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  <p:embeddedFontLst>
    <p:embeddedFont>
      <p:font typeface="IBM Plex Sans Condensed" charset="1" panose="020B0506050203000203"/>
      <p:regular r:id="rId19"/>
    </p:embeddedFont>
    <p:embeddedFont>
      <p:font typeface="IBM Plex Sans Condensed Bold" charset="1" panose="020B0806050203000203"/>
      <p:regular r:id="rId20"/>
    </p:embeddedFont>
    <p:embeddedFont>
      <p:font typeface="Open Sans Bold" charset="1" panose="020B0806030504020204"/>
      <p:regular r:id="rId21"/>
    </p:embeddedFont>
    <p:embeddedFont>
      <p:font typeface="IBM Plex Sans Condensed Italics" charset="1" panose="020B050605020300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6490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5118" y="4695387"/>
            <a:ext cx="596636" cy="18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"/>
              </a:lnSpc>
            </a:pPr>
            <a:r>
              <a:rPr lang="en-US" sz="1031" spc="13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7/18/2020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00171" y="1775898"/>
            <a:ext cx="5530672" cy="65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4490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Extreme Programming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61717" y="2461946"/>
            <a:ext cx="992934" cy="65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4490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(XP)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4076" y="208969"/>
            <a:ext cx="3422152" cy="46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Full List of XP Practices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703297"/>
            <a:ext cx="227257" cy="367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8"/>
              </a:lnSpc>
            </a:pPr>
            <a:r>
              <a:rPr lang="en-US" sz="2255" spc="9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7.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3411445"/>
            <a:ext cx="376485" cy="367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8"/>
              </a:lnSpc>
            </a:pPr>
            <a:r>
              <a:rPr lang="en-US" sz="2255" spc="9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10.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945" y="2800445"/>
            <a:ext cx="8256422" cy="139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4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system at any time. </a:t>
            </a:r>
            <a:r>
              <a:rPr lang="en-US" sz="2495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Continuous integration</a:t>
            </a:r>
            <a:r>
              <a:rPr lang="en-US" sz="24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–integrate and build the system many </a:t>
            </a:r>
          </a:p>
          <a:p>
            <a:pPr algn="l">
              <a:lnSpc>
                <a:spcPts val="1467"/>
              </a:lnSpc>
            </a:pPr>
            <a:r>
              <a:rPr lang="en-US" sz="24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times a day –every time a task is completed.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945" y="668626"/>
            <a:ext cx="8638737" cy="221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4"/>
              </a:lnSpc>
            </a:pPr>
            <a:r>
              <a:rPr lang="en-US" sz="2495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Refactoring</a:t>
            </a:r>
            <a:r>
              <a:rPr lang="en-US" sz="24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–programmers continuously restructure the system </a:t>
            </a:r>
          </a:p>
          <a:p>
            <a:pPr algn="l">
              <a:lnSpc>
                <a:spcPts val="4249"/>
              </a:lnSpc>
            </a:pPr>
            <a:r>
              <a:rPr lang="en-US" sz="24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without changing its behavior to remove duplication and simplify </a:t>
            </a:r>
            <a:r>
              <a:rPr lang="en-US" sz="2498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Pair-programming</a:t>
            </a:r>
            <a:r>
              <a:rPr lang="en-US" sz="24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--all production code is written with two </a:t>
            </a:r>
          </a:p>
          <a:p>
            <a:pPr algn="l">
              <a:lnSpc>
                <a:spcPts val="1464"/>
              </a:lnSpc>
            </a:pPr>
            <a:r>
              <a:rPr lang="en-US" sz="24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programmers at one machine</a:t>
            </a:r>
          </a:p>
          <a:p>
            <a:pPr algn="l">
              <a:lnSpc>
                <a:spcPts val="6245"/>
              </a:lnSpc>
            </a:pPr>
            <a:r>
              <a:rPr lang="en-US" sz="2498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Collective ownership</a:t>
            </a:r>
            <a:r>
              <a:rPr lang="en-US" sz="24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–anyone can change any code anywhere in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" y="1367514"/>
            <a:ext cx="227343" cy="60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5"/>
              </a:lnSpc>
            </a:pPr>
            <a:r>
              <a:rPr lang="en-US" sz="2258" spc="6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8.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" y="2270227"/>
            <a:ext cx="227343" cy="60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5"/>
              </a:lnSpc>
            </a:pPr>
            <a:r>
              <a:rPr lang="en-US" sz="2258" spc="6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9.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-542348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2908" y="395173"/>
            <a:ext cx="3827659" cy="51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4"/>
              </a:lnSpc>
            </a:pPr>
            <a:r>
              <a:rPr lang="en-US" sz="307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Full List of XP Practices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1182681"/>
            <a:ext cx="365074" cy="119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6"/>
              </a:lnSpc>
            </a:pPr>
            <a:r>
              <a:rPr lang="en-US" sz="221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11. 12.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945" y="3488617"/>
            <a:ext cx="6683064" cy="4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rules emphasizing communication through the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945" y="1186110"/>
            <a:ext cx="8674694" cy="227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4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40-hour week</a:t>
            </a: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–work no more than 40 hours a week as a rule </a:t>
            </a: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On-site customer</a:t>
            </a: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–a user is a part of the team and available full-</a:t>
            </a:r>
          </a:p>
          <a:p>
            <a:pPr algn="l">
              <a:lnSpc>
                <a:spcPts val="1707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time to answer questions</a:t>
            </a:r>
          </a:p>
          <a:p>
            <a:pPr algn="l">
              <a:lnSpc>
                <a:spcPts val="3427"/>
              </a:lnSpc>
            </a:pPr>
            <a:r>
              <a:rPr lang="en-US" sz="2447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Coding standards</a:t>
            </a:r>
            <a:r>
              <a:rPr lang="en-US" sz="244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–programmers write all code in accordance with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" y="3093768"/>
            <a:ext cx="365255" cy="36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1"/>
              </a:lnSpc>
            </a:pPr>
            <a:r>
              <a:rPr lang="en-US" sz="2207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13.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3682" y="-927873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0299" y="318164"/>
            <a:ext cx="6555076" cy="4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78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Emphasizes Test-Driven Development (TDD)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820988"/>
            <a:ext cx="123073" cy="1066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6"/>
              </a:lnSpc>
            </a:pPr>
            <a:r>
              <a:rPr lang="en-US" sz="2712" spc="29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169" y="859993"/>
            <a:ext cx="8217084" cy="105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271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Based on user story develop test cases Implement a quick and dirty feature every couple of days: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" y="3747926"/>
            <a:ext cx="123073" cy="46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 spc="29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169" y="3786969"/>
            <a:ext cx="2894914" cy="4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Take up next feature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945" y="1952358"/>
            <a:ext cx="176489" cy="165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1"/>
              </a:lnSpc>
            </a:pPr>
            <a:r>
              <a:rPr lang="en-US" sz="2450" spc="26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 – –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5457" y="1987601"/>
            <a:ext cx="3039342" cy="164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1"/>
              </a:lnSpc>
            </a:pPr>
            <a:r>
              <a:rPr lang="en-US" sz="2450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Get customer feedback Alter if necessary Refactor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30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738" y="-682259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6702" y="289436"/>
            <a:ext cx="6255658" cy="42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1"/>
              </a:lnSpc>
            </a:pPr>
            <a:r>
              <a:rPr lang="en-US" sz="252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Project Characteristics that Suggest Suitability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61716" y="664845"/>
            <a:ext cx="3378660" cy="42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8"/>
              </a:lnSpc>
            </a:pPr>
            <a:r>
              <a:rPr lang="en-US" sz="2520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of Extreme Programming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240" y="1179986"/>
            <a:ext cx="123073" cy="46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 spc="29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6240" y="2985668"/>
            <a:ext cx="123073" cy="46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 spc="29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0969" y="3024711"/>
            <a:ext cx="2092862" cy="4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Small projects: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0969" y="1219029"/>
            <a:ext cx="7863707" cy="4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Projects involving new technology or research projects.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3745" y="1877206"/>
            <a:ext cx="176317" cy="41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257" y="1893370"/>
            <a:ext cx="7931963" cy="89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44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 this case, the requirements change rapidly and unforeseen technical problems need to be resolved.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3745" y="3685280"/>
            <a:ext cx="176489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0257" y="3720522"/>
            <a:ext cx="7255697" cy="4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These are easily developed using extreme programming.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31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-894773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16" y="-3464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9899" y="207140"/>
            <a:ext cx="5697388" cy="60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360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Extreme Programming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615" y="478774"/>
            <a:ext cx="144828" cy="87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6"/>
              </a:lnSpc>
            </a:pPr>
            <a:r>
              <a:rPr lang="en-US" sz="3194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615" y="1668132"/>
            <a:ext cx="144828" cy="87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6"/>
              </a:lnSpc>
            </a:pPr>
            <a:r>
              <a:rPr lang="en-US" sz="3194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821674"/>
            <a:ext cx="8438674" cy="171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9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Extreme programming (XP) was proposed by Kent Beck in 1999.</a:t>
            </a:r>
          </a:p>
          <a:p>
            <a:pPr algn="l">
              <a:lnSpc>
                <a:spcPts val="5618"/>
              </a:lnSpc>
            </a:pPr>
            <a:r>
              <a:rPr lang="en-US" sz="319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methodology got its name from the fact that: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2340883"/>
            <a:ext cx="202416" cy="77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2810" spc="30">
                <a:solidFill>
                  <a:srgbClr val="66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9120" y="3390005"/>
            <a:ext cx="202416" cy="77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2810" spc="3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632" y="2686107"/>
            <a:ext cx="7690390" cy="150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810">
                <a:solidFill>
                  <a:srgbClr val="66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Recommends taking the best practices to extreme levels.</a:t>
            </a:r>
          </a:p>
          <a:p>
            <a:pPr algn="l">
              <a:lnSpc>
                <a:spcPts val="4996"/>
              </a:lnSpc>
            </a:pPr>
            <a:r>
              <a:rPr lang="en-US" sz="281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If something is good, why not do it all the time.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67400" y="515112"/>
            <a:ext cx="3124200" cy="725424"/>
          </a:xfrm>
          <a:custGeom>
            <a:avLst/>
            <a:gdLst/>
            <a:ahLst/>
            <a:cxnLst/>
            <a:rect r="r" b="b" t="t" l="l"/>
            <a:pathLst>
              <a:path h="725424" w="3124200">
                <a:moveTo>
                  <a:pt x="0" y="0"/>
                </a:moveTo>
                <a:lnTo>
                  <a:pt x="3124200" y="0"/>
                </a:lnTo>
                <a:lnTo>
                  <a:pt x="3124200" y="725424"/>
                </a:lnTo>
                <a:lnTo>
                  <a:pt x="0" y="72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169" y="3207591"/>
            <a:ext cx="2895619" cy="4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simplicity is good: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169" y="406479"/>
            <a:ext cx="3269742" cy="41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</a:pPr>
            <a:r>
              <a:rPr lang="en-US" sz="2714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code review is good: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945" y="814349"/>
            <a:ext cx="176317" cy="37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7"/>
              </a:lnSpc>
            </a:pPr>
            <a:r>
              <a:rPr lang="en-US" sz="2447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169" y="1235793"/>
            <a:ext cx="2495474" cy="41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</a:pPr>
            <a:r>
              <a:rPr lang="en-US" sz="2714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testing is good: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945" y="1602219"/>
            <a:ext cx="176489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</a:pPr>
            <a:r>
              <a:rPr lang="en-US" sz="2450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0152" y="501729"/>
            <a:ext cx="1879073" cy="39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Taking Good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73823" y="913467"/>
            <a:ext cx="2971219" cy="39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Practices to Extreme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" y="72161"/>
            <a:ext cx="123073" cy="155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30"/>
              </a:lnSpc>
            </a:pPr>
            <a:r>
              <a:rPr lang="en-US" sz="2714" spc="29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" y="3168548"/>
            <a:ext cx="123073" cy="46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 spc="29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5457" y="1991668"/>
            <a:ext cx="1744761" cy="4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>
                <a:solidFill>
                  <a:srgbClr val="FF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development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5457" y="4004539"/>
            <a:ext cx="4081891" cy="4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currently required functionality.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5457" y="811454"/>
            <a:ext cx="4624702" cy="4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Always review ---</a:t>
            </a:r>
            <a:r>
              <a:rPr lang="en-US" sz="2447">
                <a:solidFill>
                  <a:srgbClr val="FF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pair programming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8945" y="2528306"/>
            <a:ext cx="176489" cy="67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2450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8945" y="3354953"/>
            <a:ext cx="176489" cy="67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2450" spc="2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5457" y="2563549"/>
            <a:ext cx="5898385" cy="66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Come up with new increments every few days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5457" y="3390195"/>
            <a:ext cx="6788448" cy="66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Create the simplest design that will support only the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5457" y="1637462"/>
            <a:ext cx="7084066" cy="4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Continually write and execute test cases ---</a:t>
            </a:r>
            <a:r>
              <a:rPr lang="en-US" sz="2450">
                <a:solidFill>
                  <a:srgbClr val="FF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test-driven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" y="2351970"/>
            <a:ext cx="122958" cy="45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6"/>
              </a:lnSpc>
            </a:pPr>
            <a:r>
              <a:rPr lang="en-US" sz="2712" spc="29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6169" y="2390975"/>
            <a:ext cx="5269335" cy="44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2712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incremental development is good: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21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-56263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9821" y="197634"/>
            <a:ext cx="3133935" cy="54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9"/>
              </a:lnSpc>
            </a:pPr>
            <a:r>
              <a:rPr lang="en-US" sz="3263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Taking to Extreme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483479"/>
            <a:ext cx="113271" cy="4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 spc="27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1639176"/>
            <a:ext cx="113271" cy="4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 spc="27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" y="3219059"/>
            <a:ext cx="113271" cy="4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 spc="27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169" y="519408"/>
            <a:ext cx="2315985" cy="41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design is good,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6169" y="1675105"/>
            <a:ext cx="3756193" cy="41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architecture is important,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169" y="3254988"/>
            <a:ext cx="4598318" cy="41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2498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If integration testing is important,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945" y="1073534"/>
            <a:ext cx="166116" cy="39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 spc="2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945" y="2232412"/>
            <a:ext cx="166116" cy="39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 spc="2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945" y="3812162"/>
            <a:ext cx="166116" cy="39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 spc="2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5457" y="1106710"/>
            <a:ext cx="4820974" cy="38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everybody will design daily (refactoring)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5457" y="2256053"/>
            <a:ext cx="7391295" cy="81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0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everybody will work at defining and refining the architecture (metaphor)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5457" y="3845338"/>
            <a:ext cx="8173183" cy="38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build and integrate test several times a day (continuous integration)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-485199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37631" y="147952"/>
            <a:ext cx="161215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4 Values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640" y="392801"/>
            <a:ext cx="111100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640" y="1463288"/>
            <a:ext cx="111100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640" y="3625539"/>
            <a:ext cx="111100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2369" y="3660781"/>
            <a:ext cx="1161107" cy="4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Courage</a:t>
            </a:r>
            <a:r>
              <a:rPr lang="en-US" sz="245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369" y="1527105"/>
            <a:ext cx="1366295" cy="37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1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Simplicity</a:t>
            </a:r>
            <a:r>
              <a:rPr lang="en-US" sz="245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5145" y="1893046"/>
            <a:ext cx="157305" cy="33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2369" y="456619"/>
            <a:ext cx="2242385" cy="37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Communication</a:t>
            </a:r>
            <a:r>
              <a:rPr lang="en-US" sz="245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145" y="819645"/>
            <a:ext cx="157305" cy="33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8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5145" y="3057258"/>
            <a:ext cx="157305" cy="59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5145" y="3795122"/>
            <a:ext cx="157305" cy="59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1657" y="3088662"/>
            <a:ext cx="6380312" cy="58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System staying out of users is trouble waiting to happen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1657" y="3826535"/>
            <a:ext cx="3419961" cy="58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Don’t hesitate to discard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1657" y="822474"/>
            <a:ext cx="7056758" cy="68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Enhance communication among team members and with the customers.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1657" y="1895885"/>
            <a:ext cx="8240478" cy="68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Build something simple that will work today rather than something that </a:t>
            </a:r>
          </a:p>
          <a:p>
            <a:pPr algn="l">
              <a:lnSpc>
                <a:spcPts val="2763"/>
              </a:lnSpc>
            </a:pP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takes time and yet never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5145" y="2572845"/>
            <a:ext cx="4451985" cy="34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3"/>
              </a:lnSpc>
            </a:pP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–May not pay attention for tomorrow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640" y="2884827"/>
            <a:ext cx="110985" cy="41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7"/>
              </a:lnSpc>
            </a:pPr>
            <a:r>
              <a:rPr lang="en-US" sz="2447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2369" y="2920032"/>
            <a:ext cx="1325794" cy="4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Feedback</a:t>
            </a:r>
            <a:r>
              <a:rPr lang="en-US" sz="2447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134" y="-313230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8297" y="157734"/>
            <a:ext cx="2669734" cy="60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360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Best Practices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544563"/>
            <a:ext cx="111100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1990334"/>
            <a:ext cx="111100" cy="41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6169" y="579806"/>
            <a:ext cx="993219" cy="4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Coding</a:t>
            </a:r>
            <a:r>
              <a:rPr lang="en-US" sz="245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169" y="1958902"/>
            <a:ext cx="1005659" cy="47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450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Testing</a:t>
            </a:r>
            <a:r>
              <a:rPr lang="en-US" sz="2450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945" y="2453240"/>
            <a:ext cx="157305" cy="42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4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945" y="1007316"/>
            <a:ext cx="157477" cy="88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3"/>
              </a:lnSpc>
            </a:pPr>
            <a:r>
              <a:rPr lang="en-US" sz="2186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 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5457" y="1038758"/>
            <a:ext cx="6518739" cy="88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3"/>
              </a:lnSpc>
            </a:pP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without code it is not possible to have a working system. Utmost attention needs to be placed on coding.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5457" y="2541803"/>
            <a:ext cx="7363711" cy="35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Testing is the primary means for developing a fault-free product.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5457" y="3539900"/>
            <a:ext cx="8185880" cy="70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Careful listening to the customers is essential to develop a good quality product.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" y="2969533"/>
            <a:ext cx="110985" cy="41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7" spc="26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6273" y="2938072"/>
            <a:ext cx="1254290" cy="47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2"/>
              </a:lnSpc>
            </a:pPr>
            <a:r>
              <a:rPr lang="en-US" sz="2447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Listening</a:t>
            </a:r>
            <a:r>
              <a:rPr lang="en-US" sz="2447">
                <a:solidFill>
                  <a:srgbClr val="0000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945" y="3432286"/>
            <a:ext cx="157305" cy="42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sz="2184" spc="2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-849097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81800" y="591312"/>
            <a:ext cx="2133600" cy="1905000"/>
          </a:xfrm>
          <a:custGeom>
            <a:avLst/>
            <a:gdLst/>
            <a:ahLst/>
            <a:cxnLst/>
            <a:rect r="r" b="b" t="t" l="l"/>
            <a:pathLst>
              <a:path h="1905000" w="2133600">
                <a:moveTo>
                  <a:pt x="0" y="0"/>
                </a:moveTo>
                <a:lnTo>
                  <a:pt x="2133600" y="0"/>
                </a:lnTo>
                <a:lnTo>
                  <a:pt x="21336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4601" y="4658449"/>
            <a:ext cx="273587" cy="35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6"/>
              </a:lnSpc>
            </a:pPr>
            <a:r>
              <a:rPr lang="en-US" sz="2112" spc="-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85432" y="960072"/>
            <a:ext cx="2051018" cy="81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Extreme Development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93280" y="1789767"/>
            <a:ext cx="1344254" cy="39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5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Activities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" y="266319"/>
            <a:ext cx="108918" cy="4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26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945" y="300866"/>
            <a:ext cx="3305947" cy="39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XP Planning an increment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169" y="726262"/>
            <a:ext cx="128664" cy="13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1"/>
              </a:lnSpc>
            </a:pPr>
            <a:r>
              <a:rPr lang="en-US" sz="199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6169" y="2470356"/>
            <a:ext cx="128664" cy="98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4"/>
              </a:lnSpc>
            </a:pPr>
            <a:r>
              <a:rPr lang="en-US" sz="199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6169" y="3812667"/>
            <a:ext cx="128502" cy="30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1"/>
              </a:lnSpc>
            </a:pPr>
            <a:r>
              <a:rPr lang="en-US" sz="199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3745" y="726262"/>
            <a:ext cx="5532149" cy="13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1"/>
              </a:lnSpc>
            </a:pPr>
            <a:r>
              <a:rPr lang="en-US" sz="199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Begins by creating “user stories” Agile team assesses each story and assigns a cost Few stories are grouped into a deliverable increment Delivery date planned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745" y="2806265"/>
            <a:ext cx="7870822" cy="131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1"/>
              </a:lnSpc>
            </a:pPr>
            <a:r>
              <a:rPr lang="en-US" sz="1992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Encourage the use of CRC cards For difficult design problems, suggests the creation of “spike solutions”—a design prototype Encourages “refactoring”—refinement of the internal program design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3745" y="2460831"/>
            <a:ext cx="2552024" cy="31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2"/>
              </a:lnSpc>
            </a:pPr>
            <a:r>
              <a:rPr lang="en-US" sz="199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Follows the KIS principle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" y="2011204"/>
            <a:ext cx="108814" cy="40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26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8945" y="2045713"/>
            <a:ext cx="1273121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XP Design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-894774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5600" y="1429512"/>
            <a:ext cx="2133600" cy="1905000"/>
          </a:xfrm>
          <a:custGeom>
            <a:avLst/>
            <a:gdLst/>
            <a:ahLst/>
            <a:cxnLst/>
            <a:rect r="r" b="b" t="t" l="l"/>
            <a:pathLst>
              <a:path h="1905000" w="2133600">
                <a:moveTo>
                  <a:pt x="0" y="0"/>
                </a:moveTo>
                <a:lnTo>
                  <a:pt x="2133600" y="0"/>
                </a:lnTo>
                <a:lnTo>
                  <a:pt x="21336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4601" y="4658449"/>
            <a:ext cx="273587" cy="35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6"/>
              </a:lnSpc>
            </a:pPr>
            <a:r>
              <a:rPr lang="en-US" sz="2112" spc="-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341871"/>
            <a:ext cx="144828" cy="54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 spc="3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" y="2342502"/>
            <a:ext cx="144828" cy="54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 spc="3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169" y="387810"/>
            <a:ext cx="1723492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XP Coding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6169" y="2388441"/>
            <a:ext cx="1738389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XP Testing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5457" y="3904012"/>
            <a:ext cx="3564350" cy="35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 visible functionalities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945" y="1058704"/>
            <a:ext cx="7480364" cy="35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•Recommends the construction of unit test cases </a:t>
            </a:r>
            <a:r>
              <a:rPr lang="en-US" sz="2186">
                <a:solidFill>
                  <a:srgbClr val="000000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before</a:t>
            </a:r>
            <a:r>
              <a:rPr lang="en-US" sz="218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coding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5457" y="1320956"/>
            <a:ext cx="4444565" cy="44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5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commences (test-driven development)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945" y="1818161"/>
            <a:ext cx="3983936" cy="44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5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•Encourages “pair programming”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945" y="2973981"/>
            <a:ext cx="8505082" cy="94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218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•All unit tests are executed daily •“Acceptance tests” are defined by the customer and executed to assess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17080" y="2778328"/>
            <a:ext cx="1342854" cy="4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Activities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09232" y="1534239"/>
            <a:ext cx="2050609" cy="128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Extreme </a:t>
            </a:r>
          </a:p>
          <a:p>
            <a:pPr algn="ctr">
              <a:lnSpc>
                <a:spcPts val="3265"/>
              </a:lnSpc>
            </a:pPr>
            <a:r>
              <a:rPr lang="en-US" sz="271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Program Development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-344133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6273" y="235134"/>
            <a:ext cx="8522103" cy="102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Full List of XP Practices</a:t>
            </a:r>
          </a:p>
          <a:p>
            <a:pPr algn="l">
              <a:lnSpc>
                <a:spcPts val="2657"/>
              </a:lnSpc>
            </a:pPr>
            <a:r>
              <a:rPr lang="en-US" sz="1898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Planning</a:t>
            </a:r>
            <a:r>
              <a:rPr lang="en-US" sz="18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–determine scope of the next release by combining business priorities and </a:t>
            </a:r>
          </a:p>
          <a:p>
            <a:pPr algn="l">
              <a:lnSpc>
                <a:spcPts val="4739"/>
              </a:lnSpc>
            </a:pPr>
            <a:r>
              <a:rPr lang="en-US" sz="18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technical estimates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" y="703736"/>
            <a:ext cx="170945" cy="27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8"/>
              </a:lnSpc>
            </a:pPr>
            <a:r>
              <a:rPr lang="en-US" sz="1706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" y="3396644"/>
            <a:ext cx="170945" cy="27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8"/>
              </a:lnSpc>
            </a:pPr>
            <a:r>
              <a:rPr lang="en-US" sz="1706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273" y="1842364"/>
            <a:ext cx="1165517" cy="30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7"/>
              </a:lnSpc>
            </a:pPr>
            <a:r>
              <a:rPr lang="en-US" sz="18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short cycles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6273" y="2539089"/>
            <a:ext cx="1338777" cy="50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18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system works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6273" y="3176502"/>
            <a:ext cx="6258525" cy="50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1898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Simple design</a:t>
            </a:r>
            <a:r>
              <a:rPr lang="en-US" sz="1898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–system is to be designed as simple as possible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945" y="4014368"/>
            <a:ext cx="6457064" cy="3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Testing</a:t>
            </a:r>
            <a:r>
              <a:rPr lang="en-US" sz="18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–programmers continuously write and execute unit tests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6273" y="2480281"/>
            <a:ext cx="8153838" cy="3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Metaphor</a:t>
            </a:r>
            <a:r>
              <a:rPr lang="en-US" sz="18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–all development is guided by a simple shared story of how the whole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6273" y="1380468"/>
            <a:ext cx="8778059" cy="5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9"/>
              </a:lnSpc>
            </a:pPr>
            <a:r>
              <a:rPr lang="en-US" sz="1895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Small releases</a:t>
            </a:r>
            <a:r>
              <a:rPr lang="en-US" sz="189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–put a simple system into production, then release new versions in very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" y="1600610"/>
            <a:ext cx="170859" cy="27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" y="2500398"/>
            <a:ext cx="170859" cy="27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3.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" y="4034485"/>
            <a:ext cx="170859" cy="27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0000C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89719" y="4643380"/>
            <a:ext cx="418405" cy="5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898989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27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-496533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DAGNyTrCSx8</dc:identifier>
  <dcterms:modified xsi:type="dcterms:W3CDTF">2011-08-01T06:04:30Z</dcterms:modified>
  <cp:revision>1</cp:revision>
  <dc:title>week 3.pdf</dc:title>
</cp:coreProperties>
</file>