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95" r:id="rId21"/>
    <p:sldId id="296" r:id="rId22"/>
    <p:sldId id="293" r:id="rId23"/>
    <p:sldId id="275" r:id="rId24"/>
    <p:sldId id="27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68BBFC-D73B-4F21-8E64-25D8CA859D65}">
  <a:tblStyle styleId="{0368BBFC-D73B-4F21-8E64-25D8CA859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488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software/jira/templates/kanban" TargetMode="External"/><Relationship Id="rId5" Type="http://schemas.openxmlformats.org/officeDocument/2006/relationships/hyperlink" Target="https://www.atlassian.com/devops/what-is-devops" TargetMode="External"/><Relationship Id="rId4" Type="http://schemas.openxmlformats.org/officeDocument/2006/relationships/hyperlink" Target="https://www.atlassian.com/agil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333515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984408" y="3369811"/>
            <a:ext cx="56885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 – Software Process Model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649128" y="2382986"/>
            <a:ext cx="72327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R19IT251 - Software Engineering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 flipH="1">
            <a:off x="648584" y="628122"/>
            <a:ext cx="11132289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a Task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Make a list of stakeholders for the project.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Invite all stakeholders to an informal meeting.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Ask each stakeholder to make a list of features and functions required.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Discuss requirements and build a final list.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Prioritize requirements.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Note areas of uncertainty.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waterfall model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586" y="3036034"/>
            <a:ext cx="10352645" cy="189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 flipH="1">
            <a:off x="648585" y="628122"/>
            <a:ext cx="10354694" cy="630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waterfall model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projects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Clear, fixed, and well-documented requirements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technology that is understood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product definition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variety of resources for product support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Product Owner Involvement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Strictly-set timeline</a:t>
            </a:r>
            <a:endParaRPr/>
          </a:p>
          <a:p>
            <a:pPr marL="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budget that cannot be changed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2560" y="1632471"/>
            <a:ext cx="4908661" cy="501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 flipH="1">
            <a:off x="648586" y="628122"/>
            <a:ext cx="746467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Incremental</a:t>
            </a:r>
            <a:r>
              <a:rPr lang="en-US" sz="2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2078" y="2478764"/>
            <a:ext cx="6667843" cy="383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 flipH="1">
            <a:off x="648586" y="628122"/>
            <a:ext cx="746467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Prototyping Paradigm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277" y="1935129"/>
            <a:ext cx="4534455" cy="42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 flipH="1">
            <a:off x="648586" y="628122"/>
            <a:ext cx="746467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Spiral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7288" y="2343747"/>
            <a:ext cx="6638534" cy="431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 flipH="1">
            <a:off x="648586" y="628122"/>
            <a:ext cx="746467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Methodology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511" y="2365347"/>
            <a:ext cx="9462977" cy="439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48585" y="1213009"/>
            <a:ext cx="10419907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Agility Principles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atisfy the customer through early and continuous delivery of valuable software</a:t>
            </a:r>
            <a:endParaRPr sz="2400" b="1" i="0" u="none" strike="noStrik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changing requirements, even late in development</a:t>
            </a:r>
            <a:endParaRPr dirty="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 working software frequently, from a couple of weeks to a couple of months, with a preference to the shorter timescale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people and developers must work together daily throughout the project.</a:t>
            </a:r>
            <a:endParaRPr sz="2400" b="0" i="0" u="none" strike="noStrik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software is the primary measure of progress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processes promote sustainable development.</a:t>
            </a:r>
            <a:endParaRPr sz="2400" b="0" i="0" u="none" strike="noStrik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regular intervals, the team reflects on how to become more effective, then tunes and adjusts its behavior accordingly.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Introduction to AGILE: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AGILE methodology is a practice that </a:t>
            </a:r>
            <a:r>
              <a:rPr lang="en-US" b="1"/>
              <a:t>promotes continuous iteration of development and testing</a:t>
            </a:r>
            <a:r>
              <a:rPr lang="en-US"/>
              <a:t> throughout the software development lifecycle of the project. 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Agile is the ability to </a:t>
            </a:r>
            <a:r>
              <a:rPr lang="en-US" b="1"/>
              <a:t>create</a:t>
            </a:r>
            <a:r>
              <a:rPr lang="en-US"/>
              <a:t> and </a:t>
            </a:r>
            <a:r>
              <a:rPr lang="en-US" b="1"/>
              <a:t>respond</a:t>
            </a:r>
            <a:r>
              <a:rPr lang="en-US"/>
              <a:t> to </a:t>
            </a:r>
            <a:r>
              <a:rPr lang="en-US" b="1"/>
              <a:t>change</a:t>
            </a:r>
            <a:r>
              <a:rPr lang="en-US"/>
              <a:t>. 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It is a way of dealing with, and ultimately succeeding in, an </a:t>
            </a:r>
            <a:r>
              <a:rPr lang="en-US" b="1"/>
              <a:t>uncertain</a:t>
            </a:r>
            <a:r>
              <a:rPr lang="en-US"/>
              <a:t> and </a:t>
            </a:r>
            <a:r>
              <a:rPr lang="en-US" b="1"/>
              <a:t>unstable</a:t>
            </a:r>
            <a:r>
              <a:rPr lang="en-US"/>
              <a:t> environment.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In the Agile model, both development and testing activities are concurrent, unlike the Waterfall model.</a:t>
            </a:r>
            <a:endParaRPr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The Agile Manifesto was created during a meeting in February 2001 that brought together a number of software and methodology experts who were at the forefront of the emerging agile methods. </a:t>
            </a:r>
            <a:endParaRPr/>
          </a:p>
          <a:p>
            <a:pPr marL="342900" lvl="0" indent="-167182" algn="l" rtl="0">
              <a:spcBef>
                <a:spcPts val="444"/>
              </a:spcBef>
              <a:spcAft>
                <a:spcPts val="0"/>
              </a:spcAft>
              <a:buSzPct val="76000"/>
              <a:buNone/>
            </a:pP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February 2023</a:t>
            </a: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 to Agility : Agile process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 flipH="1">
            <a:off x="811263" y="616688"/>
            <a:ext cx="6865444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SDLC and SDLC Models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Development Models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Programming 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Driven Development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 – project management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Lean Software Development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DevOps and benefits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45917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b="1"/>
              <a:t>Manifesto for Agile Software Development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We are uncovering better ways of developing software by doing it and helping others do it. Through this work we have come to value:</a:t>
            </a:r>
            <a:br>
              <a:rPr lang="en-US"/>
            </a:br>
            <a:endParaRPr/>
          </a:p>
          <a:p>
            <a:pPr marL="365760" lvl="1" indent="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 sz="2400" b="1" i="1"/>
              <a:t>Individuals and interactions</a:t>
            </a:r>
            <a:r>
              <a:rPr lang="en-US" sz="2400" i="1"/>
              <a:t> over processes and tools</a:t>
            </a:r>
            <a:br>
              <a:rPr lang="en-US" sz="2400" i="1"/>
            </a:br>
            <a:r>
              <a:rPr lang="en-US" sz="2400" b="1" i="1"/>
              <a:t>Working software</a:t>
            </a:r>
            <a:r>
              <a:rPr lang="en-US" sz="2400" i="1"/>
              <a:t> over comprehensive documentation</a:t>
            </a:r>
            <a:br>
              <a:rPr lang="en-US" sz="2400" i="1"/>
            </a:br>
            <a:r>
              <a:rPr lang="en-US" sz="2400" b="1" i="1"/>
              <a:t>Customer collaboration</a:t>
            </a:r>
            <a:r>
              <a:rPr lang="en-US" sz="2400" i="1"/>
              <a:t> over contract negotiation</a:t>
            </a:r>
            <a:br>
              <a:rPr lang="en-US" sz="2400" i="1"/>
            </a:br>
            <a:r>
              <a:rPr lang="en-US" sz="2400" b="1" i="1"/>
              <a:t>Responding </a:t>
            </a:r>
            <a:r>
              <a:rPr lang="en-US" sz="2400" i="1"/>
              <a:t>to change over following a plan</a:t>
            </a:r>
            <a:endParaRPr/>
          </a:p>
          <a:p>
            <a:pPr marL="68580" lvl="0" indent="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br>
              <a:rPr lang="en-US"/>
            </a:br>
            <a:r>
              <a:rPr lang="en-US"/>
              <a:t>That is, while there is value in the items on the right, we value the items on the left more.</a:t>
            </a:r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February 2023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 to Agility : Agile process</a:t>
            </a:r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 dirty="0"/>
              <a:t>AGILE Values:</a:t>
            </a:r>
            <a:endParaRPr b="1" dirty="0">
              <a:solidFill>
                <a:srgbClr val="92D050"/>
              </a:solidFill>
            </a:endParaRPr>
          </a:p>
        </p:txBody>
      </p:sp>
      <p:sp>
        <p:nvSpPr>
          <p:cNvPr id="329" name="Google Shape;329;p19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5781" lvl="0" indent="-457200" algn="l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b="1" dirty="0"/>
              <a:t>Value 1</a:t>
            </a:r>
            <a:r>
              <a:rPr lang="en-US" dirty="0"/>
              <a:t> – Individuals and Interactions over processes and tools</a:t>
            </a:r>
            <a:endParaRPr dirty="0"/>
          </a:p>
          <a:p>
            <a:pPr marL="525781" lvl="0" indent="-457200" algn="l" rtl="0">
              <a:spcBef>
                <a:spcPts val="48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b="1" dirty="0"/>
              <a:t>Value 2 </a:t>
            </a:r>
            <a:r>
              <a:rPr lang="en-US" dirty="0"/>
              <a:t>– Working software over comprehensive documentation</a:t>
            </a:r>
            <a:endParaRPr dirty="0"/>
          </a:p>
          <a:p>
            <a:pPr marL="525781" lvl="0" indent="-457200" algn="l" rtl="0">
              <a:spcBef>
                <a:spcPts val="48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b="1" dirty="0"/>
              <a:t>Value 3 </a:t>
            </a:r>
            <a:r>
              <a:rPr lang="en-US" dirty="0"/>
              <a:t>– Customer collaboration over contract negotiation</a:t>
            </a:r>
            <a:endParaRPr dirty="0"/>
          </a:p>
          <a:p>
            <a:pPr marL="525781" lvl="0" indent="-457200" algn="l" rtl="0">
              <a:spcBef>
                <a:spcPts val="48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b="1" dirty="0"/>
              <a:t>Value 4 </a:t>
            </a:r>
            <a:r>
              <a:rPr lang="en-US" dirty="0"/>
              <a:t>– Responding to change over following a plan</a:t>
            </a:r>
            <a:endParaRPr dirty="0"/>
          </a:p>
        </p:txBody>
      </p:sp>
      <p:sp>
        <p:nvSpPr>
          <p:cNvPr id="330" name="Google Shape;330;p1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February 2023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 to Agility : Agile process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 flipH="1">
            <a:off x="648586" y="63955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7726A-9463-1E25-EEFC-C2A9B519B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70" y="1443821"/>
            <a:ext cx="8287329" cy="46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 flipH="1">
            <a:off x="255179" y="492691"/>
            <a:ext cx="10940904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</a:p>
          <a:p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</a:p>
          <a:p>
            <a:pPr>
              <a:lnSpc>
                <a:spcPct val="250000"/>
              </a:lnSpc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Definition:</a:t>
            </a:r>
            <a:endParaRPr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emphasizes the use of a set of software process patterns that have proven effective for projects with tight timelines, changing requirements, and business criticality.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</a:t>
            </a:r>
            <a:r>
              <a:rPr lang="en-US" sz="28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prioritized list of project requirements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Sprints</a:t>
            </a:r>
            <a:r>
              <a:rPr lang="en-US" sz="28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—consist of work units that are required to achieve a requirement defined in the backlog that must be fit into a predefined time-box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60" y="660580"/>
            <a:ext cx="9688954" cy="590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 descr="SECE-TBI : : Welcome to Sri Eshwar TB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826680" y="1509294"/>
            <a:ext cx="10039793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meetings</a:t>
            </a:r>
            <a:r>
              <a:rPr lang="en-US" sz="2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—are short (typically 15 minutes) meetings held daily by the Scrum team.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key questions are asked and answered by all team members: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 you do since the last team meeting?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obstacles are you encountering?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2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plan to accomplish by the next team meeting?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933008" y="4964589"/>
            <a:ext cx="889147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manager, called a </a:t>
            </a:r>
            <a:r>
              <a:rPr lang="en-US" sz="2800" b="0" i="1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master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Demos</a:t>
            </a: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—deliver the software increment to the customer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 flipH="1">
            <a:off x="648585" y="628122"/>
            <a:ext cx="1154341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helps people and teams </a:t>
            </a: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 value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incrementally in a collaborative way.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 </a:t>
            </a: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framework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Scrum provides just enough structure for people and teams to integrate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763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they work, while adding the right practices to optimize for their specific needs.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5" descr="The Scrum Frame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61" y="1381759"/>
            <a:ext cx="11178478" cy="530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 flipH="1">
            <a:off x="648585" y="628122"/>
            <a:ext cx="1082205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Roles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Team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consists of a </a:t>
            </a: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Owner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 </a:t>
            </a: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Master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736" y="1328737"/>
            <a:ext cx="11826218" cy="531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 flipH="1">
            <a:off x="811263" y="616688"/>
            <a:ext cx="686544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Layers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5156" y="2295903"/>
            <a:ext cx="9019769" cy="305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8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 flipH="1">
            <a:off x="648586" y="628122"/>
            <a:ext cx="746467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PROGRAMMING (XP)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used in Agile Methodology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1612" y="2560320"/>
            <a:ext cx="7185605" cy="376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8920" y="1206514"/>
            <a:ext cx="6446329" cy="555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 flipH="1">
            <a:off x="648585" y="628122"/>
            <a:ext cx="1122032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programming application happens in the projects where the requirements keep on changing.</a:t>
            </a:r>
            <a:endParaRPr sz="28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critical projects, even before starting the project, the timelines are decided. It is referred to as project risk as it is challenging to meet those timelines. </a:t>
            </a:r>
            <a:endParaRPr/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programming also addresses the project risk by frequent and shorter development cycles and consequently enabling early feedback.</a:t>
            </a:r>
            <a:endParaRPr sz="28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gets applied where we have a small group of programmers, not more than 12.</a:t>
            </a:r>
            <a:endParaRPr sz="28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1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 flipH="1">
            <a:off x="648585" y="628122"/>
            <a:ext cx="11083166" cy="509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feedback helps you understand how great you are doing.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en-US" sz="28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i="1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team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2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 flipH="1">
            <a:off x="648585" y="628122"/>
            <a:ext cx="10991566" cy="76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below principles get applied during the entire procedure of Extreme Programming:-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Rapid feedback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Assume Simplicity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Incremental change</a:t>
            </a:r>
            <a:endParaRPr/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changes in the plan</a:t>
            </a:r>
            <a:endParaRPr sz="24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Minute changes in a team</a:t>
            </a:r>
            <a:endParaRPr sz="24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b="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changes in the design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Embracing change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Quality work</a:t>
            </a:r>
            <a:endParaRPr/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as a team</a:t>
            </a:r>
            <a:endParaRPr/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Enjoy their roles</a:t>
            </a:r>
            <a:endParaRPr/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supportive</a:t>
            </a:r>
            <a:endParaRPr/>
          </a:p>
          <a:p>
            <a:pPr marL="804863" marR="0" lvl="0" indent="-17462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feel good and focused on delivering a quality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3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 txBox="1"/>
          <p:nvPr/>
        </p:nvSpPr>
        <p:spPr>
          <a:xfrm flipH="1">
            <a:off x="648585" y="628122"/>
            <a:ext cx="11220326" cy="704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Driven Development (FDD)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FDD adopts a philosophy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collaboration among people on an FDD team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manages problem and project complexity using feature-based decomposition followed by the integration of software increments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communication of technical detail using verbal, graphical, and text-based means.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FDD emphasizes software quality assurance activities by encouraging an incremental development strategy, the use of </a:t>
            </a:r>
            <a:r>
              <a:rPr lang="en-US" sz="24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code inspections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application of software </a:t>
            </a:r>
            <a:r>
              <a:rPr lang="en-US" sz="24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 audits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collection of metrics, and the use of patterns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4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947" y="1380349"/>
            <a:ext cx="11057467" cy="484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5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 txBox="1"/>
          <p:nvPr/>
        </p:nvSpPr>
        <p:spPr>
          <a:xfrm flipH="1">
            <a:off x="648585" y="628122"/>
            <a:ext cx="11137014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 is a popular framework used to implement </a:t>
            </a:r>
            <a:r>
              <a:rPr lang="en-US" sz="28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agile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8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DevOps</a:t>
            </a:r>
            <a:endParaRPr sz="2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requires real-time communication of capacity and full transparency of work.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items are represented visually on a </a:t>
            </a:r>
            <a:r>
              <a:rPr lang="en-US" sz="28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kanban board</a:t>
            </a: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team members to see the state of every piece of work at any time.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0" i="0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6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0" y="1130510"/>
            <a:ext cx="9156700" cy="563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7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9" name="Google Shape;319;p47"/>
          <p:cNvGraphicFramePr/>
          <p:nvPr/>
        </p:nvGraphicFramePr>
        <p:xfrm>
          <a:off x="317500" y="113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{0368BBFC-D73B-4F21-8E64-25D8CA859D65}</a:tableStyleId>
              </a:tblPr>
              <a:tblGrid>
                <a:gridCol w="242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SCRUM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KANBAN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Cadence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Regular fixed length sprints (ie, 2 weeks)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Continuous flow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methodology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the end of each sprint if approved by the product owner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delivery or at the team's discretion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owner, scrum master, development team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existing roles. Some teams enlist the help of an agile coach.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metrics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Velocity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Cycle time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philosophy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Teams should strive to not make changes to the sprint forecast during the sprint. Doing so compromises learnings around estimation.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can happen at any time</a:t>
                      </a:r>
                      <a:endParaRPr/>
                    </a:p>
                  </a:txBody>
                  <a:tcPr marL="24500" marR="24500" marT="24500" marB="24500" anchor="ctr">
                    <a:lnL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3BA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0" name="Google Shape;320;p47"/>
          <p:cNvSpPr/>
          <p:nvPr/>
        </p:nvSpPr>
        <p:spPr>
          <a:xfrm>
            <a:off x="4352925" y="17510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 flipH="1">
            <a:off x="669851" y="628122"/>
            <a:ext cx="7443406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9988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endParaRPr/>
          </a:p>
          <a:p>
            <a:pPr marL="1169988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9988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endParaRPr/>
          </a:p>
          <a:p>
            <a:pPr marL="1169988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9988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8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8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4352925" y="17510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5088" y="1168283"/>
            <a:ext cx="12287088" cy="572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9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9"/>
          <p:cNvSpPr txBox="1"/>
          <p:nvPr/>
        </p:nvSpPr>
        <p:spPr>
          <a:xfrm flipH="1">
            <a:off x="648586" y="628122"/>
            <a:ext cx="7464671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DEVOPS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9"/>
          <p:cNvSpPr/>
          <p:nvPr/>
        </p:nvSpPr>
        <p:spPr>
          <a:xfrm>
            <a:off x="4352925" y="17510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 flipH="1">
            <a:off x="648586" y="628122"/>
            <a:ext cx="746467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Framework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773" y="1966950"/>
            <a:ext cx="2668772" cy="178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239731" y="2180803"/>
            <a:ext cx="72115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 for a complete software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65544" y="3983109"/>
            <a:ext cx="726265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Activities</a:t>
            </a:r>
            <a:endParaRPr/>
          </a:p>
          <a:p>
            <a:pPr marL="989013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9013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/>
          </a:p>
          <a:p>
            <a:pPr marL="989013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/>
          </a:p>
          <a:p>
            <a:pPr marL="989013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Construction,</a:t>
            </a:r>
            <a:endParaRPr/>
          </a:p>
          <a:p>
            <a:pPr marL="989013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586" y="1206226"/>
            <a:ext cx="1968601" cy="206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 flipH="1">
            <a:off x="3044098" y="1508980"/>
            <a:ext cx="859605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 that complicates the framework activities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Umbrella Activities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238941" y="3107765"/>
            <a:ext cx="788325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project tracking and control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echnical reviews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configuration management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 management</a:t>
            </a:r>
            <a:endParaRPr sz="2800" i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product preparation and production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1990" y="1508980"/>
            <a:ext cx="6115668" cy="466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469" y="1751506"/>
            <a:ext cx="8649145" cy="114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1427" y="3957086"/>
            <a:ext cx="8649145" cy="177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 descr="SECE-TBI : : Welcome to Sri Eshwar TB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197" y="93847"/>
            <a:ext cx="3611955" cy="88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 flipH="1">
            <a:off x="648586" y="628122"/>
            <a:ext cx="746467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2057617"/>
            <a:ext cx="6156454" cy="289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6580" y="2161795"/>
            <a:ext cx="5495873" cy="309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Widescreen</PresentationFormat>
  <Paragraphs>281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AGILE:</vt:lpstr>
      <vt:lpstr>Manifesto for Agile Software Development</vt:lpstr>
      <vt:lpstr>AGILE Values: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saravanan B</cp:lastModifiedBy>
  <cp:revision>1</cp:revision>
  <dcterms:modified xsi:type="dcterms:W3CDTF">2024-08-01T07:20:35Z</dcterms:modified>
</cp:coreProperties>
</file>