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57" r:id="rId3"/>
    <p:sldId id="259" r:id="rId4"/>
    <p:sldId id="258" r:id="rId5"/>
    <p:sldId id="261" r:id="rId6"/>
    <p:sldId id="268" r:id="rId7"/>
    <p:sldId id="262" r:id="rId8"/>
    <p:sldId id="269" r:id="rId9"/>
    <p:sldId id="267" r:id="rId10"/>
    <p:sldId id="266" r:id="rId11"/>
    <p:sldId id="264" r:id="rId12"/>
    <p:sldId id="263" r:id="rId13"/>
    <p:sldId id="265" r:id="rId14"/>
    <p:sldId id="270" r:id="rId15"/>
    <p:sldId id="271" r:id="rId16"/>
    <p:sldId id="273" r:id="rId17"/>
    <p:sldId id="272"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000"/>
    <a:srgbClr val="003635"/>
    <a:srgbClr val="600000"/>
    <a:srgbClr val="719DFF"/>
    <a:srgbClr val="81BDFF"/>
    <a:srgbClr val="5DD5FF"/>
    <a:srgbClr val="FF9933"/>
    <a:srgbClr val="9EFF29"/>
    <a:srgbClr val="00217E"/>
    <a:srgbClr val="FF8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6197" y="1511707"/>
            <a:ext cx="8045242" cy="1165123"/>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23567" y="2953364"/>
            <a:ext cx="8052618" cy="678426"/>
          </a:xfrm>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3" y="165343"/>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501446" y="1113503"/>
            <a:ext cx="8229600" cy="3635478"/>
          </a:xfrm>
        </p:spPr>
        <p:txBody>
          <a:bodyPr/>
          <a:lstStyle>
            <a:lvl1pPr algn="l">
              <a:defRPr sz="2800">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230" y="450781"/>
            <a:ext cx="6570751"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1948" y="1224114"/>
            <a:ext cx="6540911" cy="3508626"/>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131534"/>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37511"/>
            <a:ext cx="4040188"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09908"/>
            <a:ext cx="4040188"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37511"/>
            <a:ext cx="4041775"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09908"/>
            <a:ext cx="4041775"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4/16/2023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307" y="1290483"/>
            <a:ext cx="8030498" cy="1581771"/>
          </a:xfrm>
        </p:spPr>
        <p:txBody>
          <a:bodyPr>
            <a:normAutofit fontScale="90000"/>
          </a:bodyPr>
          <a:lstStyle/>
          <a:p>
            <a:r>
              <a:rPr lang="en-US" dirty="0"/>
              <a:t> </a:t>
            </a:r>
            <a:br>
              <a:rPr lang="en-US" dirty="0"/>
            </a:br>
            <a:r>
              <a:rPr lang="en-US" dirty="0"/>
              <a:t>BLACK FRIDAY</a:t>
            </a:r>
            <a:br>
              <a:rPr lang="en-US" dirty="0"/>
            </a:br>
            <a:endParaRPr lang="en-US" dirty="0"/>
          </a:p>
        </p:txBody>
      </p:sp>
      <p:sp>
        <p:nvSpPr>
          <p:cNvPr id="3" name="Subtitle 2"/>
          <p:cNvSpPr>
            <a:spLocks noGrp="1"/>
          </p:cNvSpPr>
          <p:nvPr>
            <p:ph type="subTitle" idx="1"/>
          </p:nvPr>
        </p:nvSpPr>
        <p:spPr>
          <a:xfrm>
            <a:off x="582558" y="2916495"/>
            <a:ext cx="8052621" cy="730043"/>
          </a:xfrm>
        </p:spPr>
        <p:txBody>
          <a:bodyPr/>
          <a:lstStyle/>
          <a:p>
            <a:r>
              <a:rPr lang="en-US" dirty="0"/>
              <a:t>RAVI PRAKASH BAJPAI</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342900" lvl="0" indent="-342900">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id="{34A1E4B7-7815-3143-7DB7-06F55767B96F}"/>
              </a:ext>
            </a:extLst>
          </p:cNvPr>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3" name="Content Placeholder 2">
            <a:extLst>
              <a:ext uri="{FF2B5EF4-FFF2-40B4-BE49-F238E27FC236}">
                <a16:creationId xmlns:a16="http://schemas.microsoft.com/office/drawing/2014/main" id="{2FEB295E-8AB5-1BC8-CE15-81D2F9D0F8E0}"/>
              </a:ext>
            </a:extLst>
          </p:cNvPr>
          <p:cNvSpPr>
            <a:spLocks noGrp="1"/>
          </p:cNvSpPr>
          <p:nvPr>
            <p:ph sz="half" idx="2"/>
          </p:nvPr>
        </p:nvSpPr>
        <p:spPr>
          <a:xfrm>
            <a:off x="536878" y="3800474"/>
            <a:ext cx="7928465" cy="1121569"/>
          </a:xfrm>
        </p:spPr>
        <p:txBody>
          <a:bodyPr/>
          <a:lstStyle/>
          <a:p>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From above cat plot it can be seen that city category B purchase more than other two category and category A purchase is least of all three.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 name="Picture 1">
            <a:extLst>
              <a:ext uri="{FF2B5EF4-FFF2-40B4-BE49-F238E27FC236}">
                <a16:creationId xmlns:a16="http://schemas.microsoft.com/office/drawing/2014/main" id="{37BD495D-C23C-9E98-A970-91F225C5C7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6245" y="1633855"/>
            <a:ext cx="5731510" cy="1875790"/>
          </a:xfrm>
          <a:prstGeom prst="rect">
            <a:avLst/>
          </a:prstGeom>
          <a:noFill/>
          <a:ln>
            <a:noFill/>
          </a:ln>
        </p:spPr>
      </p:pic>
    </p:spTree>
    <p:extLst>
      <p:ext uri="{BB962C8B-B14F-4D97-AF65-F5344CB8AC3E}">
        <p14:creationId xmlns:p14="http://schemas.microsoft.com/office/powerpoint/2010/main" val="150829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342900" lvl="0" indent="-342900">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id="{34A1E4B7-7815-3143-7DB7-06F55767B96F}"/>
              </a:ext>
            </a:extLst>
          </p:cNvPr>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3" name="Content Placeholder 2">
            <a:extLst>
              <a:ext uri="{FF2B5EF4-FFF2-40B4-BE49-F238E27FC236}">
                <a16:creationId xmlns:a16="http://schemas.microsoft.com/office/drawing/2014/main" id="{2FEB295E-8AB5-1BC8-CE15-81D2F9D0F8E0}"/>
              </a:ext>
            </a:extLst>
          </p:cNvPr>
          <p:cNvSpPr>
            <a:spLocks noGrp="1"/>
          </p:cNvSpPr>
          <p:nvPr>
            <p:ph sz="half" idx="2"/>
          </p:nvPr>
        </p:nvSpPr>
        <p:spPr>
          <a:xfrm>
            <a:off x="536878" y="4357688"/>
            <a:ext cx="8371377" cy="621506"/>
          </a:xfrm>
        </p:spPr>
        <p:txBody>
          <a:bodyPr>
            <a:normAutofit lnSpcReduction="10000"/>
          </a:bodyPr>
          <a:lstStyle/>
          <a:p>
            <a:r>
              <a:rPr lang="en-IN" sz="1800" dirty="0">
                <a:solidFill>
                  <a:srgbClr val="000000"/>
                </a:solidFill>
                <a:effectLst/>
                <a:latin typeface="Helvetica" panose="020B0604020202020204" pitchFamily="34" charset="0"/>
                <a:ea typeface="Calibri" panose="020F0502020204030204" pitchFamily="34" charset="0"/>
              </a:rPr>
              <a:t>From above plot it can be seen that in female category of gender there are more outliers and purchase of male is more than female</a:t>
            </a:r>
            <a:endParaRPr lang="en-IN" dirty="0"/>
          </a:p>
        </p:txBody>
      </p:sp>
      <p:pic>
        <p:nvPicPr>
          <p:cNvPr id="2" name="Picture 1">
            <a:extLst>
              <a:ext uri="{FF2B5EF4-FFF2-40B4-BE49-F238E27FC236}">
                <a16:creationId xmlns:a16="http://schemas.microsoft.com/office/drawing/2014/main" id="{7D4D33AE-87A7-9B58-9A97-503C803A84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887730"/>
            <a:ext cx="5105400" cy="3368040"/>
          </a:xfrm>
          <a:prstGeom prst="rect">
            <a:avLst/>
          </a:prstGeom>
          <a:noFill/>
          <a:ln>
            <a:noFill/>
          </a:ln>
        </p:spPr>
      </p:pic>
    </p:spTree>
    <p:extLst>
      <p:ext uri="{BB962C8B-B14F-4D97-AF65-F5344CB8AC3E}">
        <p14:creationId xmlns:p14="http://schemas.microsoft.com/office/powerpoint/2010/main" val="1787104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342900" lvl="0" indent="-342900">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id="{34A1E4B7-7815-3143-7DB7-06F55767B96F}"/>
              </a:ext>
            </a:extLst>
          </p:cNvPr>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6" name="Content Placeholder 5">
            <a:extLst>
              <a:ext uri="{FF2B5EF4-FFF2-40B4-BE49-F238E27FC236}">
                <a16:creationId xmlns:a16="http://schemas.microsoft.com/office/drawing/2014/main" id="{108F83F2-3F59-CFB9-6B25-84933B33A1C0}"/>
              </a:ext>
            </a:extLst>
          </p:cNvPr>
          <p:cNvSpPr>
            <a:spLocks noGrp="1"/>
          </p:cNvSpPr>
          <p:nvPr>
            <p:ph sz="half" idx="2"/>
          </p:nvPr>
        </p:nvSpPr>
        <p:spPr>
          <a:xfrm>
            <a:off x="536878" y="3721894"/>
            <a:ext cx="8385665" cy="1264444"/>
          </a:xfrm>
        </p:spPr>
        <p:txBody>
          <a:bodyPr/>
          <a:lstStyle/>
          <a:p>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it can be observed from above graph that category 10 of product_category_1 is most purchased and 19 and 20 is least purchased.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1772EFDE-D786-5205-A1B3-366078C73D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106" y="1633855"/>
            <a:ext cx="7536657" cy="1875790"/>
          </a:xfrm>
          <a:prstGeom prst="rect">
            <a:avLst/>
          </a:prstGeom>
          <a:noFill/>
          <a:ln>
            <a:noFill/>
          </a:ln>
        </p:spPr>
      </p:pic>
    </p:spTree>
    <p:extLst>
      <p:ext uri="{BB962C8B-B14F-4D97-AF65-F5344CB8AC3E}">
        <p14:creationId xmlns:p14="http://schemas.microsoft.com/office/powerpoint/2010/main" val="1821895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342900" lvl="0" indent="-342900">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id="{34A1E4B7-7815-3143-7DB7-06F55767B96F}"/>
              </a:ext>
            </a:extLst>
          </p:cNvPr>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3" name="Content Placeholder 2">
            <a:extLst>
              <a:ext uri="{FF2B5EF4-FFF2-40B4-BE49-F238E27FC236}">
                <a16:creationId xmlns:a16="http://schemas.microsoft.com/office/drawing/2014/main" id="{2FEB295E-8AB5-1BC8-CE15-81D2F9D0F8E0}"/>
              </a:ext>
            </a:extLst>
          </p:cNvPr>
          <p:cNvSpPr>
            <a:spLocks noGrp="1"/>
          </p:cNvSpPr>
          <p:nvPr>
            <p:ph sz="half" idx="2"/>
          </p:nvPr>
        </p:nvSpPr>
        <p:spPr>
          <a:xfrm>
            <a:off x="536878" y="3800475"/>
            <a:ext cx="7971327" cy="1135855"/>
          </a:xfrm>
        </p:spPr>
        <p:txBody>
          <a:bodyPr/>
          <a:lstStyle/>
          <a:p>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it can be observed from above graph that 10,15 and 16 is purchase maximum, and maximum outliers are present in 17 and 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 name="Picture 1">
            <a:extLst>
              <a:ext uri="{FF2B5EF4-FFF2-40B4-BE49-F238E27FC236}">
                <a16:creationId xmlns:a16="http://schemas.microsoft.com/office/drawing/2014/main" id="{CA5AFAAE-7910-F91F-2794-4E788F743C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6245" y="1633855"/>
            <a:ext cx="5731510" cy="1875790"/>
          </a:xfrm>
          <a:prstGeom prst="rect">
            <a:avLst/>
          </a:prstGeom>
          <a:noFill/>
          <a:ln>
            <a:noFill/>
          </a:ln>
        </p:spPr>
      </p:pic>
    </p:spTree>
    <p:extLst>
      <p:ext uri="{BB962C8B-B14F-4D97-AF65-F5344CB8AC3E}">
        <p14:creationId xmlns:p14="http://schemas.microsoft.com/office/powerpoint/2010/main" val="353846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342900" lvl="0" indent="-342900">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id="{34A1E4B7-7815-3143-7DB7-06F55767B96F}"/>
              </a:ext>
            </a:extLst>
          </p:cNvPr>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7" name="Content Placeholder 6">
            <a:extLst>
              <a:ext uri="{FF2B5EF4-FFF2-40B4-BE49-F238E27FC236}">
                <a16:creationId xmlns:a16="http://schemas.microsoft.com/office/drawing/2014/main" id="{1B727738-461E-E240-B355-9969825A6BCE}"/>
              </a:ext>
            </a:extLst>
          </p:cNvPr>
          <p:cNvSpPr>
            <a:spLocks noGrp="1"/>
          </p:cNvSpPr>
          <p:nvPr>
            <p:ph sz="half" idx="2"/>
          </p:nvPr>
        </p:nvSpPr>
        <p:spPr/>
        <p:txBody>
          <a:bodyPr/>
          <a:lstStyle/>
          <a:p>
            <a:endParaRPr lang="en-IN"/>
          </a:p>
        </p:txBody>
      </p:sp>
      <p:pic>
        <p:nvPicPr>
          <p:cNvPr id="8" name="Picture 7">
            <a:extLst>
              <a:ext uri="{FF2B5EF4-FFF2-40B4-BE49-F238E27FC236}">
                <a16:creationId xmlns:a16="http://schemas.microsoft.com/office/drawing/2014/main" id="{00849A79-B7D9-8026-00BB-28B475A702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164430"/>
            <a:ext cx="8565356" cy="3907633"/>
          </a:xfrm>
          <a:prstGeom prst="rect">
            <a:avLst/>
          </a:prstGeom>
          <a:noFill/>
          <a:ln>
            <a:noFill/>
          </a:ln>
        </p:spPr>
      </p:pic>
    </p:spTree>
    <p:extLst>
      <p:ext uri="{BB962C8B-B14F-4D97-AF65-F5344CB8AC3E}">
        <p14:creationId xmlns:p14="http://schemas.microsoft.com/office/powerpoint/2010/main" val="3590092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342900" lvl="0" indent="-342900">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id="{34A1E4B7-7815-3143-7DB7-06F55767B96F}"/>
              </a:ext>
            </a:extLst>
          </p:cNvPr>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7" name="Content Placeholder 6">
            <a:extLst>
              <a:ext uri="{FF2B5EF4-FFF2-40B4-BE49-F238E27FC236}">
                <a16:creationId xmlns:a16="http://schemas.microsoft.com/office/drawing/2014/main" id="{1B727738-461E-E240-B355-9969825A6BCE}"/>
              </a:ext>
            </a:extLst>
          </p:cNvPr>
          <p:cNvSpPr>
            <a:spLocks noGrp="1"/>
          </p:cNvSpPr>
          <p:nvPr>
            <p:ph sz="half" idx="2"/>
          </p:nvPr>
        </p:nvSpPr>
        <p:spPr>
          <a:xfrm>
            <a:off x="536878" y="2009908"/>
            <a:ext cx="7642715" cy="2276294"/>
          </a:xfrm>
        </p:spPr>
        <p:txBody>
          <a:bodyPr/>
          <a:lstStyle/>
          <a:p>
            <a:r>
              <a:rPr lang="en-IN" sz="1800" dirty="0">
                <a:solidFill>
                  <a:srgbClr val="000000"/>
                </a:solidFill>
                <a:effectLst/>
                <a:latin typeface="Helvetica" panose="020B0604020202020204" pitchFamily="34" charset="0"/>
                <a:ea typeface="Calibri" panose="020F0502020204030204" pitchFamily="34" charset="0"/>
              </a:rPr>
              <a:t>From heat map it can be observed that no two features are tightly corelated with each other nor they are corelated with label.</a:t>
            </a:r>
            <a:endParaRPr lang="en-IN" dirty="0"/>
          </a:p>
        </p:txBody>
      </p:sp>
    </p:spTree>
    <p:extLst>
      <p:ext uri="{BB962C8B-B14F-4D97-AF65-F5344CB8AC3E}">
        <p14:creationId xmlns:p14="http://schemas.microsoft.com/office/powerpoint/2010/main" val="726620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342900" lvl="0" indent="-342900">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Visualizations results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id="{34A1E4B7-7815-3143-7DB7-06F55767B96F}"/>
              </a:ext>
            </a:extLst>
          </p:cNvPr>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7" name="Content Placeholder 6">
            <a:extLst>
              <a:ext uri="{FF2B5EF4-FFF2-40B4-BE49-F238E27FC236}">
                <a16:creationId xmlns:a16="http://schemas.microsoft.com/office/drawing/2014/main" id="{1B727738-461E-E240-B355-9969825A6BCE}"/>
              </a:ext>
            </a:extLst>
          </p:cNvPr>
          <p:cNvSpPr>
            <a:spLocks noGrp="1"/>
          </p:cNvSpPr>
          <p:nvPr>
            <p:ph sz="half" idx="2"/>
          </p:nvPr>
        </p:nvSpPr>
        <p:spPr>
          <a:xfrm>
            <a:off x="536878" y="2009908"/>
            <a:ext cx="7642715" cy="2276294"/>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From above visualization it can be interpreted that different features are influencing label differenly.it can also be seen that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particalur</a:t>
            </a:r>
            <a:r>
              <a:rPr lang="en-IN" sz="1800" dirty="0">
                <a:effectLst/>
                <a:latin typeface="Calibri" panose="020F0502020204030204" pitchFamily="34" charset="0"/>
                <a:ea typeface="Calibri" panose="020F0502020204030204" pitchFamily="34" charset="0"/>
                <a:cs typeface="Times New Roman" panose="02020603050405020304" pitchFamily="18" charset="0"/>
              </a:rPr>
              <a:t> categorical data is much effective than whole feature, for example in occupation count plot it can be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oberved</a:t>
            </a:r>
            <a:r>
              <a:rPr lang="en-IN" sz="1800" dirty="0">
                <a:effectLst/>
                <a:latin typeface="Calibri" panose="020F0502020204030204" pitchFamily="34" charset="0"/>
                <a:ea typeface="Calibri" panose="020F0502020204030204" pitchFamily="34" charset="0"/>
                <a:cs typeface="Times New Roman" panose="02020603050405020304" pitchFamily="18" charset="0"/>
              </a:rPr>
              <a:t> that 0,4,7,12,17,20 are covering most of the count so seller can focus on these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these</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people have above occupation type</a:t>
            </a:r>
            <a:endParaRPr lang="en-IN" dirty="0"/>
          </a:p>
        </p:txBody>
      </p:sp>
    </p:spTree>
    <p:extLst>
      <p:ext uri="{BB962C8B-B14F-4D97-AF65-F5344CB8AC3E}">
        <p14:creationId xmlns:p14="http://schemas.microsoft.com/office/powerpoint/2010/main" val="2940933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342900" lvl="0" indent="-342900">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Conclusion</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id="{34A1E4B7-7815-3143-7DB7-06F55767B96F}"/>
              </a:ext>
            </a:extLst>
          </p:cNvPr>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7" name="Content Placeholder 6">
            <a:extLst>
              <a:ext uri="{FF2B5EF4-FFF2-40B4-BE49-F238E27FC236}">
                <a16:creationId xmlns:a16="http://schemas.microsoft.com/office/drawing/2014/main" id="{1B727738-461E-E240-B355-9969825A6BCE}"/>
              </a:ext>
            </a:extLst>
          </p:cNvPr>
          <p:cNvSpPr>
            <a:spLocks noGrp="1"/>
          </p:cNvSpPr>
          <p:nvPr>
            <p:ph sz="half" idx="2"/>
          </p:nvPr>
        </p:nvSpPr>
        <p:spPr>
          <a:xfrm>
            <a:off x="536878" y="1821657"/>
            <a:ext cx="7728441" cy="2464546"/>
          </a:xfrm>
        </p:spPr>
        <p:txBody>
          <a:bodyPr/>
          <a:lstStyle/>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In this project it can be concluded that how particular area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ploted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graph or we can say particular categorical data of features can be more effective than the whole features. This project gives idea that in which area of any given feature seller should concentrate more to increase the purchase and attract the purchaser by giving offer to such customer. </a:t>
            </a:r>
          </a:p>
          <a:p>
            <a:endParaRPr lang="en-IN" dirty="0"/>
          </a:p>
        </p:txBody>
      </p:sp>
    </p:spTree>
    <p:extLst>
      <p:ext uri="{BB962C8B-B14F-4D97-AF65-F5344CB8AC3E}">
        <p14:creationId xmlns:p14="http://schemas.microsoft.com/office/powerpoint/2010/main" val="419543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dirty="0"/>
          </a:p>
        </p:txBody>
      </p:sp>
      <p:sp>
        <p:nvSpPr>
          <p:cNvPr id="3" name="Content Placeholder 2"/>
          <p:cNvSpPr>
            <a:spLocks noGrp="1"/>
          </p:cNvSpPr>
          <p:nvPr>
            <p:ph idx="1"/>
          </p:nvPr>
        </p:nvSpPr>
        <p:spPr/>
        <p:txBody>
          <a:bodyPr/>
          <a:lstStyle/>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Business Problem Framing</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real world many company are dealing with sales of product so according to there features provided data can be analysed which will help in growth in sale and improvement of business. </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Conceptual Background of the Domain Problem</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Domain is basically understanding how to increase the sale of any business by analysing data </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Motivation for the Problem Undertaken</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Through this project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may able to help any business person dealing with sale of product either it is on big scale or it may be on small scale</a:t>
            </a:r>
          </a:p>
          <a:p>
            <a:pPr marL="0" indent="0">
              <a:buNone/>
            </a:pPr>
            <a:endParaRPr lang="en-US" dirty="0"/>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DATA CLEANING AND PREPROCESSING</a:t>
            </a:r>
          </a:p>
        </p:txBody>
      </p:sp>
      <p:sp>
        <p:nvSpPr>
          <p:cNvPr id="5" name="Content Placeholder 4"/>
          <p:cNvSpPr>
            <a:spLocks noGrp="1"/>
          </p:cNvSpPr>
          <p:nvPr>
            <p:ph idx="1"/>
          </p:nvPr>
        </p:nvSpPr>
        <p:spPr/>
        <p:txBody>
          <a:bodyPr>
            <a:normAutofit fontScale="92500" lnSpcReduction="10000"/>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Sources and their formats</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for this project was already provided to us by our team from flip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robo</a:t>
            </a:r>
            <a:r>
              <a:rPr lang="en-IN" sz="1800" dirty="0">
                <a:effectLst/>
                <a:latin typeface="Calibri" panose="020F0502020204030204" pitchFamily="34" charset="0"/>
                <a:ea typeface="Calibri" panose="020F0502020204030204" pitchFamily="34" charset="0"/>
                <a:cs typeface="Times New Roman" panose="02020603050405020304" pitchFamily="18" charset="0"/>
              </a:rPr>
              <a:t>. Features in the data are of both the type that is object and numeric.</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Preprocessing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Done</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It can be observed 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juyper</a:t>
            </a:r>
            <a:r>
              <a:rPr lang="en-IN" sz="1800" dirty="0">
                <a:effectLst/>
                <a:latin typeface="Calibri" panose="020F0502020204030204" pitchFamily="34" charset="0"/>
                <a:ea typeface="Calibri" panose="020F0502020204030204" pitchFamily="34" charset="0"/>
                <a:cs typeface="Times New Roman" panose="02020603050405020304" pitchFamily="18" charset="0"/>
              </a:rPr>
              <a:t> notebook that there was two features with missing data or having null value, so for product_category_2 mode method has been applied to fill the null values and product_category_3 has been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droped</a:t>
            </a:r>
            <a:r>
              <a:rPr lang="en-IN" sz="1800" dirty="0">
                <a:effectLst/>
                <a:latin typeface="Calibri" panose="020F0502020204030204" pitchFamily="34" charset="0"/>
                <a:ea typeface="Calibri" panose="020F0502020204030204" pitchFamily="34" charset="0"/>
                <a:cs typeface="Times New Roman" panose="02020603050405020304" pitchFamily="18" charset="0"/>
              </a:rPr>
              <a:t> because there were nearly 70% values which were not present.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filling the null value get dummies has been applied to convert object data type into numeric.</a:t>
            </a:r>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342900" lvl="0" indent="-342900">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id="{34A1E4B7-7815-3143-7DB7-06F55767B96F}"/>
              </a:ext>
            </a:extLst>
          </p:cNvPr>
          <p:cNvSpPr>
            <a:spLocks noGrp="1"/>
          </p:cNvSpPr>
          <p:nvPr>
            <p:ph type="body" idx="1"/>
          </p:nvPr>
        </p:nvSpPr>
        <p:spPr/>
        <p:txBody>
          <a:bodyPr/>
          <a:lstStyle/>
          <a:p>
            <a:r>
              <a:rPr lang="en-IN" sz="1800" dirty="0" err="1">
                <a:effectLst/>
                <a:latin typeface="Calibri" panose="020F0502020204030204" pitchFamily="34" charset="0"/>
                <a:ea typeface="Calibri" panose="020F0502020204030204" pitchFamily="34" charset="0"/>
                <a:cs typeface="Times New Roman" panose="02020603050405020304" pitchFamily="18" charset="0"/>
              </a:rPr>
              <a:t>Displot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pic>
        <p:nvPicPr>
          <p:cNvPr id="15" name="Content Placeholder 14">
            <a:extLst>
              <a:ext uri="{FF2B5EF4-FFF2-40B4-BE49-F238E27FC236}">
                <a16:creationId xmlns:a16="http://schemas.microsoft.com/office/drawing/2014/main" id="{EB9C4FDC-AC10-8E5C-92A9-DB8792F9531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2944" y="1614488"/>
            <a:ext cx="7093744" cy="3529011"/>
          </a:xfrm>
          <a:prstGeom prst="rect">
            <a:avLst/>
          </a:prstGeom>
          <a:noFill/>
          <a:ln>
            <a:noFill/>
          </a:ln>
        </p:spPr>
      </p:pic>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342900" lvl="0" indent="-342900">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id="{34A1E4B7-7815-3143-7DB7-06F55767B96F}"/>
              </a:ext>
            </a:extLst>
          </p:cNvPr>
          <p:cNvSpPr>
            <a:spLocks noGrp="1"/>
          </p:cNvSpPr>
          <p:nvPr>
            <p:ph type="body" idx="1"/>
          </p:nvPr>
        </p:nvSpPr>
        <p:spPr>
          <a:xfrm>
            <a:off x="536879" y="1164431"/>
            <a:ext cx="4040188" cy="350044"/>
          </a:xfrm>
        </p:spPr>
        <p:txBody>
          <a:bodyPr>
            <a:normAutofit lnSpcReduction="10000"/>
          </a:bodyPr>
          <a:lstStyle/>
          <a:p>
            <a:r>
              <a:rPr lang="en-IN" sz="1800" dirty="0" err="1">
                <a:solidFill>
                  <a:srgbClr val="000000"/>
                </a:solidFill>
                <a:effectLst/>
                <a:latin typeface="Helvetica" panose="020B0604020202020204" pitchFamily="34" charset="0"/>
                <a:ea typeface="Calibri" panose="020F0502020204030204" pitchFamily="34" charset="0"/>
              </a:rPr>
              <a:t>Catplot</a:t>
            </a:r>
            <a:endParaRPr lang="en-IN" dirty="0"/>
          </a:p>
        </p:txBody>
      </p:sp>
      <p:pic>
        <p:nvPicPr>
          <p:cNvPr id="5" name="Content Placeholder 4">
            <a:extLst>
              <a:ext uri="{FF2B5EF4-FFF2-40B4-BE49-F238E27FC236}">
                <a16:creationId xmlns:a16="http://schemas.microsoft.com/office/drawing/2014/main" id="{EADD10A0-6920-42DB-F48F-F242B6515308}"/>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50863" y="1516461"/>
            <a:ext cx="8221663" cy="2720178"/>
          </a:xfrm>
          <a:prstGeom prst="rect">
            <a:avLst/>
          </a:prstGeom>
          <a:noFill/>
          <a:ln>
            <a:noFill/>
          </a:ln>
        </p:spPr>
      </p:pic>
      <p:sp>
        <p:nvSpPr>
          <p:cNvPr id="6" name="Rectangle 5">
            <a:extLst>
              <a:ext uri="{FF2B5EF4-FFF2-40B4-BE49-F238E27FC236}">
                <a16:creationId xmlns:a16="http://schemas.microsoft.com/office/drawing/2014/main" id="{476A59C7-7554-B36C-E470-9C396EC6FD7F}"/>
              </a:ext>
            </a:extLst>
          </p:cNvPr>
          <p:cNvSpPr/>
          <p:nvPr/>
        </p:nvSpPr>
        <p:spPr>
          <a:xfrm>
            <a:off x="685800" y="4271963"/>
            <a:ext cx="8015288" cy="6858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Outlier can be clearly observed from the above graph it is showing maximum in 8 category.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308948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342900" lvl="0" indent="-342900">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id="{34A1E4B7-7815-3143-7DB7-06F55767B96F}"/>
              </a:ext>
            </a:extLst>
          </p:cNvPr>
          <p:cNvSpPr>
            <a:spLocks noGrp="1"/>
          </p:cNvSpPr>
          <p:nvPr>
            <p:ph type="body" idx="1"/>
          </p:nvPr>
        </p:nvSpPr>
        <p:spPr>
          <a:xfrm>
            <a:off x="536879" y="1164431"/>
            <a:ext cx="4040188" cy="350044"/>
          </a:xfrm>
        </p:spPr>
        <p:txBody>
          <a:bodyPr>
            <a:normAutofit lnSpcReduction="10000"/>
          </a:bodyPr>
          <a:lstStyle/>
          <a:p>
            <a:r>
              <a:rPr lang="en-IN" sz="1800" dirty="0" err="1">
                <a:solidFill>
                  <a:srgbClr val="000000"/>
                </a:solidFill>
                <a:effectLst/>
                <a:latin typeface="Helvetica" panose="020B0604020202020204" pitchFamily="34" charset="0"/>
                <a:ea typeface="Calibri" panose="020F0502020204030204" pitchFamily="34" charset="0"/>
              </a:rPr>
              <a:t>Catplot</a:t>
            </a:r>
            <a:endParaRPr lang="en-IN" dirty="0"/>
          </a:p>
        </p:txBody>
      </p:sp>
      <p:sp>
        <p:nvSpPr>
          <p:cNvPr id="6" name="Rectangle 5">
            <a:extLst>
              <a:ext uri="{FF2B5EF4-FFF2-40B4-BE49-F238E27FC236}">
                <a16:creationId xmlns:a16="http://schemas.microsoft.com/office/drawing/2014/main" id="{476A59C7-7554-B36C-E470-9C396EC6FD7F}"/>
              </a:ext>
            </a:extLst>
          </p:cNvPr>
          <p:cNvSpPr/>
          <p:nvPr/>
        </p:nvSpPr>
        <p:spPr>
          <a:xfrm>
            <a:off x="685800" y="4271963"/>
            <a:ext cx="8015288" cy="6858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From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martial_status</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of any person effect on purchase do not vary that either 0 or 1 both are showing nearly same.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pic>
        <p:nvPicPr>
          <p:cNvPr id="7" name="Content Placeholder 6">
            <a:extLst>
              <a:ext uri="{FF2B5EF4-FFF2-40B4-BE49-F238E27FC236}">
                <a16:creationId xmlns:a16="http://schemas.microsoft.com/office/drawing/2014/main" id="{824B3479-2857-EAC0-A64E-90AC299971D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6799" y="1607345"/>
            <a:ext cx="5740215" cy="2235994"/>
          </a:xfrm>
          <a:prstGeom prst="rect">
            <a:avLst/>
          </a:prstGeom>
          <a:noFill/>
          <a:ln>
            <a:noFill/>
          </a:ln>
        </p:spPr>
      </p:pic>
    </p:spTree>
    <p:extLst>
      <p:ext uri="{BB962C8B-B14F-4D97-AF65-F5344CB8AC3E}">
        <p14:creationId xmlns:p14="http://schemas.microsoft.com/office/powerpoint/2010/main" val="1544083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342900" lvl="0" indent="-342900">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id="{34A1E4B7-7815-3143-7DB7-06F55767B96F}"/>
              </a:ext>
            </a:extLst>
          </p:cNvPr>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2" name="Text Placeholder 9">
            <a:extLst>
              <a:ext uri="{FF2B5EF4-FFF2-40B4-BE49-F238E27FC236}">
                <a16:creationId xmlns:a16="http://schemas.microsoft.com/office/drawing/2014/main" id="{55E1AAE2-4489-EFCE-3B5F-EA78EE0C3469}"/>
              </a:ext>
            </a:extLst>
          </p:cNvPr>
          <p:cNvSpPr txBox="1">
            <a:spLocks/>
          </p:cNvSpPr>
          <p:nvPr/>
        </p:nvSpPr>
        <p:spPr>
          <a:xfrm>
            <a:off x="689279" y="1689911"/>
            <a:ext cx="4040188"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tx2">
                    <a:lumMod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IN" sz="1800">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6" name="Text Placeholder 9">
            <a:extLst>
              <a:ext uri="{FF2B5EF4-FFF2-40B4-BE49-F238E27FC236}">
                <a16:creationId xmlns:a16="http://schemas.microsoft.com/office/drawing/2014/main" id="{2D6FFF75-3868-F962-9ECC-CD2E39BD86EE}"/>
              </a:ext>
            </a:extLst>
          </p:cNvPr>
          <p:cNvSpPr txBox="1">
            <a:spLocks/>
          </p:cNvSpPr>
          <p:nvPr/>
        </p:nvSpPr>
        <p:spPr>
          <a:xfrm>
            <a:off x="841679" y="1871663"/>
            <a:ext cx="4040188" cy="450470"/>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tx2">
                    <a:lumMod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IN" sz="1800">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11" name="Rectangle 10">
            <a:extLst>
              <a:ext uri="{FF2B5EF4-FFF2-40B4-BE49-F238E27FC236}">
                <a16:creationId xmlns:a16="http://schemas.microsoft.com/office/drawing/2014/main" id="{20344213-DDF0-3145-35DB-5BEE1011B94C}"/>
              </a:ext>
            </a:extLst>
          </p:cNvPr>
          <p:cNvSpPr/>
          <p:nvPr/>
        </p:nvSpPr>
        <p:spPr>
          <a:xfrm>
            <a:off x="750094" y="4200525"/>
            <a:ext cx="7879556" cy="80724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nSpc>
                <a:spcPct val="107000"/>
              </a:lnSpc>
              <a:spcAft>
                <a:spcPts val="800"/>
              </a:spcAft>
            </a:pPr>
            <a:r>
              <a:rPr lang="en-IN" sz="180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From count of age it can be infered that age group of 26-35 are more in count.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Content Placeholder 13">
            <a:extLst>
              <a:ext uri="{FF2B5EF4-FFF2-40B4-BE49-F238E27FC236}">
                <a16:creationId xmlns:a16="http://schemas.microsoft.com/office/drawing/2014/main" id="{F6B7C565-BCB5-719C-E0A5-20D27F65E8B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613225" y="1314450"/>
            <a:ext cx="4004862" cy="2571750"/>
          </a:xfrm>
          <a:prstGeom prst="rect">
            <a:avLst/>
          </a:prstGeom>
          <a:noFill/>
          <a:ln>
            <a:noFill/>
          </a:ln>
        </p:spPr>
      </p:pic>
    </p:spTree>
    <p:extLst>
      <p:ext uri="{BB962C8B-B14F-4D97-AF65-F5344CB8AC3E}">
        <p14:creationId xmlns:p14="http://schemas.microsoft.com/office/powerpoint/2010/main" val="139975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342900" lvl="0" indent="-342900">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id="{34A1E4B7-7815-3143-7DB7-06F55767B96F}"/>
              </a:ext>
            </a:extLst>
          </p:cNvPr>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2" name="Text Placeholder 9">
            <a:extLst>
              <a:ext uri="{FF2B5EF4-FFF2-40B4-BE49-F238E27FC236}">
                <a16:creationId xmlns:a16="http://schemas.microsoft.com/office/drawing/2014/main" id="{55E1AAE2-4489-EFCE-3B5F-EA78EE0C3469}"/>
              </a:ext>
            </a:extLst>
          </p:cNvPr>
          <p:cNvSpPr txBox="1">
            <a:spLocks/>
          </p:cNvSpPr>
          <p:nvPr/>
        </p:nvSpPr>
        <p:spPr>
          <a:xfrm>
            <a:off x="689279" y="1689911"/>
            <a:ext cx="4040188"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tx2">
                    <a:lumMod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IN" sz="1800">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6" name="Text Placeholder 9">
            <a:extLst>
              <a:ext uri="{FF2B5EF4-FFF2-40B4-BE49-F238E27FC236}">
                <a16:creationId xmlns:a16="http://schemas.microsoft.com/office/drawing/2014/main" id="{2D6FFF75-3868-F962-9ECC-CD2E39BD86EE}"/>
              </a:ext>
            </a:extLst>
          </p:cNvPr>
          <p:cNvSpPr txBox="1">
            <a:spLocks/>
          </p:cNvSpPr>
          <p:nvPr/>
        </p:nvSpPr>
        <p:spPr>
          <a:xfrm>
            <a:off x="841679" y="1871663"/>
            <a:ext cx="4040188" cy="450470"/>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tx2">
                    <a:lumMod val="50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IN" sz="1800">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11" name="Rectangle 10">
            <a:extLst>
              <a:ext uri="{FF2B5EF4-FFF2-40B4-BE49-F238E27FC236}">
                <a16:creationId xmlns:a16="http://schemas.microsoft.com/office/drawing/2014/main" id="{20344213-DDF0-3145-35DB-5BEE1011B94C}"/>
              </a:ext>
            </a:extLst>
          </p:cNvPr>
          <p:cNvSpPr/>
          <p:nvPr/>
        </p:nvSpPr>
        <p:spPr>
          <a:xfrm>
            <a:off x="750094" y="4200525"/>
            <a:ext cx="7879556" cy="80724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071F037-135B-4F90-1D94-1C3565943E23}"/>
              </a:ext>
            </a:extLst>
          </p:cNvPr>
          <p:cNvSpPr>
            <a:spLocks noGrp="1"/>
          </p:cNvSpPr>
          <p:nvPr>
            <p:ph sz="half" idx="2"/>
          </p:nvPr>
        </p:nvSpPr>
        <p:spPr>
          <a:xfrm>
            <a:off x="536878" y="4279106"/>
            <a:ext cx="8092772" cy="750093"/>
          </a:xfrm>
        </p:spPr>
        <p:txBody>
          <a:bodyPr/>
          <a:lstStyle/>
          <a:p>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it can be observed that occupation type 4 has maximum number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abd</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type 8 are least in numbers.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A4F57637-C60E-2469-D56A-57321AB76C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906780"/>
            <a:ext cx="5105400" cy="3329940"/>
          </a:xfrm>
          <a:prstGeom prst="rect">
            <a:avLst/>
          </a:prstGeom>
          <a:noFill/>
          <a:ln>
            <a:noFill/>
          </a:ln>
        </p:spPr>
      </p:pic>
    </p:spTree>
    <p:extLst>
      <p:ext uri="{BB962C8B-B14F-4D97-AF65-F5344CB8AC3E}">
        <p14:creationId xmlns:p14="http://schemas.microsoft.com/office/powerpoint/2010/main" val="96086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342900" lvl="0" indent="-342900">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Visualizations</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id="{34A1E4B7-7815-3143-7DB7-06F55767B96F}"/>
              </a:ext>
            </a:extLst>
          </p:cNvPr>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3" name="Content Placeholder 2">
            <a:extLst>
              <a:ext uri="{FF2B5EF4-FFF2-40B4-BE49-F238E27FC236}">
                <a16:creationId xmlns:a16="http://schemas.microsoft.com/office/drawing/2014/main" id="{2FEB295E-8AB5-1BC8-CE15-81D2F9D0F8E0}"/>
              </a:ext>
            </a:extLst>
          </p:cNvPr>
          <p:cNvSpPr>
            <a:spLocks noGrp="1"/>
          </p:cNvSpPr>
          <p:nvPr>
            <p:ph sz="half" idx="2"/>
          </p:nvPr>
        </p:nvSpPr>
        <p:spPr>
          <a:xfrm>
            <a:off x="536878" y="3857625"/>
            <a:ext cx="7878459" cy="1135855"/>
          </a:xfrm>
        </p:spPr>
        <p:txBody>
          <a:bodyPr/>
          <a:lstStyle/>
          <a:p>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From above plot it can be analysed that there are many outliers present in age 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 name="Picture 1">
            <a:extLst>
              <a:ext uri="{FF2B5EF4-FFF2-40B4-BE49-F238E27FC236}">
                <a16:creationId xmlns:a16="http://schemas.microsoft.com/office/drawing/2014/main" id="{4E622546-7AB5-8AAF-8CDF-6D627C2400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6245" y="1633855"/>
            <a:ext cx="5731510" cy="1875790"/>
          </a:xfrm>
          <a:prstGeom prst="rect">
            <a:avLst/>
          </a:prstGeom>
          <a:noFill/>
          <a:ln>
            <a:noFill/>
          </a:ln>
        </p:spPr>
      </p:pic>
    </p:spTree>
    <p:extLst>
      <p:ext uri="{BB962C8B-B14F-4D97-AF65-F5344CB8AC3E}">
        <p14:creationId xmlns:p14="http://schemas.microsoft.com/office/powerpoint/2010/main" val="847763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615</Words>
  <Application>Microsoft Office PowerPoint</Application>
  <PresentationFormat>On-screen Show (16:9)</PresentationFormat>
  <Paragraphs>65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Helvetica</vt:lpstr>
      <vt:lpstr>Symbol</vt:lpstr>
      <vt:lpstr>Office Theme</vt:lpstr>
      <vt:lpstr>  BLACK FRIDAY </vt:lpstr>
      <vt:lpstr>INTRODUCTION</vt:lpstr>
      <vt:lpstr>DATA CLEANING AND PREPROCESSING</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vt:lpstr>
      <vt:lpstr>Visualizations 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2023-04-16T18:26:14Z</dcterms:modified>
</cp:coreProperties>
</file>