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62" r:id="rId5"/>
    <p:sldId id="267" r:id="rId6"/>
    <p:sldId id="263" r:id="rId7"/>
    <p:sldId id="269" r:id="rId8"/>
    <p:sldId id="270" r:id="rId9"/>
    <p:sldId id="271" r:id="rId10"/>
    <p:sldId id="272" r:id="rId11"/>
    <p:sldId id="268" r:id="rId12"/>
    <p:sldId id="266" r:id="rId13"/>
  </p:sldIdLst>
  <p:sldSz cx="12192000" cy="6858000"/>
  <p:notesSz cx="6858000" cy="9144000"/>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9AC237-3CA8-48EC-AA30-9C31F8F6E0C3}" type="datetimeFigureOut">
              <a:rPr lang="en-US" smtClean="0"/>
              <a:t>4/3/2023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40DEE3-FA47-4045-A541-AE6F344D10B8}" type="slidenum">
              <a:rPr lang="en-US" smtClean="0"/>
              <a:t>‹#›</a:t>
            </a:fld>
            <a:endParaRPr lang="en-US"/>
          </a:p>
        </p:txBody>
      </p:sp>
    </p:spTree>
    <p:extLst>
      <p:ext uri="{BB962C8B-B14F-4D97-AF65-F5344CB8AC3E}">
        <p14:creationId xmlns:p14="http://schemas.microsoft.com/office/powerpoint/2010/main" val="4242226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40DEE3-FA47-4045-A541-AE6F344D10B8}" type="slidenum">
              <a:rPr lang="en-US" smtClean="0"/>
              <a:t>1</a:t>
            </a:fld>
            <a:endParaRPr lang="en-US"/>
          </a:p>
        </p:txBody>
      </p:sp>
    </p:spTree>
    <p:extLst>
      <p:ext uri="{BB962C8B-B14F-4D97-AF65-F5344CB8AC3E}">
        <p14:creationId xmlns:p14="http://schemas.microsoft.com/office/powerpoint/2010/main" val="803142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40DEE3-FA47-4045-A541-AE6F344D10B8}" type="slidenum">
              <a:rPr lang="en-US" smtClean="0"/>
              <a:t>2</a:t>
            </a:fld>
            <a:endParaRPr lang="en-US"/>
          </a:p>
        </p:txBody>
      </p:sp>
    </p:spTree>
    <p:extLst>
      <p:ext uri="{BB962C8B-B14F-4D97-AF65-F5344CB8AC3E}">
        <p14:creationId xmlns:p14="http://schemas.microsoft.com/office/powerpoint/2010/main" val="1737138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40DEE3-FA47-4045-A541-AE6F344D10B8}" type="slidenum">
              <a:rPr lang="en-US" smtClean="0"/>
              <a:t>3</a:t>
            </a:fld>
            <a:endParaRPr lang="en-US"/>
          </a:p>
        </p:txBody>
      </p:sp>
    </p:spTree>
    <p:extLst>
      <p:ext uri="{BB962C8B-B14F-4D97-AF65-F5344CB8AC3E}">
        <p14:creationId xmlns:p14="http://schemas.microsoft.com/office/powerpoint/2010/main" val="2201296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4/3/2023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4/3/2023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4/3/2023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4/3/2023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4/3/2023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p:sndAc>
          <p:endSnd/>
        </p:sndAc>
      </p:transition>
    </mc:Choice>
    <mc:Fallback xmlns="">
      <p:transition spd="slow">
        <p:sndAc>
          <p:endSnd/>
        </p:sndAc>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www.cleartrip.com/"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hyperlink" Target="https://www.analyticsvidhya.com/" TargetMode="External"/><Relationship Id="rId5" Type="http://schemas.openxmlformats.org/officeDocument/2006/relationships/hyperlink" Target="https://www.geeksforgeeks.org/" TargetMode="External"/><Relationship Id="rId4" Type="http://schemas.openxmlformats.org/officeDocument/2006/relationships/hyperlink" Target="https://towardsdatascience.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DBCC2-0EAF-4DC7-BF45-9309931F39A6}"/>
              </a:ext>
            </a:extLst>
          </p:cNvPr>
          <p:cNvSpPr>
            <a:spLocks noGrp="1"/>
          </p:cNvSpPr>
          <p:nvPr>
            <p:ph type="ctrTitle"/>
          </p:nvPr>
        </p:nvSpPr>
        <p:spPr>
          <a:xfrm>
            <a:off x="1417982" y="1019827"/>
            <a:ext cx="9375209" cy="2098226"/>
          </a:xfrm>
        </p:spPr>
        <p:txBody>
          <a:bodyPr/>
          <a:lstStyle/>
          <a:p>
            <a:r>
              <a:rPr lang="en-IN" sz="4000" b="1" dirty="0">
                <a:latin typeface="Cambria" panose="02040503050406030204" pitchFamily="18" charset="0"/>
                <a:ea typeface="Cambria" panose="02040503050406030204" pitchFamily="18" charset="0"/>
              </a:rPr>
              <a:t>Flight price prediction </a:t>
            </a:r>
          </a:p>
        </p:txBody>
      </p:sp>
      <p:sp>
        <p:nvSpPr>
          <p:cNvPr id="3" name="Subtitle 2">
            <a:extLst>
              <a:ext uri="{FF2B5EF4-FFF2-40B4-BE49-F238E27FC236}">
                <a16:creationId xmlns:a16="http://schemas.microsoft.com/office/drawing/2014/main" id="{966EB3D5-EC41-4E84-B771-C9A7695E1CE1}"/>
              </a:ext>
            </a:extLst>
          </p:cNvPr>
          <p:cNvSpPr>
            <a:spLocks noGrp="1"/>
          </p:cNvSpPr>
          <p:nvPr>
            <p:ph type="subTitle" idx="1"/>
          </p:nvPr>
        </p:nvSpPr>
        <p:spPr>
          <a:xfrm>
            <a:off x="2679906" y="3545461"/>
            <a:ext cx="6831673" cy="1086237"/>
          </a:xfrm>
        </p:spPr>
        <p:txBody>
          <a:bodyPr>
            <a:normAutofit/>
          </a:bodyPr>
          <a:lstStyle/>
          <a:p>
            <a:r>
              <a:rPr lang="en-IN" sz="4000" b="1" dirty="0">
                <a:latin typeface="Cambria" panose="02040503050406030204" pitchFamily="18" charset="0"/>
                <a:ea typeface="Cambria" panose="02040503050406030204" pitchFamily="18" charset="0"/>
              </a:rPr>
              <a:t>Ravi </a:t>
            </a:r>
            <a:r>
              <a:rPr lang="en-IN" sz="4000" b="1" dirty="0" err="1">
                <a:latin typeface="Cambria" panose="02040503050406030204" pitchFamily="18" charset="0"/>
                <a:ea typeface="Cambria" panose="02040503050406030204" pitchFamily="18" charset="0"/>
              </a:rPr>
              <a:t>prakash</a:t>
            </a:r>
            <a:r>
              <a:rPr lang="en-IN" sz="4000" b="1" dirty="0">
                <a:latin typeface="Cambria" panose="02040503050406030204" pitchFamily="18" charset="0"/>
                <a:ea typeface="Cambria" panose="02040503050406030204" pitchFamily="18" charset="0"/>
              </a:rPr>
              <a:t> </a:t>
            </a:r>
            <a:r>
              <a:rPr lang="en-IN" sz="4000" b="1" dirty="0" err="1">
                <a:latin typeface="Cambria" panose="02040503050406030204" pitchFamily="18" charset="0"/>
                <a:ea typeface="Cambria" panose="02040503050406030204" pitchFamily="18" charset="0"/>
              </a:rPr>
              <a:t>bajpai</a:t>
            </a:r>
            <a:endParaRPr lang="en-IN" sz="40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31096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D829C6-40C7-75B7-0279-8E21143F9F3B}"/>
              </a:ext>
            </a:extLst>
          </p:cNvPr>
          <p:cNvSpPr/>
          <p:nvPr/>
        </p:nvSpPr>
        <p:spPr>
          <a:xfrm>
            <a:off x="3612777" y="0"/>
            <a:ext cx="5307106" cy="98611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Visualizations</a:t>
            </a:r>
          </a:p>
          <a:p>
            <a:pPr algn="ctr"/>
            <a:endParaRPr lang="en-IN" dirty="0"/>
          </a:p>
        </p:txBody>
      </p:sp>
      <p:sp>
        <p:nvSpPr>
          <p:cNvPr id="3" name="Rectangle 2">
            <a:extLst>
              <a:ext uri="{FF2B5EF4-FFF2-40B4-BE49-F238E27FC236}">
                <a16:creationId xmlns:a16="http://schemas.microsoft.com/office/drawing/2014/main" id="{F0DFE949-94BC-EB93-B893-66D514F32430}"/>
              </a:ext>
            </a:extLst>
          </p:cNvPr>
          <p:cNvSpPr/>
          <p:nvPr/>
        </p:nvSpPr>
        <p:spPr>
          <a:xfrm>
            <a:off x="1488142" y="914400"/>
            <a:ext cx="9735670" cy="86957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p>
          <a:p>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dirty="0">
                <a:solidFill>
                  <a:schemeClr val="tx1"/>
                </a:solidFill>
              </a:rPr>
              <a:t>Heat map showing the multicollinearity among the features and between the features and label.</a:t>
            </a:r>
          </a:p>
          <a:p>
            <a:endParaRPr lang="en-IN" dirty="0">
              <a:solidFill>
                <a:schemeClr val="tx1"/>
              </a:solidFill>
            </a:endParaRPr>
          </a:p>
        </p:txBody>
      </p:sp>
      <p:pic>
        <p:nvPicPr>
          <p:cNvPr id="5" name="Picture 4">
            <a:extLst>
              <a:ext uri="{FF2B5EF4-FFF2-40B4-BE49-F238E27FC236}">
                <a16:creationId xmlns:a16="http://schemas.microsoft.com/office/drawing/2014/main" id="{770A0EBF-B467-37FB-A378-E19B7521AEB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08094" y="2205318"/>
            <a:ext cx="8507505" cy="4500282"/>
          </a:xfrm>
          <a:prstGeom prst="rect">
            <a:avLst/>
          </a:prstGeom>
          <a:noFill/>
          <a:ln>
            <a:noFill/>
          </a:ln>
        </p:spPr>
      </p:pic>
    </p:spTree>
    <p:extLst>
      <p:ext uri="{BB962C8B-B14F-4D97-AF65-F5344CB8AC3E}">
        <p14:creationId xmlns:p14="http://schemas.microsoft.com/office/powerpoint/2010/main" val="3505517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FE927B-1892-8C2F-3888-5C8D90397C73}"/>
              </a:ext>
            </a:extLst>
          </p:cNvPr>
          <p:cNvSpPr/>
          <p:nvPr/>
        </p:nvSpPr>
        <p:spPr>
          <a:xfrm>
            <a:off x="3173507" y="242047"/>
            <a:ext cx="4903694" cy="1030941"/>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rPr>
              <a:t>CONCLUSION</a:t>
            </a:r>
          </a:p>
        </p:txBody>
      </p:sp>
      <p:sp>
        <p:nvSpPr>
          <p:cNvPr id="3" name="Rectangle 2">
            <a:extLst>
              <a:ext uri="{FF2B5EF4-FFF2-40B4-BE49-F238E27FC236}">
                <a16:creationId xmlns:a16="http://schemas.microsoft.com/office/drawing/2014/main" id="{1F79EA3B-FF74-C00C-9558-4B1BCDAE8B59}"/>
              </a:ext>
            </a:extLst>
          </p:cNvPr>
          <p:cNvSpPr/>
          <p:nvPr/>
        </p:nvSpPr>
        <p:spPr>
          <a:xfrm>
            <a:off x="1272989" y="1497106"/>
            <a:ext cx="10300446" cy="502920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Calibri" panose="020F0502020204030204" pitchFamily="34" charset="0"/>
                <a:ea typeface="Calibri" panose="020F0502020204030204" pitchFamily="34" charset="0"/>
                <a:cs typeface="Times New Roman" panose="02020603050405020304" pitchFamily="18" charset="0"/>
              </a:rPr>
              <a:t>I</a:t>
            </a:r>
            <a:r>
              <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 can be concluded that through this project air ticket for any future date can be predicted and accordingly traveller can buy the ticket. it can be concluded that price of air ticket mainly vary due to two factors first how much time before ticket was booked, larger the time cheaper the ticket. Secondly from which flight passenger is traveling that is name of the flight.</a:t>
            </a:r>
          </a:p>
          <a:p>
            <a:pPr algn="ctr"/>
            <a:endParaRPr lang="en-IN" dirty="0"/>
          </a:p>
        </p:txBody>
      </p:sp>
    </p:spTree>
    <p:extLst>
      <p:ext uri="{BB962C8B-B14F-4D97-AF65-F5344CB8AC3E}">
        <p14:creationId xmlns:p14="http://schemas.microsoft.com/office/powerpoint/2010/main" val="3794259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7EF6CB-D761-346C-BD4C-1FD9DD0CA3D7}"/>
              </a:ext>
            </a:extLst>
          </p:cNvPr>
          <p:cNvSpPr/>
          <p:nvPr/>
        </p:nvSpPr>
        <p:spPr>
          <a:xfrm>
            <a:off x="4365812" y="2581835"/>
            <a:ext cx="3594847" cy="14522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END</a:t>
            </a:r>
          </a:p>
        </p:txBody>
      </p:sp>
    </p:spTree>
    <p:extLst>
      <p:ext uri="{BB962C8B-B14F-4D97-AF65-F5344CB8AC3E}">
        <p14:creationId xmlns:p14="http://schemas.microsoft.com/office/powerpoint/2010/main" val="1047485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7F359B-3281-4515-9B61-13F24AC5C09C}"/>
              </a:ext>
            </a:extLst>
          </p:cNvPr>
          <p:cNvPicPr>
            <a:picLocks noChangeAspect="1"/>
          </p:cNvPicPr>
          <p:nvPr/>
        </p:nvPicPr>
        <p:blipFill>
          <a:blip r:embed="rId3"/>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DD000731-673F-4928-9137-08E533D7F6D7}"/>
              </a:ext>
            </a:extLst>
          </p:cNvPr>
          <p:cNvSpPr/>
          <p:nvPr/>
        </p:nvSpPr>
        <p:spPr>
          <a:xfrm>
            <a:off x="791769" y="646906"/>
            <a:ext cx="8674959" cy="707886"/>
          </a:xfrm>
          <a:prstGeom prst="rect">
            <a:avLst/>
          </a:prstGeom>
        </p:spPr>
        <p:txBody>
          <a:bodyPr wrap="square">
            <a:spAutoFit/>
          </a:bodyPr>
          <a:lstStyle/>
          <a:p>
            <a:r>
              <a:rPr lang="en-IN" sz="4000" b="1" dirty="0">
                <a:solidFill>
                  <a:srgbClr val="FF0000"/>
                </a:solidFill>
                <a:latin typeface="Cambria" panose="02040503050406030204" pitchFamily="18" charset="0"/>
                <a:ea typeface="Cambria" panose="02040503050406030204" pitchFamily="18" charset="0"/>
              </a:rPr>
              <a:t>Flight</a:t>
            </a:r>
            <a:r>
              <a:rPr lang="en-IN" sz="4000" b="1" dirty="0">
                <a:latin typeface="Cambria" panose="02040503050406030204" pitchFamily="18" charset="0"/>
                <a:ea typeface="Cambria" panose="02040503050406030204" pitchFamily="18" charset="0"/>
              </a:rPr>
              <a:t> </a:t>
            </a:r>
            <a:r>
              <a:rPr lang="en-IN" sz="4000" b="1" dirty="0">
                <a:solidFill>
                  <a:srgbClr val="FF0000"/>
                </a:solidFill>
                <a:latin typeface="Cambria" panose="02040503050406030204" pitchFamily="18" charset="0"/>
                <a:ea typeface="Cambria" panose="02040503050406030204" pitchFamily="18" charset="0"/>
              </a:rPr>
              <a:t>price</a:t>
            </a:r>
            <a:r>
              <a:rPr lang="en-IN" sz="4000" b="1" dirty="0">
                <a:latin typeface="Cambria" panose="02040503050406030204" pitchFamily="18" charset="0"/>
                <a:ea typeface="Cambria" panose="02040503050406030204" pitchFamily="18" charset="0"/>
              </a:rPr>
              <a:t> </a:t>
            </a:r>
            <a:r>
              <a:rPr lang="en-IN" sz="4000" b="1" dirty="0">
                <a:solidFill>
                  <a:srgbClr val="FF0000"/>
                </a:solidFill>
                <a:latin typeface="Cambria" panose="02040503050406030204" pitchFamily="18" charset="0"/>
                <a:ea typeface="Cambria" panose="02040503050406030204" pitchFamily="18" charset="0"/>
              </a:rPr>
              <a:t>prediction</a:t>
            </a:r>
            <a:r>
              <a:rPr lang="en-IN" sz="4000" b="1" dirty="0">
                <a:latin typeface="Cambria" panose="02040503050406030204" pitchFamily="18" charset="0"/>
                <a:ea typeface="Cambria" panose="02040503050406030204" pitchFamily="18" charset="0"/>
              </a:rPr>
              <a:t> </a:t>
            </a:r>
            <a:endParaRPr lang="en-IN" sz="4000" b="1" dirty="0">
              <a:solidFill>
                <a:schemeClr val="accent5">
                  <a:lumMod val="20000"/>
                  <a:lumOff val="8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71535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1C1E8F-2628-4F77-A325-5A5FECCAF0C0}"/>
              </a:ext>
            </a:extLst>
          </p:cNvPr>
          <p:cNvSpPr/>
          <p:nvPr/>
        </p:nvSpPr>
        <p:spPr>
          <a:xfrm flipH="1">
            <a:off x="2233417" y="501132"/>
            <a:ext cx="3441242" cy="1077218"/>
          </a:xfrm>
          <a:prstGeom prst="rect">
            <a:avLst/>
          </a:prstGeom>
        </p:spPr>
        <p:txBody>
          <a:bodyPr wrap="square">
            <a:spAutoFit/>
          </a:bodyPr>
          <a:lstStyle/>
          <a:p>
            <a:r>
              <a:rPr lang="en-IN" sz="2800" b="1" dirty="0">
                <a:effectLst/>
                <a:latin typeface="Calibri" panose="020F0502020204030204" pitchFamily="34" charset="0"/>
                <a:ea typeface="Calibri" panose="020F0502020204030204" pitchFamily="34" charset="0"/>
                <a:cs typeface="Times New Roman" panose="02020603050405020304" pitchFamily="18" charset="0"/>
              </a:rPr>
              <a:t>ACKNOWLEDGMENT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3600" b="1" dirty="0">
              <a:solidFill>
                <a:schemeClr val="accent6">
                  <a:lumMod val="50000"/>
                </a:schemeClr>
              </a:solidFill>
              <a:latin typeface="Cambria" panose="02040503050406030204" pitchFamily="18" charset="0"/>
              <a:ea typeface="Cambria" panose="02040503050406030204" pitchFamily="18" charset="0"/>
            </a:endParaRPr>
          </a:p>
        </p:txBody>
      </p:sp>
      <p:sp>
        <p:nvSpPr>
          <p:cNvPr id="3" name="Rectangle 2">
            <a:extLst>
              <a:ext uri="{FF2B5EF4-FFF2-40B4-BE49-F238E27FC236}">
                <a16:creationId xmlns:a16="http://schemas.microsoft.com/office/drawing/2014/main" id="{0507D46E-21AB-4CFB-9689-CFDD877555D5}"/>
              </a:ext>
            </a:extLst>
          </p:cNvPr>
          <p:cNvSpPr/>
          <p:nvPr/>
        </p:nvSpPr>
        <p:spPr>
          <a:xfrm>
            <a:off x="1099929" y="2417227"/>
            <a:ext cx="9541566" cy="4256293"/>
          </a:xfrm>
          <a:prstGeom prst="rect">
            <a:avLst/>
          </a:prstGeom>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this project data has been collected through web scraping. Data from different website has been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scraped,these</a:t>
            </a:r>
            <a:r>
              <a:rPr lang="en-IN" sz="1800" dirty="0">
                <a:effectLst/>
                <a:latin typeface="Calibri" panose="020F0502020204030204" pitchFamily="34" charset="0"/>
                <a:ea typeface="Calibri" panose="020F0502020204030204" pitchFamily="34" charset="0"/>
                <a:cs typeface="Times New Roman" panose="02020603050405020304" pitchFamily="18" charset="0"/>
              </a:rPr>
              <a:t> are the following websites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Makemytrip.com</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easemytrip.com</a:t>
            </a:r>
          </a:p>
          <a:p>
            <a:pPr>
              <a:lnSpc>
                <a:spcPct val="107000"/>
              </a:lnSpc>
              <a:spcAft>
                <a:spcPts val="800"/>
              </a:spcAft>
            </a:pP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www.cleartrip.com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tickets.paytm.com</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 have also taken help from many other websites ,some of them are mentioned below</a:t>
            </a:r>
          </a:p>
          <a:p>
            <a:pPr>
              <a:lnSpc>
                <a:spcPct val="107000"/>
              </a:lnSpc>
              <a:spcAft>
                <a:spcPts val="800"/>
              </a:spcAft>
            </a:pP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https://towardsdatascience.com/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https://www.geeksforgeeks.org/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https://www.analyticsvidhya.com/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https://www.kaggle.com</a:t>
            </a:r>
            <a:r>
              <a:rPr lang="en-US"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1959409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A29B23-AEF8-A12D-D776-AABE902F3F63}"/>
              </a:ext>
            </a:extLst>
          </p:cNvPr>
          <p:cNvSpPr/>
          <p:nvPr/>
        </p:nvSpPr>
        <p:spPr>
          <a:xfrm>
            <a:off x="4796118" y="394447"/>
            <a:ext cx="3307976" cy="806824"/>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marL="457200" algn="ctr">
              <a:lnSpc>
                <a:spcPct val="107000"/>
              </a:lnSpc>
              <a:tabLst>
                <a:tab pos="234061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ctr">
              <a:lnSpc>
                <a:spcPct val="107000"/>
              </a:lnSpc>
              <a:spcAft>
                <a:spcPts val="800"/>
              </a:spcAft>
              <a:tabLst>
                <a:tab pos="234061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INTRODUCTION</a:t>
            </a:r>
            <a:endPar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p>
        </p:txBody>
      </p:sp>
      <p:sp>
        <p:nvSpPr>
          <p:cNvPr id="3" name="Rectangle 2">
            <a:extLst>
              <a:ext uri="{FF2B5EF4-FFF2-40B4-BE49-F238E27FC236}">
                <a16:creationId xmlns:a16="http://schemas.microsoft.com/office/drawing/2014/main" id="{1518694A-849D-3480-AA79-31075FB1FD5B}"/>
              </a:ext>
            </a:extLst>
          </p:cNvPr>
          <p:cNvSpPr/>
          <p:nvPr/>
        </p:nvSpPr>
        <p:spPr>
          <a:xfrm>
            <a:off x="1183341" y="1846729"/>
            <a:ext cx="10506636" cy="466164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a:lnSpc>
                <a:spcPct val="107000"/>
              </a:lnSpc>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This project Flight price prediction is mainly built to predict the price of the air ticket for any future date.</a:t>
            </a:r>
          </a:p>
          <a:p>
            <a:pPr marL="457200">
              <a:lnSpc>
                <a:spcPct val="107000"/>
              </a:lnSpc>
              <a:spcAft>
                <a:spcPts val="800"/>
              </a:spcAft>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Generally it is seen that price for air ticket raise and fall and is unpredictable to determine the price for any future date. Variation in the price of air ticket depend on many factors such as flight name(air </a:t>
            </a:r>
            <a:r>
              <a:rPr lang="en-IN"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asia</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indigo, </a:t>
            </a:r>
            <a:r>
              <a:rPr lang="en-IN"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indian</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airline, kingfisher), date, time to travel and many others, so considering these factors this project is built to determine near about price for any air ticket.  </a:t>
            </a:r>
          </a:p>
        </p:txBody>
      </p:sp>
    </p:spTree>
    <p:extLst>
      <p:ext uri="{BB962C8B-B14F-4D97-AF65-F5344CB8AC3E}">
        <p14:creationId xmlns:p14="http://schemas.microsoft.com/office/powerpoint/2010/main" val="2541041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27112F-3165-A803-962B-F72F749D01DE}"/>
              </a:ext>
            </a:extLst>
          </p:cNvPr>
          <p:cNvSpPr/>
          <p:nvPr/>
        </p:nvSpPr>
        <p:spPr>
          <a:xfrm>
            <a:off x="3003177" y="519953"/>
            <a:ext cx="5127812" cy="914400"/>
          </a:xfrm>
          <a:prstGeom prst="rect">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6000" b="1" dirty="0">
                <a:solidFill>
                  <a:schemeClr val="tx1"/>
                </a:solidFill>
              </a:rPr>
              <a:t>EDA</a:t>
            </a:r>
          </a:p>
        </p:txBody>
      </p:sp>
      <p:sp>
        <p:nvSpPr>
          <p:cNvPr id="3" name="Rectangle 2">
            <a:extLst>
              <a:ext uri="{FF2B5EF4-FFF2-40B4-BE49-F238E27FC236}">
                <a16:creationId xmlns:a16="http://schemas.microsoft.com/office/drawing/2014/main" id="{81A63C5E-B1EF-710C-00EF-EDF27C42471A}"/>
              </a:ext>
            </a:extLst>
          </p:cNvPr>
          <p:cNvSpPr/>
          <p:nvPr/>
        </p:nvSpPr>
        <p:spPr>
          <a:xfrm>
            <a:off x="1613647" y="1792941"/>
            <a:ext cx="9099177" cy="4805083"/>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a:lnSpc>
                <a:spcPct val="107000"/>
              </a:lnSpc>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It is analysed from data set that label is continuous data and nearly all the features are categorical data.it can also seen that data is uncleaned, for cleaning the data following steps has been followed</a:t>
            </a:r>
          </a:p>
          <a:p>
            <a:pPr marL="342900" lvl="0" indent="-342900">
              <a:lnSpc>
                <a:spcPct val="107000"/>
              </a:lnSpc>
              <a:buFont typeface="+mj-lt"/>
              <a:buAutoNum type="arabicPeriod"/>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Extracting the day and month from the date.</a:t>
            </a:r>
          </a:p>
          <a:p>
            <a:pPr marL="342900" lvl="0" indent="-342900">
              <a:lnSpc>
                <a:spcPct val="107000"/>
              </a:lnSpc>
              <a:buFont typeface="+mj-lt"/>
              <a:buAutoNum type="arabicPeriod"/>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Dropping the unnecessary features from the data set(unnamed: 01).</a:t>
            </a:r>
          </a:p>
          <a:p>
            <a:pPr marL="342900" lvl="0" indent="-342900">
              <a:lnSpc>
                <a:spcPct val="107000"/>
              </a:lnSpc>
              <a:buFont typeface="+mj-lt"/>
              <a:buAutoNum type="arabicPeriod"/>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Extracting the hour and minute from departure and arrival features.</a:t>
            </a:r>
          </a:p>
          <a:p>
            <a:pPr marL="342900" lvl="0" indent="-342900">
              <a:lnSpc>
                <a:spcPct val="107000"/>
              </a:lnSpc>
              <a:buFont typeface="+mj-lt"/>
              <a:buAutoNum type="arabicPeriod"/>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From time of travel extracting the no. of hour to travel.</a:t>
            </a:r>
          </a:p>
          <a:p>
            <a:pPr marL="342900" lvl="0" indent="-342900">
              <a:lnSpc>
                <a:spcPct val="107000"/>
              </a:lnSpc>
              <a:buFont typeface="+mj-lt"/>
              <a:buAutoNum type="arabicPeriod"/>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Converting the "no. of stop" from string data type to numeric by using replace function.</a:t>
            </a:r>
          </a:p>
          <a:p>
            <a:pPr marL="342900" lvl="0" indent="-342900">
              <a:lnSpc>
                <a:spcPct val="107000"/>
              </a:lnSpc>
              <a:spcAft>
                <a:spcPts val="800"/>
              </a:spcAft>
              <a:buFont typeface="+mj-lt"/>
              <a:buAutoNum type="arabicPeriod"/>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Many features are  object data type converting them into numeric form by applying label encoder.</a:t>
            </a:r>
          </a:p>
        </p:txBody>
      </p:sp>
    </p:spTree>
    <p:extLst>
      <p:ext uri="{BB962C8B-B14F-4D97-AF65-F5344CB8AC3E}">
        <p14:creationId xmlns:p14="http://schemas.microsoft.com/office/powerpoint/2010/main" val="1362741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D829C6-40C7-75B7-0279-8E21143F9F3B}"/>
              </a:ext>
            </a:extLst>
          </p:cNvPr>
          <p:cNvSpPr/>
          <p:nvPr/>
        </p:nvSpPr>
        <p:spPr>
          <a:xfrm>
            <a:off x="3612777" y="600635"/>
            <a:ext cx="5307106" cy="102197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Visualizations</a:t>
            </a:r>
          </a:p>
          <a:p>
            <a:pPr algn="ctr"/>
            <a:endParaRPr lang="en-IN" dirty="0"/>
          </a:p>
        </p:txBody>
      </p:sp>
      <p:sp>
        <p:nvSpPr>
          <p:cNvPr id="3" name="Rectangle 2">
            <a:extLst>
              <a:ext uri="{FF2B5EF4-FFF2-40B4-BE49-F238E27FC236}">
                <a16:creationId xmlns:a16="http://schemas.microsoft.com/office/drawing/2014/main" id="{F0DFE949-94BC-EB93-B893-66D514F32430}"/>
              </a:ext>
            </a:extLst>
          </p:cNvPr>
          <p:cNvSpPr/>
          <p:nvPr/>
        </p:nvSpPr>
        <p:spPr>
          <a:xfrm>
            <a:off x="1488142" y="1362634"/>
            <a:ext cx="9735670" cy="2097741"/>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Plotting different plot to show the relationship among features and between features and label</a:t>
            </a:r>
          </a:p>
          <a:p>
            <a:pPr marL="342900" indent="-342900">
              <a:buAutoNum type="arabicPeriod"/>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Plotting Price vs Airline plot</a:t>
            </a:r>
          </a:p>
          <a:p>
            <a:r>
              <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p>
          <a:p>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tx1"/>
              </a:solidFill>
            </a:endParaRPr>
          </a:p>
          <a:p>
            <a:endParaRPr lang="en-IN" dirty="0">
              <a:solidFill>
                <a:schemeClr val="tx1"/>
              </a:solidFill>
            </a:endParaRPr>
          </a:p>
          <a:p>
            <a:endParaRPr lang="en-IN" dirty="0">
              <a:solidFill>
                <a:schemeClr val="tx1"/>
              </a:solidFill>
            </a:endParaRPr>
          </a:p>
        </p:txBody>
      </p:sp>
      <p:pic>
        <p:nvPicPr>
          <p:cNvPr id="4" name="Picture 3">
            <a:extLst>
              <a:ext uri="{FF2B5EF4-FFF2-40B4-BE49-F238E27FC236}">
                <a16:creationId xmlns:a16="http://schemas.microsoft.com/office/drawing/2014/main" id="{718E9C96-E331-37AF-134F-F41BBC97CED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6424" y="2004060"/>
            <a:ext cx="9377081" cy="4271234"/>
          </a:xfrm>
          <a:prstGeom prst="rect">
            <a:avLst/>
          </a:prstGeom>
          <a:noFill/>
          <a:ln>
            <a:noFill/>
          </a:ln>
        </p:spPr>
      </p:pic>
    </p:spTree>
    <p:extLst>
      <p:ext uri="{BB962C8B-B14F-4D97-AF65-F5344CB8AC3E}">
        <p14:creationId xmlns:p14="http://schemas.microsoft.com/office/powerpoint/2010/main" val="2854044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D829C6-40C7-75B7-0279-8E21143F9F3B}"/>
              </a:ext>
            </a:extLst>
          </p:cNvPr>
          <p:cNvSpPr/>
          <p:nvPr/>
        </p:nvSpPr>
        <p:spPr>
          <a:xfrm>
            <a:off x="3612777" y="600635"/>
            <a:ext cx="5307106" cy="102197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Visualizations</a:t>
            </a:r>
          </a:p>
          <a:p>
            <a:pPr algn="ctr"/>
            <a:endParaRPr lang="en-IN" dirty="0"/>
          </a:p>
        </p:txBody>
      </p:sp>
      <p:sp>
        <p:nvSpPr>
          <p:cNvPr id="3" name="Rectangle 2">
            <a:extLst>
              <a:ext uri="{FF2B5EF4-FFF2-40B4-BE49-F238E27FC236}">
                <a16:creationId xmlns:a16="http://schemas.microsoft.com/office/drawing/2014/main" id="{F0DFE949-94BC-EB93-B893-66D514F32430}"/>
              </a:ext>
            </a:extLst>
          </p:cNvPr>
          <p:cNvSpPr/>
          <p:nvPr/>
        </p:nvSpPr>
        <p:spPr>
          <a:xfrm>
            <a:off x="1057836" y="1506071"/>
            <a:ext cx="5181600" cy="654423"/>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Plot box for price and month</a:t>
            </a:r>
          </a:p>
          <a:p>
            <a:pPr algn="ctr"/>
            <a:endParaRPr lang="en-IN" dirty="0"/>
          </a:p>
        </p:txBody>
      </p:sp>
      <p:pic>
        <p:nvPicPr>
          <p:cNvPr id="4" name="Picture 3">
            <a:extLst>
              <a:ext uri="{FF2B5EF4-FFF2-40B4-BE49-F238E27FC236}">
                <a16:creationId xmlns:a16="http://schemas.microsoft.com/office/drawing/2014/main" id="{3FCA8B30-AF61-7783-0E47-5FAB787578A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4376" y="2375647"/>
            <a:ext cx="4374777" cy="2895599"/>
          </a:xfrm>
          <a:prstGeom prst="rect">
            <a:avLst/>
          </a:prstGeom>
          <a:noFill/>
          <a:ln>
            <a:noFill/>
          </a:ln>
        </p:spPr>
      </p:pic>
      <p:sp>
        <p:nvSpPr>
          <p:cNvPr id="5" name="Rectangle 4">
            <a:extLst>
              <a:ext uri="{FF2B5EF4-FFF2-40B4-BE49-F238E27FC236}">
                <a16:creationId xmlns:a16="http://schemas.microsoft.com/office/drawing/2014/main" id="{DB8FD4CF-F9DD-4215-2BAA-AB6885AA68A7}"/>
              </a:ext>
            </a:extLst>
          </p:cNvPr>
          <p:cNvSpPr/>
          <p:nvPr/>
        </p:nvSpPr>
        <p:spPr>
          <a:xfrm>
            <a:off x="8005482" y="1335741"/>
            <a:ext cx="3648636" cy="77096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Plotting Box plot for Price vs Destination</a:t>
            </a:r>
          </a:p>
          <a:p>
            <a:pPr algn="ctr"/>
            <a:endParaRPr lang="en-IN" dirty="0"/>
          </a:p>
        </p:txBody>
      </p:sp>
      <p:pic>
        <p:nvPicPr>
          <p:cNvPr id="6" name="Picture 5">
            <a:extLst>
              <a:ext uri="{FF2B5EF4-FFF2-40B4-BE49-F238E27FC236}">
                <a16:creationId xmlns:a16="http://schemas.microsoft.com/office/drawing/2014/main" id="{86DDE912-A32E-5C61-E0AC-F481A9E273A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30138" y="2117051"/>
            <a:ext cx="6495879" cy="3482340"/>
          </a:xfrm>
          <a:prstGeom prst="rect">
            <a:avLst/>
          </a:prstGeom>
          <a:noFill/>
          <a:ln>
            <a:noFill/>
          </a:ln>
        </p:spPr>
      </p:pic>
    </p:spTree>
    <p:extLst>
      <p:ext uri="{BB962C8B-B14F-4D97-AF65-F5344CB8AC3E}">
        <p14:creationId xmlns:p14="http://schemas.microsoft.com/office/powerpoint/2010/main" val="576699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D829C6-40C7-75B7-0279-8E21143F9F3B}"/>
              </a:ext>
            </a:extLst>
          </p:cNvPr>
          <p:cNvSpPr/>
          <p:nvPr/>
        </p:nvSpPr>
        <p:spPr>
          <a:xfrm>
            <a:off x="3612777" y="-358587"/>
            <a:ext cx="5307106" cy="155985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Visualizations</a:t>
            </a:r>
          </a:p>
          <a:p>
            <a:pPr algn="ctr"/>
            <a:endParaRPr lang="en-IN" dirty="0"/>
          </a:p>
        </p:txBody>
      </p:sp>
      <p:sp>
        <p:nvSpPr>
          <p:cNvPr id="3" name="Rectangle 2">
            <a:extLst>
              <a:ext uri="{FF2B5EF4-FFF2-40B4-BE49-F238E27FC236}">
                <a16:creationId xmlns:a16="http://schemas.microsoft.com/office/drawing/2014/main" id="{F0DFE949-94BC-EB93-B893-66D514F32430}"/>
              </a:ext>
            </a:extLst>
          </p:cNvPr>
          <p:cNvSpPr/>
          <p:nvPr/>
        </p:nvSpPr>
        <p:spPr>
          <a:xfrm>
            <a:off x="1057836" y="708212"/>
            <a:ext cx="4563035" cy="887506"/>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07000"/>
              </a:lnSpc>
              <a:spcAft>
                <a:spcPts val="800"/>
              </a:spcAft>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Plotting Box plot for Price vs Source</a:t>
            </a:r>
          </a:p>
          <a:p>
            <a:pPr algn="ctr"/>
            <a:endParaRPr lang="en-IN" dirty="0"/>
          </a:p>
        </p:txBody>
      </p:sp>
      <p:sp>
        <p:nvSpPr>
          <p:cNvPr id="5" name="Rectangle 4">
            <a:extLst>
              <a:ext uri="{FF2B5EF4-FFF2-40B4-BE49-F238E27FC236}">
                <a16:creationId xmlns:a16="http://schemas.microsoft.com/office/drawing/2014/main" id="{DB8FD4CF-F9DD-4215-2BAA-AB6885AA68A7}"/>
              </a:ext>
            </a:extLst>
          </p:cNvPr>
          <p:cNvSpPr/>
          <p:nvPr/>
        </p:nvSpPr>
        <p:spPr>
          <a:xfrm>
            <a:off x="8005482" y="376518"/>
            <a:ext cx="3648636" cy="1730189"/>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07000"/>
              </a:lnSpc>
              <a:spcAft>
                <a:spcPts val="800"/>
              </a:spcAft>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Count of no of flight for different airlines</a:t>
            </a:r>
          </a:p>
          <a:p>
            <a:pPr algn="ctr"/>
            <a:endParaRPr lang="en-IN" dirty="0"/>
          </a:p>
        </p:txBody>
      </p:sp>
      <p:pic>
        <p:nvPicPr>
          <p:cNvPr id="7" name="Picture 6">
            <a:extLst>
              <a:ext uri="{FF2B5EF4-FFF2-40B4-BE49-F238E27FC236}">
                <a16:creationId xmlns:a16="http://schemas.microsoft.com/office/drawing/2014/main" id="{433ABF99-1962-2C5C-EBFC-F035A0543E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7483" y="1434353"/>
            <a:ext cx="6122894" cy="2814918"/>
          </a:xfrm>
          <a:prstGeom prst="rect">
            <a:avLst/>
          </a:prstGeom>
          <a:noFill/>
          <a:ln>
            <a:noFill/>
          </a:ln>
        </p:spPr>
      </p:pic>
      <p:pic>
        <p:nvPicPr>
          <p:cNvPr id="8" name="Picture 7">
            <a:extLst>
              <a:ext uri="{FF2B5EF4-FFF2-40B4-BE49-F238E27FC236}">
                <a16:creationId xmlns:a16="http://schemas.microsoft.com/office/drawing/2014/main" id="{A2EFA058-7B23-2688-0258-831FE2C3EB1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64187" y="3173506"/>
            <a:ext cx="5011271" cy="3684494"/>
          </a:xfrm>
          <a:prstGeom prst="rect">
            <a:avLst/>
          </a:prstGeom>
          <a:noFill/>
          <a:ln>
            <a:noFill/>
          </a:ln>
        </p:spPr>
      </p:pic>
    </p:spTree>
    <p:extLst>
      <p:ext uri="{BB962C8B-B14F-4D97-AF65-F5344CB8AC3E}">
        <p14:creationId xmlns:p14="http://schemas.microsoft.com/office/powerpoint/2010/main" val="430875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D829C6-40C7-75B7-0279-8E21143F9F3B}"/>
              </a:ext>
            </a:extLst>
          </p:cNvPr>
          <p:cNvSpPr/>
          <p:nvPr/>
        </p:nvSpPr>
        <p:spPr>
          <a:xfrm>
            <a:off x="3612777" y="-358587"/>
            <a:ext cx="5307106" cy="198120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Visualizations</a:t>
            </a:r>
          </a:p>
          <a:p>
            <a:pPr algn="ctr"/>
            <a:endParaRPr lang="en-IN" dirty="0"/>
          </a:p>
        </p:txBody>
      </p:sp>
      <p:sp>
        <p:nvSpPr>
          <p:cNvPr id="3" name="Rectangle 2">
            <a:extLst>
              <a:ext uri="{FF2B5EF4-FFF2-40B4-BE49-F238E27FC236}">
                <a16:creationId xmlns:a16="http://schemas.microsoft.com/office/drawing/2014/main" id="{F0DFE949-94BC-EB93-B893-66D514F32430}"/>
              </a:ext>
            </a:extLst>
          </p:cNvPr>
          <p:cNvSpPr/>
          <p:nvPr/>
        </p:nvSpPr>
        <p:spPr>
          <a:xfrm>
            <a:off x="1515036" y="779929"/>
            <a:ext cx="9735670" cy="77993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Plotting </a:t>
            </a:r>
            <a:r>
              <a:rPr lang="en-IN" dirty="0" err="1">
                <a:solidFill>
                  <a:schemeClr val="tx1"/>
                </a:solidFill>
              </a:rPr>
              <a:t>Displot</a:t>
            </a:r>
            <a:r>
              <a:rPr lang="en-IN" dirty="0">
                <a:solidFill>
                  <a:schemeClr val="tx1"/>
                </a:solidFill>
              </a:rPr>
              <a:t> to show </a:t>
            </a:r>
            <a:r>
              <a:rPr lang="en-IN" dirty="0" err="1">
                <a:solidFill>
                  <a:schemeClr val="tx1"/>
                </a:solidFill>
              </a:rPr>
              <a:t>wheather</a:t>
            </a:r>
            <a:r>
              <a:rPr lang="en-IN" dirty="0">
                <a:solidFill>
                  <a:schemeClr val="tx1"/>
                </a:solidFill>
              </a:rPr>
              <a:t> data is normalized or not</a:t>
            </a:r>
          </a:p>
        </p:txBody>
      </p:sp>
      <p:pic>
        <p:nvPicPr>
          <p:cNvPr id="5" name="Picture 4">
            <a:extLst>
              <a:ext uri="{FF2B5EF4-FFF2-40B4-BE49-F238E27FC236}">
                <a16:creationId xmlns:a16="http://schemas.microsoft.com/office/drawing/2014/main" id="{BFB2D7E1-EB88-EBF0-4D9B-776AA3A2E4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64659" y="1398494"/>
            <a:ext cx="9646023" cy="5633187"/>
          </a:xfrm>
          <a:prstGeom prst="rect">
            <a:avLst/>
          </a:prstGeom>
          <a:noFill/>
          <a:ln>
            <a:noFill/>
          </a:ln>
        </p:spPr>
      </p:pic>
    </p:spTree>
    <p:extLst>
      <p:ext uri="{BB962C8B-B14F-4D97-AF65-F5344CB8AC3E}">
        <p14:creationId xmlns:p14="http://schemas.microsoft.com/office/powerpoint/2010/main" val="8985831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E9CB18F-5046-44C2-ADAD-2C4D3C690D04"/>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Repository"/>
  <p:tag name="ISPRING_PLAYERS_CUSTOMIZATION" val="UEsDBBQAAgAIAG+6ZkZ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G+6ZkZ7BdOSwAEAANoDAAAPAAAAAAAAAAEAAAAAAAAAAABub25lL3BsYXllci54bWxQSwUGAAAAAAEAAQA9AAAA7QEAAAAA"/>
  <p:tag name="ISPRING_PRESENTATION_TITLE" val="9364819"/>
  <p:tag name="ISPRING_RESOURCE_PATHS_HASH_PRESENTER" val="846b3f7583e4044e4a293bd7c17523d7cbf875"/>
</p:tagLst>
</file>

<file path=ppt/theme/theme1.xml><?xml version="1.0" encoding="utf-8"?>
<a:theme xmlns:a="http://schemas.openxmlformats.org/drawingml/2006/main" name="Crop">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110</TotalTime>
  <Words>471</Words>
  <Application>Microsoft Office PowerPoint</Application>
  <PresentationFormat>Widescreen</PresentationFormat>
  <Paragraphs>50</Paragraphs>
  <Slides>12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Cambria</vt:lpstr>
      <vt:lpstr>Franklin Gothic Book</vt:lpstr>
      <vt:lpstr>Crop</vt:lpstr>
      <vt:lpstr>Flight price prediction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9364819</dc:title>
  <dc:creator>SEO</dc:creator>
  <cp:lastModifiedBy>RAVI PRAKASH BAJPAI</cp:lastModifiedBy>
  <cp:revision>29</cp:revision>
  <dcterms:created xsi:type="dcterms:W3CDTF">2019-11-19T03:39:11Z</dcterms:created>
  <dcterms:modified xsi:type="dcterms:W3CDTF">2023-04-03T13:57:55Z</dcterms:modified>
</cp:coreProperties>
</file>