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3" r:id="rId7"/>
    <p:sldId id="264" r:id="rId8"/>
    <p:sldId id="265" r:id="rId9"/>
    <p:sldId id="266" r:id="rId10"/>
    <p:sldId id="267"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3/3/2023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3/3/2023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3/3/2023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3/3/2023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3/3/2023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3/3/2023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3/3/2023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3/3/2023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3/3/2023</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3/3/2023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3/3/2023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3/3/2023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3/3/2023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3/3/2023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3/3/2023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3/3/2023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3/3/2023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3/3/2023</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1D8EC-2E1A-9D89-7AC7-7A00E6C55C8A}"/>
              </a:ext>
            </a:extLst>
          </p:cNvPr>
          <p:cNvSpPr>
            <a:spLocks noGrp="1"/>
          </p:cNvSpPr>
          <p:nvPr>
            <p:ph type="ctrTitle"/>
          </p:nvPr>
        </p:nvSpPr>
        <p:spPr>
          <a:xfrm>
            <a:off x="680322" y="1506071"/>
            <a:ext cx="8239560" cy="2600708"/>
          </a:xfrm>
        </p:spPr>
        <p:txBody>
          <a:bodyPr/>
          <a:lstStyle/>
          <a:p>
            <a:pPr>
              <a:lnSpc>
                <a:spcPct val="107000"/>
              </a:lnSpc>
              <a:spcAft>
                <a:spcPts val="800"/>
              </a:spcAft>
            </a:pPr>
            <a:br>
              <a:rPr lang="en-US" sz="5400" u="sng" dirty="0">
                <a:effectLst/>
                <a:latin typeface="Calibri" panose="020F0502020204030204" pitchFamily="34" charset="0"/>
                <a:ea typeface="Calibri" panose="020F0502020204030204" pitchFamily="34" charset="0"/>
                <a:cs typeface="Times New Roman" panose="02020603050405020304" pitchFamily="18" charset="0"/>
              </a:rPr>
            </a:br>
            <a:br>
              <a:rPr lang="en-US" sz="5400" u="sng" dirty="0">
                <a:effectLst/>
                <a:latin typeface="Calibri" panose="020F0502020204030204" pitchFamily="34" charset="0"/>
                <a:ea typeface="Calibri" panose="020F0502020204030204" pitchFamily="34" charset="0"/>
                <a:cs typeface="Times New Roman" panose="02020603050405020304" pitchFamily="18" charset="0"/>
              </a:rPr>
            </a:br>
            <a:r>
              <a:rPr lang="en-US" sz="5400" u="sng" dirty="0">
                <a:effectLst/>
                <a:latin typeface="Calibri" panose="020F0502020204030204" pitchFamily="34" charset="0"/>
                <a:ea typeface="Calibri" panose="020F0502020204030204" pitchFamily="34" charset="0"/>
                <a:cs typeface="Times New Roman" panose="02020603050405020304" pitchFamily="18" charset="0"/>
              </a:rPr>
              <a:t>Micro-Credit Defaulter</a:t>
            </a:r>
            <a:br>
              <a:rPr lang="en-IN" sz="4000" dirty="0">
                <a:effectLst/>
                <a:latin typeface="Calibri" panose="020F0502020204030204" pitchFamily="34" charset="0"/>
                <a:ea typeface="Calibri" panose="020F0502020204030204" pitchFamily="34" charset="0"/>
                <a:cs typeface="Times New Roman" panose="02020603050405020304" pitchFamily="18" charset="0"/>
              </a:rPr>
            </a:br>
            <a:r>
              <a:rPr lang="en-IN" sz="4000" dirty="0">
                <a:effectLst/>
                <a:latin typeface="Calibri" panose="020F0502020204030204" pitchFamily="34" charset="0"/>
                <a:ea typeface="Calibri" panose="020F0502020204030204" pitchFamily="34" charset="0"/>
                <a:cs typeface="Times New Roman" panose="02020603050405020304" pitchFamily="18" charset="0"/>
              </a:rPr>
              <a:t>Model</a:t>
            </a:r>
            <a:endParaRPr lang="en-IN" dirty="0"/>
          </a:p>
        </p:txBody>
      </p:sp>
      <p:sp>
        <p:nvSpPr>
          <p:cNvPr id="3" name="Subtitle 2">
            <a:extLst>
              <a:ext uri="{FF2B5EF4-FFF2-40B4-BE49-F238E27FC236}">
                <a16:creationId xmlns:a16="http://schemas.microsoft.com/office/drawing/2014/main" id="{F9FF3657-8A8F-27D4-473E-DE5605922115}"/>
              </a:ext>
            </a:extLst>
          </p:cNvPr>
          <p:cNvSpPr>
            <a:spLocks noGrp="1"/>
          </p:cNvSpPr>
          <p:nvPr>
            <p:ph type="subTitle" idx="1"/>
          </p:nvPr>
        </p:nvSpPr>
        <p:spPr/>
        <p:txBody>
          <a:bodyPr/>
          <a:lstStyle/>
          <a:p>
            <a:r>
              <a:rPr lang="en-IN" dirty="0"/>
              <a:t>Ravi </a:t>
            </a:r>
            <a:r>
              <a:rPr lang="en-IN" dirty="0" err="1"/>
              <a:t>prakash</a:t>
            </a:r>
            <a:r>
              <a:rPr lang="en-IN" dirty="0"/>
              <a:t> </a:t>
            </a:r>
            <a:r>
              <a:rPr lang="en-IN" dirty="0" err="1"/>
              <a:t>bajpai</a:t>
            </a:r>
            <a:endParaRPr lang="en-IN" dirty="0"/>
          </a:p>
        </p:txBody>
      </p:sp>
    </p:spTree>
    <p:extLst>
      <p:ext uri="{BB962C8B-B14F-4D97-AF65-F5344CB8AC3E}">
        <p14:creationId xmlns:p14="http://schemas.microsoft.com/office/powerpoint/2010/main" val="2965580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57BCF-556E-D1EB-A0C1-B6A09E51AF91}"/>
              </a:ext>
            </a:extLst>
          </p:cNvPr>
          <p:cNvSpPr>
            <a:spLocks noGrp="1"/>
          </p:cNvSpPr>
          <p:nvPr>
            <p:ph type="title"/>
          </p:nvPr>
        </p:nvSpPr>
        <p:spPr/>
        <p:txBody>
          <a:bodyPr/>
          <a:lstStyle/>
          <a:p>
            <a:r>
              <a:rPr lang="en-IN" dirty="0"/>
              <a:t>HYPERPARAMETER TUNING</a:t>
            </a:r>
          </a:p>
        </p:txBody>
      </p:sp>
      <p:pic>
        <p:nvPicPr>
          <p:cNvPr id="7" name="Content Placeholder 6">
            <a:extLst>
              <a:ext uri="{FF2B5EF4-FFF2-40B4-BE49-F238E27FC236}">
                <a16:creationId xmlns:a16="http://schemas.microsoft.com/office/drawing/2014/main" id="{D3AD7329-1060-ADA1-B863-DDB1C1B59212}"/>
              </a:ext>
            </a:extLst>
          </p:cNvPr>
          <p:cNvPicPr>
            <a:picLocks noGrp="1" noChangeAspect="1"/>
          </p:cNvPicPr>
          <p:nvPr>
            <p:ph idx="1"/>
          </p:nvPr>
        </p:nvPicPr>
        <p:blipFill>
          <a:blip r:embed="rId2"/>
          <a:stretch>
            <a:fillRect/>
          </a:stretch>
        </p:blipFill>
        <p:spPr>
          <a:xfrm>
            <a:off x="631178" y="2509451"/>
            <a:ext cx="10214161" cy="2250808"/>
          </a:xfrm>
          <a:prstGeom prst="rect">
            <a:avLst/>
          </a:prstGeom>
        </p:spPr>
      </p:pic>
    </p:spTree>
    <p:extLst>
      <p:ext uri="{BB962C8B-B14F-4D97-AF65-F5344CB8AC3E}">
        <p14:creationId xmlns:p14="http://schemas.microsoft.com/office/powerpoint/2010/main" val="3507815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5B8D9-BC9D-409D-2742-FA44FE6E6629}"/>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79700414-A50A-55E2-3E99-B01C6123ECF9}"/>
              </a:ext>
            </a:extLst>
          </p:cNvPr>
          <p:cNvSpPr>
            <a:spLocks noGrp="1"/>
          </p:cNvSpPr>
          <p:nvPr>
            <p:ph idx="1"/>
          </p:nvPr>
        </p:nvSpPr>
        <p:spPr/>
        <p:txBody>
          <a:bodyPr/>
          <a:lstStyle/>
          <a:p>
            <a:r>
              <a:rPr lang="en-IN" sz="1800" dirty="0">
                <a:solidFill>
                  <a:srgbClr val="000000"/>
                </a:solidFill>
                <a:effectLst/>
                <a:latin typeface="Calibri" panose="020F0502020204030204" pitchFamily="34" charset="0"/>
                <a:ea typeface="Calibri" panose="020F0502020204030204" pitchFamily="34" charset="0"/>
              </a:rPr>
              <a:t>So considering the random forest classifier as algorithm for the given problem without          taking the best parameter of  grid search cv </a:t>
            </a:r>
            <a:endParaRPr lang="en-IN" dirty="0"/>
          </a:p>
        </p:txBody>
      </p:sp>
    </p:spTree>
    <p:extLst>
      <p:ext uri="{BB962C8B-B14F-4D97-AF65-F5344CB8AC3E}">
        <p14:creationId xmlns:p14="http://schemas.microsoft.com/office/powerpoint/2010/main" val="2194754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1C5A7-C39F-62D6-9B1B-A3530A964EC0}"/>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1F2FC39E-FCEE-7217-84F7-6D10DA2AFCD6}"/>
              </a:ext>
            </a:extLst>
          </p:cNvPr>
          <p:cNvSpPr>
            <a:spLocks noGrp="1"/>
          </p:cNvSpPr>
          <p:nvPr>
            <p:ph idx="1"/>
          </p:nvPr>
        </p:nvSpPr>
        <p:spPr/>
        <p:txBody>
          <a:bodyPr/>
          <a:lstStyle/>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This project deals with a  Microfinance Institution (MFI)  providing the services of Microfinance using the mobile financial services (MFS). These institutions generally works with   families having low income living in the remote area. The Microfinance services (MFS) provided by MFI are Group Loans, Agricultural Loans, Individual Business Loans and so on. </a:t>
            </a: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These institutions provided small amount of credit to their customers for short period of time. Loan amount is generally provided through mobile balance .suppose it provides loan credit of 5 rupiah then customer have to pay back 6 rupiah within 5 days. If customers are unable to pay back the amount within time limit that is 5 days then he will be considered as defaulter.</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The sample data is provided  for improving the selection of customers for the credit, the client wants some predictions that could help them in further investment and improvement in selection of customers</a:t>
            </a:r>
            <a:endParaRPr lang="en-IN" dirty="0"/>
          </a:p>
        </p:txBody>
      </p:sp>
    </p:spTree>
    <p:extLst>
      <p:ext uri="{BB962C8B-B14F-4D97-AF65-F5344CB8AC3E}">
        <p14:creationId xmlns:p14="http://schemas.microsoft.com/office/powerpoint/2010/main" val="3260922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D1265-4141-07E2-E9AE-3C606924D480}"/>
              </a:ext>
            </a:extLst>
          </p:cNvPr>
          <p:cNvSpPr>
            <a:spLocks noGrp="1"/>
          </p:cNvSpPr>
          <p:nvPr>
            <p:ph type="title"/>
          </p:nvPr>
        </p:nvSpPr>
        <p:spPr/>
        <p:txBody>
          <a:bodyPr/>
          <a:lstStyle/>
          <a:p>
            <a:r>
              <a:rPr lang="en-IN" dirty="0"/>
              <a:t>EDA AND VISUALIZATION</a:t>
            </a:r>
          </a:p>
        </p:txBody>
      </p:sp>
      <p:sp>
        <p:nvSpPr>
          <p:cNvPr id="3" name="Content Placeholder 2">
            <a:extLst>
              <a:ext uri="{FF2B5EF4-FFF2-40B4-BE49-F238E27FC236}">
                <a16:creationId xmlns:a16="http://schemas.microsoft.com/office/drawing/2014/main" id="{6ED1FD1F-5AB4-4E45-C0EB-A12EB1F28D09}"/>
              </a:ext>
            </a:extLst>
          </p:cNvPr>
          <p:cNvSpPr>
            <a:spLocks noGrp="1"/>
          </p:cNvSpPr>
          <p:nvPr>
            <p:ph idx="1"/>
          </p:nvPr>
        </p:nvSpPr>
        <p:spPr/>
        <p:txBody>
          <a:bodyPr/>
          <a:lstStyle/>
          <a:p>
            <a:pPr marL="457200">
              <a:lnSpc>
                <a:spcPct val="107000"/>
              </a:lnSpc>
              <a:spcAft>
                <a:spcPts val="800"/>
              </a:spcAft>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Ploting</a:t>
            </a:r>
            <a:r>
              <a:rPr lang="en-IN" sz="1800" dirty="0">
                <a:effectLst/>
                <a:latin typeface="Calibri" panose="020F0502020204030204" pitchFamily="34" charset="0"/>
                <a:ea typeface="Calibri" panose="020F0502020204030204" pitchFamily="34" charset="0"/>
                <a:cs typeface="Times New Roman" panose="02020603050405020304" pitchFamily="18" charset="0"/>
              </a:rPr>
              <a:t> all the features in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distplot,from</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distplot</a:t>
            </a:r>
            <a:r>
              <a:rPr lang="en-IN" sz="1800" dirty="0">
                <a:effectLst/>
                <a:latin typeface="Calibri" panose="020F0502020204030204" pitchFamily="34" charset="0"/>
                <a:ea typeface="Calibri" panose="020F0502020204030204" pitchFamily="34" charset="0"/>
                <a:cs typeface="Times New Roman" panose="02020603050405020304" pitchFamily="18" charset="0"/>
              </a:rPr>
              <a:t> it is observed that nearly in  all the features skewness is present and data is not in normal form.</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For rechecking the data skew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funtion</a:t>
            </a:r>
            <a:r>
              <a:rPr lang="en-IN" sz="1800" dirty="0">
                <a:effectLst/>
                <a:latin typeface="Calibri" panose="020F0502020204030204" pitchFamily="34" charset="0"/>
                <a:ea typeface="Calibri" panose="020F0502020204030204" pitchFamily="34" charset="0"/>
                <a:cs typeface="Times New Roman" panose="02020603050405020304" pitchFamily="18" charset="0"/>
              </a:rPr>
              <a:t> has been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applied.considering</a:t>
            </a:r>
            <a:r>
              <a:rPr lang="en-IN" sz="1800" dirty="0">
                <a:effectLst/>
                <a:latin typeface="Calibri" panose="020F0502020204030204" pitchFamily="34" charset="0"/>
                <a:ea typeface="Calibri" panose="020F0502020204030204" pitchFamily="34" charset="0"/>
                <a:cs typeface="Times New Roman" panose="02020603050405020304" pitchFamily="18" charset="0"/>
              </a:rPr>
              <a:t> as 8 as normal value we can see that in many features values in skewness is more than 8.its means that features having value more than 8 have skewness in the data</a:t>
            </a:r>
            <a:endParaRPr lang="en-IN" dirty="0"/>
          </a:p>
        </p:txBody>
      </p:sp>
    </p:spTree>
    <p:extLst>
      <p:ext uri="{BB962C8B-B14F-4D97-AF65-F5344CB8AC3E}">
        <p14:creationId xmlns:p14="http://schemas.microsoft.com/office/powerpoint/2010/main" val="227503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7D3E83F0-A97D-CD47-145D-455ED20331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
            <a:ext cx="10067365" cy="16002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2244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2D46C-14C8-0200-1014-DFC2AD9E2D38}"/>
              </a:ext>
            </a:extLst>
          </p:cNvPr>
          <p:cNvSpPr>
            <a:spLocks noGrp="1"/>
          </p:cNvSpPr>
          <p:nvPr>
            <p:ph type="title"/>
          </p:nvPr>
        </p:nvSpPr>
        <p:spPr/>
        <p:txBody>
          <a:bodyPr/>
          <a:lstStyle/>
          <a:p>
            <a:r>
              <a:rPr lang="en-IN" dirty="0"/>
              <a:t>HEAT MAP</a:t>
            </a:r>
          </a:p>
        </p:txBody>
      </p:sp>
      <p:pic>
        <p:nvPicPr>
          <p:cNvPr id="4098" name="Picture 2">
            <a:extLst>
              <a:ext uri="{FF2B5EF4-FFF2-40B4-BE49-F238E27FC236}">
                <a16:creationId xmlns:a16="http://schemas.microsoft.com/office/drawing/2014/main" id="{B5395925-FDCB-F936-BDFE-E1AF9731142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5082" y="2336799"/>
            <a:ext cx="14074588" cy="15377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3827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02B1B-5B4B-0910-D3DE-AE30E8184400}"/>
              </a:ext>
            </a:extLst>
          </p:cNvPr>
          <p:cNvSpPr>
            <a:spLocks noGrp="1"/>
          </p:cNvSpPr>
          <p:nvPr>
            <p:ph type="title"/>
          </p:nvPr>
        </p:nvSpPr>
        <p:spPr/>
        <p:txBody>
          <a:bodyPr/>
          <a:lstStyle/>
          <a:p>
            <a:r>
              <a:rPr lang="en-IN" dirty="0"/>
              <a:t>HEAT MAP OBSERVATION</a:t>
            </a:r>
          </a:p>
        </p:txBody>
      </p:sp>
      <p:sp>
        <p:nvSpPr>
          <p:cNvPr id="3" name="Content Placeholder 2">
            <a:extLst>
              <a:ext uri="{FF2B5EF4-FFF2-40B4-BE49-F238E27FC236}">
                <a16:creationId xmlns:a16="http://schemas.microsoft.com/office/drawing/2014/main" id="{CB2261E1-4CFB-D333-0436-0E205964F51A}"/>
              </a:ext>
            </a:extLst>
          </p:cNvPr>
          <p:cNvSpPr>
            <a:spLocks noGrp="1"/>
          </p:cNvSpPr>
          <p:nvPr>
            <p:ph idx="1"/>
          </p:nvPr>
        </p:nvSpPr>
        <p:spPr>
          <a:xfrm>
            <a:off x="680321" y="2336873"/>
            <a:ext cx="10893114" cy="4081856"/>
          </a:xfrm>
        </p:spPr>
        <p:txBody>
          <a:bodyPr>
            <a:normAutofit fontScale="92500" lnSpcReduction="20000"/>
          </a:bodyPr>
          <a:lstStyle/>
          <a:p>
            <a:pPr indent="0">
              <a:lnSpc>
                <a:spcPct val="107000"/>
              </a:lnSpc>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Ploting</a:t>
            </a:r>
            <a:r>
              <a:rPr lang="en-IN" sz="1800" dirty="0">
                <a:effectLst/>
                <a:latin typeface="Calibri" panose="020F0502020204030204" pitchFamily="34" charset="0"/>
                <a:ea typeface="Calibri" panose="020F0502020204030204" pitchFamily="34" charset="0"/>
                <a:cs typeface="Times New Roman" panose="02020603050405020304" pitchFamily="18" charset="0"/>
              </a:rPr>
              <a:t> the heat map of the given data set to find the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multicolinearity</a:t>
            </a:r>
            <a:r>
              <a:rPr lang="en-IN" sz="1800" dirty="0">
                <a:effectLst/>
                <a:latin typeface="Calibri" panose="020F0502020204030204" pitchFamily="34" charset="0"/>
                <a:ea typeface="Calibri" panose="020F0502020204030204" pitchFamily="34" charset="0"/>
                <a:cs typeface="Times New Roman" panose="02020603050405020304" pitchFamily="18" charset="0"/>
              </a:rPr>
              <a:t> in the given data set. From the given dataset following points are observed</a:t>
            </a:r>
          </a:p>
          <a:p>
            <a:pPr marL="342900" lvl="0" indent="-342900">
              <a:lnSpc>
                <a:spcPct val="107000"/>
              </a:lnSpc>
              <a:buFont typeface="Symbol" panose="05050102010706020507" pitchFamily="18" charset="2"/>
              <a:buChar char=""/>
            </a:pPr>
            <a:r>
              <a:rPr lang="en-IN"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amnt_loans30 and amnt_loan90 are highly correlated with each other.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medianamnt_loans30 and medianamnt_loans_90 are corelated with each other.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daily_decr30 and daily_decr90 are highly corelated with each other.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rental30 and rental90 are highly corelated with each other.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cnt_ma_rech30 and cnt_ma_rech90 are correlated with each other.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cnt_loans30 and amnt_loans30 are correlated with each other.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914400">
              <a:lnSpc>
                <a:spcPct val="107000"/>
              </a:lnSpc>
              <a:spcAft>
                <a:spcPts val="800"/>
              </a:spcAft>
            </a:pPr>
            <a:r>
              <a:rPr lang="en-IN"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Calibri" panose="020F0502020204030204" pitchFamily="34" charset="0"/>
                <a:ea typeface="Calibri" panose="020F0502020204030204" pitchFamily="34" charset="0"/>
                <a:cs typeface="Times New Roman" panose="02020603050405020304" pitchFamily="18" charset="0"/>
              </a:rPr>
              <a:t>So after the result of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haet</a:t>
            </a:r>
            <a:r>
              <a:rPr lang="en-IN" sz="1800" dirty="0">
                <a:effectLst/>
                <a:latin typeface="Calibri" panose="020F0502020204030204" pitchFamily="34" charset="0"/>
                <a:ea typeface="Calibri" panose="020F0502020204030204" pitchFamily="34" charset="0"/>
                <a:cs typeface="Times New Roman" panose="02020603050405020304" pitchFamily="18" charset="0"/>
              </a:rPr>
              <a:t> map some of features which are showing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multicolinearity</a:t>
            </a:r>
            <a:r>
              <a:rPr lang="en-IN" sz="1800" dirty="0">
                <a:effectLst/>
                <a:latin typeface="Calibri" panose="020F0502020204030204" pitchFamily="34" charset="0"/>
                <a:ea typeface="Calibri" panose="020F0502020204030204" pitchFamily="34" charset="0"/>
                <a:cs typeface="Times New Roman" panose="02020603050405020304" pitchFamily="18" charset="0"/>
              </a:rPr>
              <a:t> has been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droped,these</a:t>
            </a:r>
            <a:r>
              <a:rPr lang="en-IN" sz="1800" dirty="0">
                <a:effectLst/>
                <a:latin typeface="Calibri" panose="020F0502020204030204" pitchFamily="34" charset="0"/>
                <a:ea typeface="Calibri" panose="020F0502020204030204" pitchFamily="34" charset="0"/>
                <a:cs typeface="Times New Roman" panose="02020603050405020304" pitchFamily="18" charset="0"/>
              </a:rPr>
              <a:t> column are medianamnt_loans90, daily_decr90, rental30, cnt_loans30 </a:t>
            </a:r>
            <a:endParaRPr lang="en-IN" dirty="0"/>
          </a:p>
        </p:txBody>
      </p:sp>
    </p:spTree>
    <p:extLst>
      <p:ext uri="{BB962C8B-B14F-4D97-AF65-F5344CB8AC3E}">
        <p14:creationId xmlns:p14="http://schemas.microsoft.com/office/powerpoint/2010/main" val="519214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9A878-D9DE-25FA-9F9B-F3C1D4B3CC14}"/>
              </a:ext>
            </a:extLst>
          </p:cNvPr>
          <p:cNvSpPr>
            <a:spLocks noGrp="1"/>
          </p:cNvSpPr>
          <p:nvPr>
            <p:ph type="title"/>
          </p:nvPr>
        </p:nvSpPr>
        <p:spPr/>
        <p:txBody>
          <a:bodyPr/>
          <a:lstStyle/>
          <a:p>
            <a:r>
              <a:rPr lang="en-IN" dirty="0"/>
              <a:t>Z SCORE,IMBALANCE DATA,STANDARD SCALER</a:t>
            </a:r>
          </a:p>
        </p:txBody>
      </p:sp>
      <p:sp>
        <p:nvSpPr>
          <p:cNvPr id="3" name="Content Placeholder 2">
            <a:extLst>
              <a:ext uri="{FF2B5EF4-FFF2-40B4-BE49-F238E27FC236}">
                <a16:creationId xmlns:a16="http://schemas.microsoft.com/office/drawing/2014/main" id="{AFFE66B3-BE3A-8510-E38E-F2A86A8CBCC2}"/>
              </a:ext>
            </a:extLst>
          </p:cNvPr>
          <p:cNvSpPr>
            <a:spLocks noGrp="1"/>
          </p:cNvSpPr>
          <p:nvPr>
            <p:ph idx="1"/>
          </p:nvPr>
        </p:nvSpPr>
        <p:spPr>
          <a:xfrm>
            <a:off x="680321" y="2336872"/>
            <a:ext cx="10902079" cy="4288045"/>
          </a:xfrm>
        </p:spPr>
        <p:txBody>
          <a:bodyPr>
            <a:normAutofit fontScale="85000" lnSpcReduction="10000"/>
          </a:bodyPr>
          <a:lstStyle/>
          <a:p>
            <a:pPr marL="457200">
              <a:lnSpc>
                <a:spcPct val="107000"/>
              </a:lnSpc>
            </a:pPr>
            <a:r>
              <a:rPr lang="en-IN" sz="1800" b="1" dirty="0">
                <a:effectLst/>
                <a:latin typeface="Calibri" panose="020F0502020204030204" pitchFamily="34" charset="0"/>
                <a:ea typeface="Calibri" panose="020F0502020204030204" pitchFamily="34" charset="0"/>
                <a:cs typeface="Times New Roman" panose="02020603050405020304" pitchFamily="18" charset="0"/>
              </a:rPr>
              <a:t>Z score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Applying z score for removal of skewness from the features of the data set. skewness has been removed as seen in results.</a:t>
            </a:r>
          </a:p>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marL="457200">
              <a:lnSpc>
                <a:spcPct val="107000"/>
              </a:lnSpc>
            </a:pPr>
            <a:r>
              <a:rPr lang="en-IN" sz="1800" b="1" dirty="0">
                <a:effectLst/>
                <a:latin typeface="Calibri" panose="020F0502020204030204" pitchFamily="34" charset="0"/>
                <a:ea typeface="Calibri" panose="020F0502020204030204" pitchFamily="34" charset="0"/>
                <a:cs typeface="Times New Roman" panose="02020603050405020304" pitchFamily="18" charset="0"/>
              </a:rPr>
              <a:t>Imbalance data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From   label count it can be seen clearly that label is not balanced. 1 count are 140497 and 0 count are only 22508.</a:t>
            </a:r>
          </a:p>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marL="457200">
              <a:lnSpc>
                <a:spcPct val="107000"/>
              </a:lnSpc>
            </a:pPr>
            <a:r>
              <a:rPr lang="en-IN" sz="1800" b="1" dirty="0">
                <a:effectLst/>
                <a:latin typeface="Calibri" panose="020F0502020204030204" pitchFamily="34" charset="0"/>
                <a:ea typeface="Calibri" panose="020F0502020204030204" pitchFamily="34" charset="0"/>
                <a:cs typeface="Times New Roman" panose="02020603050405020304" pitchFamily="18" charset="0"/>
              </a:rPr>
              <a:t>Standard scaler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Spliting</a:t>
            </a:r>
            <a:r>
              <a:rPr lang="en-IN" sz="1800" dirty="0">
                <a:effectLst/>
                <a:latin typeface="Calibri" panose="020F0502020204030204" pitchFamily="34" charset="0"/>
                <a:ea typeface="Calibri" panose="020F0502020204030204" pitchFamily="34" charset="0"/>
                <a:cs typeface="Times New Roman" panose="02020603050405020304" pitchFamily="18" charset="0"/>
              </a:rPr>
              <a:t> features and label and assigning them in different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variables,then</a:t>
            </a:r>
            <a:r>
              <a:rPr lang="en-IN" sz="1800" dirty="0">
                <a:effectLst/>
                <a:latin typeface="Calibri" panose="020F0502020204030204" pitchFamily="34" charset="0"/>
                <a:ea typeface="Calibri" panose="020F0502020204030204" pitchFamily="34" charset="0"/>
                <a:cs typeface="Times New Roman" panose="02020603050405020304" pitchFamily="18" charset="0"/>
              </a:rPr>
              <a:t> applying the standard scaler on the data set.</a:t>
            </a:r>
          </a:p>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marL="457200">
              <a:lnSpc>
                <a:spcPct val="107000"/>
              </a:lnSpc>
            </a:pPr>
            <a:r>
              <a:rPr lang="en-IN" sz="1800" b="1" dirty="0">
                <a:effectLst/>
                <a:latin typeface="Calibri" panose="020F0502020204030204" pitchFamily="34" charset="0"/>
                <a:ea typeface="Calibri" panose="020F0502020204030204" pitchFamily="34" charset="0"/>
                <a:cs typeface="Times New Roman" panose="02020603050405020304" pitchFamily="18" charset="0"/>
              </a:rPr>
              <a:t>Train test split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Applying train test split on the scaled data, where for training the data 75 percent of whole  data has been taken and for testing 25 percent data has been taken.</a:t>
            </a:r>
          </a:p>
          <a:p>
            <a:endParaRPr lang="en-IN" dirty="0"/>
          </a:p>
        </p:txBody>
      </p:sp>
    </p:spTree>
    <p:extLst>
      <p:ext uri="{BB962C8B-B14F-4D97-AF65-F5344CB8AC3E}">
        <p14:creationId xmlns:p14="http://schemas.microsoft.com/office/powerpoint/2010/main" val="400002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454CC-12FF-F9B8-EE72-FE19B619D80B}"/>
              </a:ext>
            </a:extLst>
          </p:cNvPr>
          <p:cNvSpPr>
            <a:spLocks noGrp="1"/>
          </p:cNvSpPr>
          <p:nvPr>
            <p:ph type="title"/>
          </p:nvPr>
        </p:nvSpPr>
        <p:spPr/>
        <p:txBody>
          <a:bodyPr/>
          <a:lstStyle/>
          <a:p>
            <a:r>
              <a:rPr lang="en-IN" dirty="0"/>
              <a:t>SMOTE</a:t>
            </a:r>
          </a:p>
        </p:txBody>
      </p:sp>
      <p:sp>
        <p:nvSpPr>
          <p:cNvPr id="3" name="Content Placeholder 2">
            <a:extLst>
              <a:ext uri="{FF2B5EF4-FFF2-40B4-BE49-F238E27FC236}">
                <a16:creationId xmlns:a16="http://schemas.microsoft.com/office/drawing/2014/main" id="{36EBC3A8-75C2-A937-6618-B6FCF3CE43E7}"/>
              </a:ext>
            </a:extLst>
          </p:cNvPr>
          <p:cNvSpPr>
            <a:spLocks noGrp="1"/>
          </p:cNvSpPr>
          <p:nvPr>
            <p:ph idx="1"/>
          </p:nvPr>
        </p:nvSpPr>
        <p:spPr/>
        <p:txBody>
          <a:bodyPr/>
          <a:lstStyle/>
          <a:p>
            <a:pPr indent="0">
              <a:lnSpc>
                <a:spcPct val="107000"/>
              </a:lnSpc>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From value count function it can be clearly seen that data is imbalanced 1 count is more than 0 count, for balancing the data applying SMOTE function on data. After applying smote function we can see that 0 and 1 count are nearly equivalent.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rgbClr val="000000"/>
                </a:solidFill>
                <a:effectLst/>
                <a:latin typeface="Calibri" panose="020F0502020204030204" pitchFamily="34" charset="0"/>
                <a:ea typeface="Calibri" panose="020F0502020204030204" pitchFamily="34" charset="0"/>
              </a:rPr>
              <a:t> Now data is ready for model applying different model to predict the defaulter customers</a:t>
            </a:r>
            <a:endParaRPr lang="en-IN" dirty="0"/>
          </a:p>
        </p:txBody>
      </p:sp>
    </p:spTree>
    <p:extLst>
      <p:ext uri="{BB962C8B-B14F-4D97-AF65-F5344CB8AC3E}">
        <p14:creationId xmlns:p14="http://schemas.microsoft.com/office/powerpoint/2010/main" val="1989413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B4609-EDED-DB8C-96CD-1291EAE8BC26}"/>
              </a:ext>
            </a:extLst>
          </p:cNvPr>
          <p:cNvSpPr>
            <a:spLocks noGrp="1"/>
          </p:cNvSpPr>
          <p:nvPr>
            <p:ph type="title"/>
          </p:nvPr>
        </p:nvSpPr>
        <p:spPr/>
        <p:txBody>
          <a:bodyPr>
            <a:normAutofit fontScale="90000"/>
          </a:bodyPr>
          <a:lstStyle/>
          <a:p>
            <a:pPr marL="457200">
              <a:lnSpc>
                <a:spcPct val="107000"/>
              </a:lnSpc>
              <a:spcAft>
                <a:spcPts val="800"/>
              </a:spcAft>
            </a:pPr>
            <a:r>
              <a:rPr lang="en-IN" sz="3600" b="1" dirty="0">
                <a:effectLst/>
                <a:latin typeface="Calibri" panose="020F0502020204030204" pitchFamily="34" charset="0"/>
                <a:ea typeface="Calibri" panose="020F0502020204030204" pitchFamily="34" charset="0"/>
                <a:cs typeface="Times New Roman" panose="02020603050405020304" pitchFamily="18" charset="0"/>
              </a:rPr>
              <a:t>Model/s Development and Evaluation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F8062585-0BFD-ED1D-B981-F3FCE6DB8F61}"/>
              </a:ext>
            </a:extLst>
          </p:cNvPr>
          <p:cNvSpPr>
            <a:spLocks noGrp="1"/>
          </p:cNvSpPr>
          <p:nvPr>
            <p:ph idx="1"/>
          </p:nvPr>
        </p:nvSpPr>
        <p:spPr>
          <a:xfrm>
            <a:off x="591127" y="2078182"/>
            <a:ext cx="9852755" cy="5079999"/>
          </a:xfrm>
        </p:spPr>
        <p:txBody>
          <a:bodyPr>
            <a:normAutofit lnSpcReduction="10000"/>
          </a:bodyPr>
          <a:lstStyle/>
          <a:p>
            <a:pPr marL="457200">
              <a:lnSpc>
                <a:spcPct val="107000"/>
              </a:lnSpc>
              <a:tabLst>
                <a:tab pos="641350" algn="l"/>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As it can be seen from label that given algorithm is classification type and it is binary classification. That is only 2 results can be seen 0 and 1. So applying different classification algorithms  to predict  the customers whether they are defaulter or not. </a:t>
            </a:r>
          </a:p>
          <a:p>
            <a:pPr marL="457200">
              <a:lnSpc>
                <a:spcPct val="107000"/>
              </a:lnSpc>
              <a:spcAft>
                <a:spcPts val="800"/>
              </a:spcAft>
              <a:tabLst>
                <a:tab pos="641350" algn="l"/>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Algorithm used to predict the labels along with their classification report and results</a:t>
            </a:r>
          </a:p>
          <a:p>
            <a:pPr marL="0" indent="0">
              <a:buNone/>
            </a:pPr>
            <a:r>
              <a:rPr lang="en-IN" dirty="0"/>
              <a:t>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LOGISTIC REGRESSION</a:t>
            </a:r>
            <a:endParaRPr lang="en-IN" sz="1800" b="1"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800" b="1" dirty="0">
                <a:latin typeface="Calibri" panose="020F0502020204030204" pitchFamily="34" charset="0"/>
                <a:cs typeface="Times New Roman" panose="02020603050405020304" pitchFamily="18" charset="0"/>
              </a:rPr>
              <a:t>           </a:t>
            </a:r>
            <a:r>
              <a:rPr lang="en-IN" sz="1800" dirty="0"/>
              <a:t>Accuracy score:-74%</a:t>
            </a:r>
          </a:p>
          <a:p>
            <a:pPr indent="0">
              <a:lnSpc>
                <a:spcPct val="107000"/>
              </a:lnSpc>
              <a:buNone/>
              <a:tabLst>
                <a:tab pos="641350" algn="l"/>
              </a:tabLst>
            </a:pPr>
            <a:r>
              <a:rPr lang="en-IN" sz="1800" dirty="0"/>
              <a:t>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DECISION TREE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07000"/>
              </a:lnSpc>
              <a:spcAft>
                <a:spcPts val="800"/>
              </a:spcAft>
              <a:buNone/>
              <a:tabLst>
                <a:tab pos="641350" algn="l"/>
              </a:tabLst>
            </a:pP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Accuracy score- 86 %</a:t>
            </a:r>
          </a:p>
          <a:p>
            <a:pPr indent="0">
              <a:lnSpc>
                <a:spcPct val="107000"/>
              </a:lnSpc>
              <a:spcAft>
                <a:spcPts val="800"/>
              </a:spcAft>
              <a:buNone/>
              <a:tabLst>
                <a:tab pos="641350" algn="l"/>
              </a:tabLs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KNN CLASSIFIER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07000"/>
              </a:lnSpc>
              <a:buNone/>
              <a:tabLst>
                <a:tab pos="641350" algn="l"/>
              </a:tabLs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Accuracy score – 77%</a:t>
            </a:r>
          </a:p>
          <a:p>
            <a:pPr indent="0">
              <a:lnSpc>
                <a:spcPct val="107000"/>
              </a:lnSpc>
              <a:buNone/>
              <a:tabLst>
                <a:tab pos="641350" algn="l"/>
              </a:tabLst>
            </a:pPr>
            <a:r>
              <a:rPr lang="en-IN"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RANDOM FOREST CLASSIFIER </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indent="0">
              <a:lnSpc>
                <a:spcPct val="107000"/>
              </a:lnSpc>
              <a:spcAft>
                <a:spcPts val="800"/>
              </a:spcAft>
              <a:buNone/>
              <a:tabLst>
                <a:tab pos="641350" algn="l"/>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    Accuracy score – 90%</a:t>
            </a:r>
          </a:p>
          <a:p>
            <a:pPr marL="0" indent="0">
              <a:buNone/>
            </a:pPr>
            <a:endParaRPr lang="en-IN" sz="1800" dirty="0"/>
          </a:p>
        </p:txBody>
      </p:sp>
    </p:spTree>
    <p:extLst>
      <p:ext uri="{BB962C8B-B14F-4D97-AF65-F5344CB8AC3E}">
        <p14:creationId xmlns:p14="http://schemas.microsoft.com/office/powerpoint/2010/main" val="845284102"/>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60</TotalTime>
  <Words>711</Words>
  <Application>Microsoft Office PowerPoint</Application>
  <PresentationFormat>Widescreen</PresentationFormat>
  <Paragraphs>51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Helvetica</vt:lpstr>
      <vt:lpstr>Symbol</vt:lpstr>
      <vt:lpstr>Trebuchet MS</vt:lpstr>
      <vt:lpstr>Berlin</vt:lpstr>
      <vt:lpstr>  Micro-Credit Defaulter Model</vt:lpstr>
      <vt:lpstr>Introduction</vt:lpstr>
      <vt:lpstr>EDA AND VISUALIZATION</vt:lpstr>
      <vt:lpstr>PowerPoint Presentation</vt:lpstr>
      <vt:lpstr>HEAT MAP</vt:lpstr>
      <vt:lpstr>HEAT MAP OBSERVATION</vt:lpstr>
      <vt:lpstr>Z SCORE,IMBALANCE DATA,STANDARD SCALER</vt:lpstr>
      <vt:lpstr>SMOTE</vt:lpstr>
      <vt:lpstr>Model/s Development and Evaluation  </vt:lpstr>
      <vt:lpstr>HYPERPARAMETER TUNING</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Micro-Credit Defaulter Model</dc:title>
  <dc:creator>RAVI PRAKASH BAJPAI</dc:creator>
  <cp:lastModifiedBy>RAVI PRAKASH BAJPAI</cp:lastModifiedBy>
  <cp:revision>14</cp:revision>
  <dcterms:created xsi:type="dcterms:W3CDTF">2023-03-03T13:41:56Z</dcterms:created>
  <dcterms:modified xsi:type="dcterms:W3CDTF">2023-03-03T14:42:39Z</dcterms:modified>
</cp:coreProperties>
</file>