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61" r:id="rId6"/>
    <p:sldId id="268" r:id="rId7"/>
    <p:sldId id="262" r:id="rId8"/>
    <p:sldId id="269" r:id="rId9"/>
    <p:sldId id="267" r:id="rId10"/>
    <p:sldId id="266" r:id="rId11"/>
    <p:sldId id="274" r:id="rId12"/>
    <p:sldId id="275" r:id="rId13"/>
    <p:sldId id="272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6000"/>
    <a:srgbClr val="003635"/>
    <a:srgbClr val="600000"/>
    <a:srgbClr val="719DFF"/>
    <a:srgbClr val="81BDFF"/>
    <a:srgbClr val="5DD5FF"/>
    <a:srgbClr val="FF9933"/>
    <a:srgbClr val="9EFF29"/>
    <a:srgbClr val="00217E"/>
    <a:srgbClr val="FF82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-1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6197" y="1511707"/>
            <a:ext cx="8045242" cy="1165123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3567" y="2953364"/>
            <a:ext cx="8052618" cy="678426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3" y="165343"/>
            <a:ext cx="8259098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46" y="1113503"/>
            <a:ext cx="8229600" cy="3635478"/>
          </a:xfrm>
        </p:spPr>
        <p:txBody>
          <a:bodyPr/>
          <a:lstStyle>
            <a:lvl1pPr algn="l"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 algn="l"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algn="l"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algn="l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algn="l"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230" y="450781"/>
            <a:ext cx="6570751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948" y="1224114"/>
            <a:ext cx="6540911" cy="3508626"/>
          </a:xfrm>
        </p:spPr>
        <p:txBody>
          <a:bodyPr/>
          <a:lstStyle>
            <a:lvl1pPr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131534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37511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09908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37511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09908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307" y="1290483"/>
            <a:ext cx="8030498" cy="1581771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CUSTOMER RETENTION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2558" y="2916495"/>
            <a:ext cx="8052621" cy="730043"/>
          </a:xfrm>
        </p:spPr>
        <p:txBody>
          <a:bodyPr/>
          <a:lstStyle/>
          <a:p>
            <a:r>
              <a:rPr lang="en-US" dirty="0"/>
              <a:t>RAVI PRAKASH BAJPAI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</a:pPr>
            <a:r>
              <a:rPr lang="en-IN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Visualizations</a:t>
            </a:r>
            <a:b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 plot for all features 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4A1E4B7-7815-3143-7DB7-06F55767B9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en-IN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592D593E-0457-CF66-1727-6094D13D75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53" y="1243013"/>
            <a:ext cx="7254785" cy="3786187"/>
          </a:xfrm>
        </p:spPr>
      </p:pic>
    </p:spTree>
    <p:extLst>
      <p:ext uri="{BB962C8B-B14F-4D97-AF65-F5344CB8AC3E}">
        <p14:creationId xmlns:p14="http://schemas.microsoft.com/office/powerpoint/2010/main" val="1508294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</a:pPr>
            <a:r>
              <a:rPr lang="en-IN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Visualizations</a:t>
            </a:r>
            <a:b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 plot for all features 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4A1E4B7-7815-3143-7DB7-06F55767B9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360CFDB-F1EC-8EDB-7CF1-91C6911F3C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" y="1050131"/>
            <a:ext cx="7979568" cy="4007644"/>
          </a:xfrm>
        </p:spPr>
      </p:pic>
    </p:spTree>
    <p:extLst>
      <p:ext uri="{BB962C8B-B14F-4D97-AF65-F5344CB8AC3E}">
        <p14:creationId xmlns:p14="http://schemas.microsoft.com/office/powerpoint/2010/main" val="3492489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</a:pPr>
            <a:r>
              <a:rPr lang="en-IN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Visualizations</a:t>
            </a:r>
            <a:b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 plot for all features 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4A1E4B7-7815-3143-7DB7-06F55767B9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D66B4E1-6171-3D6F-6CE1-AA00E9BD21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44" y="1078707"/>
            <a:ext cx="7872411" cy="3971924"/>
          </a:xfrm>
        </p:spPr>
      </p:pic>
    </p:spTree>
    <p:extLst>
      <p:ext uri="{BB962C8B-B14F-4D97-AF65-F5344CB8AC3E}">
        <p14:creationId xmlns:p14="http://schemas.microsoft.com/office/powerpoint/2010/main" val="1465501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  <a:b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4A1E4B7-7815-3143-7DB7-06F55767B9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B727738-461E-E240-B355-9969825A6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6878" y="1821657"/>
            <a:ext cx="7728441" cy="2464546"/>
          </a:xfrm>
        </p:spPr>
        <p:txBody>
          <a:bodyPr/>
          <a:lstStyle/>
          <a:p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the given model it is concluded that for each features analysis can be done. We can make analysis on many other features in such a way that only focusing on particular values of features great improvement can be done. We can also make interpretation which is maximum and which is minimum for any features.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5434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project deal with the business related to e commerce platform like amazon ,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flipkart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other.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this project how customer can be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retented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 how customer can be facilitated so that he may shop again.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This project is beneficial for e commerce to check different aspect for satisfaction of customers so that customer may do purchase again from same e commerce platform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CLEANING AND PREPROCESSING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Sources and their formats</a:t>
            </a:r>
          </a:p>
          <a:p>
            <a:pPr marL="457200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for this project was already provided to us by our team from flip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robo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Features in the data are of both the type that is object and numeric.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Preprocessing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Done</a:t>
            </a:r>
          </a:p>
          <a:p>
            <a:pPr marL="457200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can be observed from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jupyer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notebook that there 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no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features with missing data or having null value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contains 47 numeric data type features and rest were in object data type.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</a:pPr>
            <a:r>
              <a:rPr lang="en-IN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Visualizations</a:t>
            </a:r>
            <a:b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and 2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4A1E4B7-7815-3143-7DB7-06F55767B9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 plot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126D2A-1BFC-2D52-162F-7459660D4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1545432"/>
            <a:ext cx="37052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6711742-7BB0-1495-8E04-A2CF0CEA0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650" y="1502569"/>
            <a:ext cx="36385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40F4DC5-9010-F4F4-8860-8C67DE1332A8}"/>
              </a:ext>
            </a:extLst>
          </p:cNvPr>
          <p:cNvSpPr/>
          <p:nvPr/>
        </p:nvSpPr>
        <p:spPr>
          <a:xfrm>
            <a:off x="185739" y="4300538"/>
            <a:ext cx="8801100" cy="75009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</a:pPr>
            <a:r>
              <a:rPr lang="en-IN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Visualizations</a:t>
            </a:r>
            <a:b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4A1E4B7-7815-3143-7DB7-06F55767B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6879" y="1164431"/>
            <a:ext cx="4040188" cy="350044"/>
          </a:xfrm>
        </p:spPr>
        <p:txBody>
          <a:bodyPr>
            <a:normAutofit lnSpcReduction="10000"/>
          </a:bodyPr>
          <a:lstStyle/>
          <a:p>
            <a:r>
              <a:rPr lang="en-IN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Count plot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6A59C7-7554-B36C-E470-9C396EC6FD7F}"/>
              </a:ext>
            </a:extLst>
          </p:cNvPr>
          <p:cNvSpPr/>
          <p:nvPr/>
        </p:nvSpPr>
        <p:spPr>
          <a:xfrm>
            <a:off x="685800" y="4271963"/>
            <a:ext cx="8015288" cy="68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A772071-15A6-0C57-3005-A501AB098DF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575" y="1931194"/>
            <a:ext cx="3831776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480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</a:pPr>
            <a:r>
              <a:rPr lang="en-IN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Visualizations</a:t>
            </a:r>
            <a:b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4A1E4B7-7815-3143-7DB7-06F55767B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6879" y="1164431"/>
            <a:ext cx="4040188" cy="350044"/>
          </a:xfrm>
        </p:spPr>
        <p:txBody>
          <a:bodyPr>
            <a:normAutofit lnSpcReduction="10000"/>
          </a:bodyPr>
          <a:lstStyle/>
          <a:p>
            <a:r>
              <a:rPr lang="en-IN" sz="18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Countplot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6A59C7-7554-B36C-E470-9C396EC6FD7F}"/>
              </a:ext>
            </a:extLst>
          </p:cNvPr>
          <p:cNvSpPr/>
          <p:nvPr/>
        </p:nvSpPr>
        <p:spPr>
          <a:xfrm>
            <a:off x="685800" y="4271963"/>
            <a:ext cx="8015288" cy="68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C22FDB2-6252-FD91-62B3-A5BFEFA21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1459706"/>
            <a:ext cx="6048375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083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</a:pPr>
            <a:r>
              <a:rPr lang="en-IN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Visualizations</a:t>
            </a:r>
            <a:b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4A1E4B7-7815-3143-7DB7-06F55767B9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en-IN" dirty="0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55E1AAE2-4489-EFCE-3B5F-EA78EE0C3469}"/>
              </a:ext>
            </a:extLst>
          </p:cNvPr>
          <p:cNvSpPr txBox="1">
            <a:spLocks/>
          </p:cNvSpPr>
          <p:nvPr/>
        </p:nvSpPr>
        <p:spPr>
          <a:xfrm>
            <a:off x="689279" y="1689911"/>
            <a:ext cx="4040188" cy="479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en-IN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2D6FFF75-3868-F962-9ECC-CD2E39BD86EE}"/>
              </a:ext>
            </a:extLst>
          </p:cNvPr>
          <p:cNvSpPr txBox="1">
            <a:spLocks/>
          </p:cNvSpPr>
          <p:nvPr/>
        </p:nvSpPr>
        <p:spPr>
          <a:xfrm>
            <a:off x="841679" y="1871663"/>
            <a:ext cx="4040188" cy="4504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344213-DDF0-3145-35DB-5BEE1011B94C}"/>
              </a:ext>
            </a:extLst>
          </p:cNvPr>
          <p:cNvSpPr/>
          <p:nvPr/>
        </p:nvSpPr>
        <p:spPr>
          <a:xfrm>
            <a:off x="750094" y="4200525"/>
            <a:ext cx="7879556" cy="8072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811AB89-E246-2C63-322C-65218FB3CCB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96" y="935831"/>
            <a:ext cx="6534103" cy="390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758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</a:pPr>
            <a:r>
              <a:rPr lang="en-IN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Visualizations</a:t>
            </a:r>
            <a:b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4A1E4B7-7815-3143-7DB7-06F55767B9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en-IN" dirty="0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55E1AAE2-4489-EFCE-3B5F-EA78EE0C3469}"/>
              </a:ext>
            </a:extLst>
          </p:cNvPr>
          <p:cNvSpPr txBox="1">
            <a:spLocks/>
          </p:cNvSpPr>
          <p:nvPr/>
        </p:nvSpPr>
        <p:spPr>
          <a:xfrm>
            <a:off x="689279" y="1689911"/>
            <a:ext cx="4040188" cy="479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en-IN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2D6FFF75-3868-F962-9ECC-CD2E39BD86EE}"/>
              </a:ext>
            </a:extLst>
          </p:cNvPr>
          <p:cNvSpPr txBox="1">
            <a:spLocks/>
          </p:cNvSpPr>
          <p:nvPr/>
        </p:nvSpPr>
        <p:spPr>
          <a:xfrm>
            <a:off x="841679" y="1871663"/>
            <a:ext cx="4040188" cy="4504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344213-DDF0-3145-35DB-5BEE1011B94C}"/>
              </a:ext>
            </a:extLst>
          </p:cNvPr>
          <p:cNvSpPr/>
          <p:nvPr/>
        </p:nvSpPr>
        <p:spPr>
          <a:xfrm>
            <a:off x="750094" y="4200525"/>
            <a:ext cx="7879556" cy="8072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ED5196C-D9F8-0B94-0D35-EB0F478AB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3" y="1323975"/>
            <a:ext cx="661987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861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Observations for above </a:t>
            </a:r>
            <a:b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visualization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4A1E4B7-7815-3143-7DB7-06F55767B9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B295E-8AB5-1BC8-CE15-81D2F9D0F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6878" y="1193007"/>
            <a:ext cx="7878459" cy="3800474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Helvetica Neue"/>
              </a:rPr>
              <a:t>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t can be inferred that gender of type 1 are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/>
              </a:rPr>
              <a:t>shoping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 more than 0 type gender.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Helvetica Neue"/>
              </a:rPr>
              <a:t>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t can be observed from count plot that type 2,3,4 are more in number as compare to 1 and 5</a:t>
            </a:r>
            <a:r>
              <a:rPr lang="en-US" sz="1600" dirty="0">
                <a:solidFill>
                  <a:srgbClr val="000000"/>
                </a:solidFill>
                <a:latin typeface="Helvetica Neue"/>
              </a:rPr>
              <a:t>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Helvetica Neue"/>
              </a:rPr>
              <a:t>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t can be observed that from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/>
              </a:rPr>
              <a:t>delhi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 there are maximum number of customer and from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/>
              </a:rPr>
              <a:t>bulandshahr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 there are very less number of customers.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Helvetica Neue"/>
              </a:rPr>
              <a:t>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t can seen from graph that alone amazon is covering larger numbers of customers</a:t>
            </a:r>
            <a:r>
              <a:rPr lang="en-US" sz="1600" dirty="0">
                <a:solidFill>
                  <a:srgbClr val="000000"/>
                </a:solidFill>
                <a:latin typeface="Helvetica Neue"/>
              </a:rPr>
              <a:t>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600" dirty="0">
                <a:solidFill>
                  <a:srgbClr val="000000"/>
                </a:solidFill>
                <a:latin typeface="Helvetica Neue"/>
              </a:rPr>
              <a:t>It can observed from graph 5 that customer prefer amazon at most after that </a:t>
            </a:r>
            <a:r>
              <a:rPr lang="en-IN" sz="1600" dirty="0" err="1">
                <a:solidFill>
                  <a:srgbClr val="000000"/>
                </a:solidFill>
                <a:latin typeface="Helvetica Neue"/>
              </a:rPr>
              <a:t>flipkart</a:t>
            </a:r>
            <a:r>
              <a:rPr lang="en-IN" sz="1600" dirty="0">
                <a:solidFill>
                  <a:srgbClr val="000000"/>
                </a:solidFill>
                <a:latin typeface="Helvetica Neue"/>
              </a:rPr>
              <a:t> and other. How customer has set their </a:t>
            </a:r>
            <a:r>
              <a:rPr lang="en-IN" sz="1600" dirty="0" err="1">
                <a:solidFill>
                  <a:srgbClr val="000000"/>
                </a:solidFill>
                <a:latin typeface="Helvetica Neue"/>
              </a:rPr>
              <a:t>shoping</a:t>
            </a:r>
            <a:r>
              <a:rPr lang="en-IN" sz="1600" dirty="0">
                <a:solidFill>
                  <a:srgbClr val="000000"/>
                </a:solidFill>
                <a:latin typeface="Helvetica Neue"/>
              </a:rPr>
              <a:t> preference can be observed.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Helvetica Neue"/>
              </a:rPr>
              <a:t>Main priority is </a:t>
            </a:r>
            <a:r>
              <a:rPr lang="en-US" sz="1600" dirty="0" err="1">
                <a:solidFill>
                  <a:srgbClr val="000000"/>
                </a:solidFill>
                <a:latin typeface="Helvetica Neue"/>
              </a:rPr>
              <a:t>g.iven</a:t>
            </a:r>
            <a:r>
              <a:rPr lang="en-US" sz="1600" dirty="0">
                <a:solidFill>
                  <a:srgbClr val="000000"/>
                </a:solidFill>
                <a:latin typeface="Helvetica Neue"/>
              </a:rPr>
              <a:t> to amazon than </a:t>
            </a:r>
            <a:r>
              <a:rPr lang="en-US" sz="1600" dirty="0" err="1">
                <a:solidFill>
                  <a:srgbClr val="000000"/>
                </a:solidFill>
                <a:latin typeface="Helvetica Neue"/>
              </a:rPr>
              <a:t>flipkart</a:t>
            </a:r>
            <a:r>
              <a:rPr lang="en-US" sz="1600" dirty="0">
                <a:solidFill>
                  <a:srgbClr val="000000"/>
                </a:solidFill>
                <a:latin typeface="Helvetica Neue"/>
              </a:rPr>
              <a:t> for easy to use application.</a:t>
            </a:r>
          </a:p>
        </p:txBody>
      </p:sp>
    </p:spTree>
    <p:extLst>
      <p:ext uri="{BB962C8B-B14F-4D97-AF65-F5344CB8AC3E}">
        <p14:creationId xmlns:p14="http://schemas.microsoft.com/office/powerpoint/2010/main" val="847763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396</Words>
  <Application>Microsoft Office PowerPoint</Application>
  <PresentationFormat>On-screen Show (16:9)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Helvetica</vt:lpstr>
      <vt:lpstr>Helvetica Neue</vt:lpstr>
      <vt:lpstr>Symbol</vt:lpstr>
      <vt:lpstr>Office Theme</vt:lpstr>
      <vt:lpstr>  CUSTOMER RETENTION  </vt:lpstr>
      <vt:lpstr>INTRODUCTION</vt:lpstr>
      <vt:lpstr>DATA CLEANING AND PREPROCESSING</vt:lpstr>
      <vt:lpstr>Visualizations 1 and 2</vt:lpstr>
      <vt:lpstr>Visualizations 3</vt:lpstr>
      <vt:lpstr>Visualizations 4</vt:lpstr>
      <vt:lpstr>Visualizations 5</vt:lpstr>
      <vt:lpstr>Visualizations 6</vt:lpstr>
      <vt:lpstr>Observations for above  visualization</vt:lpstr>
      <vt:lpstr>Visualizations count plot for all features </vt:lpstr>
      <vt:lpstr>Visualizations count plot for all features </vt:lpstr>
      <vt:lpstr>Visualizations count plot for all features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2023-04-18T07:13:10Z</dcterms:modified>
</cp:coreProperties>
</file>