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C44AA-EC60-4E10-8877-EEADC9768D91}" v="9" dt="2022-05-09T03:38:38.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36B1-F596-51DE-1FDB-47EC0B957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376AAF-C647-DEE1-1214-99E6CA533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0109-CA5F-4B87-9B89-A01CF52E69F1}"/>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5" name="Footer Placeholder 4">
            <a:extLst>
              <a:ext uri="{FF2B5EF4-FFF2-40B4-BE49-F238E27FC236}">
                <a16:creationId xmlns:a16="http://schemas.microsoft.com/office/drawing/2014/main" id="{7A069422-8D1C-B784-0FEB-73DAD0959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A428F-4460-2529-F7DE-D22D2952479A}"/>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182710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7392-2891-8095-DEFE-92DFF64F8E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20AEF8-C247-BE5F-72D5-69223CE7C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15627-663F-75E8-89D9-B2BF985C9802}"/>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5" name="Footer Placeholder 4">
            <a:extLst>
              <a:ext uri="{FF2B5EF4-FFF2-40B4-BE49-F238E27FC236}">
                <a16:creationId xmlns:a16="http://schemas.microsoft.com/office/drawing/2014/main" id="{F1105C00-8718-E5EE-F5B2-31AAE612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53AE6-47F6-3565-E5A1-98CC9BAD28D5}"/>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179998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C16F0-9C24-3441-72E0-0853843DF5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511B6A-64A5-4AA0-BD26-A81A33D31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4CEDA-CD56-FDE8-6D4A-9538ED0D51C2}"/>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5" name="Footer Placeholder 4">
            <a:extLst>
              <a:ext uri="{FF2B5EF4-FFF2-40B4-BE49-F238E27FC236}">
                <a16:creationId xmlns:a16="http://schemas.microsoft.com/office/drawing/2014/main" id="{73A25420-01F7-557A-469E-22135CF26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E7047-0AEA-DF4B-A346-094A679AE614}"/>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341264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7FF0-C283-170C-218F-9F866E77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56324-E563-5ABC-9245-2FB62BE65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6477A-4006-CDB2-AF21-D56575C58B3F}"/>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5" name="Footer Placeholder 4">
            <a:extLst>
              <a:ext uri="{FF2B5EF4-FFF2-40B4-BE49-F238E27FC236}">
                <a16:creationId xmlns:a16="http://schemas.microsoft.com/office/drawing/2014/main" id="{A6326748-302C-5665-721C-375D8A769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B5184-42E4-CA7A-F80E-B881C887C3DD}"/>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1422126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E233-F35B-76E4-FE7A-F014C200CE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35011A-17B6-4009-E383-83B5ED68E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41C5AD-603A-2415-0EB7-92B642F448EA}"/>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5" name="Footer Placeholder 4">
            <a:extLst>
              <a:ext uri="{FF2B5EF4-FFF2-40B4-BE49-F238E27FC236}">
                <a16:creationId xmlns:a16="http://schemas.microsoft.com/office/drawing/2014/main" id="{8669D1B3-0E67-CF01-1B91-F9A1B8A1E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20A34-F4BB-F3DA-0FAD-25ABFE3B834A}"/>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428488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BB23-CB5E-2D54-9470-878544BEF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BED27-51C3-B6DE-2121-0D5278957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3A6CD-88B9-6479-5B71-E853274DF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8DC23-9A77-1366-4EFC-5B67838D63B7}"/>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6" name="Footer Placeholder 5">
            <a:extLst>
              <a:ext uri="{FF2B5EF4-FFF2-40B4-BE49-F238E27FC236}">
                <a16:creationId xmlns:a16="http://schemas.microsoft.com/office/drawing/2014/main" id="{F195CB4F-CFF0-78C6-5333-750C6C684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750A2-63F2-7319-25B3-DB6380605CCB}"/>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190197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CAE2-113F-F6B3-2236-F7D0022401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5DEED2-C199-B2C2-99E1-727BE656F9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508A4-3B55-9327-FDC5-17EC973A6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BC319-1D6D-7810-EB16-410A1AD00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4CEE35-94C2-6F63-DF76-D4E17B0D1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83D901-7153-86C5-2C67-6D36842133AB}"/>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8" name="Footer Placeholder 7">
            <a:extLst>
              <a:ext uri="{FF2B5EF4-FFF2-40B4-BE49-F238E27FC236}">
                <a16:creationId xmlns:a16="http://schemas.microsoft.com/office/drawing/2014/main" id="{8BE2584E-84D5-7BEE-79C5-010174889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FBF702-EFFC-9BE1-55AC-D565050C6074}"/>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285491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E222-C4CB-3B7C-55B5-49E9CA4E1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79998D-D34F-E522-3D42-1DBA3BD8A4B0}"/>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4" name="Footer Placeholder 3">
            <a:extLst>
              <a:ext uri="{FF2B5EF4-FFF2-40B4-BE49-F238E27FC236}">
                <a16:creationId xmlns:a16="http://schemas.microsoft.com/office/drawing/2014/main" id="{68441077-3B19-3268-84C9-B30050166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C94EF-F309-0958-AB0A-2C727317F69B}"/>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5190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5960A-5733-AC4E-0F9D-EAEE250DDBD3}"/>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3" name="Footer Placeholder 2">
            <a:extLst>
              <a:ext uri="{FF2B5EF4-FFF2-40B4-BE49-F238E27FC236}">
                <a16:creationId xmlns:a16="http://schemas.microsoft.com/office/drawing/2014/main" id="{B81EF4B6-D658-26F5-4463-13222F86E6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5A730-2B51-ADFD-D016-2E2B8809B4E7}"/>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218012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A56E-7465-9860-ADB3-E1DA99B00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91646-DB86-6B5B-B92A-3C44EA1EA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FA53F-EB8C-F877-EF86-C0D385B41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6195D-3B6B-C1E4-F903-4615D5378AAD}"/>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6" name="Footer Placeholder 5">
            <a:extLst>
              <a:ext uri="{FF2B5EF4-FFF2-40B4-BE49-F238E27FC236}">
                <a16:creationId xmlns:a16="http://schemas.microsoft.com/office/drawing/2014/main" id="{634E7C82-A420-CA39-A979-B41BA3EF1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33500-0DC7-739A-D31E-8B6F59B22F52}"/>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59121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FF4B-B08B-4896-37F5-7A65CDBF1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5D1117-8466-AD76-9865-A9B1F3551D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98C7E4-C6C8-7EA9-3293-AF1036031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ACEBC-7D02-12B9-33F1-A8F32E1CD89C}"/>
              </a:ext>
            </a:extLst>
          </p:cNvPr>
          <p:cNvSpPr>
            <a:spLocks noGrp="1"/>
          </p:cNvSpPr>
          <p:nvPr>
            <p:ph type="dt" sz="half" idx="10"/>
          </p:nvPr>
        </p:nvSpPr>
        <p:spPr/>
        <p:txBody>
          <a:bodyPr/>
          <a:lstStyle/>
          <a:p>
            <a:fld id="{C764725E-834F-490B-BF78-822B634CF0E4}" type="datetimeFigureOut">
              <a:rPr lang="en-US" smtClean="0"/>
              <a:t>5/8/2022</a:t>
            </a:fld>
            <a:endParaRPr lang="en-US"/>
          </a:p>
        </p:txBody>
      </p:sp>
      <p:sp>
        <p:nvSpPr>
          <p:cNvPr id="6" name="Footer Placeholder 5">
            <a:extLst>
              <a:ext uri="{FF2B5EF4-FFF2-40B4-BE49-F238E27FC236}">
                <a16:creationId xmlns:a16="http://schemas.microsoft.com/office/drawing/2014/main" id="{A1836951-CE0F-D5FF-344D-04E784669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B1F42-1CEB-AA3C-CAAA-AB274D3E1671}"/>
              </a:ext>
            </a:extLst>
          </p:cNvPr>
          <p:cNvSpPr>
            <a:spLocks noGrp="1"/>
          </p:cNvSpPr>
          <p:nvPr>
            <p:ph type="sldNum" sz="quarter" idx="12"/>
          </p:nvPr>
        </p:nvSpPr>
        <p:spPr/>
        <p:txBody>
          <a:bodyPr/>
          <a:lstStyle/>
          <a:p>
            <a:fld id="{9F0EBEF2-6B15-40F3-AFEF-9F3B6BF6610E}" type="slidenum">
              <a:rPr lang="en-US" smtClean="0"/>
              <a:t>‹#›</a:t>
            </a:fld>
            <a:endParaRPr lang="en-US"/>
          </a:p>
        </p:txBody>
      </p:sp>
    </p:spTree>
    <p:extLst>
      <p:ext uri="{BB962C8B-B14F-4D97-AF65-F5344CB8AC3E}">
        <p14:creationId xmlns:p14="http://schemas.microsoft.com/office/powerpoint/2010/main" val="261401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EECD03-CC00-91EA-5C1C-950EF9AE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434E99-3D06-C168-4608-CA008A89B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4BBC8-B7E2-2D12-30A0-2DD54A1E3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725E-834F-490B-BF78-822B634CF0E4}" type="datetimeFigureOut">
              <a:rPr lang="en-US" smtClean="0"/>
              <a:t>5/8/2022</a:t>
            </a:fld>
            <a:endParaRPr lang="en-US"/>
          </a:p>
        </p:txBody>
      </p:sp>
      <p:sp>
        <p:nvSpPr>
          <p:cNvPr id="5" name="Footer Placeholder 4">
            <a:extLst>
              <a:ext uri="{FF2B5EF4-FFF2-40B4-BE49-F238E27FC236}">
                <a16:creationId xmlns:a16="http://schemas.microsoft.com/office/drawing/2014/main" id="{7878609D-2EC2-EB01-D147-10F6CF2B9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C1149-BCA1-F9A4-711B-7FB4BF26E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EBEF2-6B15-40F3-AFEF-9F3B6BF6610E}" type="slidenum">
              <a:rPr lang="en-US" smtClean="0"/>
              <a:t>‹#›</a:t>
            </a:fld>
            <a:endParaRPr lang="en-US"/>
          </a:p>
        </p:txBody>
      </p:sp>
    </p:spTree>
    <p:extLst>
      <p:ext uri="{BB962C8B-B14F-4D97-AF65-F5344CB8AC3E}">
        <p14:creationId xmlns:p14="http://schemas.microsoft.com/office/powerpoint/2010/main" val="318577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2129-FF2F-85CD-B379-5C1F409DCE4B}"/>
              </a:ext>
            </a:extLst>
          </p:cNvPr>
          <p:cNvSpPr>
            <a:spLocks noGrp="1"/>
          </p:cNvSpPr>
          <p:nvPr>
            <p:ph type="ctrTitle"/>
          </p:nvPr>
        </p:nvSpPr>
        <p:spPr/>
        <p:txBody>
          <a:bodyPr/>
          <a:lstStyle/>
          <a:p>
            <a:r>
              <a:rPr lang="en-US" dirty="0"/>
              <a:t>Traffic Sign Detection</a:t>
            </a:r>
          </a:p>
        </p:txBody>
      </p:sp>
      <p:sp>
        <p:nvSpPr>
          <p:cNvPr id="3" name="Subtitle 2">
            <a:extLst>
              <a:ext uri="{FF2B5EF4-FFF2-40B4-BE49-F238E27FC236}">
                <a16:creationId xmlns:a16="http://schemas.microsoft.com/office/drawing/2014/main" id="{4B456E9E-A962-CD5E-DAEB-747AEDA17FD8}"/>
              </a:ext>
            </a:extLst>
          </p:cNvPr>
          <p:cNvSpPr>
            <a:spLocks noGrp="1"/>
          </p:cNvSpPr>
          <p:nvPr>
            <p:ph type="subTitle" idx="1"/>
          </p:nvPr>
        </p:nvSpPr>
        <p:spPr/>
        <p:txBody>
          <a:bodyPr>
            <a:normAutofit/>
          </a:bodyPr>
          <a:lstStyle/>
          <a:p>
            <a:r>
              <a:rPr lang="en-US" sz="3200" b="1" dirty="0"/>
              <a:t>Team 11 - PY</a:t>
            </a:r>
          </a:p>
        </p:txBody>
      </p:sp>
    </p:spTree>
    <p:extLst>
      <p:ext uri="{BB962C8B-B14F-4D97-AF65-F5344CB8AC3E}">
        <p14:creationId xmlns:p14="http://schemas.microsoft.com/office/powerpoint/2010/main" val="87255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8E5F-6968-4D26-8DFB-A5D04E96019E}"/>
              </a:ext>
            </a:extLst>
          </p:cNvPr>
          <p:cNvSpPr>
            <a:spLocks noGrp="1"/>
          </p:cNvSpPr>
          <p:nvPr>
            <p:ph type="title"/>
          </p:nvPr>
        </p:nvSpPr>
        <p:spPr/>
        <p:txBody>
          <a:bodyPr/>
          <a:lstStyle/>
          <a:p>
            <a:r>
              <a:rPr lang="en-US" dirty="0"/>
              <a:t>Parameters Used</a:t>
            </a:r>
          </a:p>
        </p:txBody>
      </p:sp>
      <p:sp>
        <p:nvSpPr>
          <p:cNvPr id="3" name="Content Placeholder 2">
            <a:extLst>
              <a:ext uri="{FF2B5EF4-FFF2-40B4-BE49-F238E27FC236}">
                <a16:creationId xmlns:a16="http://schemas.microsoft.com/office/drawing/2014/main" id="{93E3E128-E6D4-5B25-1418-D25AF324F6D4}"/>
              </a:ext>
            </a:extLst>
          </p:cNvPr>
          <p:cNvSpPr>
            <a:spLocks noGrp="1"/>
          </p:cNvSpPr>
          <p:nvPr>
            <p:ph idx="1"/>
          </p:nvPr>
        </p:nvSpPr>
        <p:spPr>
          <a:xfrm>
            <a:off x="838200" y="1825625"/>
            <a:ext cx="10515600" cy="4929136"/>
          </a:xfrm>
        </p:spPr>
        <p:txBody>
          <a:bodyPr>
            <a:normAutofit/>
          </a:bodyPr>
          <a:lstStyle/>
          <a:p>
            <a:pPr marL="0" indent="0">
              <a:buNone/>
            </a:pPr>
            <a:r>
              <a:rPr lang="en-US" b="0" i="0" dirty="0">
                <a:solidFill>
                  <a:srgbClr val="BD5800"/>
                </a:solidFill>
                <a:effectLst/>
                <a:latin typeface="Open Sans" panose="020B0606030504020204" pitchFamily="34" charset="0"/>
              </a:rPr>
              <a:t>CNN</a:t>
            </a:r>
            <a:r>
              <a:rPr lang="en-US" b="0" i="0" dirty="0">
                <a:solidFill>
                  <a:srgbClr val="252525"/>
                </a:solidFill>
                <a:effectLst/>
                <a:latin typeface="Open Sans" panose="020B0606030504020204" pitchFamily="34" charset="0"/>
              </a:rPr>
              <a:t> learns</a:t>
            </a:r>
            <a:r>
              <a:rPr lang="en-US" b="0" i="0" dirty="0">
                <a:solidFill>
                  <a:srgbClr val="BD5800"/>
                </a:solidFill>
                <a:effectLst/>
                <a:latin typeface="Open Sans" panose="020B0606030504020204" pitchFamily="34" charset="0"/>
              </a:rPr>
              <a:t> filter</a:t>
            </a:r>
            <a:r>
              <a:rPr lang="en-US" b="0" i="0" dirty="0">
                <a:solidFill>
                  <a:srgbClr val="252525"/>
                </a:solidFill>
                <a:effectLst/>
                <a:latin typeface="Open Sans" panose="020B0606030504020204" pitchFamily="34" charset="0"/>
              </a:rPr>
              <a:t> values during the model</a:t>
            </a:r>
            <a:r>
              <a:rPr lang="en-US" b="0" i="0" dirty="0">
                <a:solidFill>
                  <a:srgbClr val="BD5800"/>
                </a:solidFill>
                <a:effectLst/>
                <a:latin typeface="Open Sans" panose="020B0606030504020204" pitchFamily="34" charset="0"/>
              </a:rPr>
              <a:t> training process</a:t>
            </a:r>
            <a:r>
              <a:rPr lang="en-US" b="0" i="0" dirty="0">
                <a:solidFill>
                  <a:srgbClr val="252525"/>
                </a:solidFill>
                <a:effectLst/>
                <a:latin typeface="Open Sans" panose="020B0606030504020204" pitchFamily="34" charset="0"/>
              </a:rPr>
              <a:t>. Before the</a:t>
            </a:r>
            <a:r>
              <a:rPr lang="en-US" b="0" i="0" dirty="0">
                <a:solidFill>
                  <a:srgbClr val="BD5800"/>
                </a:solidFill>
                <a:effectLst/>
                <a:latin typeface="Open Sans" panose="020B0606030504020204" pitchFamily="34" charset="0"/>
              </a:rPr>
              <a:t> training process</a:t>
            </a:r>
            <a:r>
              <a:rPr lang="en-US" b="0" i="0" dirty="0">
                <a:solidFill>
                  <a:srgbClr val="252525"/>
                </a:solidFill>
                <a:effectLst/>
                <a:latin typeface="Open Sans" panose="020B0606030504020204" pitchFamily="34" charset="0"/>
              </a:rPr>
              <a:t>, you need to specify some parameters here. Increasing the</a:t>
            </a:r>
            <a:r>
              <a:rPr lang="en-US" b="0" i="0" dirty="0">
                <a:solidFill>
                  <a:srgbClr val="BD5800"/>
                </a:solidFill>
                <a:effectLst/>
                <a:latin typeface="Open Sans" panose="020B0606030504020204" pitchFamily="34" charset="0"/>
              </a:rPr>
              <a:t> number</a:t>
            </a:r>
            <a:r>
              <a:rPr lang="en-US" b="0" i="0" dirty="0">
                <a:solidFill>
                  <a:srgbClr val="252525"/>
                </a:solidFill>
                <a:effectLst/>
                <a:latin typeface="Open Sans" panose="020B0606030504020204" pitchFamily="34" charset="0"/>
              </a:rPr>
              <a:t> of</a:t>
            </a:r>
            <a:r>
              <a:rPr lang="en-US" b="0" i="0" dirty="0">
                <a:solidFill>
                  <a:srgbClr val="BD5800"/>
                </a:solidFill>
                <a:effectLst/>
                <a:latin typeface="Open Sans" panose="020B0606030504020204" pitchFamily="34" charset="0"/>
              </a:rPr>
              <a:t> filters</a:t>
            </a:r>
            <a:r>
              <a:rPr lang="en-US" b="0" i="0" dirty="0">
                <a:solidFill>
                  <a:srgbClr val="252525"/>
                </a:solidFill>
                <a:effectLst/>
                <a:latin typeface="Open Sans" panose="020B0606030504020204" pitchFamily="34" charset="0"/>
              </a:rPr>
              <a:t> will make it more efficient to detect invisible patterns in the image. The dataset is too huge to enter the system only once, so many submissions are required to get the best results. The batch size is a partition of the dataset that can be processed easily and accurately because the complete dataset cannot be provided to the</a:t>
            </a:r>
            <a:r>
              <a:rPr lang="en-US" b="0" i="0" dirty="0">
                <a:solidFill>
                  <a:srgbClr val="BD5800"/>
                </a:solidFill>
                <a:effectLst/>
                <a:latin typeface="Open Sans" panose="020B0606030504020204" pitchFamily="34" charset="0"/>
              </a:rPr>
              <a:t> neural network</a:t>
            </a:r>
            <a:r>
              <a:rPr lang="en-US" b="0" i="0" dirty="0">
                <a:solidFill>
                  <a:srgbClr val="252525"/>
                </a:solidFill>
                <a:effectLst/>
                <a:latin typeface="Open Sans" panose="020B0606030504020204" pitchFamily="34" charset="0"/>
              </a:rPr>
              <a:t> model at once.</a:t>
            </a:r>
            <a:endParaRPr lang="en-US" dirty="0"/>
          </a:p>
        </p:txBody>
      </p:sp>
    </p:spTree>
    <p:extLst>
      <p:ext uri="{BB962C8B-B14F-4D97-AF65-F5344CB8AC3E}">
        <p14:creationId xmlns:p14="http://schemas.microsoft.com/office/powerpoint/2010/main" val="381306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B361-2206-0EE0-82B2-DA940A78E8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7546B3-E2B8-8AC5-4669-1510DC432099}"/>
              </a:ext>
            </a:extLst>
          </p:cNvPr>
          <p:cNvSpPr>
            <a:spLocks noGrp="1"/>
          </p:cNvSpPr>
          <p:nvPr>
            <p:ph idx="1"/>
          </p:nvPr>
        </p:nvSpPr>
        <p:spPr/>
        <p:txBody>
          <a:bodyPr/>
          <a:lstStyle/>
          <a:p>
            <a:pPr marL="0" indent="0">
              <a:buNone/>
            </a:pPr>
            <a:r>
              <a:rPr lang="en-US" b="0" i="0" dirty="0">
                <a:solidFill>
                  <a:srgbClr val="BD5800"/>
                </a:solidFill>
                <a:effectLst/>
                <a:latin typeface="Open Sans" panose="020B0606030504020204" pitchFamily="34" charset="0"/>
              </a:rPr>
              <a:t>Neural network</a:t>
            </a:r>
            <a:r>
              <a:rPr lang="en-US" b="0" i="0" dirty="0">
                <a:solidFill>
                  <a:srgbClr val="252525"/>
                </a:solidFill>
                <a:effectLst/>
                <a:latin typeface="Open Sans" panose="020B0606030504020204" pitchFamily="34" charset="0"/>
              </a:rPr>
              <a:t> training failures can be thought of as an ensemble collection of 2^n sparse networks, also known as the ensemble technique. This is useful for learning more robust functions from varied random subsets of neurons. The dropout layer selects some nodes in the</a:t>
            </a:r>
            <a:r>
              <a:rPr lang="en-US" b="0" i="0" dirty="0">
                <a:solidFill>
                  <a:srgbClr val="BD5800"/>
                </a:solidFill>
                <a:effectLst/>
                <a:latin typeface="Open Sans" panose="020B0606030504020204" pitchFamily="34" charset="0"/>
              </a:rPr>
              <a:t> neural network</a:t>
            </a:r>
            <a:r>
              <a:rPr lang="en-US" b="0" i="0" dirty="0">
                <a:solidFill>
                  <a:srgbClr val="252525"/>
                </a:solidFill>
                <a:effectLst/>
                <a:latin typeface="Open Sans" panose="020B0606030504020204" pitchFamily="34" charset="0"/>
              </a:rPr>
              <a:t> at random and moves them along the incoming and outgoing links. Loss regularization is a critical aspect in avoiding overfitting and ensuring precision.</a:t>
            </a:r>
            <a:endParaRPr lang="en-US" dirty="0"/>
          </a:p>
        </p:txBody>
      </p:sp>
    </p:spTree>
    <p:extLst>
      <p:ext uri="{BB962C8B-B14F-4D97-AF65-F5344CB8AC3E}">
        <p14:creationId xmlns:p14="http://schemas.microsoft.com/office/powerpoint/2010/main" val="233098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DDA2-5C59-F64A-4247-082BB67A3127}"/>
              </a:ext>
            </a:extLst>
          </p:cNvPr>
          <p:cNvSpPr>
            <a:spLocks noGrp="1"/>
          </p:cNvSpPr>
          <p:nvPr>
            <p:ph type="title"/>
          </p:nvPr>
        </p:nvSpPr>
        <p:spPr/>
        <p:txBody>
          <a:bodyPr/>
          <a:lstStyle/>
          <a:p>
            <a:r>
              <a:rPr lang="en-US" dirty="0"/>
              <a:t>CNN Network</a:t>
            </a:r>
          </a:p>
        </p:txBody>
      </p:sp>
      <p:sp>
        <p:nvSpPr>
          <p:cNvPr id="3" name="Content Placeholder 2">
            <a:extLst>
              <a:ext uri="{FF2B5EF4-FFF2-40B4-BE49-F238E27FC236}">
                <a16:creationId xmlns:a16="http://schemas.microsoft.com/office/drawing/2014/main" id="{29580DDB-312E-3C83-7CE5-B33562B18144}"/>
              </a:ext>
            </a:extLst>
          </p:cNvPr>
          <p:cNvSpPr>
            <a:spLocks noGrp="1"/>
          </p:cNvSpPr>
          <p:nvPr>
            <p:ph idx="1"/>
          </p:nvPr>
        </p:nvSpPr>
        <p:spPr/>
        <p:txBody>
          <a:bodyPr/>
          <a:lstStyle/>
          <a:p>
            <a:pPr marL="0" indent="0">
              <a:buNone/>
            </a:pPr>
            <a:r>
              <a:rPr lang="en-US" b="0" i="0" dirty="0">
                <a:solidFill>
                  <a:srgbClr val="252525"/>
                </a:solidFill>
                <a:effectLst/>
                <a:latin typeface="Open Sans" panose="020B0606030504020204" pitchFamily="34" charset="0"/>
              </a:rPr>
              <a:t>Finally, we built a</a:t>
            </a:r>
            <a:r>
              <a:rPr lang="en-US" b="0" i="0" dirty="0">
                <a:solidFill>
                  <a:srgbClr val="BD5800"/>
                </a:solidFill>
                <a:effectLst/>
                <a:latin typeface="Open Sans" panose="020B0606030504020204" pitchFamily="34" charset="0"/>
              </a:rPr>
              <a:t> convolutional</a:t>
            </a:r>
            <a:r>
              <a:rPr lang="en-US" b="0" i="0" dirty="0">
                <a:solidFill>
                  <a:srgbClr val="252525"/>
                </a:solidFill>
                <a:effectLst/>
                <a:latin typeface="Open Sans" panose="020B0606030504020204" pitchFamily="34" charset="0"/>
              </a:rPr>
              <a:t> neural network architecture that consisted of two</a:t>
            </a:r>
            <a:r>
              <a:rPr lang="en-US" b="0" i="0" dirty="0">
                <a:solidFill>
                  <a:srgbClr val="BD5800"/>
                </a:solidFill>
                <a:effectLst/>
                <a:latin typeface="Open Sans" panose="020B0606030504020204" pitchFamily="34" charset="0"/>
              </a:rPr>
              <a:t> stacks</a:t>
            </a:r>
            <a:r>
              <a:rPr lang="en-US" b="0" i="0" dirty="0">
                <a:solidFill>
                  <a:srgbClr val="252525"/>
                </a:solidFill>
                <a:effectLst/>
                <a:latin typeface="Open Sans" panose="020B0606030504020204" pitchFamily="34" charset="0"/>
              </a:rPr>
              <a:t> of three</a:t>
            </a:r>
            <a:r>
              <a:rPr lang="en-US" b="0" i="0" dirty="0">
                <a:solidFill>
                  <a:srgbClr val="BD5800"/>
                </a:solidFill>
                <a:effectLst/>
                <a:latin typeface="Open Sans" panose="020B0606030504020204" pitchFamily="34" charset="0"/>
              </a:rPr>
              <a:t> convolutional layers</a:t>
            </a:r>
            <a:r>
              <a:rPr lang="en-US" b="0" i="0" dirty="0">
                <a:solidFill>
                  <a:srgbClr val="252525"/>
                </a:solidFill>
                <a:effectLst/>
                <a:latin typeface="Open Sans" panose="020B0606030504020204" pitchFamily="34" charset="0"/>
              </a:rPr>
              <a:t>, an average pooling</a:t>
            </a:r>
            <a:r>
              <a:rPr lang="en-US" b="0" i="0" dirty="0">
                <a:solidFill>
                  <a:srgbClr val="BD5800"/>
                </a:solidFill>
                <a:effectLst/>
                <a:latin typeface="Open Sans" panose="020B0606030504020204" pitchFamily="34" charset="0"/>
              </a:rPr>
              <a:t> layer</a:t>
            </a:r>
            <a:r>
              <a:rPr lang="en-US" b="0" i="0" dirty="0">
                <a:solidFill>
                  <a:srgbClr val="252525"/>
                </a:solidFill>
                <a:effectLst/>
                <a:latin typeface="Open Sans" panose="020B0606030504020204" pitchFamily="34" charset="0"/>
              </a:rPr>
              <a:t>, and two fully connected</a:t>
            </a:r>
            <a:r>
              <a:rPr lang="en-US" b="0" i="0" dirty="0">
                <a:solidFill>
                  <a:srgbClr val="BD5800"/>
                </a:solidFill>
                <a:effectLst/>
                <a:latin typeface="Open Sans" panose="020B0606030504020204" pitchFamily="34" charset="0"/>
              </a:rPr>
              <a:t> layers</a:t>
            </a:r>
            <a:r>
              <a:rPr lang="en-US" b="0" i="0" dirty="0">
                <a:solidFill>
                  <a:srgbClr val="252525"/>
                </a:solidFill>
                <a:effectLst/>
                <a:latin typeface="Open Sans" panose="020B0606030504020204" pitchFamily="34" charset="0"/>
              </a:rPr>
              <a:t>. We built a</a:t>
            </a:r>
            <a:r>
              <a:rPr lang="en-US" b="0" i="0" dirty="0">
                <a:solidFill>
                  <a:srgbClr val="BD5800"/>
                </a:solidFill>
                <a:effectLst/>
                <a:latin typeface="Open Sans" panose="020B0606030504020204" pitchFamily="34" charset="0"/>
              </a:rPr>
              <a:t> convolutional</a:t>
            </a:r>
            <a:r>
              <a:rPr lang="en-US" b="0" i="0" dirty="0">
                <a:solidFill>
                  <a:srgbClr val="252525"/>
                </a:solidFill>
                <a:effectLst/>
                <a:latin typeface="Open Sans" panose="020B0606030504020204" pitchFamily="34" charset="0"/>
              </a:rPr>
              <a:t> network that consisted of two</a:t>
            </a:r>
            <a:r>
              <a:rPr lang="en-US" b="0" i="0" dirty="0">
                <a:solidFill>
                  <a:srgbClr val="BD5800"/>
                </a:solidFill>
                <a:effectLst/>
                <a:latin typeface="Open Sans" panose="020B0606030504020204" pitchFamily="34" charset="0"/>
              </a:rPr>
              <a:t> stacks</a:t>
            </a:r>
            <a:r>
              <a:rPr lang="en-US" b="0" i="0" dirty="0">
                <a:solidFill>
                  <a:srgbClr val="252525"/>
                </a:solidFill>
                <a:effectLst/>
                <a:latin typeface="Open Sans" panose="020B0606030504020204" pitchFamily="34" charset="0"/>
              </a:rPr>
              <a:t> of three</a:t>
            </a:r>
            <a:r>
              <a:rPr lang="en-US" b="0" i="0" dirty="0">
                <a:solidFill>
                  <a:srgbClr val="BD5800"/>
                </a:solidFill>
                <a:effectLst/>
                <a:latin typeface="Open Sans" panose="020B0606030504020204" pitchFamily="34" charset="0"/>
              </a:rPr>
              <a:t> convolution layers</a:t>
            </a:r>
            <a:r>
              <a:rPr lang="en-US" b="0" i="0" dirty="0">
                <a:solidFill>
                  <a:srgbClr val="252525"/>
                </a:solidFill>
                <a:effectLst/>
                <a:latin typeface="Open Sans" panose="020B0606030504020204" pitchFamily="34" charset="0"/>
              </a:rPr>
              <a:t>, an average pooling</a:t>
            </a:r>
            <a:r>
              <a:rPr lang="en-US" b="0" i="0" dirty="0">
                <a:solidFill>
                  <a:srgbClr val="BD5800"/>
                </a:solidFill>
                <a:effectLst/>
                <a:latin typeface="Open Sans" panose="020B0606030504020204" pitchFamily="34" charset="0"/>
              </a:rPr>
              <a:t> layer</a:t>
            </a:r>
            <a:r>
              <a:rPr lang="en-US" b="0" i="0" dirty="0">
                <a:solidFill>
                  <a:srgbClr val="252525"/>
                </a:solidFill>
                <a:effectLst/>
                <a:latin typeface="Open Sans" panose="020B0606030504020204" pitchFamily="34" charset="0"/>
              </a:rPr>
              <a:t>, and two fully connected</a:t>
            </a:r>
            <a:r>
              <a:rPr lang="en-US" b="0" i="0" dirty="0">
                <a:solidFill>
                  <a:srgbClr val="BD5800"/>
                </a:solidFill>
                <a:effectLst/>
                <a:latin typeface="Open Sans" panose="020B0606030504020204" pitchFamily="34" charset="0"/>
              </a:rPr>
              <a:t> layers</a:t>
            </a:r>
            <a:r>
              <a:rPr lang="en-US" b="0" i="0" dirty="0">
                <a:solidFill>
                  <a:srgbClr val="252525"/>
                </a:solidFill>
                <a:effectLst/>
                <a:latin typeface="Open Sans" panose="020B0606030504020204" pitchFamily="34" charset="0"/>
              </a:rPr>
              <a:t>. To minimize gradient eruptions and disappearances</a:t>
            </a:r>
            <a:r>
              <a:rPr lang="en-US" b="0" i="0" dirty="0">
                <a:solidFill>
                  <a:srgbClr val="BD5800"/>
                </a:solidFill>
                <a:effectLst/>
                <a:latin typeface="Open Sans" panose="020B0606030504020204" pitchFamily="34" charset="0"/>
              </a:rPr>
              <a:t> propagating</a:t>
            </a:r>
            <a:r>
              <a:rPr lang="en-US" b="0" i="0" dirty="0">
                <a:solidFill>
                  <a:srgbClr val="252525"/>
                </a:solidFill>
                <a:effectLst/>
                <a:latin typeface="Open Sans" panose="020B0606030504020204" pitchFamily="34" charset="0"/>
              </a:rPr>
              <a:t> through several</a:t>
            </a:r>
            <a:r>
              <a:rPr lang="en-US" b="0" i="0" dirty="0">
                <a:solidFill>
                  <a:srgbClr val="BD5800"/>
                </a:solidFill>
                <a:effectLst/>
                <a:latin typeface="Open Sans" panose="020B0606030504020204" pitchFamily="34" charset="0"/>
              </a:rPr>
              <a:t> layers</a:t>
            </a:r>
            <a:r>
              <a:rPr lang="en-US" b="0" i="0" dirty="0">
                <a:solidFill>
                  <a:srgbClr val="252525"/>
                </a:solidFill>
                <a:effectLst/>
                <a:latin typeface="Open Sans" panose="020B0606030504020204" pitchFamily="34" charset="0"/>
              </a:rPr>
              <a:t>, we employed</a:t>
            </a:r>
            <a:r>
              <a:rPr lang="en-US" b="0" i="0" dirty="0">
                <a:solidFill>
                  <a:srgbClr val="BD5800"/>
                </a:solidFill>
                <a:effectLst/>
                <a:latin typeface="Open Sans" panose="020B0606030504020204" pitchFamily="34" charset="0"/>
              </a:rPr>
              <a:t> stack</a:t>
            </a:r>
            <a:r>
              <a:rPr lang="en-US" b="0" i="0" dirty="0">
                <a:solidFill>
                  <a:srgbClr val="252525"/>
                </a:solidFill>
                <a:effectLst/>
                <a:latin typeface="Open Sans" panose="020B0606030504020204" pitchFamily="34" charset="0"/>
              </a:rPr>
              <a:t> normalization after each</a:t>
            </a:r>
            <a:r>
              <a:rPr lang="en-US" b="0" i="0" dirty="0">
                <a:solidFill>
                  <a:srgbClr val="BD5800"/>
                </a:solidFill>
                <a:effectLst/>
                <a:latin typeface="Open Sans" panose="020B0606030504020204" pitchFamily="34" charset="0"/>
              </a:rPr>
              <a:t> convolution layer</a:t>
            </a:r>
            <a:r>
              <a:rPr lang="en-US" b="0" i="0" dirty="0">
                <a:solidFill>
                  <a:srgbClr val="252525"/>
                </a:solidFill>
                <a:effectLst/>
                <a:latin typeface="Open Sans" panose="020B0606030504020204" pitchFamily="34" charset="0"/>
              </a:rPr>
              <a:t>. To avoid overmatches, dropout</a:t>
            </a:r>
            <a:r>
              <a:rPr lang="en-US" b="0" i="0" dirty="0">
                <a:solidFill>
                  <a:srgbClr val="BD5800"/>
                </a:solidFill>
                <a:effectLst/>
                <a:latin typeface="Open Sans" panose="020B0606030504020204" pitchFamily="34" charset="0"/>
              </a:rPr>
              <a:t> layers</a:t>
            </a:r>
            <a:r>
              <a:rPr lang="en-US" b="0" i="0" dirty="0">
                <a:solidFill>
                  <a:srgbClr val="252525"/>
                </a:solidFill>
                <a:effectLst/>
                <a:latin typeface="Open Sans" panose="020B0606030504020204" pitchFamily="34" charset="0"/>
              </a:rPr>
              <a:t> were applied after each</a:t>
            </a:r>
            <a:r>
              <a:rPr lang="en-US" b="0" i="0" dirty="0">
                <a:solidFill>
                  <a:srgbClr val="BD5800"/>
                </a:solidFill>
                <a:effectLst/>
                <a:latin typeface="Open Sans" panose="020B0606030504020204" pitchFamily="34" charset="0"/>
              </a:rPr>
              <a:t> stack</a:t>
            </a:r>
            <a:r>
              <a:rPr lang="en-US" b="0" i="0" dirty="0">
                <a:solidFill>
                  <a:srgbClr val="252525"/>
                </a:solidFill>
                <a:effectLst/>
                <a:latin typeface="Open Sans" panose="020B0606030504020204" pitchFamily="34" charset="0"/>
              </a:rPr>
              <a:t>.</a:t>
            </a:r>
            <a:endParaRPr lang="en-US" dirty="0"/>
          </a:p>
        </p:txBody>
      </p:sp>
    </p:spTree>
    <p:extLst>
      <p:ext uri="{BB962C8B-B14F-4D97-AF65-F5344CB8AC3E}">
        <p14:creationId xmlns:p14="http://schemas.microsoft.com/office/powerpoint/2010/main" val="291711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6E3F-8B80-C328-69BD-2FA8B5FA91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46596D-ED62-AE74-5A58-D7836F99F7A2}"/>
              </a:ext>
            </a:extLst>
          </p:cNvPr>
          <p:cNvSpPr>
            <a:spLocks noGrp="1"/>
          </p:cNvSpPr>
          <p:nvPr>
            <p:ph idx="1"/>
          </p:nvPr>
        </p:nvSpPr>
        <p:spPr/>
        <p:txBody>
          <a:bodyPr/>
          <a:lstStyle/>
          <a:p>
            <a:pPr marL="0" indent="0">
              <a:buNone/>
            </a:pPr>
            <a:r>
              <a:rPr lang="en-US" b="0" i="0" dirty="0">
                <a:solidFill>
                  <a:srgbClr val="BD5800"/>
                </a:solidFill>
                <a:effectLst/>
                <a:latin typeface="Open Sans" panose="020B0606030504020204" pitchFamily="34" charset="0"/>
              </a:rPr>
              <a:t>Grid Search</a:t>
            </a:r>
            <a:r>
              <a:rPr lang="en-US" b="0" i="0" dirty="0">
                <a:solidFill>
                  <a:srgbClr val="252525"/>
                </a:solidFill>
                <a:effectLst/>
                <a:latin typeface="Open Sans" panose="020B0606030504020204" pitchFamily="34" charset="0"/>
              </a:rPr>
              <a:t> for convolution layers was performed on several kernel dimensions: 3, 5, 7, 9, 11, 19, and 31. After each convolution layer, the </a:t>
            </a:r>
            <a:r>
              <a:rPr lang="en-US" b="0" i="0" dirty="0" err="1">
                <a:solidFill>
                  <a:srgbClr val="252525"/>
                </a:solidFill>
                <a:effectLst/>
                <a:latin typeface="Open Sans" panose="020B0606030504020204" pitchFamily="34" charset="0"/>
              </a:rPr>
              <a:t>ReLU</a:t>
            </a:r>
            <a:r>
              <a:rPr lang="en-US" b="0" i="0" dirty="0">
                <a:solidFill>
                  <a:srgbClr val="252525"/>
                </a:solidFill>
                <a:effectLst/>
                <a:latin typeface="Open Sans" panose="020B0606030504020204" pitchFamily="34" charset="0"/>
              </a:rPr>
              <a:t> activation function was utilized as a non-linearity that set negative input to zero. For the most part,</a:t>
            </a:r>
            <a:r>
              <a:rPr lang="en-US" b="0" i="0" dirty="0">
                <a:solidFill>
                  <a:srgbClr val="BD5800"/>
                </a:solidFill>
                <a:effectLst/>
                <a:latin typeface="Open Sans" panose="020B0606030504020204" pitchFamily="34" charset="0"/>
              </a:rPr>
              <a:t> Random Search</a:t>
            </a:r>
            <a:r>
              <a:rPr lang="en-US" b="0" i="0" dirty="0">
                <a:solidFill>
                  <a:srgbClr val="252525"/>
                </a:solidFill>
                <a:effectLst/>
                <a:latin typeface="Open Sans" panose="020B0606030504020204" pitchFamily="34" charset="0"/>
              </a:rPr>
              <a:t> was used to build this architecture. </a:t>
            </a:r>
          </a:p>
          <a:p>
            <a:pPr marL="0" indent="0">
              <a:buNone/>
            </a:pPr>
            <a:endParaRPr lang="en-US" dirty="0">
              <a:solidFill>
                <a:srgbClr val="252525"/>
              </a:solidFill>
              <a:latin typeface="Open Sans" panose="020B0606030504020204" pitchFamily="34" charset="0"/>
            </a:endParaRPr>
          </a:p>
          <a:p>
            <a:pPr marL="0" indent="0">
              <a:buNone/>
            </a:pPr>
            <a:r>
              <a:rPr lang="en-US" b="0" i="0" dirty="0">
                <a:solidFill>
                  <a:srgbClr val="252525"/>
                </a:solidFill>
                <a:effectLst/>
                <a:latin typeface="Open Sans" panose="020B0606030504020204" pitchFamily="34" charset="0"/>
              </a:rPr>
              <a:t>To calculate the probability corresponding to 43 classes in the</a:t>
            </a:r>
            <a:r>
              <a:rPr lang="en-US" b="0" i="0" dirty="0">
                <a:solidFill>
                  <a:srgbClr val="BD5800"/>
                </a:solidFill>
                <a:effectLst/>
                <a:latin typeface="Open Sans" panose="020B0606030504020204" pitchFamily="34" charset="0"/>
              </a:rPr>
              <a:t> GTSDB</a:t>
            </a:r>
            <a:r>
              <a:rPr lang="en-US" b="0" i="0" dirty="0">
                <a:solidFill>
                  <a:srgbClr val="252525"/>
                </a:solidFill>
                <a:effectLst/>
                <a:latin typeface="Open Sans" panose="020B0606030504020204" pitchFamily="34" charset="0"/>
              </a:rPr>
              <a:t> dataset, the final output layer includes 43 neurons with SoftMax as the activation function. </a:t>
            </a:r>
            <a:endParaRPr lang="en-US" dirty="0"/>
          </a:p>
        </p:txBody>
      </p:sp>
    </p:spTree>
    <p:extLst>
      <p:ext uri="{BB962C8B-B14F-4D97-AF65-F5344CB8AC3E}">
        <p14:creationId xmlns:p14="http://schemas.microsoft.com/office/powerpoint/2010/main" val="326946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547F-E61F-F5C8-6C76-2951CC988D78}"/>
              </a:ext>
            </a:extLst>
          </p:cNvPr>
          <p:cNvSpPr>
            <a:spLocks noGrp="1"/>
          </p:cNvSpPr>
          <p:nvPr>
            <p:ph type="title"/>
          </p:nvPr>
        </p:nvSpPr>
        <p:spPr/>
        <p:txBody>
          <a:bodyPr/>
          <a:lstStyle/>
          <a:p>
            <a:endParaRPr lang="en-US"/>
          </a:p>
        </p:txBody>
      </p:sp>
      <p:pic>
        <p:nvPicPr>
          <p:cNvPr id="5" name="Content Placeholder 3" descr="Text&#10;&#10;Description automatically generated">
            <a:extLst>
              <a:ext uri="{FF2B5EF4-FFF2-40B4-BE49-F238E27FC236}">
                <a16:creationId xmlns:a16="http://schemas.microsoft.com/office/drawing/2014/main" id="{8E83FF8C-C5A6-6A91-AD63-502E17D7375E}"/>
              </a:ext>
            </a:extLst>
          </p:cNvPr>
          <p:cNvPicPr>
            <a:picLocks noGrp="1" noChangeAspect="1"/>
          </p:cNvPicPr>
          <p:nvPr>
            <p:ph sz="half" idx="1"/>
          </p:nvPr>
        </p:nvPicPr>
        <p:blipFill>
          <a:blip r:embed="rId2"/>
          <a:stretch>
            <a:fillRect/>
          </a:stretch>
        </p:blipFill>
        <p:spPr>
          <a:xfrm>
            <a:off x="838200" y="2310581"/>
            <a:ext cx="5181600" cy="2979174"/>
          </a:xfrm>
          <a:prstGeom prst="rect">
            <a:avLst/>
          </a:prstGeom>
        </p:spPr>
      </p:pic>
      <p:pic>
        <p:nvPicPr>
          <p:cNvPr id="6" name="Content Placeholder 5" descr="Table&#10;&#10;Description automatically generated">
            <a:extLst>
              <a:ext uri="{FF2B5EF4-FFF2-40B4-BE49-F238E27FC236}">
                <a16:creationId xmlns:a16="http://schemas.microsoft.com/office/drawing/2014/main" id="{0AA4E2A5-6F58-93D7-EEFC-42B748A96F5D}"/>
              </a:ext>
            </a:extLst>
          </p:cNvPr>
          <p:cNvPicPr>
            <a:picLocks noGrp="1" noChangeAspect="1"/>
          </p:cNvPicPr>
          <p:nvPr>
            <p:ph sz="half" idx="2"/>
          </p:nvPr>
        </p:nvPicPr>
        <p:blipFill>
          <a:blip r:embed="rId3"/>
          <a:stretch>
            <a:fillRect/>
          </a:stretch>
        </p:blipFill>
        <p:spPr>
          <a:xfrm>
            <a:off x="6771609" y="1825625"/>
            <a:ext cx="3982781" cy="4351338"/>
          </a:xfrm>
          <a:prstGeom prst="rect">
            <a:avLst/>
          </a:prstGeom>
        </p:spPr>
      </p:pic>
    </p:spTree>
    <p:extLst>
      <p:ext uri="{BB962C8B-B14F-4D97-AF65-F5344CB8AC3E}">
        <p14:creationId xmlns:p14="http://schemas.microsoft.com/office/powerpoint/2010/main" val="72032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9550-F73D-BA48-403D-9B3DF1B188A2}"/>
              </a:ext>
            </a:extLst>
          </p:cNvPr>
          <p:cNvSpPr>
            <a:spLocks noGrp="1"/>
          </p:cNvSpPr>
          <p:nvPr>
            <p:ph type="title"/>
          </p:nvPr>
        </p:nvSpPr>
        <p:spPr/>
        <p:txBody>
          <a:bodyPr/>
          <a:lstStyle/>
          <a:p>
            <a:r>
              <a:rPr lang="en-US" dirty="0"/>
              <a:t>Training &amp; Testing details</a:t>
            </a:r>
          </a:p>
        </p:txBody>
      </p:sp>
      <p:sp>
        <p:nvSpPr>
          <p:cNvPr id="3" name="Content Placeholder 2">
            <a:extLst>
              <a:ext uri="{FF2B5EF4-FFF2-40B4-BE49-F238E27FC236}">
                <a16:creationId xmlns:a16="http://schemas.microsoft.com/office/drawing/2014/main" id="{41659260-28DE-FAE3-02EE-24C78ADF62FB}"/>
              </a:ext>
            </a:extLst>
          </p:cNvPr>
          <p:cNvSpPr>
            <a:spLocks noGrp="1"/>
          </p:cNvSpPr>
          <p:nvPr>
            <p:ph idx="1"/>
          </p:nvPr>
        </p:nvSpPr>
        <p:spPr/>
        <p:txBody>
          <a:bodyPr/>
          <a:lstStyle/>
          <a:p>
            <a:pPr marL="0" indent="0">
              <a:buNone/>
            </a:pPr>
            <a:r>
              <a:rPr lang="en-US" b="0" i="0" dirty="0">
                <a:solidFill>
                  <a:srgbClr val="252525"/>
                </a:solidFill>
                <a:effectLst/>
                <a:latin typeface="Open Sans" panose="020B0606030504020204" pitchFamily="34" charset="0"/>
              </a:rPr>
              <a:t>For</a:t>
            </a:r>
            <a:r>
              <a:rPr lang="en-US" b="0" i="0" dirty="0">
                <a:solidFill>
                  <a:srgbClr val="BD5800"/>
                </a:solidFill>
                <a:effectLst/>
                <a:latin typeface="Open Sans" panose="020B0606030504020204" pitchFamily="34" charset="0"/>
              </a:rPr>
              <a:t> model training</a:t>
            </a:r>
            <a:r>
              <a:rPr lang="en-US" b="0" i="0" dirty="0">
                <a:solidFill>
                  <a:srgbClr val="252525"/>
                </a:solidFill>
                <a:effectLst/>
                <a:latin typeface="Open Sans" panose="020B0606030504020204" pitchFamily="34" charset="0"/>
              </a:rPr>
              <a:t> and testing, the dataset is separated into two parts: 80 percent and 20%. The third comprehensive step is to train and</a:t>
            </a:r>
            <a:r>
              <a:rPr lang="en-US" b="0" i="0" dirty="0">
                <a:solidFill>
                  <a:srgbClr val="BD5800"/>
                </a:solidFill>
                <a:effectLst/>
                <a:latin typeface="Open Sans" panose="020B0606030504020204" pitchFamily="34" charset="0"/>
              </a:rPr>
              <a:t> validate</a:t>
            </a:r>
            <a:r>
              <a:rPr lang="en-US" b="0" i="0" dirty="0">
                <a:solidFill>
                  <a:srgbClr val="252525"/>
                </a:solidFill>
                <a:effectLst/>
                <a:latin typeface="Open Sans" panose="020B0606030504020204" pitchFamily="34" charset="0"/>
              </a:rPr>
              <a:t> the constructed</a:t>
            </a:r>
            <a:r>
              <a:rPr lang="en-US" b="0" i="0" dirty="0">
                <a:solidFill>
                  <a:srgbClr val="BD5800"/>
                </a:solidFill>
                <a:effectLst/>
                <a:latin typeface="Open Sans" panose="020B0606030504020204" pitchFamily="34" charset="0"/>
              </a:rPr>
              <a:t> ML model</a:t>
            </a:r>
            <a:r>
              <a:rPr lang="en-US" b="0" i="0" dirty="0">
                <a:solidFill>
                  <a:srgbClr val="252525"/>
                </a:solidFill>
                <a:effectLst/>
                <a:latin typeface="Open Sans" panose="020B0606030504020204" pitchFamily="34" charset="0"/>
              </a:rPr>
              <a:t>, which is done using the</a:t>
            </a:r>
            <a:r>
              <a:rPr lang="en-US" b="0" i="0" dirty="0">
                <a:solidFill>
                  <a:srgbClr val="BD5800"/>
                </a:solidFill>
                <a:effectLst/>
                <a:latin typeface="Open Sans" panose="020B0606030504020204" pitchFamily="34" charset="0"/>
              </a:rPr>
              <a:t> </a:t>
            </a:r>
            <a:r>
              <a:rPr lang="en-US" b="0" i="0" dirty="0" err="1">
                <a:solidFill>
                  <a:srgbClr val="BD5800"/>
                </a:solidFill>
                <a:effectLst/>
                <a:latin typeface="Open Sans" panose="020B0606030504020204" pitchFamily="34" charset="0"/>
              </a:rPr>
              <a:t>model</a:t>
            </a:r>
            <a:r>
              <a:rPr lang="en-US" b="0" i="0" dirty="0" err="1">
                <a:solidFill>
                  <a:srgbClr val="252525"/>
                </a:solidFill>
                <a:effectLst/>
                <a:latin typeface="Open Sans" panose="020B0606030504020204" pitchFamily="34" charset="0"/>
              </a:rPr>
              <a:t>.fit</a:t>
            </a:r>
            <a:r>
              <a:rPr lang="en-US" b="0" i="0" dirty="0">
                <a:solidFill>
                  <a:srgbClr val="252525"/>
                </a:solidFill>
                <a:effectLst/>
                <a:latin typeface="Open Sans" panose="020B0606030504020204" pitchFamily="34" charset="0"/>
              </a:rPr>
              <a:t>() method in the</a:t>
            </a:r>
            <a:r>
              <a:rPr lang="en-US" b="0" i="0" dirty="0">
                <a:solidFill>
                  <a:srgbClr val="BD5800"/>
                </a:solidFill>
                <a:effectLst/>
                <a:latin typeface="Open Sans" panose="020B0606030504020204" pitchFamily="34" charset="0"/>
              </a:rPr>
              <a:t> validation set</a:t>
            </a:r>
            <a:r>
              <a:rPr lang="en-US" b="0" i="0" dirty="0">
                <a:solidFill>
                  <a:srgbClr val="252525"/>
                </a:solidFill>
                <a:effectLst/>
                <a:latin typeface="Open Sans" panose="020B0606030504020204" pitchFamily="34" charset="0"/>
              </a:rPr>
              <a:t>.</a:t>
            </a:r>
            <a:endParaRPr lang="en-US" dirty="0"/>
          </a:p>
        </p:txBody>
      </p:sp>
    </p:spTree>
    <p:extLst>
      <p:ext uri="{BB962C8B-B14F-4D97-AF65-F5344CB8AC3E}">
        <p14:creationId xmlns:p14="http://schemas.microsoft.com/office/powerpoint/2010/main" val="335683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FF9F-6D44-5203-7DA7-74E0D6E297E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40AF726-38D9-3970-E454-2383AB25F1C1}"/>
              </a:ext>
            </a:extLst>
          </p:cNvPr>
          <p:cNvSpPr>
            <a:spLocks noGrp="1"/>
          </p:cNvSpPr>
          <p:nvPr>
            <p:ph idx="1"/>
          </p:nvPr>
        </p:nvSpPr>
        <p:spPr/>
        <p:txBody>
          <a:bodyPr/>
          <a:lstStyle/>
          <a:p>
            <a:pPr marL="0" indent="0">
              <a:buNone/>
            </a:pPr>
            <a:r>
              <a:rPr lang="en-US" b="0" i="0" dirty="0">
                <a:solidFill>
                  <a:srgbClr val="252525"/>
                </a:solidFill>
                <a:effectLst/>
                <a:latin typeface="Open Sans" panose="020B0606030504020204" pitchFamily="34" charset="0"/>
              </a:rPr>
              <a:t>The</a:t>
            </a:r>
            <a:r>
              <a:rPr lang="en-US" b="0" i="0" dirty="0">
                <a:solidFill>
                  <a:srgbClr val="BD5800"/>
                </a:solidFill>
                <a:effectLst/>
                <a:latin typeface="Open Sans" panose="020B0606030504020204" pitchFamily="34" charset="0"/>
              </a:rPr>
              <a:t> accuracy</a:t>
            </a:r>
            <a:r>
              <a:rPr lang="en-US" b="0" i="0" dirty="0">
                <a:solidFill>
                  <a:srgbClr val="252525"/>
                </a:solidFill>
                <a:effectLst/>
                <a:latin typeface="Open Sans" panose="020B0606030504020204" pitchFamily="34" charset="0"/>
              </a:rPr>
              <a:t> of the</a:t>
            </a:r>
            <a:r>
              <a:rPr lang="en-US" b="0" i="0" dirty="0">
                <a:solidFill>
                  <a:srgbClr val="BD5800"/>
                </a:solidFill>
                <a:effectLst/>
                <a:latin typeface="Open Sans" panose="020B0606030504020204" pitchFamily="34" charset="0"/>
              </a:rPr>
              <a:t> training set</a:t>
            </a:r>
            <a:r>
              <a:rPr lang="en-US" b="0" i="0" dirty="0">
                <a:solidFill>
                  <a:srgbClr val="252525"/>
                </a:solidFill>
                <a:effectLst/>
                <a:latin typeface="Open Sans" panose="020B0606030504020204" pitchFamily="34" charset="0"/>
              </a:rPr>
              <a:t> is approximately 95.8%. The</a:t>
            </a:r>
            <a:r>
              <a:rPr lang="en-US" b="0" i="0" dirty="0">
                <a:solidFill>
                  <a:srgbClr val="BD5800"/>
                </a:solidFill>
                <a:effectLst/>
                <a:latin typeface="Open Sans" panose="020B0606030504020204" pitchFamily="34" charset="0"/>
              </a:rPr>
              <a:t> validation set</a:t>
            </a:r>
            <a:r>
              <a:rPr lang="en-US" b="0" i="0" dirty="0">
                <a:solidFill>
                  <a:srgbClr val="252525"/>
                </a:solidFill>
                <a:effectLst/>
                <a:latin typeface="Open Sans" panose="020B0606030504020204" pitchFamily="34" charset="0"/>
              </a:rPr>
              <a:t> gives correct results with a 99.06 percent</a:t>
            </a:r>
            <a:r>
              <a:rPr lang="en-US" b="0" i="0" dirty="0">
                <a:solidFill>
                  <a:srgbClr val="BD5800"/>
                </a:solidFill>
                <a:effectLst/>
                <a:latin typeface="Open Sans" panose="020B0606030504020204" pitchFamily="34" charset="0"/>
              </a:rPr>
              <a:t> accuracy</a:t>
            </a:r>
            <a:r>
              <a:rPr lang="en-US" b="0" i="0" dirty="0">
                <a:solidFill>
                  <a:srgbClr val="252525"/>
                </a:solidFill>
                <a:effectLst/>
                <a:latin typeface="Open Sans" panose="020B0606030504020204" pitchFamily="34" charset="0"/>
              </a:rPr>
              <a:t> rate. The</a:t>
            </a:r>
            <a:r>
              <a:rPr lang="en-US" b="0" i="0" dirty="0">
                <a:solidFill>
                  <a:srgbClr val="BD5800"/>
                </a:solidFill>
                <a:effectLst/>
                <a:latin typeface="Open Sans" panose="020B0606030504020204" pitchFamily="34" charset="0"/>
              </a:rPr>
              <a:t> testing set</a:t>
            </a:r>
            <a:r>
              <a:rPr lang="en-US" b="0" i="0" dirty="0">
                <a:solidFill>
                  <a:srgbClr val="252525"/>
                </a:solidFill>
                <a:effectLst/>
                <a:latin typeface="Open Sans" panose="020B0606030504020204" pitchFamily="34" charset="0"/>
              </a:rPr>
              <a:t> produces results with 90.3%</a:t>
            </a:r>
            <a:r>
              <a:rPr lang="en-US" b="0" i="0" dirty="0">
                <a:solidFill>
                  <a:srgbClr val="BD5800"/>
                </a:solidFill>
                <a:effectLst/>
                <a:latin typeface="Open Sans" panose="020B0606030504020204" pitchFamily="34" charset="0"/>
              </a:rPr>
              <a:t> accuracy</a:t>
            </a:r>
            <a:r>
              <a:rPr lang="en-US" b="0" i="0" dirty="0">
                <a:solidFill>
                  <a:srgbClr val="252525"/>
                </a:solidFill>
                <a:effectLst/>
                <a:latin typeface="Open Sans" panose="020B0606030504020204" pitchFamily="34" charset="0"/>
              </a:rPr>
              <a:t>. Precision was found to be 97.8% and recall was 98.06%.</a:t>
            </a:r>
            <a:endParaRPr lang="en-US" dirty="0"/>
          </a:p>
        </p:txBody>
      </p:sp>
    </p:spTree>
    <p:extLst>
      <p:ext uri="{BB962C8B-B14F-4D97-AF65-F5344CB8AC3E}">
        <p14:creationId xmlns:p14="http://schemas.microsoft.com/office/powerpoint/2010/main" val="236209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0763-1186-0671-531E-5A7645F743B2}"/>
              </a:ext>
            </a:extLst>
          </p:cNvPr>
          <p:cNvSpPr>
            <a:spLocks noGrp="1"/>
          </p:cNvSpPr>
          <p:nvPr>
            <p:ph type="title"/>
          </p:nvPr>
        </p:nvSpPr>
        <p:spPr/>
        <p:txBody>
          <a:bodyPr/>
          <a:lstStyle/>
          <a:p>
            <a:endParaRPr lang="en-US" dirty="0"/>
          </a:p>
        </p:txBody>
      </p:sp>
      <p:pic>
        <p:nvPicPr>
          <p:cNvPr id="5" name="Picture 4" descr="A picture containing table&#10;&#10;Description automatically generated">
            <a:extLst>
              <a:ext uri="{FF2B5EF4-FFF2-40B4-BE49-F238E27FC236}">
                <a16:creationId xmlns:a16="http://schemas.microsoft.com/office/drawing/2014/main" id="{794AFB7A-5C9B-A7EB-8B42-B08068D333EC}"/>
              </a:ext>
            </a:extLst>
          </p:cNvPr>
          <p:cNvPicPr>
            <a:picLocks noChangeAspect="1"/>
          </p:cNvPicPr>
          <p:nvPr/>
        </p:nvPicPr>
        <p:blipFill>
          <a:blip r:embed="rId2"/>
          <a:stretch>
            <a:fillRect/>
          </a:stretch>
        </p:blipFill>
        <p:spPr>
          <a:xfrm>
            <a:off x="1424448" y="365125"/>
            <a:ext cx="9190703" cy="1460500"/>
          </a:xfrm>
          <a:prstGeom prst="rect">
            <a:avLst/>
          </a:prstGeom>
        </p:spPr>
      </p:pic>
      <p:pic>
        <p:nvPicPr>
          <p:cNvPr id="6" name="Content Placeholder 5" descr="Chart, line chart&#10;&#10;Description automatically generated">
            <a:extLst>
              <a:ext uri="{FF2B5EF4-FFF2-40B4-BE49-F238E27FC236}">
                <a16:creationId xmlns:a16="http://schemas.microsoft.com/office/drawing/2014/main" id="{17B65B92-5C15-0F01-A3CB-017BA87A33EF}"/>
              </a:ext>
            </a:extLst>
          </p:cNvPr>
          <p:cNvPicPr>
            <a:picLocks noGrp="1" noChangeAspect="1"/>
          </p:cNvPicPr>
          <p:nvPr>
            <p:ph sz="half" idx="1"/>
          </p:nvPr>
        </p:nvPicPr>
        <p:blipFill>
          <a:blip r:embed="rId3"/>
          <a:stretch>
            <a:fillRect/>
          </a:stretch>
        </p:blipFill>
        <p:spPr>
          <a:xfrm>
            <a:off x="1493352" y="2621954"/>
            <a:ext cx="3871295" cy="2758679"/>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612F3648-A5F9-3F5C-1164-B340D26718F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31162" y="2637196"/>
            <a:ext cx="3863675" cy="2728196"/>
          </a:xfrm>
          <a:prstGeom prst="rect">
            <a:avLst/>
          </a:prstGeom>
        </p:spPr>
      </p:pic>
    </p:spTree>
    <p:extLst>
      <p:ext uri="{BB962C8B-B14F-4D97-AF65-F5344CB8AC3E}">
        <p14:creationId xmlns:p14="http://schemas.microsoft.com/office/powerpoint/2010/main" val="110088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A6AB-7CBB-8885-9072-04D561D9B99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9CCD056-D1C7-A89D-48BB-8615479076D8}"/>
              </a:ext>
            </a:extLst>
          </p:cNvPr>
          <p:cNvSpPr>
            <a:spLocks noGrp="1"/>
          </p:cNvSpPr>
          <p:nvPr>
            <p:ph idx="1"/>
          </p:nvPr>
        </p:nvSpPr>
        <p:spPr/>
        <p:txBody>
          <a:bodyPr/>
          <a:lstStyle/>
          <a:p>
            <a:pPr marL="0" indent="0">
              <a:buNone/>
            </a:pPr>
            <a:r>
              <a:rPr lang="en-US" b="0" i="0" dirty="0">
                <a:solidFill>
                  <a:srgbClr val="252525"/>
                </a:solidFill>
                <a:effectLst/>
                <a:latin typeface="Open Sans" panose="020B0606030504020204" pitchFamily="34" charset="0"/>
              </a:rPr>
              <a:t>Using Python machine learning programming and</a:t>
            </a:r>
            <a:r>
              <a:rPr lang="en-US" b="0" i="0" dirty="0">
                <a:solidFill>
                  <a:srgbClr val="BD5800"/>
                </a:solidFill>
                <a:effectLst/>
                <a:latin typeface="Open Sans" panose="020B0606030504020204" pitchFamily="34" charset="0"/>
              </a:rPr>
              <a:t> Jupiter Notebook's</a:t>
            </a:r>
            <a:r>
              <a:rPr lang="en-US" b="0" i="0" dirty="0">
                <a:solidFill>
                  <a:srgbClr val="252525"/>
                </a:solidFill>
                <a:effectLst/>
                <a:latin typeface="Open Sans" panose="020B0606030504020204" pitchFamily="34" charset="0"/>
              </a:rPr>
              <a:t> deep learning package, the full task is completed. The developed neural network model's parameters have been fine-tuned to achieve good accuracy. The</a:t>
            </a:r>
            <a:r>
              <a:rPr lang="en-US" b="0" i="0" dirty="0">
                <a:solidFill>
                  <a:srgbClr val="BD5800"/>
                </a:solidFill>
                <a:effectLst/>
                <a:latin typeface="Open Sans" panose="020B0606030504020204" pitchFamily="34" charset="0"/>
              </a:rPr>
              <a:t> training set</a:t>
            </a:r>
            <a:r>
              <a:rPr lang="en-US" b="0" i="0" dirty="0">
                <a:solidFill>
                  <a:srgbClr val="252525"/>
                </a:solidFill>
                <a:effectLst/>
                <a:latin typeface="Open Sans" panose="020B0606030504020204" pitchFamily="34" charset="0"/>
              </a:rPr>
              <a:t> was 95 percent accurate, whereas the test</a:t>
            </a:r>
            <a:r>
              <a:rPr lang="en-US" b="0" i="0" dirty="0">
                <a:solidFill>
                  <a:srgbClr val="BD5800"/>
                </a:solidFill>
                <a:effectLst/>
                <a:latin typeface="Open Sans" panose="020B0606030504020204" pitchFamily="34" charset="0"/>
              </a:rPr>
              <a:t> set</a:t>
            </a:r>
            <a:r>
              <a:rPr lang="en-US" b="0" i="0" dirty="0">
                <a:solidFill>
                  <a:srgbClr val="252525"/>
                </a:solidFill>
                <a:effectLst/>
                <a:latin typeface="Open Sans" panose="020B0606030504020204" pitchFamily="34" charset="0"/>
              </a:rPr>
              <a:t> was 90.3 percent accurate. Integrating many</a:t>
            </a:r>
            <a:r>
              <a:rPr lang="en-US" b="0" i="0" dirty="0">
                <a:solidFill>
                  <a:srgbClr val="BD5800"/>
                </a:solidFill>
                <a:effectLst/>
                <a:latin typeface="Open Sans" panose="020B0606030504020204" pitchFamily="34" charset="0"/>
              </a:rPr>
              <a:t> CNNs</a:t>
            </a:r>
            <a:r>
              <a:rPr lang="en-US" b="0" i="0" dirty="0">
                <a:solidFill>
                  <a:srgbClr val="252525"/>
                </a:solidFill>
                <a:effectLst/>
                <a:latin typeface="Open Sans" panose="020B0606030504020204" pitchFamily="34" charset="0"/>
              </a:rPr>
              <a:t> might boost the model's learning rate, and while</a:t>
            </a:r>
            <a:r>
              <a:rPr lang="en-US" b="0" i="0" dirty="0">
                <a:solidFill>
                  <a:srgbClr val="BD5800"/>
                </a:solidFill>
                <a:effectLst/>
                <a:latin typeface="Open Sans" panose="020B0606030504020204" pitchFamily="34" charset="0"/>
              </a:rPr>
              <a:t> training</a:t>
            </a:r>
            <a:r>
              <a:rPr lang="en-US" b="0" i="0" dirty="0">
                <a:solidFill>
                  <a:srgbClr val="252525"/>
                </a:solidFill>
                <a:effectLst/>
                <a:latin typeface="Open Sans" panose="020B0606030504020204" pitchFamily="34" charset="0"/>
              </a:rPr>
              <a:t> photos are usually scaled, real-time image capture isn't as quick. Center Net can be used to adapt the model like any other</a:t>
            </a:r>
            <a:r>
              <a:rPr lang="en-US" b="0" i="0" dirty="0">
                <a:solidFill>
                  <a:srgbClr val="BD5800"/>
                </a:solidFill>
                <a:effectLst/>
                <a:latin typeface="Open Sans" panose="020B0606030504020204" pitchFamily="34" charset="0"/>
              </a:rPr>
              <a:t> CNN</a:t>
            </a:r>
            <a:r>
              <a:rPr lang="en-US" b="0" i="0" dirty="0">
                <a:solidFill>
                  <a:srgbClr val="252525"/>
                </a:solidFill>
                <a:effectLst/>
                <a:latin typeface="Open Sans" panose="020B0606030504020204" pitchFamily="34" charset="0"/>
              </a:rPr>
              <a:t> model. </a:t>
            </a:r>
            <a:endParaRPr lang="en-US" dirty="0"/>
          </a:p>
        </p:txBody>
      </p:sp>
    </p:spTree>
    <p:extLst>
      <p:ext uri="{BB962C8B-B14F-4D97-AF65-F5344CB8AC3E}">
        <p14:creationId xmlns:p14="http://schemas.microsoft.com/office/powerpoint/2010/main" val="250941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785C-4AA6-B840-8FCA-3F0B167E24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3DDA44B-12DD-66A7-635B-EB3F399D1DB0}"/>
              </a:ext>
            </a:extLst>
          </p:cNvPr>
          <p:cNvSpPr>
            <a:spLocks noGrp="1"/>
          </p:cNvSpPr>
          <p:nvPr>
            <p:ph idx="1"/>
          </p:nvPr>
        </p:nvSpPr>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1. S. Maldonado-</a:t>
            </a:r>
            <a:r>
              <a:rPr lang="en-US" sz="1800" dirty="0" err="1">
                <a:effectLst/>
                <a:latin typeface="Times New Roman" panose="02020603050405020304" pitchFamily="18" charset="0"/>
                <a:ea typeface="Times New Roman" panose="02020603050405020304" pitchFamily="18" charset="0"/>
              </a:rPr>
              <a:t>Bascon</a:t>
            </a:r>
            <a:r>
              <a:rPr lang="en-US" sz="1800" dirty="0">
                <a:effectLst/>
                <a:latin typeface="Times New Roman" panose="02020603050405020304" pitchFamily="18" charset="0"/>
                <a:ea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rPr>
              <a:t>Lafuente</a:t>
            </a:r>
            <a:r>
              <a:rPr lang="en-US" sz="1800" dirty="0">
                <a:effectLst/>
                <a:latin typeface="Times New Roman" panose="02020603050405020304" pitchFamily="18" charset="0"/>
                <a:ea typeface="Times New Roman" panose="02020603050405020304" pitchFamily="18" charset="0"/>
              </a:rPr>
              <a:t>-Arroyo, P. Gil- Jimenez, H. Gomez-Moreno, and F. Lopez-</a:t>
            </a:r>
            <a:r>
              <a:rPr lang="en-US" sz="1800" dirty="0" err="1">
                <a:effectLst/>
                <a:latin typeface="Times New Roman" panose="02020603050405020304" pitchFamily="18" charset="0"/>
                <a:ea typeface="Times New Roman" panose="02020603050405020304" pitchFamily="18" charset="0"/>
              </a:rPr>
              <a:t>Ferreras</a:t>
            </a:r>
            <a:r>
              <a:rPr lang="en-US" sz="1800" dirty="0">
                <a:effectLst/>
                <a:latin typeface="Times New Roman" panose="02020603050405020304" pitchFamily="18" charset="0"/>
                <a:ea typeface="Times New Roman" panose="02020603050405020304" pitchFamily="18" charset="0"/>
              </a:rPr>
              <a:t>. Road-sign detection and recognition based on sup- port vector machines. Trans.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 Transport. Sys., 8(2):264–278, June 2007.</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Valentyn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Sichkar</a:t>
            </a:r>
            <a:r>
              <a:rPr lang="en-US" sz="1800" dirty="0">
                <a:effectLst/>
                <a:latin typeface="Times New Roman" panose="02020603050405020304" pitchFamily="18" charset="0"/>
                <a:ea typeface="Times New Roman" panose="02020603050405020304" pitchFamily="18" charset="0"/>
              </a:rPr>
              <a:t> and Sergey </a:t>
            </a:r>
            <a:r>
              <a:rPr lang="en-US" sz="1800" dirty="0" err="1">
                <a:effectLst/>
                <a:latin typeface="Times New Roman" panose="02020603050405020304" pitchFamily="18" charset="0"/>
                <a:ea typeface="Times New Roman" panose="02020603050405020304" pitchFamily="18" charset="0"/>
              </a:rPr>
              <a:t>Kolyubin</a:t>
            </a:r>
            <a:r>
              <a:rPr lang="en-US" sz="1800" dirty="0">
                <a:effectLst/>
                <a:latin typeface="Times New Roman" panose="02020603050405020304" pitchFamily="18" charset="0"/>
                <a:ea typeface="Times New Roman" panose="02020603050405020304" pitchFamily="18" charset="0"/>
              </a:rPr>
              <a:t>. Effect of various dimension convolutional layer filters on traffic sign </a:t>
            </a:r>
            <a:r>
              <a:rPr lang="en-US" sz="1800" dirty="0" err="1">
                <a:effectLst/>
                <a:latin typeface="Times New Roman" panose="02020603050405020304" pitchFamily="18" charset="0"/>
                <a:ea typeface="Times New Roman" panose="02020603050405020304" pitchFamily="18" charset="0"/>
              </a:rPr>
              <a:t>clas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sification</a:t>
            </a:r>
            <a:r>
              <a:rPr lang="en-US" sz="1800" dirty="0">
                <a:effectLst/>
                <a:latin typeface="Times New Roman" panose="02020603050405020304" pitchFamily="18" charset="0"/>
                <a:ea typeface="Times New Roman" panose="02020603050405020304" pitchFamily="18" charset="0"/>
              </a:rPr>
              <a:t> accuracy. Scientific and Technical Journal of In- formation Technologies, Mechanics and Optics, 19:546– 552, 06 2019.</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3. X. Mao, S. Hijazi, R. Casas, P. Kaul, R. Kumar, &amp; C. Rowen, Hierarchical CNN for traffic sign recognition. In 2016 IEEE Intelligent Vehicles Symposium (IV) (pp. 130-135). IEEE, 2016, June.</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4. X. </a:t>
            </a:r>
            <a:r>
              <a:rPr lang="en-US" sz="1800" dirty="0" err="1">
                <a:effectLst/>
                <a:latin typeface="Times New Roman" panose="02020603050405020304" pitchFamily="18" charset="0"/>
                <a:ea typeface="Times New Roman" panose="02020603050405020304" pitchFamily="18" charset="0"/>
              </a:rPr>
              <a:t>Changzhen</a:t>
            </a:r>
            <a:r>
              <a:rPr lang="en-US" sz="1800" dirty="0">
                <a:effectLst/>
                <a:latin typeface="Times New Roman" panose="02020603050405020304" pitchFamily="18" charset="0"/>
                <a:ea typeface="Times New Roman" panose="02020603050405020304" pitchFamily="18" charset="0"/>
              </a:rPr>
              <a:t>, W. Cong, M. </a:t>
            </a:r>
            <a:r>
              <a:rPr lang="en-US" sz="1800" dirty="0" err="1">
                <a:effectLst/>
                <a:latin typeface="Times New Roman" panose="02020603050405020304" pitchFamily="18" charset="0"/>
                <a:ea typeface="Times New Roman" panose="02020603050405020304" pitchFamily="18" charset="0"/>
              </a:rPr>
              <a:t>Weixin</a:t>
            </a:r>
            <a:r>
              <a:rPr lang="en-US" sz="1800" dirty="0">
                <a:effectLst/>
                <a:latin typeface="Times New Roman" panose="02020603050405020304" pitchFamily="18" charset="0"/>
                <a:ea typeface="Times New Roman" panose="02020603050405020304" pitchFamily="18" charset="0"/>
              </a:rPr>
              <a:t>, and S. </a:t>
            </a:r>
            <a:r>
              <a:rPr lang="en-US" sz="1800" dirty="0" err="1">
                <a:effectLst/>
                <a:latin typeface="Times New Roman" panose="02020603050405020304" pitchFamily="18" charset="0"/>
                <a:ea typeface="Times New Roman" panose="02020603050405020304" pitchFamily="18" charset="0"/>
              </a:rPr>
              <a:t>Yanmei</a:t>
            </a:r>
            <a:r>
              <a:rPr lang="en-US" sz="1800" dirty="0">
                <a:effectLst/>
                <a:latin typeface="Times New Roman" panose="02020603050405020304" pitchFamily="18" charset="0"/>
                <a:ea typeface="Times New Roman" panose="02020603050405020304" pitchFamily="18" charset="0"/>
              </a:rPr>
              <a:t>, “A traffic sign detection algorithm based on deep convolutional neural network”, 2016 IEEE International Conference on Signal and Image Processing (ICSIP), 2016.</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5. S. </a:t>
            </a:r>
            <a:r>
              <a:rPr lang="en-US" sz="1800" dirty="0" err="1">
                <a:effectLst/>
                <a:latin typeface="Times New Roman" panose="02020603050405020304" pitchFamily="18" charset="0"/>
                <a:ea typeface="Times New Roman" panose="02020603050405020304" pitchFamily="18" charset="0"/>
              </a:rPr>
              <a:t>Raschka</a:t>
            </a:r>
            <a:r>
              <a:rPr lang="en-US" sz="1800" dirty="0">
                <a:effectLst/>
                <a:latin typeface="Times New Roman" panose="02020603050405020304" pitchFamily="18" charset="0"/>
                <a:ea typeface="Times New Roman" panose="02020603050405020304" pitchFamily="18" charset="0"/>
              </a:rPr>
              <a:t>, &amp; V. </a:t>
            </a:r>
            <a:r>
              <a:rPr lang="en-US" sz="1800" dirty="0" err="1">
                <a:effectLst/>
                <a:latin typeface="Times New Roman" panose="02020603050405020304" pitchFamily="18" charset="0"/>
                <a:ea typeface="Times New Roman" panose="02020603050405020304" pitchFamily="18" charset="0"/>
              </a:rPr>
              <a:t>Mirjalili</a:t>
            </a:r>
            <a:r>
              <a:rPr lang="en-US" sz="1800" dirty="0">
                <a:effectLst/>
                <a:latin typeface="Times New Roman" panose="02020603050405020304" pitchFamily="18" charset="0"/>
                <a:ea typeface="Times New Roman" panose="02020603050405020304" pitchFamily="18" charset="0"/>
              </a:rPr>
              <a:t>, “Python Machine Learning: Machine Learning and Deep Learning with Python. Scikit-Learn, and TensorFlow”.</a:t>
            </a:r>
          </a:p>
        </p:txBody>
      </p:sp>
    </p:spTree>
    <p:extLst>
      <p:ext uri="{BB962C8B-B14F-4D97-AF65-F5344CB8AC3E}">
        <p14:creationId xmlns:p14="http://schemas.microsoft.com/office/powerpoint/2010/main" val="362012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EC68-3272-BED3-FA88-0A61FBF769A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23E25B-0385-D1E3-7845-279647FA01F7}"/>
              </a:ext>
            </a:extLst>
          </p:cNvPr>
          <p:cNvSpPr>
            <a:spLocks noGrp="1"/>
          </p:cNvSpPr>
          <p:nvPr>
            <p:ph idx="1"/>
          </p:nvPr>
        </p:nvSpPr>
        <p:spPr/>
        <p:txBody>
          <a:bodyPr/>
          <a:lstStyle/>
          <a:p>
            <a:pPr marL="0" indent="0">
              <a:buNone/>
            </a:pPr>
            <a:r>
              <a:rPr lang="en-US" b="0" i="0" dirty="0">
                <a:solidFill>
                  <a:srgbClr val="252525"/>
                </a:solidFill>
                <a:effectLst/>
                <a:latin typeface="Open Sans" panose="020B0606030504020204" pitchFamily="34" charset="0"/>
              </a:rPr>
              <a:t>The creation and comparison of a deep learning-based architecture for identifying 43 types of</a:t>
            </a:r>
            <a:r>
              <a:rPr lang="en-US" b="0" i="0" dirty="0">
                <a:solidFill>
                  <a:srgbClr val="BD5800"/>
                </a:solidFill>
                <a:effectLst/>
                <a:latin typeface="Open Sans" panose="020B0606030504020204" pitchFamily="34" charset="0"/>
              </a:rPr>
              <a:t> traffic signals</a:t>
            </a:r>
            <a:r>
              <a:rPr lang="en-US" b="0" i="0" dirty="0">
                <a:solidFill>
                  <a:srgbClr val="252525"/>
                </a:solidFill>
                <a:effectLst/>
                <a:latin typeface="Open Sans" panose="020B0606030504020204" pitchFamily="34" charset="0"/>
              </a:rPr>
              <a:t> will be part of this research. The classification accuracy and</a:t>
            </a:r>
            <a:r>
              <a:rPr lang="en-US" b="0" i="0" dirty="0">
                <a:solidFill>
                  <a:srgbClr val="BD5800"/>
                </a:solidFill>
                <a:effectLst/>
                <a:latin typeface="Open Sans" panose="020B0606030504020204" pitchFamily="34" charset="0"/>
              </a:rPr>
              <a:t> prediction speed</a:t>
            </a:r>
            <a:r>
              <a:rPr lang="en-US" b="0" i="0" dirty="0">
                <a:solidFill>
                  <a:srgbClr val="252525"/>
                </a:solidFill>
                <a:effectLst/>
                <a:latin typeface="Open Sans" panose="020B0606030504020204" pitchFamily="34" charset="0"/>
              </a:rPr>
              <a:t> of common CNN-based designs were assessed. A simple, effective CNN (Convolutional Neural Network) was designed based on the findings. It combines high</a:t>
            </a:r>
            <a:r>
              <a:rPr lang="en-US" b="0" i="0" dirty="0">
                <a:solidFill>
                  <a:srgbClr val="BD5800"/>
                </a:solidFill>
                <a:effectLst/>
                <a:latin typeface="Open Sans" panose="020B0606030504020204" pitchFamily="34" charset="0"/>
              </a:rPr>
              <a:t> prediction speed</a:t>
            </a:r>
            <a:r>
              <a:rPr lang="en-US" b="0" i="0" dirty="0">
                <a:solidFill>
                  <a:srgbClr val="252525"/>
                </a:solidFill>
                <a:effectLst/>
                <a:latin typeface="Open Sans" panose="020B0606030504020204" pitchFamily="34" charset="0"/>
              </a:rPr>
              <a:t> with great accuracy. We used a German dataset containing about 50,000</a:t>
            </a:r>
            <a:r>
              <a:rPr lang="en-US" b="0" i="0" dirty="0">
                <a:solidFill>
                  <a:srgbClr val="BD5800"/>
                </a:solidFill>
                <a:effectLst/>
                <a:latin typeface="Open Sans" panose="020B0606030504020204" pitchFamily="34" charset="0"/>
              </a:rPr>
              <a:t> images</a:t>
            </a:r>
            <a:r>
              <a:rPr lang="en-US" b="0" i="0" dirty="0">
                <a:solidFill>
                  <a:srgbClr val="252525"/>
                </a:solidFill>
                <a:effectLst/>
                <a:latin typeface="Open Sans" panose="020B0606030504020204" pitchFamily="34" charset="0"/>
              </a:rPr>
              <a:t> and 43 classes.</a:t>
            </a:r>
            <a:endParaRPr lang="en-US" dirty="0"/>
          </a:p>
        </p:txBody>
      </p:sp>
    </p:spTree>
    <p:extLst>
      <p:ext uri="{BB962C8B-B14F-4D97-AF65-F5344CB8AC3E}">
        <p14:creationId xmlns:p14="http://schemas.microsoft.com/office/powerpoint/2010/main" val="336955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AE-EAAB-A7DD-D7B0-7B742D676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6905B5-027C-309C-05D3-8FCDD3015CDE}"/>
              </a:ext>
            </a:extLst>
          </p:cNvPr>
          <p:cNvSpPr>
            <a:spLocks noGrp="1"/>
          </p:cNvSpPr>
          <p:nvPr>
            <p:ph idx="1"/>
          </p:nvPr>
        </p:nvSpPr>
        <p:spPr/>
        <p:txBody>
          <a:bodyPr/>
          <a:lstStyle/>
          <a:p>
            <a:pPr marL="0" indent="0">
              <a:buNone/>
            </a:pPr>
            <a:r>
              <a:rPr lang="en-US" b="0" i="0" dirty="0">
                <a:solidFill>
                  <a:srgbClr val="252525"/>
                </a:solidFill>
                <a:effectLst/>
                <a:latin typeface="Open Sans" panose="020B0606030504020204" pitchFamily="34" charset="0"/>
              </a:rPr>
              <a:t>The recognition and</a:t>
            </a:r>
            <a:r>
              <a:rPr lang="en-US" b="0" i="0" dirty="0">
                <a:solidFill>
                  <a:srgbClr val="BD5800"/>
                </a:solidFill>
                <a:effectLst/>
                <a:latin typeface="Open Sans" panose="020B0606030504020204" pitchFamily="34" charset="0"/>
              </a:rPr>
              <a:t> classification</a:t>
            </a:r>
            <a:r>
              <a:rPr lang="en-US" b="0" i="0" dirty="0">
                <a:solidFill>
                  <a:srgbClr val="252525"/>
                </a:solidFill>
                <a:effectLst/>
                <a:latin typeface="Open Sans" panose="020B0606030504020204" pitchFamily="34" charset="0"/>
              </a:rPr>
              <a:t> of traffic signs is an</a:t>
            </a:r>
            <a:r>
              <a:rPr lang="en-US" b="0" i="0" dirty="0">
                <a:solidFill>
                  <a:srgbClr val="BD5800"/>
                </a:solidFill>
                <a:effectLst/>
                <a:latin typeface="Open Sans" panose="020B0606030504020204" pitchFamily="34" charset="0"/>
              </a:rPr>
              <a:t> intriguing problem</a:t>
            </a:r>
            <a:r>
              <a:rPr lang="en-US" b="0" i="0" dirty="0">
                <a:solidFill>
                  <a:srgbClr val="252525"/>
                </a:solidFill>
                <a:effectLst/>
                <a:latin typeface="Open Sans" panose="020B0606030504020204" pitchFamily="34" charset="0"/>
              </a:rPr>
              <a:t> in</a:t>
            </a:r>
            <a:r>
              <a:rPr lang="en-US" b="0" i="0" dirty="0">
                <a:solidFill>
                  <a:srgbClr val="BD5800"/>
                </a:solidFill>
                <a:effectLst/>
                <a:latin typeface="Open Sans" panose="020B0606030504020204" pitchFamily="34" charset="0"/>
              </a:rPr>
              <a:t> computer vision</a:t>
            </a:r>
            <a:r>
              <a:rPr lang="en-US" b="0" i="0" dirty="0">
                <a:solidFill>
                  <a:srgbClr val="252525"/>
                </a:solidFill>
                <a:effectLst/>
                <a:latin typeface="Open Sans" panose="020B0606030504020204" pitchFamily="34" charset="0"/>
              </a:rPr>
              <a:t>. Robust real-time traffic sign recognition algorithms are required for</a:t>
            </a:r>
            <a:r>
              <a:rPr lang="en-US" b="0" i="0" dirty="0">
                <a:solidFill>
                  <a:srgbClr val="BD5800"/>
                </a:solidFill>
                <a:effectLst/>
                <a:latin typeface="Open Sans" panose="020B0606030504020204" pitchFamily="34" charset="0"/>
              </a:rPr>
              <a:t> self-driving cars</a:t>
            </a:r>
            <a:r>
              <a:rPr lang="en-US" b="0" i="0" dirty="0">
                <a:solidFill>
                  <a:srgbClr val="252525"/>
                </a:solidFill>
                <a:effectLst/>
                <a:latin typeface="Open Sans" panose="020B0606030504020204" pitchFamily="34" charset="0"/>
              </a:rPr>
              <a:t> to become prevalent on roadways in the future. Current state-of-the-art technology is only trained on images taken without noise under natural light conditions. To address these issues, we will introduce a new machine learning method based on a completely deep convolutional neural network (CNN).</a:t>
            </a:r>
            <a:endParaRPr lang="en-US" dirty="0"/>
          </a:p>
        </p:txBody>
      </p:sp>
    </p:spTree>
    <p:extLst>
      <p:ext uri="{BB962C8B-B14F-4D97-AF65-F5344CB8AC3E}">
        <p14:creationId xmlns:p14="http://schemas.microsoft.com/office/powerpoint/2010/main" val="381173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DED0-3000-9053-2F3C-564E16C690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20D1B5-7321-EBA7-2149-4A34EDC7A7EC}"/>
              </a:ext>
            </a:extLst>
          </p:cNvPr>
          <p:cNvSpPr>
            <a:spLocks noGrp="1"/>
          </p:cNvSpPr>
          <p:nvPr>
            <p:ph idx="1"/>
          </p:nvPr>
        </p:nvSpPr>
        <p:spPr/>
        <p:txBody>
          <a:bodyPr/>
          <a:lstStyle/>
          <a:p>
            <a:pPr marL="0" indent="0">
              <a:buNone/>
            </a:pPr>
            <a:r>
              <a:rPr lang="en-US" b="0" i="0" dirty="0">
                <a:solidFill>
                  <a:srgbClr val="BD5800"/>
                </a:solidFill>
                <a:effectLst/>
                <a:latin typeface="Open Sans" panose="020B0606030504020204" pitchFamily="34" charset="0"/>
              </a:rPr>
              <a:t>Machine learning</a:t>
            </a:r>
            <a:r>
              <a:rPr lang="en-US" b="0" i="0" dirty="0">
                <a:solidFill>
                  <a:srgbClr val="252525"/>
                </a:solidFill>
                <a:effectLst/>
                <a:latin typeface="Open Sans" panose="020B0606030504020204" pitchFamily="34" charset="0"/>
              </a:rPr>
              <a:t> and</a:t>
            </a:r>
            <a:r>
              <a:rPr lang="en-US" b="0" i="0" dirty="0">
                <a:solidFill>
                  <a:srgbClr val="BD5800"/>
                </a:solidFill>
                <a:effectLst/>
                <a:latin typeface="Open Sans" panose="020B0606030504020204" pitchFamily="34" charset="0"/>
              </a:rPr>
              <a:t> deep learning</a:t>
            </a:r>
            <a:r>
              <a:rPr lang="en-US" b="0" i="0" dirty="0">
                <a:solidFill>
                  <a:srgbClr val="252525"/>
                </a:solidFill>
                <a:effectLst/>
                <a:latin typeface="Open Sans" panose="020B0606030504020204" pitchFamily="34" charset="0"/>
              </a:rPr>
              <a:t> have been the subject of many studies and research.</a:t>
            </a:r>
            <a:r>
              <a:rPr lang="en-US" b="0" i="0" dirty="0">
                <a:solidFill>
                  <a:srgbClr val="BD5800"/>
                </a:solidFill>
                <a:effectLst/>
                <a:latin typeface="Open Sans" panose="020B0606030504020204" pitchFamily="34" charset="0"/>
              </a:rPr>
              <a:t> CNN</a:t>
            </a:r>
            <a:r>
              <a:rPr lang="en-US" b="0" i="0" dirty="0">
                <a:solidFill>
                  <a:srgbClr val="252525"/>
                </a:solidFill>
                <a:effectLst/>
                <a:latin typeface="Open Sans" panose="020B0606030504020204" pitchFamily="34" charset="0"/>
              </a:rPr>
              <a:t> is a well-known</a:t>
            </a:r>
            <a:r>
              <a:rPr lang="en-US" b="0" i="0" dirty="0">
                <a:solidFill>
                  <a:srgbClr val="BD5800"/>
                </a:solidFill>
                <a:effectLst/>
                <a:latin typeface="Open Sans" panose="020B0606030504020204" pitchFamily="34" charset="0"/>
              </a:rPr>
              <a:t> </a:t>
            </a:r>
            <a:r>
              <a:rPr lang="en-US" b="0" i="0" dirty="0">
                <a:solidFill>
                  <a:srgbClr val="252525"/>
                </a:solidFill>
                <a:effectLst/>
                <a:latin typeface="Open Sans" panose="020B0606030504020204" pitchFamily="34" charset="0"/>
              </a:rPr>
              <a:t>architecture that is commonly utilized in</a:t>
            </a:r>
            <a:r>
              <a:rPr lang="en-US" b="0" i="0" dirty="0">
                <a:solidFill>
                  <a:srgbClr val="BD5800"/>
                </a:solidFill>
                <a:effectLst/>
                <a:latin typeface="Open Sans" panose="020B0606030504020204" pitchFamily="34" charset="0"/>
              </a:rPr>
              <a:t> image classification</a:t>
            </a:r>
            <a:r>
              <a:rPr lang="en-US" b="0" i="0" dirty="0">
                <a:solidFill>
                  <a:srgbClr val="252525"/>
                </a:solidFill>
                <a:effectLst/>
                <a:latin typeface="Open Sans" panose="020B0606030504020204" pitchFamily="34" charset="0"/>
              </a:rPr>
              <a:t>. This section highlights some of the publications and projects that have most inspired us and helped us comprehend the issue.</a:t>
            </a:r>
            <a:endParaRPr lang="en-US" dirty="0"/>
          </a:p>
        </p:txBody>
      </p:sp>
    </p:spTree>
    <p:extLst>
      <p:ext uri="{BB962C8B-B14F-4D97-AF65-F5344CB8AC3E}">
        <p14:creationId xmlns:p14="http://schemas.microsoft.com/office/powerpoint/2010/main" val="294013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5908-3E62-482A-F603-D633AA0BCCE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CC459D3-56D0-E50C-DE3C-69F0409F5C04}"/>
              </a:ext>
            </a:extLst>
          </p:cNvPr>
          <p:cNvSpPr>
            <a:spLocks noGrp="1"/>
          </p:cNvSpPr>
          <p:nvPr>
            <p:ph idx="1"/>
          </p:nvPr>
        </p:nvSpPr>
        <p:spPr>
          <a:xfrm>
            <a:off x="838200" y="1273629"/>
            <a:ext cx="10515600" cy="4903334"/>
          </a:xfrm>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 dataset used in this project is the German benchmark for traffic sign recognition. This data contains a total of 51,830 images, each of which is (32 x 32 x 3) in size. Where 3 represents the RGB channel of the color image. The dataset was further divided into 34799 training, 4410 validation, and 12630 test images. [www.kaggle.com/datasets/meowmeowmeowmeowmeow/gtsr b-</a:t>
            </a:r>
            <a:r>
              <a:rPr lang="en-US" dirty="0" err="1">
                <a:latin typeface="Open Sans" panose="020B0606030504020204" pitchFamily="34" charset="0"/>
                <a:ea typeface="Open Sans" panose="020B0606030504020204" pitchFamily="34" charset="0"/>
                <a:cs typeface="Open Sans" panose="020B0606030504020204" pitchFamily="34" charset="0"/>
              </a:rPr>
              <a:t>german</a:t>
            </a:r>
            <a:r>
              <a:rPr lang="en-US" dirty="0">
                <a:latin typeface="Open Sans" panose="020B0606030504020204" pitchFamily="34" charset="0"/>
                <a:ea typeface="Open Sans" panose="020B0606030504020204" pitchFamily="34" charset="0"/>
                <a:cs typeface="Open Sans" panose="020B0606030504020204" pitchFamily="34" charset="0"/>
              </a:rPr>
              <a:t>-traffic-sign]</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1D20B25C-98AF-3E5F-E1B2-94D60FBF1F4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425"/>
          <a:stretch/>
        </p:blipFill>
        <p:spPr bwMode="auto">
          <a:xfrm>
            <a:off x="5194606" y="4022725"/>
            <a:ext cx="5434239" cy="28352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74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5A26-5466-82F5-79CD-5565151D0D6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66E46C9-0398-993C-F4EB-5343BD48D348}"/>
              </a:ext>
            </a:extLst>
          </p:cNvPr>
          <p:cNvSpPr>
            <a:spLocks noGrp="1"/>
          </p:cNvSpPr>
          <p:nvPr>
            <p:ph idx="1"/>
          </p:nvPr>
        </p:nvSpPr>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This section details data preprocessing techniques and implemented CNN-based architectures, along with training details and metrics.</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 approach adopted to create this computer vision model is to import and load datasets, perform exploratory data analysis (EDA) on datasets, visualize dataset variables and their properties, and fine-tune the model. Includes preprocessing the data to be done, designing the model. Use CNN to train and test your designed model using training and testing examples as shown in below figure.</a:t>
            </a:r>
          </a:p>
        </p:txBody>
      </p:sp>
    </p:spTree>
    <p:extLst>
      <p:ext uri="{BB962C8B-B14F-4D97-AF65-F5344CB8AC3E}">
        <p14:creationId xmlns:p14="http://schemas.microsoft.com/office/powerpoint/2010/main" val="407625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B24F-ED99-A62D-1A69-088B3D621366}"/>
              </a:ext>
            </a:extLst>
          </p:cNvPr>
          <p:cNvSpPr>
            <a:spLocks noGrp="1"/>
          </p:cNvSpPr>
          <p:nvPr>
            <p:ph type="title"/>
          </p:nvPr>
        </p:nvSpPr>
        <p:spPr/>
        <p:txBody>
          <a:bodyPr/>
          <a:lstStyle/>
          <a:p>
            <a:r>
              <a:rPr lang="en-US" dirty="0"/>
              <a:t>Languages &amp; Libraries</a:t>
            </a:r>
          </a:p>
        </p:txBody>
      </p:sp>
      <p:sp>
        <p:nvSpPr>
          <p:cNvPr id="3" name="Content Placeholder 2">
            <a:extLst>
              <a:ext uri="{FF2B5EF4-FFF2-40B4-BE49-F238E27FC236}">
                <a16:creationId xmlns:a16="http://schemas.microsoft.com/office/drawing/2014/main" id="{2CC91607-F8BF-62D6-8DAA-9E520B820FA7}"/>
              </a:ext>
            </a:extLst>
          </p:cNvPr>
          <p:cNvSpPr>
            <a:spLocks noGrp="1"/>
          </p:cNvSpPr>
          <p:nvPr>
            <p:ph idx="1"/>
          </p:nvPr>
        </p:nvSpPr>
        <p:spPr/>
        <p:txBody>
          <a:bodyPr/>
          <a:lstStyle/>
          <a:p>
            <a:pPr marL="0" indent="0">
              <a:buNone/>
            </a:pPr>
            <a:r>
              <a:rPr lang="en-US" b="0" i="0" dirty="0">
                <a:solidFill>
                  <a:srgbClr val="BD5800"/>
                </a:solidFill>
                <a:effectLst/>
                <a:latin typeface="Open Sans" panose="020B0606030504020204" pitchFamily="34" charset="0"/>
              </a:rPr>
              <a:t>Python programming</a:t>
            </a:r>
            <a:r>
              <a:rPr lang="en-US" b="0" i="0" dirty="0">
                <a:solidFill>
                  <a:srgbClr val="252525"/>
                </a:solidFill>
                <a:effectLst/>
                <a:latin typeface="Open Sans" panose="020B0606030504020204" pitchFamily="34" charset="0"/>
              </a:rPr>
              <a:t> is used for machine learning models, artificial intelligence, and</a:t>
            </a:r>
            <a:r>
              <a:rPr lang="en-US" b="0" i="0" dirty="0">
                <a:solidFill>
                  <a:srgbClr val="BD5800"/>
                </a:solidFill>
                <a:effectLst/>
                <a:latin typeface="Open Sans" panose="020B0606030504020204" pitchFamily="34" charset="0"/>
              </a:rPr>
              <a:t> data analysis</a:t>
            </a:r>
            <a:r>
              <a:rPr lang="en-US" b="0" i="0" dirty="0">
                <a:solidFill>
                  <a:srgbClr val="252525"/>
                </a:solidFill>
                <a:effectLst/>
                <a:latin typeface="Open Sans" panose="020B0606030504020204" pitchFamily="34" charset="0"/>
              </a:rPr>
              <a:t>. A</a:t>
            </a:r>
            <a:r>
              <a:rPr lang="en-US" b="0" i="0" dirty="0">
                <a:solidFill>
                  <a:srgbClr val="BD5800"/>
                </a:solidFill>
                <a:effectLst/>
                <a:latin typeface="Open Sans" panose="020B0606030504020204" pitchFamily="34" charset="0"/>
              </a:rPr>
              <a:t> Python module</a:t>
            </a:r>
            <a:r>
              <a:rPr lang="en-US" b="0" i="0" dirty="0">
                <a:solidFill>
                  <a:srgbClr val="252525"/>
                </a:solidFill>
                <a:effectLst/>
                <a:latin typeface="Open Sans" panose="020B0606030504020204" pitchFamily="34" charset="0"/>
              </a:rPr>
              <a:t> for data processing that is frequently utilized by</a:t>
            </a:r>
            <a:r>
              <a:rPr lang="en-US" b="0" i="0" dirty="0">
                <a:solidFill>
                  <a:srgbClr val="BD5800"/>
                </a:solidFill>
                <a:effectLst/>
                <a:latin typeface="Open Sans" panose="020B0606030504020204" pitchFamily="34" charset="0"/>
              </a:rPr>
              <a:t> NumPy,</a:t>
            </a:r>
            <a:r>
              <a:rPr lang="en-US" b="0" i="0" dirty="0">
                <a:solidFill>
                  <a:srgbClr val="252525"/>
                </a:solidFill>
                <a:effectLst/>
                <a:latin typeface="Open Sans" panose="020B0606030504020204" pitchFamily="34" charset="0"/>
              </a:rPr>
              <a:t> and Pandas was also used. Jupiter Notebook is a web-based open-source tool that supports Python and other programming languages. Kera's is one of the most extensively used deep learning frameworks.</a:t>
            </a:r>
            <a:endParaRPr lang="en-US" dirty="0"/>
          </a:p>
        </p:txBody>
      </p:sp>
    </p:spTree>
    <p:extLst>
      <p:ext uri="{BB962C8B-B14F-4D97-AF65-F5344CB8AC3E}">
        <p14:creationId xmlns:p14="http://schemas.microsoft.com/office/powerpoint/2010/main" val="109872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AD38-8685-3221-E1CF-B9DDCC250AB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03631B8-AA66-F7E4-36A6-48C9B436E991}"/>
              </a:ext>
            </a:extLst>
          </p:cNvPr>
          <p:cNvSpPr>
            <a:spLocks noGrp="1"/>
          </p:cNvSpPr>
          <p:nvPr>
            <p:ph idx="1"/>
          </p:nvPr>
        </p:nvSpPr>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 dataset has the images of different sizes by using the below code, all the images resized to 30x30 from the tarin folder. After converting the images to desirable shape, images converted into data list of NumPy array using </a:t>
            </a:r>
            <a:r>
              <a:rPr lang="en-US" dirty="0" err="1">
                <a:latin typeface="Open Sans" panose="020B0606030504020204" pitchFamily="34" charset="0"/>
                <a:ea typeface="Open Sans" panose="020B0606030504020204" pitchFamily="34" charset="0"/>
                <a:cs typeface="Open Sans" panose="020B0606030504020204" pitchFamily="34" charset="0"/>
              </a:rPr>
              <a:t>np.array</a:t>
            </a:r>
            <a:r>
              <a:rPr lang="en-US" dirty="0">
                <a:latin typeface="Open Sans" panose="020B0606030504020204" pitchFamily="34" charset="0"/>
                <a:ea typeface="Open Sans" panose="020B0606030504020204" pitchFamily="34" charset="0"/>
                <a:cs typeface="Open Sans" panose="020B0606030504020204" pitchFamily="34" charset="0"/>
              </a:rPr>
              <a:t>( ) function. We can see the image data shape i.e., 39209 and labels shape i.e., 39209. The data and labels are stored as .</a:t>
            </a:r>
            <a:r>
              <a:rPr lang="en-US" dirty="0" err="1">
                <a:latin typeface="Open Sans" panose="020B0606030504020204" pitchFamily="34" charset="0"/>
                <a:ea typeface="Open Sans" panose="020B0606030504020204" pitchFamily="34" charset="0"/>
                <a:cs typeface="Open Sans" panose="020B0606030504020204" pitchFamily="34" charset="0"/>
              </a:rPr>
              <a:t>npy</a:t>
            </a:r>
            <a:r>
              <a:rPr lang="en-US" dirty="0">
                <a:latin typeface="Open Sans" panose="020B0606030504020204" pitchFamily="34" charset="0"/>
                <a:ea typeface="Open Sans" panose="020B0606030504020204" pitchFamily="34" charset="0"/>
                <a:cs typeface="Open Sans" panose="020B0606030504020204" pitchFamily="34" charset="0"/>
              </a:rPr>
              <a:t> format for to skip the conversion if we are using the dataset again.</a:t>
            </a:r>
          </a:p>
        </p:txBody>
      </p:sp>
    </p:spTree>
    <p:extLst>
      <p:ext uri="{BB962C8B-B14F-4D97-AF65-F5344CB8AC3E}">
        <p14:creationId xmlns:p14="http://schemas.microsoft.com/office/powerpoint/2010/main" val="203244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8963-5B31-5973-CB2E-2525660A3D75}"/>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E0B839BD-BF6C-1523-3A06-EC3BEF519D4B}"/>
              </a:ext>
            </a:extLst>
          </p:cNvPr>
          <p:cNvPicPr>
            <a:picLocks noGrp="1" noChangeAspect="1"/>
          </p:cNvPicPr>
          <p:nvPr>
            <p:ph sz="half" idx="1"/>
          </p:nvPr>
        </p:nvPicPr>
        <p:blipFill>
          <a:blip r:embed="rId2"/>
          <a:stretch>
            <a:fillRect/>
          </a:stretch>
        </p:blipFill>
        <p:spPr>
          <a:xfrm>
            <a:off x="1645765" y="2564799"/>
            <a:ext cx="3566469" cy="2872989"/>
          </a:xfrm>
          <a:prstGeom prst="rect">
            <a:avLst/>
          </a:prstGeom>
        </p:spPr>
      </p:pic>
      <p:pic>
        <p:nvPicPr>
          <p:cNvPr id="6" name="Content Placeholder 5" descr="Graphical user interface, text, application, email&#10;&#10;Description automatically generated">
            <a:extLst>
              <a:ext uri="{FF2B5EF4-FFF2-40B4-BE49-F238E27FC236}">
                <a16:creationId xmlns:a16="http://schemas.microsoft.com/office/drawing/2014/main" id="{28DEE2EE-001E-FCF3-0426-AB71BCBC4950}"/>
              </a:ext>
            </a:extLst>
          </p:cNvPr>
          <p:cNvPicPr>
            <a:picLocks noGrp="1" noChangeAspect="1"/>
          </p:cNvPicPr>
          <p:nvPr>
            <p:ph sz="half" idx="2"/>
          </p:nvPr>
        </p:nvPicPr>
        <p:blipFill>
          <a:blip r:embed="rId3"/>
          <a:stretch>
            <a:fillRect/>
          </a:stretch>
        </p:blipFill>
        <p:spPr>
          <a:xfrm>
            <a:off x="6206268" y="2427627"/>
            <a:ext cx="5113463" cy="3147333"/>
          </a:xfrm>
          <a:prstGeom prst="rect">
            <a:avLst/>
          </a:prstGeom>
        </p:spPr>
      </p:pic>
    </p:spTree>
    <p:extLst>
      <p:ext uri="{BB962C8B-B14F-4D97-AF65-F5344CB8AC3E}">
        <p14:creationId xmlns:p14="http://schemas.microsoft.com/office/powerpoint/2010/main" val="105301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1299</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Open Sans</vt:lpstr>
      <vt:lpstr>Times New Roman</vt:lpstr>
      <vt:lpstr>Office Theme</vt:lpstr>
      <vt:lpstr>Traffic Sign Detection</vt:lpstr>
      <vt:lpstr>Introduction</vt:lpstr>
      <vt:lpstr>PowerPoint Presentation</vt:lpstr>
      <vt:lpstr>PowerPoint Presentation</vt:lpstr>
      <vt:lpstr>Dataset</vt:lpstr>
      <vt:lpstr>Implementation</vt:lpstr>
      <vt:lpstr>Languages &amp; Libraries</vt:lpstr>
      <vt:lpstr>Data Preprocessing</vt:lpstr>
      <vt:lpstr>PowerPoint Presentation</vt:lpstr>
      <vt:lpstr>Parameters Used</vt:lpstr>
      <vt:lpstr>PowerPoint Presentation</vt:lpstr>
      <vt:lpstr>CNN Network</vt:lpstr>
      <vt:lpstr>PowerPoint Presentation</vt:lpstr>
      <vt:lpstr>PowerPoint Presentation</vt:lpstr>
      <vt:lpstr>Training &amp; Testing details</vt:lpstr>
      <vt:lpstr>Results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Detection</dc:title>
  <dc:creator>Sivateja Reddy</dc:creator>
  <cp:lastModifiedBy>Kasi, Sivateja Reddy (UMKC-Student)</cp:lastModifiedBy>
  <cp:revision>1</cp:revision>
  <dcterms:created xsi:type="dcterms:W3CDTF">2022-05-09T03:16:36Z</dcterms:created>
  <dcterms:modified xsi:type="dcterms:W3CDTF">2022-05-09T03:43:16Z</dcterms:modified>
</cp:coreProperties>
</file>