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3" r:id="rId6"/>
    <p:sldId id="264" r:id="rId7"/>
    <p:sldId id="295" r:id="rId8"/>
    <p:sldId id="267" r:id="rId9"/>
    <p:sldId id="296"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0" r:id="rId25"/>
    <p:sldId id="282" r:id="rId26"/>
    <p:sldId id="283" r:id="rId27"/>
    <p:sldId id="284" r:id="rId28"/>
    <p:sldId id="285" r:id="rId29"/>
    <p:sldId id="286" r:id="rId30"/>
    <p:sldId id="287" r:id="rId31"/>
    <p:sldId id="288" r:id="rId32"/>
    <p:sldId id="289" r:id="rId33"/>
    <p:sldId id="290" r:id="rId34"/>
    <p:sldId id="291" r:id="rId35"/>
    <p:sldId id="293" r:id="rId36"/>
    <p:sldId id="292"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AF40C3-D2A5-4E30-A694-E31FFF39A41E}">
          <p14:sldIdLst>
            <p14:sldId id="256"/>
            <p14:sldId id="259"/>
            <p14:sldId id="258"/>
            <p14:sldId id="257"/>
            <p14:sldId id="263"/>
            <p14:sldId id="264"/>
            <p14:sldId id="295"/>
            <p14:sldId id="267"/>
            <p14:sldId id="296"/>
            <p14:sldId id="265"/>
            <p14:sldId id="266"/>
            <p14:sldId id="268"/>
            <p14:sldId id="269"/>
            <p14:sldId id="270"/>
            <p14:sldId id="271"/>
            <p14:sldId id="272"/>
            <p14:sldId id="273"/>
            <p14:sldId id="274"/>
            <p14:sldId id="275"/>
            <p14:sldId id="276"/>
            <p14:sldId id="277"/>
            <p14:sldId id="278"/>
            <p14:sldId id="281"/>
            <p14:sldId id="280"/>
            <p14:sldId id="282"/>
            <p14:sldId id="283"/>
            <p14:sldId id="284"/>
            <p14:sldId id="285"/>
            <p14:sldId id="286"/>
            <p14:sldId id="287"/>
            <p14:sldId id="288"/>
            <p14:sldId id="289"/>
            <p14:sldId id="290"/>
            <p14:sldId id="291"/>
            <p14:sldId id="293"/>
            <p14:sldId id="292"/>
            <p14:sldId id="29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00E5A-26CD-6FE4-58B0-08312F53C98A}" v="235" dt="2024-08-09T17:27:48.885"/>
    <p1510:client id="{2F8D359F-E1CF-76C1-D0D2-4AB3FE0111B8}" v="14" dt="2024-08-09T19:54:23.863"/>
    <p1510:client id="{518C3AAA-022C-3164-F48B-77502D82A517}" v="209" dt="2024-08-10T13:33:41.987"/>
    <p1510:client id="{CFFD01AB-81BB-FD14-FC9F-A7DCDB72B40D}" v="336" dt="2024-08-09T19:08:56.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300"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B9BCE1-F735-486F-BEB2-FE0041938BA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74A641-D169-4E19-B5D8-DCB9E1BE3723}">
      <dgm:prSet/>
      <dgm:spPr/>
      <dgm:t>
        <a:bodyPr/>
        <a:lstStyle/>
        <a:p>
          <a:r>
            <a:rPr lang="en-IN" dirty="0" err="1">
              <a:latin typeface="Times New Roman"/>
              <a:cs typeface="Times New Roman"/>
            </a:rPr>
            <a:t>BeautifulSoup</a:t>
          </a:r>
          <a:r>
            <a:rPr lang="en-IN" dirty="0">
              <a:latin typeface="Times New Roman"/>
              <a:cs typeface="Times New Roman"/>
            </a:rPr>
            <a:t> was used to scrape Falcon 9 launch records from Wikipedia.</a:t>
          </a:r>
          <a:endParaRPr lang="en-US" dirty="0">
            <a:latin typeface="Times New Roman"/>
            <a:cs typeface="Times New Roman"/>
          </a:endParaRPr>
        </a:p>
      </dgm:t>
    </dgm:pt>
    <dgm:pt modelId="{4640BE59-4736-455E-BC3D-E60ADB2EB6A6}" type="parTrans" cxnId="{0A635BF9-6323-4676-B495-62657CD8277A}">
      <dgm:prSet/>
      <dgm:spPr/>
      <dgm:t>
        <a:bodyPr/>
        <a:lstStyle/>
        <a:p>
          <a:endParaRPr lang="en-US"/>
        </a:p>
      </dgm:t>
    </dgm:pt>
    <dgm:pt modelId="{25A511CF-B9B5-4A15-9457-65B2FAC7A43F}" type="sibTrans" cxnId="{0A635BF9-6323-4676-B495-62657CD8277A}">
      <dgm:prSet/>
      <dgm:spPr/>
      <dgm:t>
        <a:bodyPr/>
        <a:lstStyle/>
        <a:p>
          <a:endParaRPr lang="en-US"/>
        </a:p>
      </dgm:t>
    </dgm:pt>
    <dgm:pt modelId="{4FAEF546-B36E-4DF3-9A4D-2B978423A8D8}">
      <dgm:prSet/>
      <dgm:spPr/>
      <dgm:t>
        <a:bodyPr/>
        <a:lstStyle/>
        <a:p>
          <a:r>
            <a:rPr lang="en-IN" dirty="0">
              <a:latin typeface="Times New Roman"/>
              <a:cs typeface="Times New Roman"/>
            </a:rPr>
            <a:t>The HTML table containing the launch records was parsed and converted into a pandas </a:t>
          </a:r>
          <a:r>
            <a:rPr lang="en-IN" dirty="0" err="1">
              <a:latin typeface="Times New Roman"/>
              <a:cs typeface="Times New Roman"/>
            </a:rPr>
            <a:t>DataFrame</a:t>
          </a:r>
          <a:r>
            <a:rPr lang="en-IN" dirty="0">
              <a:latin typeface="Times New Roman"/>
              <a:cs typeface="Times New Roman"/>
            </a:rPr>
            <a:t>.</a:t>
          </a:r>
          <a:endParaRPr lang="en-US" dirty="0">
            <a:latin typeface="Times New Roman"/>
            <a:cs typeface="Times New Roman"/>
          </a:endParaRPr>
        </a:p>
      </dgm:t>
    </dgm:pt>
    <dgm:pt modelId="{FBDDA836-DBB4-46F5-A835-4FD362EF26E1}" type="parTrans" cxnId="{8827A581-386B-4716-89A5-48A972B398CF}">
      <dgm:prSet/>
      <dgm:spPr/>
      <dgm:t>
        <a:bodyPr/>
        <a:lstStyle/>
        <a:p>
          <a:endParaRPr lang="en-US"/>
        </a:p>
      </dgm:t>
    </dgm:pt>
    <dgm:pt modelId="{D42CC067-EF49-4092-AF2F-480ABDAAA85E}" type="sibTrans" cxnId="{8827A581-386B-4716-89A5-48A972B398CF}">
      <dgm:prSet/>
      <dgm:spPr/>
      <dgm:t>
        <a:bodyPr/>
        <a:lstStyle/>
        <a:p>
          <a:endParaRPr lang="en-US"/>
        </a:p>
      </dgm:t>
    </dgm:pt>
    <dgm:pt modelId="{9AF29350-8D6B-4CA1-88FF-4193267267EB}" type="pres">
      <dgm:prSet presAssocID="{A0B9BCE1-F735-486F-BEB2-FE0041938BAC}" presName="root" presStyleCnt="0">
        <dgm:presLayoutVars>
          <dgm:dir/>
          <dgm:resizeHandles val="exact"/>
        </dgm:presLayoutVars>
      </dgm:prSet>
      <dgm:spPr/>
    </dgm:pt>
    <dgm:pt modelId="{E38DDB20-95CC-4A43-A947-0C9926C67B00}" type="pres">
      <dgm:prSet presAssocID="{A674A641-D169-4E19-B5D8-DCB9E1BE3723}" presName="compNode" presStyleCnt="0"/>
      <dgm:spPr/>
    </dgm:pt>
    <dgm:pt modelId="{DF43E703-48FC-40A9-A0A7-F5E4A7332CDD}" type="pres">
      <dgm:prSet presAssocID="{A674A641-D169-4E19-B5D8-DCB9E1BE37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ocodile"/>
        </a:ext>
      </dgm:extLst>
    </dgm:pt>
    <dgm:pt modelId="{3E4A7D77-4B43-4E63-917B-A0C60B5DD999}" type="pres">
      <dgm:prSet presAssocID="{A674A641-D169-4E19-B5D8-DCB9E1BE3723}" presName="spaceRect" presStyleCnt="0"/>
      <dgm:spPr/>
    </dgm:pt>
    <dgm:pt modelId="{39DE5105-3CF4-4045-A330-0C7AFA4F38B8}" type="pres">
      <dgm:prSet presAssocID="{A674A641-D169-4E19-B5D8-DCB9E1BE3723}" presName="textRect" presStyleLbl="revTx" presStyleIdx="0" presStyleCnt="2">
        <dgm:presLayoutVars>
          <dgm:chMax val="1"/>
          <dgm:chPref val="1"/>
        </dgm:presLayoutVars>
      </dgm:prSet>
      <dgm:spPr/>
    </dgm:pt>
    <dgm:pt modelId="{36AFE526-FAD4-44A5-A982-168333374DE5}" type="pres">
      <dgm:prSet presAssocID="{25A511CF-B9B5-4A15-9457-65B2FAC7A43F}" presName="sibTrans" presStyleCnt="0"/>
      <dgm:spPr/>
    </dgm:pt>
    <dgm:pt modelId="{0481A8D2-7144-4370-8200-F69E4E3B5075}" type="pres">
      <dgm:prSet presAssocID="{4FAEF546-B36E-4DF3-9A4D-2B978423A8D8}" presName="compNode" presStyleCnt="0"/>
      <dgm:spPr/>
    </dgm:pt>
    <dgm:pt modelId="{86DFFAB2-8634-46C9-9B73-385A56B30AC5}" type="pres">
      <dgm:prSet presAssocID="{4FAEF546-B36E-4DF3-9A4D-2B978423A8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3136985A-A269-4E98-8204-B34D8D11536C}" type="pres">
      <dgm:prSet presAssocID="{4FAEF546-B36E-4DF3-9A4D-2B978423A8D8}" presName="spaceRect" presStyleCnt="0"/>
      <dgm:spPr/>
    </dgm:pt>
    <dgm:pt modelId="{A7BB6910-7C6A-4DEB-9F09-B35A7FD45546}" type="pres">
      <dgm:prSet presAssocID="{4FAEF546-B36E-4DF3-9A4D-2B978423A8D8}" presName="textRect" presStyleLbl="revTx" presStyleIdx="1" presStyleCnt="2">
        <dgm:presLayoutVars>
          <dgm:chMax val="1"/>
          <dgm:chPref val="1"/>
        </dgm:presLayoutVars>
      </dgm:prSet>
      <dgm:spPr/>
    </dgm:pt>
  </dgm:ptLst>
  <dgm:cxnLst>
    <dgm:cxn modelId="{576C2222-C57E-4B25-A1C7-2451363F7067}" type="presOf" srcId="{A0B9BCE1-F735-486F-BEB2-FE0041938BAC}" destId="{9AF29350-8D6B-4CA1-88FF-4193267267EB}" srcOrd="0" destOrd="0" presId="urn:microsoft.com/office/officeart/2018/2/layout/IconLabelList"/>
    <dgm:cxn modelId="{2748D153-F464-4B60-8FB8-D31B17F545B1}" type="presOf" srcId="{4FAEF546-B36E-4DF3-9A4D-2B978423A8D8}" destId="{A7BB6910-7C6A-4DEB-9F09-B35A7FD45546}" srcOrd="0" destOrd="0" presId="urn:microsoft.com/office/officeart/2018/2/layout/IconLabelList"/>
    <dgm:cxn modelId="{8827A581-386B-4716-89A5-48A972B398CF}" srcId="{A0B9BCE1-F735-486F-BEB2-FE0041938BAC}" destId="{4FAEF546-B36E-4DF3-9A4D-2B978423A8D8}" srcOrd="1" destOrd="0" parTransId="{FBDDA836-DBB4-46F5-A835-4FD362EF26E1}" sibTransId="{D42CC067-EF49-4092-AF2F-480ABDAAA85E}"/>
    <dgm:cxn modelId="{0A635BF9-6323-4676-B495-62657CD8277A}" srcId="{A0B9BCE1-F735-486F-BEB2-FE0041938BAC}" destId="{A674A641-D169-4E19-B5D8-DCB9E1BE3723}" srcOrd="0" destOrd="0" parTransId="{4640BE59-4736-455E-BC3D-E60ADB2EB6A6}" sibTransId="{25A511CF-B9B5-4A15-9457-65B2FAC7A43F}"/>
    <dgm:cxn modelId="{4F3D42FB-B9BE-4CE8-8E88-F6D1AFEB0FEB}" type="presOf" srcId="{A674A641-D169-4E19-B5D8-DCB9E1BE3723}" destId="{39DE5105-3CF4-4045-A330-0C7AFA4F38B8}" srcOrd="0" destOrd="0" presId="urn:microsoft.com/office/officeart/2018/2/layout/IconLabelList"/>
    <dgm:cxn modelId="{AA7891D3-1D74-4B2F-9BBD-BB669F771CEE}" type="presParOf" srcId="{9AF29350-8D6B-4CA1-88FF-4193267267EB}" destId="{E38DDB20-95CC-4A43-A947-0C9926C67B00}" srcOrd="0" destOrd="0" presId="urn:microsoft.com/office/officeart/2018/2/layout/IconLabelList"/>
    <dgm:cxn modelId="{6DCAB8A4-DA41-4429-8B20-EA1FB7A7078F}" type="presParOf" srcId="{E38DDB20-95CC-4A43-A947-0C9926C67B00}" destId="{DF43E703-48FC-40A9-A0A7-F5E4A7332CDD}" srcOrd="0" destOrd="0" presId="urn:microsoft.com/office/officeart/2018/2/layout/IconLabelList"/>
    <dgm:cxn modelId="{2363A0DA-EB01-4D54-9BFB-C59E17385ACD}" type="presParOf" srcId="{E38DDB20-95CC-4A43-A947-0C9926C67B00}" destId="{3E4A7D77-4B43-4E63-917B-A0C60B5DD999}" srcOrd="1" destOrd="0" presId="urn:microsoft.com/office/officeart/2018/2/layout/IconLabelList"/>
    <dgm:cxn modelId="{8788D749-FC17-4FAE-89D2-23F08970779D}" type="presParOf" srcId="{E38DDB20-95CC-4A43-A947-0C9926C67B00}" destId="{39DE5105-3CF4-4045-A330-0C7AFA4F38B8}" srcOrd="2" destOrd="0" presId="urn:microsoft.com/office/officeart/2018/2/layout/IconLabelList"/>
    <dgm:cxn modelId="{1218E53F-89A9-44ED-B810-66EA039524FC}" type="presParOf" srcId="{9AF29350-8D6B-4CA1-88FF-4193267267EB}" destId="{36AFE526-FAD4-44A5-A982-168333374DE5}" srcOrd="1" destOrd="0" presId="urn:microsoft.com/office/officeart/2018/2/layout/IconLabelList"/>
    <dgm:cxn modelId="{C2B27E32-2610-4A67-8D93-6AE7C897FCA5}" type="presParOf" srcId="{9AF29350-8D6B-4CA1-88FF-4193267267EB}" destId="{0481A8D2-7144-4370-8200-F69E4E3B5075}" srcOrd="2" destOrd="0" presId="urn:microsoft.com/office/officeart/2018/2/layout/IconLabelList"/>
    <dgm:cxn modelId="{31FC0CD9-52B7-4B20-8D89-019975F7D2E9}" type="presParOf" srcId="{0481A8D2-7144-4370-8200-F69E4E3B5075}" destId="{86DFFAB2-8634-46C9-9B73-385A56B30AC5}" srcOrd="0" destOrd="0" presId="urn:microsoft.com/office/officeart/2018/2/layout/IconLabelList"/>
    <dgm:cxn modelId="{86B25250-F56A-4D60-807A-880B69103C48}" type="presParOf" srcId="{0481A8D2-7144-4370-8200-F69E4E3B5075}" destId="{3136985A-A269-4E98-8204-B34D8D11536C}" srcOrd="1" destOrd="0" presId="urn:microsoft.com/office/officeart/2018/2/layout/IconLabelList"/>
    <dgm:cxn modelId="{1A1A592E-88C2-4896-8D45-2A8F020DF52E}" type="presParOf" srcId="{0481A8D2-7144-4370-8200-F69E4E3B5075}" destId="{A7BB6910-7C6A-4DEB-9F09-B35A7FD455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3E703-48FC-40A9-A0A7-F5E4A7332CDD}">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DE5105-3CF4-4045-A330-0C7AFA4F38B8}">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dirty="0" err="1">
              <a:latin typeface="Times New Roman"/>
              <a:cs typeface="Times New Roman"/>
            </a:rPr>
            <a:t>BeautifulSoup</a:t>
          </a:r>
          <a:r>
            <a:rPr lang="en-IN" sz="1800" kern="1200" dirty="0">
              <a:latin typeface="Times New Roman"/>
              <a:cs typeface="Times New Roman"/>
            </a:rPr>
            <a:t> was used to scrape Falcon 9 launch records from Wikipedia.</a:t>
          </a:r>
          <a:endParaRPr lang="en-US" sz="1800" kern="1200" dirty="0">
            <a:latin typeface="Times New Roman"/>
            <a:cs typeface="Times New Roman"/>
          </a:endParaRPr>
        </a:p>
      </dsp:txBody>
      <dsp:txXfrm>
        <a:off x="559800" y="2821519"/>
        <a:ext cx="4320000" cy="720000"/>
      </dsp:txXfrm>
    </dsp:sp>
    <dsp:sp modelId="{86DFFAB2-8634-46C9-9B73-385A56B30AC5}">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BB6910-7C6A-4DEB-9F09-B35A7FD45546}">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dirty="0">
              <a:latin typeface="Times New Roman"/>
              <a:cs typeface="Times New Roman"/>
            </a:rPr>
            <a:t>The HTML table containing the launch records was parsed and converted into a pandas </a:t>
          </a:r>
          <a:r>
            <a:rPr lang="en-IN" sz="1800" kern="1200" dirty="0" err="1">
              <a:latin typeface="Times New Roman"/>
              <a:cs typeface="Times New Roman"/>
            </a:rPr>
            <a:t>DataFrame</a:t>
          </a:r>
          <a:r>
            <a:rPr lang="en-IN" sz="1800" kern="1200" dirty="0">
              <a:latin typeface="Times New Roman"/>
              <a:cs typeface="Times New Roman"/>
            </a:rPr>
            <a:t>.</a:t>
          </a:r>
          <a:endParaRPr lang="en-US" sz="1800" kern="1200" dirty="0">
            <a:latin typeface="Times New Roman"/>
            <a:cs typeface="Times New Roman"/>
          </a:endParaRP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EAF8-60CF-4441-8355-A78AF0945C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8D33D6-AF89-416C-A41E-45B24EBBD7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B93832-0DA9-4E2B-975B-6BEEFA3C8E33}"/>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5" name="Footer Placeholder 4">
            <a:extLst>
              <a:ext uri="{FF2B5EF4-FFF2-40B4-BE49-F238E27FC236}">
                <a16:creationId xmlns:a16="http://schemas.microsoft.com/office/drawing/2014/main" id="{4AB4008B-7FD0-4B5E-A675-083262285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2B902-F921-4F32-8777-04F4C60AACBE}"/>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371687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8482-6D5B-4E8C-9FF6-D75CAF71E6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C920BA-C5EF-4DE9-9E1D-57A0D57C2B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C19EE-4E5A-4CE1-BAAE-CDE653BEED74}"/>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5" name="Footer Placeholder 4">
            <a:extLst>
              <a:ext uri="{FF2B5EF4-FFF2-40B4-BE49-F238E27FC236}">
                <a16:creationId xmlns:a16="http://schemas.microsoft.com/office/drawing/2014/main" id="{884C2377-BDB1-4A5D-B23B-CB15BF5A2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7D933-6131-48B5-9099-42983A21E548}"/>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188307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932AC-25FB-489F-B828-9322634AD1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EB635-740B-450C-85B8-BF347D3CEB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55B8D8-D3C5-4ABD-BB83-A9F7B0811647}"/>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5" name="Footer Placeholder 4">
            <a:extLst>
              <a:ext uri="{FF2B5EF4-FFF2-40B4-BE49-F238E27FC236}">
                <a16:creationId xmlns:a16="http://schemas.microsoft.com/office/drawing/2014/main" id="{D9C43CF3-899F-485B-A401-C285F5B13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9A116-755A-490A-A66A-4724EA435C99}"/>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24158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3BCD-1773-4921-B5FA-E6102FFC01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43386F-9AA7-4232-A4D1-3E5BEF671F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683C6-CEFB-493D-94A7-ADF6AD45DF0C}"/>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5" name="Footer Placeholder 4">
            <a:extLst>
              <a:ext uri="{FF2B5EF4-FFF2-40B4-BE49-F238E27FC236}">
                <a16:creationId xmlns:a16="http://schemas.microsoft.com/office/drawing/2014/main" id="{F4544685-4A2D-4B6B-8CFA-E77B330FE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E97F1-45D9-4237-BEEB-C14F290E14F9}"/>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137176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5739-BB8C-48C4-99D3-2A7F0AFBE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F2D8EE-B196-475A-ABB4-1607D20BF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6A19E-F0E1-4134-A142-C86782B6043E}"/>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5" name="Footer Placeholder 4">
            <a:extLst>
              <a:ext uri="{FF2B5EF4-FFF2-40B4-BE49-F238E27FC236}">
                <a16:creationId xmlns:a16="http://schemas.microsoft.com/office/drawing/2014/main" id="{3CD7EA9D-99BC-402D-9425-1F3EBE70F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B4BD7E-736B-4ED2-BB2A-A52FAD4CE247}"/>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331871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C8F9-0C66-46DE-A076-2A791D5E0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47C961-A0A4-4F1A-8E87-CA5024EAF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C84045-4E53-4341-9A0B-A36AB8530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A2F514-CB9D-4880-A10E-51B2B4DAD8A2}"/>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6" name="Footer Placeholder 5">
            <a:extLst>
              <a:ext uri="{FF2B5EF4-FFF2-40B4-BE49-F238E27FC236}">
                <a16:creationId xmlns:a16="http://schemas.microsoft.com/office/drawing/2014/main" id="{5C9BE6FC-1522-4EFF-90E0-B8B732F32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A41228-CB79-4EBB-8E95-62561A509719}"/>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109878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DDF1-8905-48EE-8C5C-20B04D6186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8A86C-5DC8-4A7C-BCC7-A7EF4EEF6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3A488-09AE-4C3C-9724-34F278141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17F0C1-8CF2-4BCF-AC62-0874D88148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6111E-A4C7-4E58-93CE-5DA5E30D0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66BE5E-7266-4C26-A749-9735B748CF37}"/>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8" name="Footer Placeholder 7">
            <a:extLst>
              <a:ext uri="{FF2B5EF4-FFF2-40B4-BE49-F238E27FC236}">
                <a16:creationId xmlns:a16="http://schemas.microsoft.com/office/drawing/2014/main" id="{390220C9-9134-4945-94D6-14ADBC95AD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AC3FDA-7BFE-457A-820B-BFD5CB8EE5C3}"/>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237229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8731-43D4-4E8E-9C4A-7607540290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489F15-F810-488D-B766-67EBA38286E0}"/>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4" name="Footer Placeholder 3">
            <a:extLst>
              <a:ext uri="{FF2B5EF4-FFF2-40B4-BE49-F238E27FC236}">
                <a16:creationId xmlns:a16="http://schemas.microsoft.com/office/drawing/2014/main" id="{4356E562-1D8C-4E65-81E8-F0B684B762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22C01D-3768-449E-9C04-7BB73CE6A0DC}"/>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133971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333E5-1814-490C-A535-15F2FB554A17}"/>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3" name="Footer Placeholder 2">
            <a:extLst>
              <a:ext uri="{FF2B5EF4-FFF2-40B4-BE49-F238E27FC236}">
                <a16:creationId xmlns:a16="http://schemas.microsoft.com/office/drawing/2014/main" id="{A897614A-4784-498C-B65F-11ABAFE291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DD2224-017C-44F7-B8DB-7536760A5303}"/>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242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1541-0A05-438C-9A37-9F221E475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8BB266-5817-4B57-BCEE-555B06A54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7EB614-46D8-4CF8-8381-413D90CE9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1338D-2E46-4CF2-8DEC-B3DBFC9BB8C8}"/>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6" name="Footer Placeholder 5">
            <a:extLst>
              <a:ext uri="{FF2B5EF4-FFF2-40B4-BE49-F238E27FC236}">
                <a16:creationId xmlns:a16="http://schemas.microsoft.com/office/drawing/2014/main" id="{5BF5ABCC-C5F5-48FE-A462-D9438893E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2D137-6B19-42FA-9B38-BD9B9BFBEA3D}"/>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427187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C740-786A-49F9-8070-30222859C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243E4-DA15-46FA-BB80-887E14174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B527C4-280D-41D6-83B1-CEBB781C3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DC89B-E4D4-479F-BFC9-9F477E5C1076}"/>
              </a:ext>
            </a:extLst>
          </p:cNvPr>
          <p:cNvSpPr>
            <a:spLocks noGrp="1"/>
          </p:cNvSpPr>
          <p:nvPr>
            <p:ph type="dt" sz="half" idx="10"/>
          </p:nvPr>
        </p:nvSpPr>
        <p:spPr/>
        <p:txBody>
          <a:bodyPr/>
          <a:lstStyle/>
          <a:p>
            <a:fld id="{4B94C805-DD4C-436B-833F-84CCCF6251BB}" type="datetimeFigureOut">
              <a:rPr lang="en-IN" smtClean="0"/>
              <a:t>10-08-2024</a:t>
            </a:fld>
            <a:endParaRPr lang="en-IN"/>
          </a:p>
        </p:txBody>
      </p:sp>
      <p:sp>
        <p:nvSpPr>
          <p:cNvPr id="6" name="Footer Placeholder 5">
            <a:extLst>
              <a:ext uri="{FF2B5EF4-FFF2-40B4-BE49-F238E27FC236}">
                <a16:creationId xmlns:a16="http://schemas.microsoft.com/office/drawing/2014/main" id="{E2BDD836-6C04-4796-9B89-E099AAE267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DD767-F4A8-43A8-9A9A-4F1CB3BFF82E}"/>
              </a:ext>
            </a:extLst>
          </p:cNvPr>
          <p:cNvSpPr>
            <a:spLocks noGrp="1"/>
          </p:cNvSpPr>
          <p:nvPr>
            <p:ph type="sldNum" sz="quarter" idx="12"/>
          </p:nvPr>
        </p:nvSpPr>
        <p:spPr/>
        <p:txBody>
          <a:bodyPr/>
          <a:lstStyle/>
          <a:p>
            <a:fld id="{91A95B1A-2A08-4FA7-B004-A4DB72209082}" type="slidenum">
              <a:rPr lang="en-IN" smtClean="0"/>
              <a:t>‹#›</a:t>
            </a:fld>
            <a:endParaRPr lang="en-IN"/>
          </a:p>
        </p:txBody>
      </p:sp>
    </p:spTree>
    <p:extLst>
      <p:ext uri="{BB962C8B-B14F-4D97-AF65-F5344CB8AC3E}">
        <p14:creationId xmlns:p14="http://schemas.microsoft.com/office/powerpoint/2010/main" val="344889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C98C3A-8E37-45F5-8D8D-9D13E0B5E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1AB2CF-82F1-4B3F-9D6F-609BCF676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01FC55-EB7A-4A7C-8B4E-8B968462F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4C805-DD4C-436B-833F-84CCCF6251BB}" type="datetimeFigureOut">
              <a:rPr lang="en-IN" smtClean="0"/>
              <a:t>10-08-2024</a:t>
            </a:fld>
            <a:endParaRPr lang="en-IN"/>
          </a:p>
        </p:txBody>
      </p:sp>
      <p:sp>
        <p:nvSpPr>
          <p:cNvPr id="5" name="Footer Placeholder 4">
            <a:extLst>
              <a:ext uri="{FF2B5EF4-FFF2-40B4-BE49-F238E27FC236}">
                <a16:creationId xmlns:a16="http://schemas.microsoft.com/office/drawing/2014/main" id="{938FCEA6-C024-4C0A-8F2E-47725878D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282ED2-E77F-4128-9E7D-BFC3E7300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95B1A-2A08-4FA7-B004-A4DB72209082}" type="slidenum">
              <a:rPr lang="en-IN" smtClean="0"/>
              <a:t>‹#›</a:t>
            </a:fld>
            <a:endParaRPr lang="en-IN"/>
          </a:p>
        </p:txBody>
      </p:sp>
    </p:spTree>
    <p:extLst>
      <p:ext uri="{BB962C8B-B14F-4D97-AF65-F5344CB8AC3E}">
        <p14:creationId xmlns:p14="http://schemas.microsoft.com/office/powerpoint/2010/main" val="2035100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14" descr="Large red moon rising">
            <a:extLst>
              <a:ext uri="{FF2B5EF4-FFF2-40B4-BE49-F238E27FC236}">
                <a16:creationId xmlns:a16="http://schemas.microsoft.com/office/drawing/2014/main" id="{3ABCE973-732C-45C4-9F0B-117B8EB28123}"/>
              </a:ext>
            </a:extLst>
          </p:cNvPr>
          <p:cNvPicPr>
            <a:picLocks noChangeAspect="1"/>
          </p:cNvPicPr>
          <p:nvPr/>
        </p:nvPicPr>
        <p:blipFill>
          <a:blip r:embed="rId2"/>
          <a:srcRect l="19081" r="9819"/>
          <a:stretch/>
        </p:blipFill>
        <p:spPr>
          <a:xfrm>
            <a:off x="3523488" y="10"/>
            <a:ext cx="8668512" cy="6857990"/>
          </a:xfrm>
          <a:prstGeom prst="rect">
            <a:avLst/>
          </a:prstGeom>
        </p:spPr>
      </p:pic>
      <p:sp>
        <p:nvSpPr>
          <p:cNvPr id="43" name="Rectangle 4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74E2C7-730F-4C81-B973-C056A5C1D790}"/>
              </a:ext>
            </a:extLst>
          </p:cNvPr>
          <p:cNvSpPr>
            <a:spLocks noGrp="1"/>
          </p:cNvSpPr>
          <p:nvPr>
            <p:ph type="ctrTitle"/>
          </p:nvPr>
        </p:nvSpPr>
        <p:spPr>
          <a:xfrm>
            <a:off x="477981" y="1122363"/>
            <a:ext cx="4023360" cy="3204134"/>
          </a:xfrm>
        </p:spPr>
        <p:txBody>
          <a:bodyPr anchor="b">
            <a:normAutofit/>
          </a:bodyPr>
          <a:lstStyle/>
          <a:p>
            <a:pPr algn="l"/>
            <a:r>
              <a:rPr lang="en-IN" sz="4400">
                <a:latin typeface="Times New Roman" panose="02020603050405020304" pitchFamily="18" charset="0"/>
                <a:cs typeface="Times New Roman" panose="02020603050405020304" pitchFamily="18" charset="0"/>
              </a:rPr>
              <a:t>Falcon 9 SpaceX Data Science Capstone Project</a:t>
            </a:r>
          </a:p>
        </p:txBody>
      </p:sp>
      <p:sp>
        <p:nvSpPr>
          <p:cNvPr id="4" name="Subtitle 3">
            <a:extLst>
              <a:ext uri="{FF2B5EF4-FFF2-40B4-BE49-F238E27FC236}">
                <a16:creationId xmlns:a16="http://schemas.microsoft.com/office/drawing/2014/main" id="{29E832C2-8A06-4126-874B-CED815D16B94}"/>
              </a:ext>
            </a:extLst>
          </p:cNvPr>
          <p:cNvSpPr>
            <a:spLocks noGrp="1"/>
          </p:cNvSpPr>
          <p:nvPr>
            <p:ph type="subTitle" idx="1"/>
          </p:nvPr>
        </p:nvSpPr>
        <p:spPr>
          <a:xfrm>
            <a:off x="477980" y="4872922"/>
            <a:ext cx="4177996" cy="1686498"/>
          </a:xfrm>
        </p:spPr>
        <p:txBody>
          <a:bodyPr vert="horz" lIns="91440" tIns="45720" rIns="91440" bIns="45720" rtlCol="0" anchor="t">
            <a:normAutofit/>
          </a:bodyPr>
          <a:lstStyle/>
          <a:p>
            <a:pPr algn="l"/>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Analysis and Insights</a:t>
            </a:r>
          </a:p>
          <a:p>
            <a:pPr algn="l"/>
            <a:r>
              <a:rPr lang="en-IN" sz="2000" dirty="0">
                <a:latin typeface="Times New Roman" panose="02020603050405020304" pitchFamily="18" charset="0"/>
                <a:cs typeface="Times New Roman" panose="02020603050405020304" pitchFamily="18" charset="0"/>
              </a:rPr>
              <a:t>KATA RAVI</a:t>
            </a:r>
          </a:p>
          <a:p>
            <a:pPr algn="l"/>
            <a:r>
              <a:rPr lang="en-IN" sz="2000" dirty="0">
                <a:latin typeface="Times New Roman" panose="02020603050405020304" pitchFamily="18" charset="0"/>
                <a:cs typeface="Times New Roman" panose="02020603050405020304" pitchFamily="18" charset="0"/>
              </a:rPr>
              <a:t>10.08.2024</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77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200" b="1" dirty="0">
                <a:latin typeface="Times New Roman"/>
                <a:cs typeface="Times New Roman"/>
              </a:rPr>
              <a:t>METHODOLOGY</a:t>
            </a:r>
            <a:br>
              <a:rPr lang="en-IN" sz="4200" b="1" dirty="0">
                <a:latin typeface="Times New Roman"/>
              </a:rPr>
            </a:br>
            <a:r>
              <a:rPr lang="en-US" sz="4200" b="1" dirty="0">
                <a:latin typeface="Times New Roman"/>
                <a:cs typeface="Times New Roman"/>
              </a:rPr>
              <a:t>Data collection, wrangling, and formatting</a:t>
            </a:r>
            <a:endParaRPr lang="en-IN" sz="4200" dirty="0">
              <a:latin typeface="Times New Roman"/>
              <a:cs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marL="0" indent="0">
              <a:buNone/>
            </a:pPr>
            <a:r>
              <a:rPr lang="en-US" sz="2200">
                <a:latin typeface="Times New Roman" pitchFamily="18" charset="0"/>
                <a:cs typeface="Times New Roman" pitchFamily="18" charset="0"/>
              </a:rPr>
              <a:t>• The data is later processed so that there are no missing entries and categorical</a:t>
            </a:r>
          </a:p>
          <a:p>
            <a:pPr marL="0" indent="0">
              <a:buNone/>
            </a:pPr>
            <a:r>
              <a:rPr lang="en-US" sz="2200">
                <a:latin typeface="Times New Roman" pitchFamily="18" charset="0"/>
                <a:cs typeface="Times New Roman" pitchFamily="18" charset="0"/>
              </a:rPr>
              <a:t>features are encoded using one-hot encoding.</a:t>
            </a:r>
          </a:p>
          <a:p>
            <a:pPr marL="0" indent="0">
              <a:buNone/>
            </a:pPr>
            <a:r>
              <a:rPr lang="en-US" sz="2200">
                <a:latin typeface="Times New Roman" pitchFamily="18" charset="0"/>
                <a:cs typeface="Times New Roman" pitchFamily="18" charset="0"/>
              </a:rPr>
              <a:t>• An extra column called ‘Class’ is also added to the data frame. The column ‘Class’</a:t>
            </a:r>
          </a:p>
          <a:p>
            <a:pPr marL="0" indent="0">
              <a:buNone/>
            </a:pPr>
            <a:r>
              <a:rPr lang="en-US" sz="2200">
                <a:latin typeface="Times New Roman" pitchFamily="18" charset="0"/>
                <a:cs typeface="Times New Roman" pitchFamily="18" charset="0"/>
              </a:rPr>
              <a:t>contains 0 if a given launch is failed and 1 if it is successful.</a:t>
            </a:r>
          </a:p>
          <a:p>
            <a:pPr marL="0" indent="0">
              <a:buNone/>
            </a:pPr>
            <a:r>
              <a:rPr lang="en-US" sz="2200">
                <a:latin typeface="Times New Roman" pitchFamily="18" charset="0"/>
                <a:cs typeface="Times New Roman" pitchFamily="18" charset="0"/>
              </a:rPr>
              <a:t>• In the end, we end up with 90 rows or instances and 83 columns or features.</a:t>
            </a:r>
            <a:endParaRPr lang="en-IN" sz="2200">
              <a:latin typeface="Times New Roman" pitchFamily="18" charset="0"/>
              <a:cs typeface="Times New Roman" pitchFamily="18" charset="0"/>
            </a:endParaRPr>
          </a:p>
        </p:txBody>
      </p:sp>
    </p:spTree>
    <p:extLst>
      <p:ext uri="{BB962C8B-B14F-4D97-AF65-F5344CB8AC3E}">
        <p14:creationId xmlns:p14="http://schemas.microsoft.com/office/powerpoint/2010/main" val="173405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200" b="1">
                <a:latin typeface="Times New Roman" pitchFamily="18" charset="0"/>
                <a:cs typeface="Times New Roman" pitchFamily="18" charset="0"/>
              </a:rPr>
              <a:t>METHODOLOGY</a:t>
            </a:r>
            <a:br>
              <a:rPr lang="en-IN" sz="4200" b="1">
                <a:latin typeface="Times New Roman" pitchFamily="18" charset="0"/>
                <a:cs typeface="Times New Roman" pitchFamily="18" charset="0"/>
              </a:rPr>
            </a:br>
            <a:r>
              <a:rPr lang="en-US" sz="4200">
                <a:latin typeface="Times New Roman" pitchFamily="18" charset="0"/>
                <a:cs typeface="Times New Roman" pitchFamily="18" charset="0"/>
              </a:rPr>
              <a:t>Exploratory data analysis (EDA)</a:t>
            </a:r>
            <a:endParaRPr lang="en-IN"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r>
              <a:rPr lang="en-IN" sz="2200" b="1" dirty="0">
                <a:latin typeface="Times New Roman"/>
                <a:cs typeface="Times New Roman"/>
              </a:rPr>
              <a:t>Visualization:</a:t>
            </a:r>
            <a:endParaRPr lang="en-IN" sz="2200" dirty="0">
              <a:latin typeface="Times New Roman"/>
              <a:cs typeface="Times New Roman"/>
            </a:endParaRPr>
          </a:p>
          <a:p>
            <a:pPr lvl="0"/>
            <a:r>
              <a:rPr lang="en-IN" sz="2200" dirty="0">
                <a:latin typeface="Times New Roman"/>
                <a:cs typeface="Times New Roman"/>
              </a:rPr>
              <a:t>Used various plots to visualize the relationship between different features like flight number, launch site, payload mass, and success rate.</a:t>
            </a:r>
          </a:p>
          <a:p>
            <a:r>
              <a:rPr lang="en-IN" sz="2200" dirty="0">
                <a:latin typeface="Times New Roman"/>
                <a:cs typeface="Times New Roman"/>
              </a:rPr>
              <a:t>Plotted success rate trends over the years and success rates of different orbit types</a:t>
            </a:r>
          </a:p>
        </p:txBody>
      </p:sp>
    </p:spTree>
    <p:extLst>
      <p:ext uri="{BB962C8B-B14F-4D97-AF65-F5344CB8AC3E}">
        <p14:creationId xmlns:p14="http://schemas.microsoft.com/office/powerpoint/2010/main" val="241072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200" b="1">
                <a:latin typeface="Times New Roman" pitchFamily="18" charset="0"/>
                <a:cs typeface="Times New Roman" pitchFamily="18" charset="0"/>
              </a:rPr>
              <a:t>METHODOLOGY</a:t>
            </a:r>
            <a:br>
              <a:rPr lang="en-IN" sz="4200" b="1">
                <a:latin typeface="Times New Roman" pitchFamily="18" charset="0"/>
                <a:cs typeface="Times New Roman" pitchFamily="18" charset="0"/>
              </a:rPr>
            </a:br>
            <a:r>
              <a:rPr lang="en-IN" sz="4200" b="1">
                <a:latin typeface="Times New Roman" pitchFamily="18" charset="0"/>
                <a:cs typeface="Times New Roman" pitchFamily="18" charset="0"/>
              </a:rPr>
              <a:t>Machine Learning Prediction</a:t>
            </a:r>
            <a:endParaRPr lang="en-IN"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Autofit/>
          </a:bodyPr>
          <a:lstStyle/>
          <a:p>
            <a:pPr marL="0" indent="0">
              <a:buNone/>
            </a:pPr>
            <a:r>
              <a:rPr lang="en-US" sz="1800" dirty="0">
                <a:latin typeface="Times New Roman"/>
                <a:cs typeface="Times New Roman"/>
              </a:rPr>
              <a:t>• Functions from the Scikit-learn library are used to create our machine learning</a:t>
            </a:r>
          </a:p>
          <a:p>
            <a:pPr marL="0" indent="0">
              <a:buNone/>
            </a:pPr>
            <a:r>
              <a:rPr lang="en-IN" sz="1800" dirty="0">
                <a:latin typeface="Times New Roman"/>
                <a:cs typeface="Times New Roman"/>
              </a:rPr>
              <a:t>models.</a:t>
            </a:r>
          </a:p>
          <a:p>
            <a:pPr marL="0" indent="0">
              <a:buNone/>
            </a:pPr>
            <a:r>
              <a:rPr lang="en-US" sz="1800" dirty="0">
                <a:latin typeface="Times New Roman"/>
                <a:cs typeface="Times New Roman"/>
              </a:rPr>
              <a:t>• The machine learning prediction phase include the following steps:</a:t>
            </a:r>
          </a:p>
          <a:p>
            <a:pPr marL="0" indent="0">
              <a:buNone/>
            </a:pPr>
            <a:r>
              <a:rPr lang="en-IN" sz="1800" dirty="0">
                <a:latin typeface="Times New Roman"/>
                <a:cs typeface="Times New Roman"/>
              </a:rPr>
              <a:t>• Standardizing the data</a:t>
            </a:r>
          </a:p>
          <a:p>
            <a:pPr marL="0" indent="0">
              <a:buNone/>
            </a:pPr>
            <a:r>
              <a:rPr lang="en-US" sz="1800" dirty="0">
                <a:latin typeface="Times New Roman"/>
                <a:cs typeface="Times New Roman"/>
              </a:rPr>
              <a:t>• Splitting the data into training and test data</a:t>
            </a:r>
          </a:p>
          <a:p>
            <a:pPr marL="0" indent="0">
              <a:buNone/>
            </a:pPr>
            <a:r>
              <a:rPr lang="en-US" sz="1800" dirty="0">
                <a:latin typeface="Times New Roman"/>
                <a:cs typeface="Times New Roman"/>
              </a:rPr>
              <a:t>• Creating machine learning models, which include:</a:t>
            </a:r>
          </a:p>
          <a:p>
            <a:pPr marL="0" indent="0">
              <a:buNone/>
            </a:pPr>
            <a:r>
              <a:rPr lang="en-IN" sz="1800" dirty="0">
                <a:latin typeface="Times New Roman"/>
                <a:cs typeface="Times New Roman"/>
              </a:rPr>
              <a:t>• Logistic regression</a:t>
            </a:r>
          </a:p>
          <a:p>
            <a:pPr marL="0" indent="0">
              <a:buNone/>
            </a:pPr>
            <a:r>
              <a:rPr lang="en-IN" sz="1800" dirty="0">
                <a:latin typeface="Times New Roman"/>
                <a:cs typeface="Times New Roman"/>
              </a:rPr>
              <a:t>• Support vector machine (SVM)</a:t>
            </a:r>
          </a:p>
          <a:p>
            <a:pPr marL="0" indent="0">
              <a:buNone/>
            </a:pPr>
            <a:r>
              <a:rPr lang="en-IN" sz="1800" dirty="0">
                <a:latin typeface="Times New Roman"/>
                <a:cs typeface="Times New Roman"/>
              </a:rPr>
              <a:t>• Decision tree</a:t>
            </a:r>
          </a:p>
          <a:p>
            <a:pPr marL="0" indent="0">
              <a:buNone/>
            </a:pPr>
            <a:r>
              <a:rPr lang="en-IN" sz="1800" dirty="0">
                <a:latin typeface="Times New Roman"/>
                <a:cs typeface="Times New Roman"/>
              </a:rPr>
              <a:t>• K nearest </a:t>
            </a:r>
            <a:r>
              <a:rPr lang="en-IN" sz="1800" err="1">
                <a:latin typeface="Times New Roman"/>
                <a:cs typeface="Times New Roman"/>
              </a:rPr>
              <a:t>neighbors</a:t>
            </a:r>
            <a:r>
              <a:rPr lang="en-IN" sz="1800" dirty="0">
                <a:latin typeface="Times New Roman"/>
                <a:cs typeface="Times New Roman"/>
              </a:rPr>
              <a:t> (KNN)</a:t>
            </a:r>
          </a:p>
          <a:p>
            <a:pPr marL="0" indent="0">
              <a:buNone/>
            </a:pPr>
            <a:r>
              <a:rPr lang="en-US" sz="1800" dirty="0">
                <a:latin typeface="Times New Roman"/>
                <a:cs typeface="Times New Roman"/>
              </a:rPr>
              <a:t>• Fit the models on the training set</a:t>
            </a:r>
          </a:p>
          <a:p>
            <a:pPr marL="0" indent="0">
              <a:buNone/>
            </a:pPr>
            <a:r>
              <a:rPr lang="en-US" sz="1800" dirty="0">
                <a:latin typeface="Times New Roman"/>
                <a:cs typeface="Times New Roman"/>
              </a:rPr>
              <a:t>• Find the best combination of hyperparameters for each model</a:t>
            </a:r>
          </a:p>
          <a:p>
            <a:pPr marL="0" indent="0">
              <a:buNone/>
            </a:pPr>
            <a:r>
              <a:rPr lang="en-US" sz="1800" dirty="0">
                <a:latin typeface="Times New Roman"/>
                <a:cs typeface="Times New Roman"/>
              </a:rPr>
              <a:t>• Evaluate the models based on their accuracy scores and confusion matrix</a:t>
            </a:r>
            <a:endParaRPr lang="en-IN" sz="1800" dirty="0">
              <a:latin typeface="Times New Roman"/>
              <a:cs typeface="Times New Roman"/>
            </a:endParaRPr>
          </a:p>
        </p:txBody>
      </p:sp>
    </p:spTree>
    <p:extLst>
      <p:ext uri="{BB962C8B-B14F-4D97-AF65-F5344CB8AC3E}">
        <p14:creationId xmlns:p14="http://schemas.microsoft.com/office/powerpoint/2010/main" val="2709929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a:latin typeface="Times New Roman" pitchFamily="18" charset="0"/>
                <a:cs typeface="Times New Roman" pitchFamily="18" charset="0"/>
              </a:rPr>
              <a:t>RESULTS</a:t>
            </a:r>
            <a:endParaRPr lang="en-IN" sz="5400" b="1">
              <a:latin typeface="Times New Roman" pitchFamily="18" charset="0"/>
              <a:cs typeface="Times New Roman"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dirty="0">
                <a:latin typeface="Times New Roman"/>
                <a:cs typeface="Times New Roman"/>
              </a:rPr>
              <a:t>• The results are split into 5 sections:</a:t>
            </a:r>
          </a:p>
          <a:p>
            <a:pPr marL="0" indent="0">
              <a:buNone/>
            </a:pPr>
            <a:r>
              <a:rPr lang="en-IN" sz="2200" dirty="0">
                <a:latin typeface="Times New Roman"/>
                <a:cs typeface="Times New Roman"/>
              </a:rPr>
              <a:t>• SQL (EDA with SQL)</a:t>
            </a:r>
          </a:p>
          <a:p>
            <a:pPr marL="0" indent="0">
              <a:buNone/>
            </a:pPr>
            <a:r>
              <a:rPr lang="en-US" sz="2200" dirty="0">
                <a:latin typeface="Times New Roman"/>
                <a:cs typeface="Times New Roman"/>
              </a:rPr>
              <a:t>• Matplotlib and Seaborn (EDA with Visualization)</a:t>
            </a:r>
            <a:endParaRPr lang="en-US" sz="2200">
              <a:latin typeface="Times New Roman"/>
              <a:cs typeface="Times New Roman"/>
            </a:endParaRPr>
          </a:p>
          <a:p>
            <a:pPr marL="0" indent="0">
              <a:buNone/>
            </a:pPr>
            <a:r>
              <a:rPr lang="en-IN" sz="2200" dirty="0">
                <a:latin typeface="Times New Roman"/>
                <a:cs typeface="Times New Roman"/>
              </a:rPr>
              <a:t>• Folium</a:t>
            </a:r>
          </a:p>
          <a:p>
            <a:pPr marL="0" indent="0">
              <a:buNone/>
            </a:pPr>
            <a:r>
              <a:rPr lang="en-IN" sz="2200" dirty="0">
                <a:latin typeface="Times New Roman"/>
                <a:cs typeface="Times New Roman"/>
              </a:rPr>
              <a:t>• Dash</a:t>
            </a:r>
          </a:p>
          <a:p>
            <a:pPr marL="0" indent="0">
              <a:buNone/>
            </a:pPr>
            <a:r>
              <a:rPr lang="en-IN" sz="2200" dirty="0">
                <a:latin typeface="Times New Roman"/>
                <a:cs typeface="Times New Roman"/>
              </a:rPr>
              <a:t>• Predictive Analysis</a:t>
            </a:r>
          </a:p>
          <a:p>
            <a:pPr marL="0" indent="0">
              <a:buNone/>
            </a:pPr>
            <a:r>
              <a:rPr lang="en-US" sz="2200" dirty="0">
                <a:latin typeface="Times New Roman"/>
                <a:cs typeface="Times New Roman"/>
              </a:rPr>
              <a:t>• In all of the graphs that follow, class 0 represents a failed launch outcome while class 1 represents a successful launch outcome.</a:t>
            </a:r>
            <a:endParaRPr lang="en-IN" sz="2200" dirty="0">
              <a:latin typeface="Times New Roman"/>
              <a:cs typeface="Times New Roman"/>
            </a:endParaRPr>
          </a:p>
        </p:txBody>
      </p:sp>
    </p:spTree>
    <p:extLst>
      <p:ext uri="{BB962C8B-B14F-4D97-AF65-F5344CB8AC3E}">
        <p14:creationId xmlns:p14="http://schemas.microsoft.com/office/powerpoint/2010/main" val="19565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fontScale="90000"/>
          </a:bodyPr>
          <a:lstStyle/>
          <a:p>
            <a:r>
              <a:rPr lang="en-IN" sz="4000" b="1" dirty="0">
                <a:latin typeface="Times New Roman"/>
                <a:cs typeface="Calibri Light"/>
              </a:rPr>
              <a:t>RESULTS</a:t>
            </a:r>
            <a:br>
              <a:rPr lang="en-IN" sz="4000" b="1" dirty="0">
                <a:latin typeface="Times New Roman"/>
                <a:cs typeface="Calibri Light"/>
              </a:rPr>
            </a:br>
            <a:br>
              <a:rPr lang="en-IN" sz="4000" b="1" dirty="0">
                <a:latin typeface="Times New Roman"/>
                <a:cs typeface="Calibri Light"/>
              </a:rPr>
            </a:br>
            <a:r>
              <a:rPr lang="en-IN" sz="4000" b="1" dirty="0">
                <a:latin typeface="Times New Roman"/>
                <a:cs typeface="Calibri Light"/>
              </a:rPr>
              <a:t>EDA with SQL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dirty="0">
                <a:latin typeface="Times New Roman"/>
                <a:cs typeface="Times New Roman"/>
              </a:rPr>
              <a:t>The names of the unique launch sites in the space mission</a:t>
            </a:r>
          </a:p>
          <a:p>
            <a:pPr marL="0" indent="0">
              <a:buNone/>
            </a:pPr>
            <a:endParaRPr lang="en-US" sz="2200"/>
          </a:p>
          <a:p>
            <a:pPr marL="0" indent="0">
              <a:buNone/>
            </a:pPr>
            <a:endParaRPr lang="en-US" sz="220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latin typeface="Times New Roman"/>
                <a:cs typeface="Times New Roman"/>
              </a:rPr>
              <a:t>5 records where launch sites begin with ‘CCA’</a:t>
            </a:r>
          </a:p>
          <a:p>
            <a:pPr marL="0" indent="0">
              <a:buNone/>
            </a:pPr>
            <a:endParaRPr lang="en-US" sz="2200" dirty="0">
              <a:cs typeface="Calibri"/>
            </a:endParaRPr>
          </a:p>
          <a:p>
            <a:pPr marL="0" indent="0">
              <a:buNone/>
            </a:pPr>
            <a:endParaRPr lang="en-IN" sz="2200">
              <a:cs typeface="Calibri"/>
            </a:endParaRPr>
          </a:p>
        </p:txBody>
      </p:sp>
      <p:pic>
        <p:nvPicPr>
          <p:cNvPr id="4" name="Picture 3" descr="A screenshot of a computer&#10;&#10;Description automatically generated">
            <a:extLst>
              <a:ext uri="{FF2B5EF4-FFF2-40B4-BE49-F238E27FC236}">
                <a16:creationId xmlns:a16="http://schemas.microsoft.com/office/drawing/2014/main" id="{D44718F5-D5E7-7544-AC89-4E22DFF6C73A}"/>
              </a:ext>
            </a:extLst>
          </p:cNvPr>
          <p:cNvPicPr>
            <a:picLocks noChangeAspect="1"/>
          </p:cNvPicPr>
          <p:nvPr/>
        </p:nvPicPr>
        <p:blipFill>
          <a:blip r:embed="rId2"/>
          <a:stretch>
            <a:fillRect/>
          </a:stretch>
        </p:blipFill>
        <p:spPr>
          <a:xfrm>
            <a:off x="2544343" y="2264525"/>
            <a:ext cx="2401917" cy="192638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5A12A9A-FF5A-4737-99A8-A093922CF12B}"/>
              </a:ext>
            </a:extLst>
          </p:cNvPr>
          <p:cNvPicPr>
            <a:picLocks noChangeAspect="1"/>
          </p:cNvPicPr>
          <p:nvPr/>
        </p:nvPicPr>
        <p:blipFill>
          <a:blip r:embed="rId3"/>
          <a:stretch>
            <a:fillRect/>
          </a:stretch>
        </p:blipFill>
        <p:spPr>
          <a:xfrm>
            <a:off x="838110" y="4899444"/>
            <a:ext cx="7755328" cy="1961792"/>
          </a:xfrm>
          <a:prstGeom prst="rect">
            <a:avLst/>
          </a:prstGeom>
        </p:spPr>
      </p:pic>
    </p:spTree>
    <p:extLst>
      <p:ext uri="{BB962C8B-B14F-4D97-AF65-F5344CB8AC3E}">
        <p14:creationId xmlns:p14="http://schemas.microsoft.com/office/powerpoint/2010/main" val="96895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fontScale="90000"/>
          </a:bodyPr>
          <a:lstStyle/>
          <a:p>
            <a:r>
              <a:rPr lang="en-IN" sz="3600" b="1" dirty="0">
                <a:latin typeface="Times New Roman"/>
                <a:cs typeface="Times New Roman"/>
              </a:rPr>
              <a:t>RESULTS</a:t>
            </a:r>
            <a:br>
              <a:rPr lang="en-IN" sz="3600" b="1" dirty="0">
                <a:latin typeface="Times New Roman"/>
                <a:cs typeface="Times New Roman"/>
              </a:rPr>
            </a:br>
            <a:br>
              <a:rPr lang="en-IN" sz="3600" b="1" dirty="0">
                <a:latin typeface="Times New Roman"/>
                <a:cs typeface="Times New Roman"/>
              </a:rPr>
            </a:br>
            <a:r>
              <a:rPr lang="en-IN" sz="3600" b="1" dirty="0">
                <a:latin typeface="Times New Roman"/>
                <a:cs typeface="Times New Roman"/>
              </a:rPr>
              <a:t>EDA with SQL</a:t>
            </a:r>
            <a:endParaRPr lang="en-US"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dirty="0">
                <a:latin typeface="Times New Roman"/>
                <a:cs typeface="Times New Roman"/>
              </a:rPr>
              <a:t>The total payload mass carried by boosters launched by NASA (CRS)</a:t>
            </a:r>
          </a:p>
          <a:p>
            <a:pPr marL="0" indent="0">
              <a:buNone/>
            </a:pPr>
            <a:r>
              <a:rPr lang="en-IN" sz="2200" err="1">
                <a:latin typeface="Times New Roman"/>
                <a:cs typeface="Times New Roman"/>
              </a:rPr>
              <a:t>total_payload_mass</a:t>
            </a:r>
            <a:endParaRPr lang="en-IN" sz="2200">
              <a:latin typeface="Times New Roman"/>
              <a:cs typeface="Times New Roman"/>
            </a:endParaRPr>
          </a:p>
          <a:p>
            <a:pPr marL="0" indent="0">
              <a:buNone/>
            </a:pPr>
            <a:r>
              <a:rPr lang="en-IN" sz="2200" dirty="0">
                <a:latin typeface="Times New Roman"/>
                <a:cs typeface="Times New Roman"/>
              </a:rPr>
              <a:t>45596</a:t>
            </a:r>
          </a:p>
          <a:p>
            <a:pPr marL="0" indent="0">
              <a:buNone/>
            </a:pPr>
            <a:r>
              <a:rPr lang="en-US" sz="2200" dirty="0">
                <a:latin typeface="Times New Roman"/>
                <a:cs typeface="Times New Roman"/>
              </a:rPr>
              <a:t>The average payload mass carried by booster version F9 v1.1</a:t>
            </a:r>
          </a:p>
          <a:p>
            <a:pPr marL="0" indent="0">
              <a:buNone/>
            </a:pPr>
            <a:r>
              <a:rPr lang="en-US" sz="2200" dirty="0">
                <a:latin typeface="Times New Roman"/>
                <a:cs typeface="Times New Roman"/>
              </a:rPr>
              <a:t>average payload mass carried by booster version F9 v1.1</a:t>
            </a:r>
          </a:p>
          <a:p>
            <a:pPr marL="0" indent="0">
              <a:buNone/>
            </a:pPr>
            <a:r>
              <a:rPr lang="en-IN" sz="2200" dirty="0">
                <a:latin typeface="Times New Roman"/>
                <a:cs typeface="Times New Roman"/>
              </a:rPr>
              <a:t>2534</a:t>
            </a:r>
          </a:p>
          <a:p>
            <a:pPr marL="0" indent="0">
              <a:buNone/>
            </a:pPr>
            <a:r>
              <a:rPr lang="en-US" sz="2200" dirty="0">
                <a:latin typeface="Times New Roman"/>
                <a:cs typeface="Times New Roman"/>
              </a:rPr>
              <a:t>The date when the first successful landing outcome in ground pad was achieved</a:t>
            </a:r>
          </a:p>
          <a:p>
            <a:pPr marL="0" indent="0">
              <a:buNone/>
            </a:pPr>
            <a:r>
              <a:rPr lang="en-IN" sz="2200" dirty="0">
                <a:latin typeface="Times New Roman"/>
                <a:cs typeface="Times New Roman"/>
              </a:rPr>
              <a:t>2010-06-04</a:t>
            </a:r>
            <a:endParaRPr lang="en-IN" sz="2200" b="1" dirty="0">
              <a:latin typeface="Times New Roman"/>
              <a:cs typeface="Times New Roman"/>
            </a:endParaRPr>
          </a:p>
          <a:p>
            <a:pPr marL="0" indent="0">
              <a:buNone/>
            </a:pPr>
            <a:endParaRPr lang="en-IN" sz="2200"/>
          </a:p>
        </p:txBody>
      </p:sp>
    </p:spTree>
    <p:extLst>
      <p:ext uri="{BB962C8B-B14F-4D97-AF65-F5344CB8AC3E}">
        <p14:creationId xmlns:p14="http://schemas.microsoft.com/office/powerpoint/2010/main" val="151543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9184"/>
            <a:ext cx="6894576" cy="1783080"/>
          </a:xfrm>
        </p:spPr>
        <p:txBody>
          <a:bodyPr anchor="b">
            <a:normAutofit/>
          </a:bodyPr>
          <a:lstStyle/>
          <a:p>
            <a:r>
              <a:rPr lang="en-IN" sz="3600" b="1" dirty="0">
                <a:latin typeface="Times New Roman"/>
                <a:cs typeface="Times New Roman"/>
              </a:rPr>
              <a:t>RESULTS</a:t>
            </a:r>
            <a:br>
              <a:rPr lang="en-IN" sz="3600" b="1" dirty="0">
                <a:latin typeface="Times New Roman"/>
                <a:cs typeface="Times New Roman"/>
              </a:rPr>
            </a:br>
            <a:br>
              <a:rPr lang="en-IN" sz="3600" b="1" dirty="0">
                <a:latin typeface="Times New Roman"/>
                <a:cs typeface="Times New Roman"/>
              </a:rPr>
            </a:br>
            <a:r>
              <a:rPr lang="en-IN" sz="3600" b="1" dirty="0">
                <a:latin typeface="Times New Roman"/>
                <a:cs typeface="Times New Roman"/>
              </a:rPr>
              <a:t>EDA with SQL</a:t>
            </a:r>
            <a:endParaRPr lang="en-US" b="1" dirty="0"/>
          </a:p>
        </p:txBody>
      </p:sp>
      <p:sp>
        <p:nvSpPr>
          <p:cNvPr id="410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706624"/>
            <a:ext cx="6894576" cy="3483864"/>
          </a:xfrm>
        </p:spPr>
        <p:txBody>
          <a:bodyPr vert="horz" lIns="91440" tIns="45720" rIns="91440" bIns="45720" rtlCol="0" anchor="t">
            <a:normAutofit/>
          </a:bodyPr>
          <a:lstStyle/>
          <a:p>
            <a:pPr marL="0" indent="0">
              <a:buNone/>
            </a:pPr>
            <a:r>
              <a:rPr lang="en-US" sz="2200" dirty="0">
                <a:latin typeface="Times New Roman"/>
                <a:cs typeface="Times New Roman"/>
              </a:rPr>
              <a:t>The names of the boosters which have success in drone ship and have payload mass greater than 4000 but less than 6000</a:t>
            </a:r>
          </a:p>
          <a:p>
            <a:pPr marL="0" indent="0">
              <a:buNone/>
            </a:pPr>
            <a:endParaRPr lang="en-US" sz="2200"/>
          </a:p>
          <a:p>
            <a:pPr marL="0" indent="0">
              <a:buNone/>
            </a:pPr>
            <a:endParaRPr lang="en-US" sz="2200"/>
          </a:p>
          <a:p>
            <a:pPr marL="0" indent="0">
              <a:buNone/>
            </a:pPr>
            <a:endParaRPr lang="en-US" sz="2200"/>
          </a:p>
          <a:p>
            <a:pPr marL="0" indent="0">
              <a:buNone/>
            </a:pPr>
            <a:r>
              <a:rPr lang="en-US" sz="2200" dirty="0">
                <a:latin typeface="Times New Roman"/>
                <a:cs typeface="Times New Roman"/>
              </a:rPr>
              <a:t>The total number of successful and failure mission outcomes</a:t>
            </a:r>
          </a:p>
          <a:p>
            <a:pPr marL="0" indent="0">
              <a:buNone/>
            </a:pPr>
            <a:endParaRPr lang="en-US" sz="2200"/>
          </a:p>
          <a:p>
            <a:pPr marL="0" indent="0">
              <a:buNone/>
            </a:pPr>
            <a:endParaRPr lang="en-IN" sz="22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84506" y="329183"/>
            <a:ext cx="3572884" cy="342996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89510" y="4079193"/>
            <a:ext cx="3544587" cy="217627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20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fontScale="90000"/>
          </a:bodyPr>
          <a:lstStyle/>
          <a:p>
            <a:r>
              <a:rPr lang="en-IN" sz="3600" b="1" dirty="0">
                <a:latin typeface="Times New Roman"/>
                <a:cs typeface="Times New Roman"/>
              </a:rPr>
              <a:t>RESULTS</a:t>
            </a:r>
            <a:br>
              <a:rPr lang="en-IN" sz="3600" b="1" dirty="0">
                <a:latin typeface="Times New Roman"/>
                <a:cs typeface="Times New Roman"/>
              </a:rPr>
            </a:br>
            <a:br>
              <a:rPr lang="en-IN" sz="3600" b="1" dirty="0">
                <a:latin typeface="Times New Roman"/>
                <a:cs typeface="Times New Roman"/>
              </a:rPr>
            </a:br>
            <a:r>
              <a:rPr lang="en-IN" sz="3600" b="1" dirty="0">
                <a:latin typeface="Times New Roman"/>
                <a:cs typeface="Times New Roman"/>
              </a:rPr>
              <a:t>EDA with SQL</a:t>
            </a:r>
            <a:endParaRPr lang="en-US" b="1" dirty="0"/>
          </a:p>
        </p:txBody>
      </p:sp>
      <p:sp>
        <p:nvSpPr>
          <p:cNvPr id="51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pPr marL="0" indent="0">
              <a:buNone/>
            </a:pPr>
            <a:r>
              <a:rPr lang="en-US" sz="2200" dirty="0">
                <a:latin typeface="Times New Roman"/>
                <a:cs typeface="Times New Roman"/>
              </a:rPr>
              <a:t>The names of the booster versions which have carried the maximum payload </a:t>
            </a:r>
            <a:r>
              <a:rPr lang="en-IN" sz="2200" dirty="0">
                <a:latin typeface="Times New Roman"/>
                <a:cs typeface="Times New Roman"/>
              </a:rPr>
              <a:t>mass</a:t>
            </a:r>
          </a:p>
          <a:p>
            <a:pPr marL="0" indent="0">
              <a:buNone/>
            </a:pPr>
            <a:endParaRPr lang="en-IN" sz="22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r="2" b="57478"/>
          <a:stretch/>
        </p:blipFill>
        <p:spPr bwMode="auto">
          <a:xfrm>
            <a:off x="7675658" y="2093976"/>
            <a:ext cx="3941064" cy="4096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68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9184"/>
            <a:ext cx="6894576" cy="1783080"/>
          </a:xfrm>
        </p:spPr>
        <p:txBody>
          <a:bodyPr anchor="b">
            <a:normAutofit/>
          </a:bodyPr>
          <a:lstStyle/>
          <a:p>
            <a:r>
              <a:rPr lang="en-IN" sz="3600" b="1" dirty="0">
                <a:latin typeface="Times New Roman"/>
                <a:cs typeface="Times New Roman"/>
              </a:rPr>
              <a:t>RESULTS</a:t>
            </a:r>
            <a:br>
              <a:rPr lang="en-IN" sz="3600" b="1" dirty="0">
                <a:latin typeface="Times New Roman"/>
                <a:cs typeface="Times New Roman"/>
              </a:rPr>
            </a:br>
            <a:br>
              <a:rPr lang="en-IN" sz="3600" b="1" dirty="0">
                <a:latin typeface="Times New Roman"/>
                <a:cs typeface="Times New Roman"/>
              </a:rPr>
            </a:br>
            <a:r>
              <a:rPr lang="en-IN" sz="3600" b="1" dirty="0">
                <a:latin typeface="Times New Roman"/>
                <a:cs typeface="Times New Roman"/>
              </a:rPr>
              <a:t>EDA with SQL</a:t>
            </a:r>
            <a:endParaRPr lang="en-US" b="1" dirty="0"/>
          </a:p>
        </p:txBody>
      </p:sp>
      <p:sp>
        <p:nvSpPr>
          <p:cNvPr id="615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706624"/>
            <a:ext cx="6894576" cy="3483864"/>
          </a:xfrm>
        </p:spPr>
        <p:txBody>
          <a:bodyPr vert="horz" lIns="91440" tIns="45720" rIns="91440" bIns="45720" rtlCol="0" anchor="t">
            <a:normAutofit/>
          </a:bodyPr>
          <a:lstStyle/>
          <a:p>
            <a:pPr marL="0" indent="0">
              <a:buNone/>
            </a:pPr>
            <a:r>
              <a:rPr lang="en-US" sz="2200" dirty="0">
                <a:latin typeface="Times New Roman"/>
                <a:cs typeface="Times New Roman"/>
              </a:rPr>
              <a:t>The failed landing outcomes in drone ship, their booster versions, and launch site names for in year 2015</a:t>
            </a:r>
          </a:p>
          <a:p>
            <a:pPr marL="0" indent="0">
              <a:buNone/>
            </a:pPr>
            <a:endParaRPr lang="en-US" sz="2200" dirty="0">
              <a:latin typeface="Times New Roman"/>
              <a:cs typeface="Times New Roman"/>
            </a:endParaRPr>
          </a:p>
          <a:p>
            <a:pPr marL="0" indent="0">
              <a:buNone/>
            </a:pPr>
            <a:endParaRPr lang="en-US" sz="2200" dirty="0">
              <a:latin typeface="Times New Roman"/>
              <a:cs typeface="Times New Roman"/>
            </a:endParaRPr>
          </a:p>
          <a:p>
            <a:pPr marL="0" indent="0">
              <a:buNone/>
            </a:pPr>
            <a:r>
              <a:rPr lang="en-US" sz="2200" dirty="0">
                <a:latin typeface="Times New Roman"/>
                <a:cs typeface="Times New Roman"/>
              </a:rPr>
              <a:t>The count of landing outcomes between the date 2010-06-04 and 2017-03-20, in </a:t>
            </a:r>
            <a:r>
              <a:rPr lang="en-IN" sz="2200" dirty="0">
                <a:latin typeface="Times New Roman"/>
                <a:cs typeface="Times New Roman"/>
              </a:rPr>
              <a:t>descending order</a:t>
            </a:r>
          </a:p>
          <a:p>
            <a:pPr marL="0" indent="0">
              <a:buNone/>
            </a:pPr>
            <a:endParaRPr lang="en-IN" sz="220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9825" y="329183"/>
            <a:ext cx="2962245" cy="342996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4673827"/>
            <a:ext cx="3995928" cy="9870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35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1D89-A50C-1C9E-060D-86F71FB267BE}"/>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300" b="1" kern="1200" dirty="0">
                <a:latin typeface="Times New Roman"/>
                <a:cs typeface="Times New Roman"/>
              </a:rPr>
              <a:t>RESULTS</a:t>
            </a:r>
            <a:br>
              <a:rPr lang="en-US" sz="3300" b="1" kern="1200" dirty="0">
                <a:latin typeface="Times New Roman"/>
              </a:rPr>
            </a:br>
            <a:r>
              <a:rPr lang="en-US" sz="3300" b="1" kern="1200" dirty="0">
                <a:latin typeface="Times New Roman"/>
                <a:cs typeface="Times New Roman"/>
              </a:rPr>
              <a:t>Matplotlib and Seaborn (EDA with Visualization)</a:t>
            </a:r>
          </a:p>
          <a:p>
            <a:endParaRPr lang="en-US" sz="3300" kern="1200">
              <a:latin typeface="+mj-lt"/>
              <a:ea typeface="+mj-ea"/>
              <a:cs typeface="+mj-cs"/>
            </a:endParaRPr>
          </a:p>
        </p:txBody>
      </p:sp>
      <p:pic>
        <p:nvPicPr>
          <p:cNvPr id="6" name="Picture 5" descr="A graph of flight number&#10;&#10;Description automatically generated">
            <a:extLst>
              <a:ext uri="{FF2B5EF4-FFF2-40B4-BE49-F238E27FC236}">
                <a16:creationId xmlns:a16="http://schemas.microsoft.com/office/drawing/2014/main" id="{FEDEFC04-9353-D084-47C8-1A902E54E12B}"/>
              </a:ext>
            </a:extLst>
          </p:cNvPr>
          <p:cNvPicPr>
            <a:picLocks noChangeAspect="1"/>
          </p:cNvPicPr>
          <p:nvPr/>
        </p:nvPicPr>
        <p:blipFill>
          <a:blip r:embed="rId2"/>
          <a:srcRect r="3182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968548E-1CBF-E510-A20F-B488BF145D78}"/>
              </a:ext>
            </a:extLst>
          </p:cNvPr>
          <p:cNvSpPr>
            <a:spLocks noGrp="1"/>
          </p:cNvSpPr>
          <p:nvPr>
            <p:ph idx="1"/>
          </p:nvPr>
        </p:nvSpPr>
        <p:spPr>
          <a:xfrm>
            <a:off x="4223982" y="3752850"/>
            <a:ext cx="7485413" cy="2452687"/>
          </a:xfrm>
        </p:spPr>
        <p:txBody>
          <a:bodyPr vert="horz" lIns="91440" tIns="45720" rIns="91440" bIns="45720" rtlCol="0" anchor="ctr">
            <a:normAutofit/>
          </a:bodyPr>
          <a:lstStyle/>
          <a:p>
            <a:pPr marL="0" indent="-228600">
              <a:buFont typeface="Arial" panose="020B0604020202020204" pitchFamily="34" charset="0"/>
              <a:buChar char="•"/>
            </a:pPr>
            <a:r>
              <a:rPr lang="en-US" sz="1800" dirty="0">
                <a:latin typeface="Times New Roman"/>
                <a:cs typeface="Times New Roman"/>
              </a:rPr>
              <a:t>The relationship between flight number and launch site</a:t>
            </a:r>
          </a:p>
          <a:p>
            <a:pPr marL="0" indent="-228600">
              <a:buFont typeface="Arial" panose="020B0604020202020204" pitchFamily="34" charset="0"/>
              <a:buChar char="•"/>
            </a:pPr>
            <a:endParaRPr lang="en-US" sz="1800"/>
          </a:p>
          <a:p>
            <a:pPr marL="0" indent="-228600">
              <a:buFont typeface="Arial" panose="020B0604020202020204" pitchFamily="34" charset="0"/>
              <a:buChar char="•"/>
            </a:pPr>
            <a:endParaRPr lang="en-US" sz="1800"/>
          </a:p>
          <a:p>
            <a:pPr marL="0" indent="-228600">
              <a:buFont typeface="Arial" panose="020B0604020202020204" pitchFamily="34" charset="0"/>
              <a:buChar char="•"/>
            </a:pPr>
            <a:endParaRPr lang="en-US" sz="1800"/>
          </a:p>
          <a:p>
            <a:pPr marL="0" indent="-228600">
              <a:buFont typeface="Arial" panose="020B0604020202020204" pitchFamily="34" charset="0"/>
              <a:buChar char="•"/>
            </a:pPr>
            <a:endParaRPr lang="en-US" sz="1800"/>
          </a:p>
          <a:p>
            <a:pPr marL="0" indent="-228600">
              <a:buFont typeface="Arial" panose="020B0604020202020204" pitchFamily="34" charset="0"/>
              <a:buChar char="•"/>
            </a:pPr>
            <a:endParaRPr lang="en-US" sz="1800"/>
          </a:p>
          <a:p>
            <a:pPr marL="0" indent="-228600">
              <a:buFont typeface="Arial" panose="020B0604020202020204" pitchFamily="34" charset="0"/>
              <a:buChar char="•"/>
            </a:pPr>
            <a:endParaRPr lang="en-US" sz="1800"/>
          </a:p>
          <a:p>
            <a:pPr marL="0" indent="-228600">
              <a:buFont typeface="Arial" panose="020B0604020202020204" pitchFamily="34" charset="0"/>
              <a:buChar char="•"/>
            </a:pPr>
            <a:endParaRPr lang="en-US" sz="1800"/>
          </a:p>
          <a:p>
            <a:pPr marL="0" indent="-228600">
              <a:buFont typeface="Arial" panose="020B0604020202020204" pitchFamily="34" charset="0"/>
              <a:buChar char="•"/>
            </a:pPr>
            <a:endParaRPr lang="en-US" sz="1800"/>
          </a:p>
        </p:txBody>
      </p:sp>
    </p:spTree>
    <p:extLst>
      <p:ext uri="{BB962C8B-B14F-4D97-AF65-F5344CB8AC3E}">
        <p14:creationId xmlns:p14="http://schemas.microsoft.com/office/powerpoint/2010/main" val="407785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181DD-9CA0-4563-8250-3D8AF14D715A}"/>
              </a:ext>
            </a:extLst>
          </p:cNvPr>
          <p:cNvSpPr>
            <a:spLocks noGrp="1"/>
          </p:cNvSpPr>
          <p:nvPr>
            <p:ph type="title"/>
          </p:nvPr>
        </p:nvSpPr>
        <p:spPr>
          <a:xfrm>
            <a:off x="640080" y="325369"/>
            <a:ext cx="4368602" cy="1956841"/>
          </a:xfrm>
        </p:spPr>
        <p:txBody>
          <a:bodyPr anchor="b">
            <a:normAutofit/>
          </a:bodyPr>
          <a:lstStyle/>
          <a:p>
            <a:r>
              <a:rPr lang="en-US" sz="5400" b="1" dirty="0"/>
              <a:t>OUTLINE</a:t>
            </a:r>
            <a:endParaRPr lang="en-IN" sz="5400" b="1"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FBD87F-B864-47AE-BB8C-8919CD62B01A}"/>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IN" dirty="0">
                <a:latin typeface="Times New Roman"/>
                <a:cs typeface="Times New Roman"/>
              </a:rPr>
              <a:t>Executive Summary</a:t>
            </a:r>
          </a:p>
          <a:p>
            <a:r>
              <a:rPr lang="en-IN" dirty="0">
                <a:latin typeface="Times New Roman"/>
                <a:cs typeface="Times New Roman"/>
              </a:rPr>
              <a:t>Introduction</a:t>
            </a:r>
          </a:p>
          <a:p>
            <a:r>
              <a:rPr lang="en-IN" dirty="0">
                <a:latin typeface="Times New Roman"/>
                <a:cs typeface="Times New Roman"/>
              </a:rPr>
              <a:t>Methodology</a:t>
            </a:r>
          </a:p>
          <a:p>
            <a:r>
              <a:rPr lang="en-IN" dirty="0">
                <a:latin typeface="Times New Roman"/>
                <a:cs typeface="Times New Roman"/>
              </a:rPr>
              <a:t>Results</a:t>
            </a:r>
          </a:p>
          <a:p>
            <a:r>
              <a:rPr lang="en-IN" dirty="0">
                <a:latin typeface="Times New Roman"/>
                <a:cs typeface="Times New Roman"/>
              </a:rPr>
              <a:t>Discussion</a:t>
            </a:r>
          </a:p>
          <a:p>
            <a:r>
              <a:rPr lang="en-IN" dirty="0">
                <a:latin typeface="Times New Roman"/>
                <a:cs typeface="Times New Roman"/>
              </a:rPr>
              <a:t>Conclusion</a:t>
            </a:r>
          </a:p>
        </p:txBody>
      </p:sp>
      <p:pic>
        <p:nvPicPr>
          <p:cNvPr id="5" name="Picture 4" descr="Graph on document with pen">
            <a:extLst>
              <a:ext uri="{FF2B5EF4-FFF2-40B4-BE49-F238E27FC236}">
                <a16:creationId xmlns:a16="http://schemas.microsoft.com/office/drawing/2014/main" id="{5A75C24B-4D6D-8CAC-6664-D81C73B68A4C}"/>
              </a:ext>
            </a:extLst>
          </p:cNvPr>
          <p:cNvPicPr>
            <a:picLocks noChangeAspect="1"/>
          </p:cNvPicPr>
          <p:nvPr/>
        </p:nvPicPr>
        <p:blipFill>
          <a:blip r:embed="rId2"/>
          <a:srcRect l="23599" r="9547"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20930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7C25D09-F0FF-5772-A2FD-1AC300884B50}"/>
              </a:ext>
            </a:extLst>
          </p:cNvPr>
          <p:cNvSpPr>
            <a:spLocks noGrp="1"/>
          </p:cNvSpPr>
          <p:nvPr>
            <p:ph type="title"/>
          </p:nvPr>
        </p:nvSpPr>
        <p:spPr>
          <a:xfrm>
            <a:off x="838201" y="3998018"/>
            <a:ext cx="3981854" cy="2216513"/>
          </a:xfrm>
        </p:spPr>
        <p:txBody>
          <a:bodyPr>
            <a:normAutofit/>
          </a:bodyPr>
          <a:lstStyle/>
          <a:p>
            <a:r>
              <a:rPr lang="en-US" sz="3700" b="1" dirty="0">
                <a:latin typeface="Times New Roman"/>
                <a:cs typeface="Calibri Light"/>
              </a:rPr>
              <a:t>RESULTS</a:t>
            </a:r>
            <a:br>
              <a:rPr lang="en-US" sz="3700" b="1" dirty="0">
                <a:latin typeface="Times New Roman"/>
                <a:cs typeface="Calibri Light"/>
              </a:rPr>
            </a:br>
            <a:r>
              <a:rPr lang="en-US" sz="3700" b="1" dirty="0">
                <a:latin typeface="Times New Roman"/>
                <a:cs typeface="Calibri Light"/>
              </a:rPr>
              <a:t>Matplotlib and Seaborn (EDA with Visualization)</a:t>
            </a:r>
            <a:endParaRPr lang="en-US" sz="3700" b="1" dirty="0">
              <a:latin typeface="Times New Roman"/>
            </a:endParaRP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 white background with orange and blue dots&#10;&#10;Description automatically generated">
            <a:extLst>
              <a:ext uri="{FF2B5EF4-FFF2-40B4-BE49-F238E27FC236}">
                <a16:creationId xmlns:a16="http://schemas.microsoft.com/office/drawing/2014/main" id="{CB0E6D60-7EE8-CE06-7ACF-50FF0DB04F86}"/>
              </a:ext>
            </a:extLst>
          </p:cNvPr>
          <p:cNvPicPr>
            <a:picLocks noChangeAspect="1"/>
          </p:cNvPicPr>
          <p:nvPr/>
        </p:nvPicPr>
        <p:blipFill>
          <a:blip r:embed="rId2"/>
          <a:stretch>
            <a:fillRect/>
          </a:stretch>
        </p:blipFill>
        <p:spPr>
          <a:xfrm>
            <a:off x="659914" y="1028072"/>
            <a:ext cx="10872172" cy="231033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C8453C94-9684-4326-0D73-A7F6220C13BA}"/>
              </a:ext>
            </a:extLst>
          </p:cNvPr>
          <p:cNvSpPr>
            <a:spLocks noGrp="1"/>
          </p:cNvSpPr>
          <p:nvPr>
            <p:ph idx="1"/>
          </p:nvPr>
        </p:nvSpPr>
        <p:spPr>
          <a:xfrm>
            <a:off x="4970835" y="3998019"/>
            <a:ext cx="6382966" cy="2216512"/>
          </a:xfrm>
        </p:spPr>
        <p:txBody>
          <a:bodyPr vert="horz" lIns="91440" tIns="45720" rIns="91440" bIns="45720" rtlCol="0" anchor="t">
            <a:normAutofit/>
          </a:bodyPr>
          <a:lstStyle/>
          <a:p>
            <a:pPr marL="0" indent="0">
              <a:buNone/>
            </a:pPr>
            <a:r>
              <a:rPr lang="en-US" dirty="0">
                <a:latin typeface="Times New Roman"/>
                <a:ea typeface="+mn-lt"/>
                <a:cs typeface="+mn-lt"/>
              </a:rPr>
              <a:t>The relationship between payload mass and launch site</a:t>
            </a: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808794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8EF63FB-5F76-6781-FEF7-B87963FCACE1}"/>
              </a:ext>
            </a:extLst>
          </p:cNvPr>
          <p:cNvSpPr>
            <a:spLocks noGrp="1"/>
          </p:cNvSpPr>
          <p:nvPr>
            <p:ph type="title"/>
          </p:nvPr>
        </p:nvSpPr>
        <p:spPr>
          <a:xfrm>
            <a:off x="6769570" y="530578"/>
            <a:ext cx="4771178" cy="1160110"/>
          </a:xfrm>
        </p:spPr>
        <p:txBody>
          <a:bodyPr>
            <a:normAutofit/>
          </a:bodyPr>
          <a:lstStyle/>
          <a:p>
            <a:r>
              <a:rPr lang="en-US" sz="2400" b="1" dirty="0">
                <a:cs typeface="Calibri Light"/>
              </a:rPr>
              <a:t>RESULTS</a:t>
            </a:r>
            <a:br>
              <a:rPr lang="en-US" sz="2400" b="1" dirty="0">
                <a:cs typeface="Calibri Light"/>
              </a:rPr>
            </a:br>
            <a:r>
              <a:rPr lang="en-US" sz="2400" b="1" dirty="0">
                <a:cs typeface="Calibri Light"/>
              </a:rPr>
              <a:t>Matplotlib and Seaborn (EDA with Visualization)</a:t>
            </a:r>
            <a:endParaRPr lang="en-US" sz="2400" b="1" dirty="0"/>
          </a:p>
        </p:txBody>
      </p:sp>
      <p:pic>
        <p:nvPicPr>
          <p:cNvPr id="4" name="Picture 3">
            <a:extLst>
              <a:ext uri="{FF2B5EF4-FFF2-40B4-BE49-F238E27FC236}">
                <a16:creationId xmlns:a16="http://schemas.microsoft.com/office/drawing/2014/main" id="{974DC3A7-23B5-FD1D-A014-829D8BAF856C}"/>
              </a:ext>
            </a:extLst>
          </p:cNvPr>
          <p:cNvPicPr>
            <a:picLocks noChangeAspect="1"/>
          </p:cNvPicPr>
          <p:nvPr/>
        </p:nvPicPr>
        <p:blipFill>
          <a:blip r:embed="rId2"/>
          <a:stretch>
            <a:fillRect/>
          </a:stretch>
        </p:blipFill>
        <p:spPr>
          <a:xfrm>
            <a:off x="838199" y="1475288"/>
            <a:ext cx="5440195" cy="379453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1" name="Arc 1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CD870F-1045-AD90-28BA-18E41F2FBFE1}"/>
              </a:ext>
            </a:extLst>
          </p:cNvPr>
          <p:cNvSpPr>
            <a:spLocks noGrp="1"/>
          </p:cNvSpPr>
          <p:nvPr>
            <p:ph idx="1"/>
          </p:nvPr>
        </p:nvSpPr>
        <p:spPr>
          <a:xfrm>
            <a:off x="6769570" y="1825625"/>
            <a:ext cx="4771178" cy="4388908"/>
          </a:xfrm>
        </p:spPr>
        <p:txBody>
          <a:bodyPr vert="horz" lIns="91440" tIns="45720" rIns="91440" bIns="45720" rtlCol="0" anchor="t">
            <a:normAutofit/>
          </a:bodyPr>
          <a:lstStyle/>
          <a:p>
            <a:pPr marL="0" indent="0">
              <a:buNone/>
            </a:pPr>
            <a:r>
              <a:rPr lang="en-US" dirty="0">
                <a:latin typeface="Times New Roman"/>
                <a:ea typeface="+mn-lt"/>
                <a:cs typeface="+mn-lt"/>
              </a:rPr>
              <a:t>The relationship between success rate and orbit type</a:t>
            </a:r>
          </a:p>
          <a:p>
            <a:pPr marL="0" indent="0">
              <a:buNone/>
            </a:pPr>
            <a:endParaRPr lang="en-US" dirty="0">
              <a:cs typeface="Calibri"/>
            </a:endParaRPr>
          </a:p>
        </p:txBody>
      </p:sp>
    </p:spTree>
    <p:extLst>
      <p:ext uri="{BB962C8B-B14F-4D97-AF65-F5344CB8AC3E}">
        <p14:creationId xmlns:p14="http://schemas.microsoft.com/office/powerpoint/2010/main" val="2867570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B37BF-D99A-181F-4BD4-12989C196533}"/>
              </a:ext>
            </a:extLst>
          </p:cNvPr>
          <p:cNvSpPr>
            <a:spLocks noGrp="1"/>
          </p:cNvSpPr>
          <p:nvPr>
            <p:ph type="title"/>
          </p:nvPr>
        </p:nvSpPr>
        <p:spPr>
          <a:xfrm>
            <a:off x="818984" y="4230093"/>
            <a:ext cx="4150581" cy="1800165"/>
          </a:xfrm>
        </p:spPr>
        <p:txBody>
          <a:bodyPr anchor="t">
            <a:normAutofit/>
          </a:bodyPr>
          <a:lstStyle/>
          <a:p>
            <a:pPr algn="r"/>
            <a:r>
              <a:rPr lang="en-US" sz="3100" b="1" dirty="0">
                <a:latin typeface="Times New Roman"/>
                <a:cs typeface="Calibri Light"/>
              </a:rPr>
              <a:t>RESULTS</a:t>
            </a:r>
            <a:br>
              <a:rPr lang="en-US" sz="3100" b="1" dirty="0">
                <a:latin typeface="Times New Roman"/>
                <a:cs typeface="Calibri Light"/>
              </a:rPr>
            </a:br>
            <a:r>
              <a:rPr lang="en-US" sz="3100" b="1" dirty="0">
                <a:latin typeface="Times New Roman"/>
                <a:cs typeface="Calibri Light"/>
              </a:rPr>
              <a:t>Matplotlib and Seaborn (EDA with Visualization)</a:t>
            </a:r>
            <a:endParaRPr lang="en-US" sz="3100" b="1" dirty="0">
              <a:latin typeface="Times New Roman"/>
            </a:endParaRPr>
          </a:p>
        </p:txBody>
      </p:sp>
      <p:pic>
        <p:nvPicPr>
          <p:cNvPr id="4" name="Picture 3" descr="A graph showing flight number&#10;&#10;Description automatically generated">
            <a:extLst>
              <a:ext uri="{FF2B5EF4-FFF2-40B4-BE49-F238E27FC236}">
                <a16:creationId xmlns:a16="http://schemas.microsoft.com/office/drawing/2014/main" id="{AB3B5BA1-6E48-8696-D4C2-DC3ACFD35D7E}"/>
              </a:ext>
            </a:extLst>
          </p:cNvPr>
          <p:cNvPicPr>
            <a:picLocks noChangeAspect="1"/>
          </p:cNvPicPr>
          <p:nvPr/>
        </p:nvPicPr>
        <p:blipFill>
          <a:blip r:embed="rId2"/>
          <a:stretch>
            <a:fillRect/>
          </a:stretch>
        </p:blipFill>
        <p:spPr>
          <a:xfrm>
            <a:off x="556592" y="945563"/>
            <a:ext cx="11139778" cy="2478599"/>
          </a:xfrm>
          <a:prstGeom prst="rect">
            <a:avLst/>
          </a:prstGeom>
        </p:spPr>
      </p:pic>
      <p:sp>
        <p:nvSpPr>
          <p:cNvPr id="3" name="Content Placeholder 2">
            <a:extLst>
              <a:ext uri="{FF2B5EF4-FFF2-40B4-BE49-F238E27FC236}">
                <a16:creationId xmlns:a16="http://schemas.microsoft.com/office/drawing/2014/main" id="{BD928DA3-CA69-64A4-6911-74B1C34AE734}"/>
              </a:ext>
            </a:extLst>
          </p:cNvPr>
          <p:cNvSpPr>
            <a:spLocks noGrp="1"/>
          </p:cNvSpPr>
          <p:nvPr>
            <p:ph idx="1"/>
          </p:nvPr>
        </p:nvSpPr>
        <p:spPr>
          <a:xfrm>
            <a:off x="5246415" y="4230094"/>
            <a:ext cx="6235268" cy="1800164"/>
          </a:xfrm>
        </p:spPr>
        <p:txBody>
          <a:bodyPr vert="horz" lIns="91440" tIns="45720" rIns="91440" bIns="45720" rtlCol="0" anchor="t">
            <a:normAutofit/>
          </a:bodyPr>
          <a:lstStyle/>
          <a:p>
            <a:pPr marL="0" indent="0">
              <a:buNone/>
            </a:pPr>
            <a:r>
              <a:rPr lang="en-US" sz="2000" dirty="0">
                <a:ea typeface="+mn-lt"/>
                <a:cs typeface="+mn-lt"/>
              </a:rPr>
              <a:t>T</a:t>
            </a:r>
            <a:r>
              <a:rPr lang="en-US" sz="2000" dirty="0">
                <a:latin typeface="Times New Roman"/>
                <a:ea typeface="+mn-lt"/>
                <a:cs typeface="+mn-lt"/>
              </a:rPr>
              <a:t>he relationship between flight number and orbit typ</a:t>
            </a:r>
            <a:r>
              <a:rPr lang="en-US" sz="2000" dirty="0">
                <a:ea typeface="+mn-lt"/>
                <a:cs typeface="+mn-lt"/>
              </a:rPr>
              <a:t>e</a:t>
            </a:r>
          </a:p>
          <a:p>
            <a:pPr marL="0" indent="0">
              <a:buNone/>
            </a:pPr>
            <a:endParaRPr lang="en-US" sz="2000">
              <a:cs typeface="Calibri"/>
            </a:endParaRPr>
          </a:p>
        </p:txBody>
      </p:sp>
      <p:sp>
        <p:nvSpPr>
          <p:cNvPr id="11" name="Rectangle 1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17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96B1A01-5BDA-4748-B6D2-DAB408C3E045}"/>
              </a:ext>
            </a:extLst>
          </p:cNvPr>
          <p:cNvSpPr>
            <a:spLocks noGrp="1"/>
          </p:cNvSpPr>
          <p:nvPr>
            <p:ph type="title"/>
          </p:nvPr>
        </p:nvSpPr>
        <p:spPr>
          <a:xfrm>
            <a:off x="838201" y="3998018"/>
            <a:ext cx="3981854" cy="2216513"/>
          </a:xfrm>
        </p:spPr>
        <p:txBody>
          <a:bodyPr>
            <a:normAutofit/>
          </a:bodyPr>
          <a:lstStyle/>
          <a:p>
            <a:r>
              <a:rPr lang="en-US" sz="3700" b="1" dirty="0">
                <a:latin typeface="Times New Roman"/>
                <a:cs typeface="Calibri Light"/>
              </a:rPr>
              <a:t>RESULTS</a:t>
            </a:r>
            <a:br>
              <a:rPr lang="en-US" sz="3700" b="1" dirty="0">
                <a:latin typeface="Times New Roman"/>
                <a:cs typeface="Calibri Light"/>
              </a:rPr>
            </a:br>
            <a:r>
              <a:rPr lang="en-US" sz="3700" b="1" dirty="0">
                <a:latin typeface="Times New Roman"/>
                <a:cs typeface="Calibri Light"/>
              </a:rPr>
              <a:t>Matplotlib and Seaborn (EDA with Visualization)</a:t>
            </a:r>
            <a:endParaRPr lang="en-US" sz="3700" b="1" dirty="0">
              <a:latin typeface="Times New Roman"/>
            </a:endParaRPr>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48CF3BD-F656-271A-2CB3-EFED7A8F6B42}"/>
              </a:ext>
            </a:extLst>
          </p:cNvPr>
          <p:cNvPicPr>
            <a:picLocks noChangeAspect="1"/>
          </p:cNvPicPr>
          <p:nvPr/>
        </p:nvPicPr>
        <p:blipFill>
          <a:blip r:embed="rId2"/>
          <a:stretch>
            <a:fillRect/>
          </a:stretch>
        </p:blipFill>
        <p:spPr>
          <a:xfrm>
            <a:off x="659914" y="1082432"/>
            <a:ext cx="10872172" cy="220161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Content Placeholder 5">
            <a:extLst>
              <a:ext uri="{FF2B5EF4-FFF2-40B4-BE49-F238E27FC236}">
                <a16:creationId xmlns:a16="http://schemas.microsoft.com/office/drawing/2014/main" id="{E65B78F4-7EC1-BC59-B448-20478E0F16B4}"/>
              </a:ext>
            </a:extLst>
          </p:cNvPr>
          <p:cNvSpPr>
            <a:spLocks noGrp="1"/>
          </p:cNvSpPr>
          <p:nvPr>
            <p:ph idx="1"/>
          </p:nvPr>
        </p:nvSpPr>
        <p:spPr>
          <a:xfrm>
            <a:off x="4970835" y="3998019"/>
            <a:ext cx="6382966" cy="2216512"/>
          </a:xfrm>
        </p:spPr>
        <p:txBody>
          <a:bodyPr vert="horz" lIns="91440" tIns="45720" rIns="91440" bIns="45720" rtlCol="0" anchor="t">
            <a:normAutofit/>
          </a:bodyPr>
          <a:lstStyle/>
          <a:p>
            <a:pPr marL="0" indent="0">
              <a:buNone/>
            </a:pPr>
            <a:r>
              <a:rPr lang="en-US" dirty="0">
                <a:latin typeface="Times New Roman"/>
                <a:ea typeface="+mn-lt"/>
                <a:cs typeface="+mn-lt"/>
              </a:rPr>
              <a:t>The relationship between payload mass and orbit type</a:t>
            </a:r>
          </a:p>
          <a:p>
            <a:pPr marL="0" indent="0">
              <a:buNone/>
            </a:pPr>
            <a:endParaRPr lang="en-US" dirty="0">
              <a:cs typeface="Calibri"/>
            </a:endParaRPr>
          </a:p>
        </p:txBody>
      </p:sp>
    </p:spTree>
    <p:extLst>
      <p:ext uri="{BB962C8B-B14F-4D97-AF65-F5344CB8AC3E}">
        <p14:creationId xmlns:p14="http://schemas.microsoft.com/office/powerpoint/2010/main" val="250462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8342F-739A-7F98-354B-4BDF9F358055}"/>
              </a:ext>
            </a:extLst>
          </p:cNvPr>
          <p:cNvSpPr>
            <a:spLocks noGrp="1"/>
          </p:cNvSpPr>
          <p:nvPr>
            <p:ph type="title"/>
          </p:nvPr>
        </p:nvSpPr>
        <p:spPr>
          <a:xfrm>
            <a:off x="630936" y="640080"/>
            <a:ext cx="4818888" cy="1481328"/>
          </a:xfrm>
        </p:spPr>
        <p:txBody>
          <a:bodyPr anchor="b">
            <a:normAutofit/>
          </a:bodyPr>
          <a:lstStyle/>
          <a:p>
            <a:r>
              <a:rPr lang="en-US" sz="3000" b="1" dirty="0">
                <a:cs typeface="Calibri Light"/>
              </a:rPr>
              <a:t>RESULTS</a:t>
            </a:r>
            <a:br>
              <a:rPr lang="en-US" sz="3000" b="1" dirty="0">
                <a:cs typeface="Calibri Light"/>
              </a:rPr>
            </a:br>
            <a:r>
              <a:rPr lang="en-US" sz="3000" b="1" dirty="0">
                <a:cs typeface="Calibri Light"/>
              </a:rPr>
              <a:t>Matplotlib and Seaborn (EDA with Visualization)</a:t>
            </a:r>
            <a:endParaRPr lang="en-US" sz="3000" b="1"/>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5E50C-5223-E55B-7F80-AC8D0BCE4871}"/>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2200" dirty="0">
                <a:latin typeface="Times New Roman"/>
                <a:ea typeface="+mn-lt"/>
                <a:cs typeface="+mn-lt"/>
              </a:rPr>
              <a:t>The launch success yearly trend</a:t>
            </a:r>
          </a:p>
          <a:p>
            <a:pPr marL="0" indent="0">
              <a:buNone/>
            </a:pPr>
            <a:endParaRPr lang="en-US" sz="2200">
              <a:cs typeface="Calibri"/>
            </a:endParaRPr>
          </a:p>
        </p:txBody>
      </p:sp>
      <p:pic>
        <p:nvPicPr>
          <p:cNvPr id="4" name="Picture 3" descr="A graph showing the growth of a company&#10;&#10;Description automatically generated">
            <a:extLst>
              <a:ext uri="{FF2B5EF4-FFF2-40B4-BE49-F238E27FC236}">
                <a16:creationId xmlns:a16="http://schemas.microsoft.com/office/drawing/2014/main" id="{0D86E1C7-067F-EC4D-26DC-313D3CA1FE2F}"/>
              </a:ext>
            </a:extLst>
          </p:cNvPr>
          <p:cNvPicPr>
            <a:picLocks noChangeAspect="1"/>
          </p:cNvPicPr>
          <p:nvPr/>
        </p:nvPicPr>
        <p:blipFill>
          <a:blip r:embed="rId2"/>
          <a:stretch>
            <a:fillRect/>
          </a:stretch>
        </p:blipFill>
        <p:spPr>
          <a:xfrm>
            <a:off x="6099048" y="1477419"/>
            <a:ext cx="5458968" cy="3903161"/>
          </a:xfrm>
          <a:prstGeom prst="rect">
            <a:avLst/>
          </a:prstGeom>
        </p:spPr>
      </p:pic>
    </p:spTree>
    <p:extLst>
      <p:ext uri="{BB962C8B-B14F-4D97-AF65-F5344CB8AC3E}">
        <p14:creationId xmlns:p14="http://schemas.microsoft.com/office/powerpoint/2010/main" val="269536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413FCEE-F7C7-EEF6-A0A6-DB587F1E796D}"/>
              </a:ext>
            </a:extLst>
          </p:cNvPr>
          <p:cNvSpPr>
            <a:spLocks noGrp="1"/>
          </p:cNvSpPr>
          <p:nvPr>
            <p:ph type="title"/>
          </p:nvPr>
        </p:nvSpPr>
        <p:spPr>
          <a:xfrm>
            <a:off x="838200" y="365125"/>
            <a:ext cx="5393361" cy="1325563"/>
          </a:xfrm>
        </p:spPr>
        <p:txBody>
          <a:bodyPr>
            <a:normAutofit/>
          </a:bodyPr>
          <a:lstStyle/>
          <a:p>
            <a:r>
              <a:rPr lang="en-US" b="1" dirty="0">
                <a:latin typeface="Times New Roman"/>
                <a:cs typeface="Times New Roman"/>
              </a:rPr>
              <a:t>RESULTS</a:t>
            </a:r>
            <a:br>
              <a:rPr lang="en-US" b="1" dirty="0">
                <a:latin typeface="Times New Roman"/>
                <a:cs typeface="Times New Roman"/>
              </a:rPr>
            </a:br>
            <a:r>
              <a:rPr lang="en-IN" b="1" dirty="0">
                <a:latin typeface="Times New Roman"/>
                <a:cs typeface="Times New Roman"/>
              </a:rPr>
              <a:t>Folium</a:t>
            </a:r>
            <a:endParaRPr lang="en-US" b="1" dirty="0"/>
          </a:p>
        </p:txBody>
      </p:sp>
      <p:sp>
        <p:nvSpPr>
          <p:cNvPr id="6" name="Content Placeholder 5">
            <a:extLst>
              <a:ext uri="{FF2B5EF4-FFF2-40B4-BE49-F238E27FC236}">
                <a16:creationId xmlns:a16="http://schemas.microsoft.com/office/drawing/2014/main" id="{DC1AD9A9-7BC5-B5F7-F80C-E97265C16251}"/>
              </a:ext>
            </a:extLst>
          </p:cNvPr>
          <p:cNvSpPr>
            <a:spLocks noGrp="1"/>
          </p:cNvSpPr>
          <p:nvPr>
            <p:ph idx="1"/>
          </p:nvPr>
        </p:nvSpPr>
        <p:spPr>
          <a:xfrm>
            <a:off x="838200" y="1825625"/>
            <a:ext cx="5393361" cy="4351338"/>
          </a:xfrm>
        </p:spPr>
        <p:txBody>
          <a:bodyPr vert="horz" lIns="91440" tIns="45720" rIns="91440" bIns="45720" rtlCol="0" anchor="t">
            <a:normAutofit/>
          </a:bodyPr>
          <a:lstStyle/>
          <a:p>
            <a:pPr marL="0" indent="0">
              <a:buNone/>
            </a:pPr>
            <a:r>
              <a:rPr lang="en-US" dirty="0">
                <a:latin typeface="Times New Roman"/>
                <a:ea typeface="+mn-lt"/>
                <a:cs typeface="+mn-lt"/>
              </a:rPr>
              <a:t>All launch sites on map</a:t>
            </a:r>
          </a:p>
          <a:p>
            <a:pPr marL="0" indent="0">
              <a:buNone/>
            </a:pPr>
            <a:endParaRPr lang="en-US" dirty="0">
              <a:cs typeface="Calibri"/>
            </a:endParaRPr>
          </a:p>
        </p:txBody>
      </p:sp>
      <p:sp>
        <p:nvSpPr>
          <p:cNvPr id="14"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A map of a city&#10;&#10;Description automatically generated">
            <a:extLst>
              <a:ext uri="{FF2B5EF4-FFF2-40B4-BE49-F238E27FC236}">
                <a16:creationId xmlns:a16="http://schemas.microsoft.com/office/drawing/2014/main" id="{89CD559A-18D1-0AA5-6B0B-ABE75BE72F9C}"/>
              </a:ext>
            </a:extLst>
          </p:cNvPr>
          <p:cNvPicPr>
            <a:picLocks noChangeAspect="1"/>
          </p:cNvPicPr>
          <p:nvPr/>
        </p:nvPicPr>
        <p:blipFill>
          <a:blip r:embed="rId2"/>
          <a:stretch>
            <a:fillRect/>
          </a:stretch>
        </p:blipFill>
        <p:spPr>
          <a:xfrm>
            <a:off x="3515264" y="2200275"/>
            <a:ext cx="6742982" cy="3219450"/>
          </a:xfrm>
          <a:prstGeom prst="rect">
            <a:avLst/>
          </a:prstGeom>
        </p:spPr>
      </p:pic>
    </p:spTree>
    <p:extLst>
      <p:ext uri="{BB962C8B-B14F-4D97-AF65-F5344CB8AC3E}">
        <p14:creationId xmlns:p14="http://schemas.microsoft.com/office/powerpoint/2010/main" val="273824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1BABD8C-13CB-1674-D552-092000C9F4CE}"/>
              </a:ext>
            </a:extLst>
          </p:cNvPr>
          <p:cNvSpPr>
            <a:spLocks noGrp="1"/>
          </p:cNvSpPr>
          <p:nvPr>
            <p:ph type="title"/>
          </p:nvPr>
        </p:nvSpPr>
        <p:spPr>
          <a:xfrm>
            <a:off x="838200" y="365125"/>
            <a:ext cx="5393361" cy="1325563"/>
          </a:xfrm>
        </p:spPr>
        <p:txBody>
          <a:bodyPr>
            <a:normAutofit/>
          </a:bodyPr>
          <a:lstStyle/>
          <a:p>
            <a:r>
              <a:rPr lang="en-US" b="1">
                <a:latin typeface="Times New Roman"/>
                <a:cs typeface="Times New Roman"/>
              </a:rPr>
              <a:t>RESULTS</a:t>
            </a:r>
            <a:br>
              <a:rPr lang="en-US" b="1">
                <a:latin typeface="Times New Roman"/>
                <a:cs typeface="Times New Roman"/>
              </a:rPr>
            </a:br>
            <a:r>
              <a:rPr lang="en-US" b="1">
                <a:latin typeface="Times New Roman"/>
                <a:cs typeface="Times New Roman"/>
              </a:rPr>
              <a:t>Folium</a:t>
            </a:r>
            <a:endParaRPr lang="en-US" dirty="0"/>
          </a:p>
        </p:txBody>
      </p:sp>
      <p:sp>
        <p:nvSpPr>
          <p:cNvPr id="3" name="Content Placeholder 2">
            <a:extLst>
              <a:ext uri="{FF2B5EF4-FFF2-40B4-BE49-F238E27FC236}">
                <a16:creationId xmlns:a16="http://schemas.microsoft.com/office/drawing/2014/main" id="{48C033AE-E830-F427-6820-AFA39DE420EA}"/>
              </a:ext>
            </a:extLst>
          </p:cNvPr>
          <p:cNvSpPr>
            <a:spLocks noGrp="1"/>
          </p:cNvSpPr>
          <p:nvPr>
            <p:ph idx="1"/>
          </p:nvPr>
        </p:nvSpPr>
        <p:spPr>
          <a:xfrm>
            <a:off x="838200" y="1825625"/>
            <a:ext cx="5393361" cy="4351338"/>
          </a:xfrm>
        </p:spPr>
        <p:txBody>
          <a:bodyPr vert="horz" lIns="91440" tIns="45720" rIns="91440" bIns="45720" rtlCol="0" anchor="t">
            <a:normAutofit/>
          </a:bodyPr>
          <a:lstStyle/>
          <a:p>
            <a:pPr>
              <a:buNone/>
            </a:pPr>
            <a:r>
              <a:rPr lang="en-US" dirty="0">
                <a:latin typeface="Times New Roman"/>
                <a:ea typeface="+mn-lt"/>
                <a:cs typeface="+mn-lt"/>
              </a:rPr>
              <a:t>If we zoom in on one of the launch site, we can see green and red tags. Each green tag</a:t>
            </a:r>
            <a:endParaRPr lang="en-US">
              <a:latin typeface="Times New Roman"/>
              <a:cs typeface="Times New Roman"/>
            </a:endParaRPr>
          </a:p>
          <a:p>
            <a:pPr marL="0" indent="0">
              <a:buNone/>
            </a:pPr>
            <a:r>
              <a:rPr lang="en-US" dirty="0">
                <a:latin typeface="Times New Roman"/>
                <a:ea typeface="+mn-lt"/>
                <a:cs typeface="+mn-lt"/>
              </a:rPr>
              <a:t>represents a successful launch while each red tag represents a failed launch</a:t>
            </a:r>
          </a:p>
          <a:p>
            <a:pPr marL="0" indent="0">
              <a:buNone/>
            </a:pPr>
            <a:endParaRPr lang="en-US" dirty="0">
              <a:cs typeface="Calibri"/>
            </a:endParaRPr>
          </a:p>
        </p:txBody>
      </p:sp>
      <p:sp>
        <p:nvSpPr>
          <p:cNvPr id="1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4351F15-F94F-EBDC-E7BE-311BFBAEA6D0}"/>
              </a:ext>
            </a:extLst>
          </p:cNvPr>
          <p:cNvPicPr>
            <a:picLocks noChangeAspect="1"/>
          </p:cNvPicPr>
          <p:nvPr/>
        </p:nvPicPr>
        <p:blipFill>
          <a:blip r:embed="rId2"/>
          <a:stretch>
            <a:fillRect/>
          </a:stretch>
        </p:blipFill>
        <p:spPr>
          <a:xfrm>
            <a:off x="5950249" y="2175563"/>
            <a:ext cx="5654256" cy="3010081"/>
          </a:xfrm>
          <a:prstGeom prst="rect">
            <a:avLst/>
          </a:prstGeom>
        </p:spPr>
      </p:pic>
    </p:spTree>
    <p:extLst>
      <p:ext uri="{BB962C8B-B14F-4D97-AF65-F5344CB8AC3E}">
        <p14:creationId xmlns:p14="http://schemas.microsoft.com/office/powerpoint/2010/main" val="4104028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08CDD2-0FA5-9271-33D4-64CF57413850}"/>
              </a:ext>
            </a:extLst>
          </p:cNvPr>
          <p:cNvSpPr>
            <a:spLocks noGrp="1"/>
          </p:cNvSpPr>
          <p:nvPr>
            <p:ph type="title"/>
          </p:nvPr>
        </p:nvSpPr>
        <p:spPr>
          <a:xfrm>
            <a:off x="838200" y="365125"/>
            <a:ext cx="5393361" cy="1325563"/>
          </a:xfrm>
        </p:spPr>
        <p:txBody>
          <a:bodyPr>
            <a:normAutofit/>
          </a:bodyPr>
          <a:lstStyle/>
          <a:p>
            <a:r>
              <a:rPr lang="en-US" b="1">
                <a:latin typeface="Times New Roman"/>
                <a:cs typeface="Times New Roman"/>
              </a:rPr>
              <a:t>RESULTS</a:t>
            </a:r>
            <a:br>
              <a:rPr lang="en-US" b="1">
                <a:latin typeface="Times New Roman"/>
                <a:cs typeface="Times New Roman"/>
              </a:rPr>
            </a:br>
            <a:r>
              <a:rPr lang="en-US" b="1">
                <a:latin typeface="Times New Roman"/>
                <a:cs typeface="Times New Roman"/>
              </a:rPr>
              <a:t>Folium</a:t>
            </a:r>
            <a:endParaRPr lang="en-US" dirty="0"/>
          </a:p>
        </p:txBody>
      </p:sp>
      <p:sp>
        <p:nvSpPr>
          <p:cNvPr id="3" name="Content Placeholder 2">
            <a:extLst>
              <a:ext uri="{FF2B5EF4-FFF2-40B4-BE49-F238E27FC236}">
                <a16:creationId xmlns:a16="http://schemas.microsoft.com/office/drawing/2014/main" id="{0913D272-A4F1-F683-5809-4266971DB307}"/>
              </a:ext>
            </a:extLst>
          </p:cNvPr>
          <p:cNvSpPr>
            <a:spLocks noGrp="1"/>
          </p:cNvSpPr>
          <p:nvPr>
            <p:ph idx="1"/>
          </p:nvPr>
        </p:nvSpPr>
        <p:spPr>
          <a:xfrm>
            <a:off x="838200" y="1825625"/>
            <a:ext cx="5393361" cy="4351338"/>
          </a:xfrm>
        </p:spPr>
        <p:txBody>
          <a:bodyPr vert="horz" lIns="91440" tIns="45720" rIns="91440" bIns="45720" rtlCol="0" anchor="t">
            <a:normAutofit/>
          </a:bodyPr>
          <a:lstStyle/>
          <a:p>
            <a:pPr>
              <a:buNone/>
            </a:pPr>
            <a:r>
              <a:rPr lang="en-US" dirty="0">
                <a:latin typeface="Times New Roman"/>
                <a:ea typeface="+mn-lt"/>
                <a:cs typeface="+mn-lt"/>
              </a:rPr>
              <a:t>The picture below shows the distance between the CCAFS SLC-40 launch site and the nearest Coastline</a:t>
            </a:r>
          </a:p>
          <a:p>
            <a:pPr>
              <a:buNone/>
            </a:pPr>
            <a:endParaRPr lang="en-US" dirty="0">
              <a:cs typeface="Calibri"/>
            </a:endParaRPr>
          </a:p>
          <a:p>
            <a:pPr marL="0" indent="0">
              <a:buNone/>
            </a:pPr>
            <a:endParaRPr lang="en-US" dirty="0">
              <a:cs typeface="Calibri"/>
            </a:endParaRPr>
          </a:p>
        </p:txBody>
      </p:sp>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map of a city&#10;&#10;Description automatically generated">
            <a:extLst>
              <a:ext uri="{FF2B5EF4-FFF2-40B4-BE49-F238E27FC236}">
                <a16:creationId xmlns:a16="http://schemas.microsoft.com/office/drawing/2014/main" id="{37DF925B-5204-7B79-F60D-F62522942873}"/>
              </a:ext>
            </a:extLst>
          </p:cNvPr>
          <p:cNvPicPr>
            <a:picLocks noChangeAspect="1"/>
          </p:cNvPicPr>
          <p:nvPr/>
        </p:nvPicPr>
        <p:blipFill>
          <a:blip r:embed="rId2"/>
          <a:stretch>
            <a:fillRect/>
          </a:stretch>
        </p:blipFill>
        <p:spPr>
          <a:xfrm>
            <a:off x="6096270" y="1968080"/>
            <a:ext cx="5477235" cy="2921839"/>
          </a:xfrm>
          <a:prstGeom prst="rect">
            <a:avLst/>
          </a:prstGeom>
        </p:spPr>
      </p:pic>
    </p:spTree>
    <p:extLst>
      <p:ext uri="{BB962C8B-B14F-4D97-AF65-F5344CB8AC3E}">
        <p14:creationId xmlns:p14="http://schemas.microsoft.com/office/powerpoint/2010/main" val="3627272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9F1B87F-719B-0CF4-8C05-30D5F0AB2987}"/>
              </a:ext>
            </a:extLst>
          </p:cNvPr>
          <p:cNvSpPr>
            <a:spLocks noGrp="1"/>
          </p:cNvSpPr>
          <p:nvPr>
            <p:ph type="title"/>
          </p:nvPr>
        </p:nvSpPr>
        <p:spPr>
          <a:xfrm>
            <a:off x="838200" y="365125"/>
            <a:ext cx="5393361" cy="1325563"/>
          </a:xfrm>
        </p:spPr>
        <p:txBody>
          <a:bodyPr>
            <a:normAutofit/>
          </a:bodyPr>
          <a:lstStyle/>
          <a:p>
            <a:r>
              <a:rPr lang="en-US" dirty="0">
                <a:latin typeface="Times New Roman"/>
                <a:cs typeface="Calibri Light"/>
              </a:rPr>
              <a:t>RESULTS</a:t>
            </a:r>
            <a:br>
              <a:rPr lang="en-US" dirty="0">
                <a:latin typeface="Times New Roman"/>
                <a:cs typeface="Calibri Light"/>
              </a:rPr>
            </a:br>
            <a:r>
              <a:rPr lang="en-IN" dirty="0">
                <a:latin typeface="Times New Roman"/>
                <a:cs typeface="Times New Roman"/>
              </a:rPr>
              <a:t>Dash</a:t>
            </a:r>
            <a:endParaRPr lang="en-US" dirty="0"/>
          </a:p>
        </p:txBody>
      </p:sp>
      <p:sp>
        <p:nvSpPr>
          <p:cNvPr id="3" name="Content Placeholder 2">
            <a:extLst>
              <a:ext uri="{FF2B5EF4-FFF2-40B4-BE49-F238E27FC236}">
                <a16:creationId xmlns:a16="http://schemas.microsoft.com/office/drawing/2014/main" id="{42E94F4B-55E6-DB25-CB91-A106FD8925D6}"/>
              </a:ext>
            </a:extLst>
          </p:cNvPr>
          <p:cNvSpPr>
            <a:spLocks noGrp="1"/>
          </p:cNvSpPr>
          <p:nvPr>
            <p:ph idx="1"/>
          </p:nvPr>
        </p:nvSpPr>
        <p:spPr>
          <a:xfrm>
            <a:off x="838200" y="1825625"/>
            <a:ext cx="5393361" cy="4351338"/>
          </a:xfrm>
        </p:spPr>
        <p:txBody>
          <a:bodyPr vert="horz" lIns="91440" tIns="45720" rIns="91440" bIns="45720" rtlCol="0" anchor="t">
            <a:normAutofit/>
          </a:bodyPr>
          <a:lstStyle/>
          <a:p>
            <a:pPr marL="0" indent="0">
              <a:buNone/>
            </a:pPr>
            <a:r>
              <a:rPr lang="en-US" dirty="0">
                <a:latin typeface="Times New Roman"/>
                <a:ea typeface="+mn-lt"/>
                <a:cs typeface="+mn-lt"/>
              </a:rPr>
              <a:t>• The picture below shows a pie chart when launch site CCAFS LC-40 is chosen.</a:t>
            </a:r>
            <a:endParaRPr lang="en-US" dirty="0">
              <a:latin typeface="Times New Roman"/>
              <a:cs typeface="Calibri"/>
            </a:endParaRPr>
          </a:p>
          <a:p>
            <a:pPr marL="0" indent="0">
              <a:buNone/>
            </a:pPr>
            <a:r>
              <a:rPr lang="en-US" dirty="0">
                <a:latin typeface="Times New Roman"/>
                <a:ea typeface="+mn-lt"/>
                <a:cs typeface="+mn-lt"/>
              </a:rPr>
              <a:t>• 0 represents failed launches while 1 represents successful launches. We can see that 73.1% of launches done at CCAFS LC-40 are failed launches.</a:t>
            </a:r>
          </a:p>
          <a:p>
            <a:pPr marL="0" indent="0">
              <a:buNone/>
            </a:pPr>
            <a:endParaRPr lang="en-US">
              <a:cs typeface="Calibri"/>
            </a:endParaRPr>
          </a:p>
        </p:txBody>
      </p:sp>
      <p:pic>
        <p:nvPicPr>
          <p:cNvPr id="4" name="Picture 3" descr="A screenshot of a graph&#10;&#10;Description automatically generated">
            <a:extLst>
              <a:ext uri="{FF2B5EF4-FFF2-40B4-BE49-F238E27FC236}">
                <a16:creationId xmlns:a16="http://schemas.microsoft.com/office/drawing/2014/main" id="{D8FD8537-251E-DA71-3BF8-B9C6EA2DD989}"/>
              </a:ext>
            </a:extLst>
          </p:cNvPr>
          <p:cNvPicPr>
            <a:picLocks noChangeAspect="1"/>
          </p:cNvPicPr>
          <p:nvPr/>
        </p:nvPicPr>
        <p:blipFill>
          <a:blip r:embed="rId2"/>
          <a:srcRect l="26993" r="29757"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954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17A57C9-8081-AF79-5351-62D36F9EE6AE}"/>
              </a:ext>
            </a:extLst>
          </p:cNvPr>
          <p:cNvSpPr>
            <a:spLocks noGrp="1"/>
          </p:cNvSpPr>
          <p:nvPr>
            <p:ph type="title"/>
          </p:nvPr>
        </p:nvSpPr>
        <p:spPr>
          <a:xfrm>
            <a:off x="838201" y="3998018"/>
            <a:ext cx="3981854" cy="2216513"/>
          </a:xfrm>
        </p:spPr>
        <p:txBody>
          <a:bodyPr>
            <a:normAutofit/>
          </a:bodyPr>
          <a:lstStyle/>
          <a:p>
            <a:r>
              <a:rPr lang="en-US" b="1" dirty="0">
                <a:latin typeface="Times New Roman"/>
                <a:cs typeface="Calibri Light"/>
              </a:rPr>
              <a:t>RESULTS</a:t>
            </a:r>
            <a:br>
              <a:rPr lang="en-US" b="1" dirty="0">
                <a:latin typeface="Times New Roman"/>
                <a:cs typeface="Calibri Light"/>
              </a:rPr>
            </a:br>
            <a:r>
              <a:rPr lang="en-US" b="1" dirty="0">
                <a:latin typeface="Times New Roman"/>
                <a:cs typeface="Calibri Light"/>
              </a:rPr>
              <a:t>Dash</a:t>
            </a:r>
            <a:endParaRPr lang="en-US" dirty="0">
              <a:latin typeface="Times New Roman"/>
            </a:endParaRP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 graph with red and green dots&#10;&#10;Description automatically generated">
            <a:extLst>
              <a:ext uri="{FF2B5EF4-FFF2-40B4-BE49-F238E27FC236}">
                <a16:creationId xmlns:a16="http://schemas.microsoft.com/office/drawing/2014/main" id="{662A16A4-EC3F-89B6-9E8D-B42A3D2CF707}"/>
              </a:ext>
            </a:extLst>
          </p:cNvPr>
          <p:cNvPicPr>
            <a:picLocks noChangeAspect="1"/>
          </p:cNvPicPr>
          <p:nvPr/>
        </p:nvPicPr>
        <p:blipFill>
          <a:blip r:embed="rId2"/>
          <a:stretch>
            <a:fillRect/>
          </a:stretch>
        </p:blipFill>
        <p:spPr>
          <a:xfrm>
            <a:off x="1438564" y="704504"/>
            <a:ext cx="9314871"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9D18D82F-8B5B-BCDF-6001-6B8438F9A245}"/>
              </a:ext>
            </a:extLst>
          </p:cNvPr>
          <p:cNvSpPr>
            <a:spLocks noGrp="1"/>
          </p:cNvSpPr>
          <p:nvPr>
            <p:ph idx="1"/>
          </p:nvPr>
        </p:nvSpPr>
        <p:spPr>
          <a:xfrm>
            <a:off x="4970835" y="3998019"/>
            <a:ext cx="6382966" cy="2216512"/>
          </a:xfrm>
        </p:spPr>
        <p:txBody>
          <a:bodyPr vert="horz" lIns="91440" tIns="45720" rIns="91440" bIns="45720" rtlCol="0" anchor="t">
            <a:normAutofit/>
          </a:bodyPr>
          <a:lstStyle/>
          <a:p>
            <a:pPr>
              <a:buNone/>
            </a:pPr>
            <a:r>
              <a:rPr lang="en-US" dirty="0">
                <a:ea typeface="+mn-lt"/>
                <a:cs typeface="+mn-lt"/>
              </a:rPr>
              <a:t>•</a:t>
            </a:r>
            <a:r>
              <a:rPr lang="en-US" dirty="0">
                <a:latin typeface="Times New Roman"/>
                <a:ea typeface="+mn-lt"/>
                <a:cs typeface="+mn-lt"/>
              </a:rPr>
              <a:t> The picture below shows a scatterplot when the payload mass range is set to be from 2000kg to 8000kg.</a:t>
            </a:r>
            <a:endParaRPr lang="en-US" dirty="0">
              <a:latin typeface="Times New Roman"/>
              <a:cs typeface="Calibri"/>
            </a:endParaRPr>
          </a:p>
          <a:p>
            <a:pPr marL="0" indent="0">
              <a:buNone/>
            </a:pPr>
            <a:r>
              <a:rPr lang="en-US" dirty="0">
                <a:latin typeface="Times New Roman"/>
                <a:ea typeface="+mn-lt"/>
                <a:cs typeface="+mn-lt"/>
              </a:rPr>
              <a:t>• Class 0 represents failed launches while class 1 represents successful launches.</a:t>
            </a:r>
          </a:p>
          <a:p>
            <a:pPr marL="0" indent="0">
              <a:buNone/>
            </a:pPr>
            <a:endParaRPr lang="en-US">
              <a:cs typeface="Calibri"/>
            </a:endParaRPr>
          </a:p>
        </p:txBody>
      </p:sp>
    </p:spTree>
    <p:extLst>
      <p:ext uri="{BB962C8B-B14F-4D97-AF65-F5344CB8AC3E}">
        <p14:creationId xmlns:p14="http://schemas.microsoft.com/office/powerpoint/2010/main" val="205166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44A165A0-90D5-4A31-9C35-97B86F7383A0}"/>
              </a:ext>
            </a:extLst>
          </p:cNvPr>
          <p:cNvSpPr>
            <a:spLocks noGrp="1"/>
          </p:cNvSpPr>
          <p:nvPr>
            <p:ph type="title"/>
          </p:nvPr>
        </p:nvSpPr>
        <p:spPr>
          <a:xfrm>
            <a:off x="1137038" y="609597"/>
            <a:ext cx="9770022" cy="1330841"/>
          </a:xfrm>
        </p:spPr>
        <p:txBody>
          <a:bodyPr>
            <a:normAutofit/>
          </a:bodyPr>
          <a:lstStyle/>
          <a:p>
            <a:r>
              <a:rPr lang="en-US" b="1" dirty="0">
                <a:latin typeface="Times New Roman"/>
                <a:cs typeface="Times New Roman"/>
              </a:rPr>
              <a:t>EXECUTIVE SUMMARY</a:t>
            </a:r>
            <a:endParaRPr lang="en-IN" b="1" dirty="0">
              <a:latin typeface="Times New Roman"/>
              <a:cs typeface="Times New Roman"/>
            </a:endParaRPr>
          </a:p>
        </p:txBody>
      </p:sp>
      <p:sp>
        <p:nvSpPr>
          <p:cNvPr id="6" name="Content Placeholder 5">
            <a:extLst>
              <a:ext uri="{FF2B5EF4-FFF2-40B4-BE49-F238E27FC236}">
                <a16:creationId xmlns:a16="http://schemas.microsoft.com/office/drawing/2014/main" id="{A0E5D215-968B-487E-A8BE-49BD9BC7AC4E}"/>
              </a:ext>
            </a:extLst>
          </p:cNvPr>
          <p:cNvSpPr>
            <a:spLocks noGrp="1"/>
          </p:cNvSpPr>
          <p:nvPr>
            <p:ph idx="1"/>
          </p:nvPr>
        </p:nvSpPr>
        <p:spPr>
          <a:xfrm>
            <a:off x="1137038" y="1647760"/>
            <a:ext cx="5950970" cy="4426172"/>
          </a:xfrm>
        </p:spPr>
        <p:txBody>
          <a:bodyPr vert="horz" lIns="91440" tIns="45720" rIns="91440" bIns="45720" rtlCol="0" anchor="t">
            <a:noAutofit/>
          </a:bodyPr>
          <a:lstStyle/>
          <a:p>
            <a:r>
              <a:rPr lang="en-US" sz="1800" dirty="0">
                <a:latin typeface="Times New Roman"/>
                <a:cs typeface="Times New Roman"/>
              </a:rPr>
              <a:t> I</a:t>
            </a:r>
            <a:r>
              <a:rPr lang="en-US" sz="2000" dirty="0">
                <a:latin typeface="Times New Roman"/>
                <a:cs typeface="Times New Roman"/>
              </a:rPr>
              <a:t>n this capstone project, we will predict if the SpaceX Falcon 9 first stage will land successfully using several machine learning classification algorithms.</a:t>
            </a:r>
          </a:p>
          <a:p>
            <a:pPr marL="0" indent="0">
              <a:buNone/>
            </a:pPr>
            <a:r>
              <a:rPr lang="en-US" sz="2000" dirty="0">
                <a:latin typeface="Times New Roman"/>
                <a:cs typeface="Times New Roman"/>
              </a:rPr>
              <a:t> The main steps in this project include: </a:t>
            </a:r>
          </a:p>
          <a:p>
            <a:pPr marL="0" indent="0">
              <a:buNone/>
            </a:pPr>
            <a:r>
              <a:rPr lang="en-US" sz="2000" dirty="0">
                <a:latin typeface="Times New Roman"/>
                <a:cs typeface="Times New Roman"/>
              </a:rPr>
              <a:t> Data collection, wrangling, and formatting </a:t>
            </a:r>
          </a:p>
          <a:p>
            <a:pPr marL="0" indent="0">
              <a:buNone/>
            </a:pPr>
            <a:r>
              <a:rPr lang="en-US" sz="2000" dirty="0">
                <a:latin typeface="Times New Roman"/>
                <a:cs typeface="Times New Roman"/>
              </a:rPr>
              <a:t> Exploratory data analysis</a:t>
            </a:r>
          </a:p>
          <a:p>
            <a:pPr marL="0" indent="0">
              <a:buNone/>
            </a:pPr>
            <a:r>
              <a:rPr lang="en-US" sz="2000" dirty="0">
                <a:latin typeface="Times New Roman"/>
                <a:cs typeface="Times New Roman"/>
              </a:rPr>
              <a:t> Interactive data visualization </a:t>
            </a:r>
          </a:p>
          <a:p>
            <a:pPr marL="0" indent="0">
              <a:buNone/>
            </a:pPr>
            <a:r>
              <a:rPr lang="en-US" sz="2000" dirty="0">
                <a:latin typeface="Times New Roman"/>
                <a:cs typeface="Times New Roman"/>
              </a:rPr>
              <a:t> Machine learning prediction </a:t>
            </a:r>
          </a:p>
          <a:p>
            <a:r>
              <a:rPr lang="en-US" sz="2000" dirty="0">
                <a:latin typeface="Times New Roman"/>
                <a:cs typeface="Times New Roman"/>
              </a:rPr>
              <a:t>Our graphs show that some features of the rocket launches have a correlation with the outcome of the launches, i.e., success or failure. </a:t>
            </a:r>
          </a:p>
          <a:p>
            <a:r>
              <a:rPr lang="en-US" sz="2000" dirty="0">
                <a:latin typeface="Times New Roman"/>
                <a:cs typeface="Times New Roman"/>
              </a:rPr>
              <a:t>It is also concluded that decision tree  algorithm  may be the best machine learning algorithm to predict if the Falcon 9 first stage will land successfully</a:t>
            </a:r>
            <a:endParaRPr lang="en-IN" sz="2000">
              <a:latin typeface="Times New Roman"/>
              <a:cs typeface="Times New Roman"/>
            </a:endParaRPr>
          </a:p>
        </p:txBody>
      </p:sp>
      <p:sp>
        <p:nvSpPr>
          <p:cNvPr id="72" name="Freeform: Shape 71">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Graphic 9" descr="Robot">
            <a:extLst>
              <a:ext uri="{FF2B5EF4-FFF2-40B4-BE49-F238E27FC236}">
                <a16:creationId xmlns:a16="http://schemas.microsoft.com/office/drawing/2014/main" id="{5BEDF3FD-830E-F0DE-951E-0A06DDD62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1362" y="2308377"/>
            <a:ext cx="3482910" cy="3482910"/>
          </a:xfrm>
          <a:prstGeom prst="rect">
            <a:avLst/>
          </a:prstGeom>
        </p:spPr>
      </p:pic>
      <p:sp>
        <p:nvSpPr>
          <p:cNvPr id="74"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1870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1BE5D6-BDE8-764B-D29D-081F216FE792}"/>
              </a:ext>
            </a:extLst>
          </p:cNvPr>
          <p:cNvSpPr>
            <a:spLocks noGrp="1"/>
          </p:cNvSpPr>
          <p:nvPr>
            <p:ph type="title"/>
          </p:nvPr>
        </p:nvSpPr>
        <p:spPr>
          <a:xfrm>
            <a:off x="838201" y="479493"/>
            <a:ext cx="5257800" cy="1325563"/>
          </a:xfrm>
        </p:spPr>
        <p:txBody>
          <a:bodyPr>
            <a:normAutofit fontScale="90000"/>
          </a:bodyPr>
          <a:lstStyle/>
          <a:p>
            <a:br>
              <a:rPr lang="en-US" sz="2100" dirty="0">
                <a:cs typeface="Calibri Light"/>
              </a:rPr>
            </a:br>
            <a:r>
              <a:rPr lang="en-US" sz="3200" b="1" dirty="0">
                <a:latin typeface="Times New Roman"/>
                <a:cs typeface="Calibri Light"/>
              </a:rPr>
              <a:t>RESULTS</a:t>
            </a:r>
            <a:br>
              <a:rPr lang="en-US" sz="3200" b="1" dirty="0">
                <a:latin typeface="Times New Roman"/>
                <a:cs typeface="Calibri Light"/>
              </a:rPr>
            </a:br>
            <a:r>
              <a:rPr lang="en-IN" sz="3200" b="1" dirty="0">
                <a:latin typeface="Times New Roman"/>
                <a:cs typeface="Times New Roman"/>
              </a:rPr>
              <a:t>Predictive Analysis</a:t>
            </a:r>
            <a:br>
              <a:rPr lang="en-US" sz="2100" dirty="0">
                <a:cs typeface="Calibri Light"/>
              </a:rPr>
            </a:br>
            <a:endParaRPr lang="en-US" sz="2100"/>
          </a:p>
        </p:txBody>
      </p:sp>
      <p:sp>
        <p:nvSpPr>
          <p:cNvPr id="3" name="Content Placeholder 2">
            <a:extLst>
              <a:ext uri="{FF2B5EF4-FFF2-40B4-BE49-F238E27FC236}">
                <a16:creationId xmlns:a16="http://schemas.microsoft.com/office/drawing/2014/main" id="{634C16B3-AA48-20D7-BED2-4B9A6B5C70D7}"/>
              </a:ext>
            </a:extLst>
          </p:cNvPr>
          <p:cNvSpPr>
            <a:spLocks noGrp="1"/>
          </p:cNvSpPr>
          <p:nvPr>
            <p:ph idx="1"/>
          </p:nvPr>
        </p:nvSpPr>
        <p:spPr>
          <a:xfrm>
            <a:off x="838201" y="1984443"/>
            <a:ext cx="5257800" cy="4192520"/>
          </a:xfrm>
        </p:spPr>
        <p:txBody>
          <a:bodyPr vert="horz" lIns="91440" tIns="45720" rIns="91440" bIns="45720" rtlCol="0" anchor="t">
            <a:normAutofit/>
          </a:bodyPr>
          <a:lstStyle/>
          <a:p>
            <a:pPr>
              <a:buNone/>
            </a:pPr>
            <a:r>
              <a:rPr lang="en-US" dirty="0">
                <a:latin typeface="Times New Roman"/>
                <a:ea typeface="+mn-lt"/>
                <a:cs typeface="+mn-lt"/>
              </a:rPr>
              <a:t>Logistic regression</a:t>
            </a:r>
            <a:endParaRPr lang="en-US">
              <a:latin typeface="Times New Roman"/>
              <a:cs typeface="Times New Roman"/>
            </a:endParaRPr>
          </a:p>
          <a:p>
            <a:pPr marL="0" indent="0">
              <a:buNone/>
            </a:pPr>
            <a:r>
              <a:rPr lang="en-US" dirty="0">
                <a:latin typeface="Times New Roman"/>
                <a:ea typeface="+mn-lt"/>
                <a:cs typeface="+mn-lt"/>
              </a:rPr>
              <a:t>• </a:t>
            </a:r>
            <a:r>
              <a:rPr lang="en-US" dirty="0" err="1">
                <a:latin typeface="Times New Roman"/>
                <a:ea typeface="+mn-lt"/>
                <a:cs typeface="+mn-lt"/>
              </a:rPr>
              <a:t>GridSearchCV</a:t>
            </a:r>
            <a:r>
              <a:rPr lang="en-US" dirty="0">
                <a:latin typeface="Times New Roman"/>
                <a:ea typeface="+mn-lt"/>
                <a:cs typeface="+mn-lt"/>
              </a:rPr>
              <a:t> best score: 0.8238095238095238</a:t>
            </a:r>
            <a:endParaRPr lang="en-US">
              <a:latin typeface="Times New Roman"/>
              <a:cs typeface="Calibri"/>
            </a:endParaRPr>
          </a:p>
          <a:p>
            <a:pPr marL="0" indent="0">
              <a:buNone/>
            </a:pPr>
            <a:r>
              <a:rPr lang="en-US" dirty="0">
                <a:latin typeface="Times New Roman"/>
                <a:ea typeface="+mn-lt"/>
                <a:cs typeface="+mn-lt"/>
              </a:rPr>
              <a:t>• Accuracy score on test set: 0.8260869565217391</a:t>
            </a:r>
            <a:endParaRPr lang="en-US">
              <a:latin typeface="Times New Roman"/>
              <a:cs typeface="Calibri"/>
            </a:endParaRPr>
          </a:p>
          <a:p>
            <a:pPr marL="0" indent="0">
              <a:buNone/>
            </a:pPr>
            <a:r>
              <a:rPr lang="en-US" dirty="0">
                <a:latin typeface="Times New Roman"/>
                <a:ea typeface="+mn-lt"/>
                <a:cs typeface="+mn-lt"/>
              </a:rPr>
              <a:t>• Confusion matrix</a:t>
            </a:r>
          </a:p>
          <a:p>
            <a:pPr marL="0" indent="0">
              <a:buNone/>
            </a:pPr>
            <a:endParaRPr lang="en-US" dirty="0">
              <a:cs typeface="Calibri"/>
            </a:endParaRPr>
          </a:p>
        </p:txBody>
      </p:sp>
      <p:pic>
        <p:nvPicPr>
          <p:cNvPr id="5" name="Picture 4" descr="A diagram of a confused matrix&#10;&#10;Description automatically generated">
            <a:extLst>
              <a:ext uri="{FF2B5EF4-FFF2-40B4-BE49-F238E27FC236}">
                <a16:creationId xmlns:a16="http://schemas.microsoft.com/office/drawing/2014/main" id="{59BDDDC3-8E5F-F14C-755A-30DE5A95EC33}"/>
              </a:ext>
            </a:extLst>
          </p:cNvPr>
          <p:cNvPicPr>
            <a:picLocks noChangeAspect="1"/>
          </p:cNvPicPr>
          <p:nvPr/>
        </p:nvPicPr>
        <p:blipFill>
          <a:blip r:embed="rId2"/>
          <a:stretch>
            <a:fillRect/>
          </a:stretch>
        </p:blipFill>
        <p:spPr>
          <a:xfrm>
            <a:off x="6153330" y="1180471"/>
            <a:ext cx="6038850" cy="4295775"/>
          </a:xfrm>
          <a:prstGeom prst="rect">
            <a:avLst/>
          </a:prstGeom>
        </p:spPr>
      </p:pic>
    </p:spTree>
    <p:extLst>
      <p:ext uri="{BB962C8B-B14F-4D97-AF65-F5344CB8AC3E}">
        <p14:creationId xmlns:p14="http://schemas.microsoft.com/office/powerpoint/2010/main" val="319372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3DA5ED-450B-1DA0-52D5-B00B48E5D621}"/>
              </a:ext>
            </a:extLst>
          </p:cNvPr>
          <p:cNvSpPr>
            <a:spLocks noGrp="1"/>
          </p:cNvSpPr>
          <p:nvPr>
            <p:ph type="title"/>
          </p:nvPr>
        </p:nvSpPr>
        <p:spPr>
          <a:xfrm>
            <a:off x="838201" y="479493"/>
            <a:ext cx="5257800" cy="1325563"/>
          </a:xfrm>
        </p:spPr>
        <p:txBody>
          <a:bodyPr>
            <a:normAutofit/>
          </a:bodyPr>
          <a:lstStyle/>
          <a:p>
            <a:r>
              <a:rPr lang="en-US" sz="3600" b="1" dirty="0">
                <a:latin typeface="Times New Roman"/>
                <a:cs typeface="Calibri Light"/>
              </a:rPr>
              <a:t>RESULTS</a:t>
            </a:r>
            <a:br>
              <a:rPr lang="en-US" sz="3600" b="1" dirty="0">
                <a:latin typeface="Times New Roman"/>
                <a:cs typeface="Calibri Light"/>
              </a:rPr>
            </a:br>
            <a:r>
              <a:rPr lang="en-US" sz="3600" b="1" dirty="0">
                <a:latin typeface="Times New Roman"/>
                <a:cs typeface="Calibri Light"/>
              </a:rPr>
              <a:t>Predictive Analysis</a:t>
            </a:r>
            <a:endParaRPr lang="en-US" sz="3600" b="1" dirty="0">
              <a:latin typeface="Times New Roman"/>
            </a:endParaRPr>
          </a:p>
        </p:txBody>
      </p:sp>
      <p:sp>
        <p:nvSpPr>
          <p:cNvPr id="3" name="Content Placeholder 2">
            <a:extLst>
              <a:ext uri="{FF2B5EF4-FFF2-40B4-BE49-F238E27FC236}">
                <a16:creationId xmlns:a16="http://schemas.microsoft.com/office/drawing/2014/main" id="{70BD2F6B-9790-929D-F8C6-9BE69485E63D}"/>
              </a:ext>
            </a:extLst>
          </p:cNvPr>
          <p:cNvSpPr>
            <a:spLocks noGrp="1"/>
          </p:cNvSpPr>
          <p:nvPr>
            <p:ph idx="1"/>
          </p:nvPr>
        </p:nvSpPr>
        <p:spPr>
          <a:xfrm>
            <a:off x="838201" y="1984443"/>
            <a:ext cx="5257800" cy="4192520"/>
          </a:xfrm>
        </p:spPr>
        <p:txBody>
          <a:bodyPr vert="horz" lIns="91440" tIns="45720" rIns="91440" bIns="45720" rtlCol="0" anchor="t">
            <a:normAutofit/>
          </a:bodyPr>
          <a:lstStyle/>
          <a:p>
            <a:pPr>
              <a:buNone/>
            </a:pPr>
            <a:r>
              <a:rPr lang="en-US" dirty="0">
                <a:latin typeface="Times New Roman"/>
                <a:ea typeface="+mn-lt"/>
                <a:cs typeface="+mn-lt"/>
              </a:rPr>
              <a:t>Support vector machine (SVM)</a:t>
            </a:r>
            <a:endParaRPr lang="en-US">
              <a:latin typeface="Times New Roman"/>
              <a:cs typeface="Times New Roman"/>
            </a:endParaRPr>
          </a:p>
          <a:p>
            <a:pPr>
              <a:buNone/>
            </a:pPr>
            <a:r>
              <a:rPr lang="en-US" dirty="0">
                <a:latin typeface="Times New Roman"/>
                <a:ea typeface="+mn-lt"/>
                <a:cs typeface="+mn-lt"/>
              </a:rPr>
              <a:t>• </a:t>
            </a:r>
            <a:r>
              <a:rPr lang="en-US" err="1">
                <a:latin typeface="Times New Roman"/>
                <a:ea typeface="+mn-lt"/>
                <a:cs typeface="+mn-lt"/>
              </a:rPr>
              <a:t>GridSearchCV</a:t>
            </a:r>
            <a:r>
              <a:rPr lang="en-US" dirty="0">
                <a:latin typeface="Times New Roman"/>
                <a:ea typeface="+mn-lt"/>
                <a:cs typeface="+mn-lt"/>
              </a:rPr>
              <a:t> best score: </a:t>
            </a:r>
            <a:endParaRPr lang="en-US" dirty="0">
              <a:latin typeface="Times New Roman"/>
              <a:cs typeface="Calibri"/>
            </a:endParaRPr>
          </a:p>
          <a:p>
            <a:pPr>
              <a:buNone/>
            </a:pPr>
            <a:r>
              <a:rPr lang="en-US" dirty="0">
                <a:latin typeface="Times New Roman"/>
                <a:ea typeface="+mn-lt"/>
                <a:cs typeface="+mn-lt"/>
              </a:rPr>
              <a:t>0.838095238095238</a:t>
            </a:r>
            <a:endParaRPr lang="en-US" dirty="0">
              <a:latin typeface="Times New Roman"/>
              <a:cs typeface="Times New Roman"/>
            </a:endParaRPr>
          </a:p>
          <a:p>
            <a:pPr>
              <a:buNone/>
            </a:pPr>
            <a:r>
              <a:rPr lang="en-US" dirty="0">
                <a:latin typeface="Times New Roman"/>
                <a:ea typeface="+mn-lt"/>
                <a:cs typeface="+mn-lt"/>
              </a:rPr>
              <a:t>• Accuracy score on test set:</a:t>
            </a:r>
          </a:p>
          <a:p>
            <a:pPr>
              <a:buNone/>
            </a:pPr>
            <a:r>
              <a:rPr lang="en-US" dirty="0">
                <a:latin typeface="Times New Roman"/>
                <a:cs typeface="Calibri"/>
              </a:rPr>
              <a:t>test set accuracy : 0.8260869565217391</a:t>
            </a:r>
            <a:endParaRPr lang="en-US" dirty="0">
              <a:latin typeface="Times New Roman"/>
              <a:cs typeface="Times New Roman"/>
            </a:endParaRPr>
          </a:p>
          <a:p>
            <a:pPr marL="0" indent="0">
              <a:buNone/>
            </a:pPr>
            <a:r>
              <a:rPr lang="en-US" dirty="0">
                <a:latin typeface="Times New Roman"/>
                <a:ea typeface="+mn-lt"/>
                <a:cs typeface="+mn-lt"/>
              </a:rPr>
              <a:t>• Confusion matrix: </a:t>
            </a:r>
            <a:endParaRPr lang="en-US" dirty="0">
              <a:latin typeface="Times New Roman"/>
            </a:endParaRPr>
          </a:p>
        </p:txBody>
      </p:sp>
      <p:pic>
        <p:nvPicPr>
          <p:cNvPr id="5" name="Picture 4" descr="A chart of different colors&#10;&#10;Description automatically generated">
            <a:extLst>
              <a:ext uri="{FF2B5EF4-FFF2-40B4-BE49-F238E27FC236}">
                <a16:creationId xmlns:a16="http://schemas.microsoft.com/office/drawing/2014/main" id="{FC4D96D9-948E-63F1-B94B-614E0685A0DA}"/>
              </a:ext>
            </a:extLst>
          </p:cNvPr>
          <p:cNvPicPr>
            <a:picLocks noChangeAspect="1"/>
          </p:cNvPicPr>
          <p:nvPr/>
        </p:nvPicPr>
        <p:blipFill>
          <a:blip r:embed="rId2"/>
          <a:stretch>
            <a:fillRect/>
          </a:stretch>
        </p:blipFill>
        <p:spPr>
          <a:xfrm>
            <a:off x="6836254" y="1980571"/>
            <a:ext cx="4514850" cy="3256291"/>
          </a:xfrm>
          <a:prstGeom prst="rect">
            <a:avLst/>
          </a:prstGeom>
        </p:spPr>
      </p:pic>
    </p:spTree>
    <p:extLst>
      <p:ext uri="{BB962C8B-B14F-4D97-AF65-F5344CB8AC3E}">
        <p14:creationId xmlns:p14="http://schemas.microsoft.com/office/powerpoint/2010/main" val="660288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D5D6ED-5B86-3B23-8CDA-044CFD4F5DC2}"/>
              </a:ext>
            </a:extLst>
          </p:cNvPr>
          <p:cNvSpPr>
            <a:spLocks noGrp="1"/>
          </p:cNvSpPr>
          <p:nvPr>
            <p:ph type="title"/>
          </p:nvPr>
        </p:nvSpPr>
        <p:spPr>
          <a:xfrm>
            <a:off x="838201" y="479493"/>
            <a:ext cx="5257800" cy="1325563"/>
          </a:xfrm>
        </p:spPr>
        <p:txBody>
          <a:bodyPr>
            <a:normAutofit/>
          </a:bodyPr>
          <a:lstStyle/>
          <a:p>
            <a:r>
              <a:rPr lang="en-US" sz="3600" b="1" dirty="0">
                <a:latin typeface="Times New Roman"/>
                <a:cs typeface="Calibri Light"/>
              </a:rPr>
              <a:t>RESULTS</a:t>
            </a:r>
            <a:br>
              <a:rPr lang="en-US" sz="3600" b="1" dirty="0">
                <a:latin typeface="Times New Roman"/>
                <a:cs typeface="Calibri Light"/>
              </a:rPr>
            </a:br>
            <a:r>
              <a:rPr lang="en-US" sz="3600" b="1" dirty="0">
                <a:latin typeface="Times New Roman"/>
                <a:cs typeface="Calibri Light"/>
              </a:rPr>
              <a:t>Predictive Analysis</a:t>
            </a:r>
            <a:endParaRPr lang="en-US" sz="3600" b="1" dirty="0">
              <a:latin typeface="Times New Roman"/>
            </a:endParaRPr>
          </a:p>
        </p:txBody>
      </p:sp>
      <p:sp>
        <p:nvSpPr>
          <p:cNvPr id="3" name="Content Placeholder 2">
            <a:extLst>
              <a:ext uri="{FF2B5EF4-FFF2-40B4-BE49-F238E27FC236}">
                <a16:creationId xmlns:a16="http://schemas.microsoft.com/office/drawing/2014/main" id="{0CDBA86E-ED6C-D82E-1D19-8B2267E89722}"/>
              </a:ext>
            </a:extLst>
          </p:cNvPr>
          <p:cNvSpPr>
            <a:spLocks noGrp="1"/>
          </p:cNvSpPr>
          <p:nvPr>
            <p:ph idx="1"/>
          </p:nvPr>
        </p:nvSpPr>
        <p:spPr>
          <a:xfrm>
            <a:off x="838201" y="1984443"/>
            <a:ext cx="5257800" cy="4192520"/>
          </a:xfrm>
        </p:spPr>
        <p:txBody>
          <a:bodyPr vert="horz" lIns="91440" tIns="45720" rIns="91440" bIns="45720" rtlCol="0" anchor="t">
            <a:normAutofit/>
          </a:bodyPr>
          <a:lstStyle/>
          <a:p>
            <a:pPr>
              <a:buNone/>
            </a:pPr>
            <a:r>
              <a:rPr lang="en-US" dirty="0">
                <a:latin typeface="Times New Roman"/>
                <a:ea typeface="+mn-lt"/>
                <a:cs typeface="+mn-lt"/>
              </a:rPr>
              <a:t>Decision tree</a:t>
            </a:r>
            <a:endParaRPr lang="en-US">
              <a:latin typeface="Times New Roman"/>
              <a:cs typeface="Times New Roman"/>
            </a:endParaRPr>
          </a:p>
          <a:p>
            <a:pPr>
              <a:buNone/>
            </a:pPr>
            <a:r>
              <a:rPr lang="en-US" dirty="0">
                <a:latin typeface="Times New Roman"/>
                <a:ea typeface="+mn-lt"/>
                <a:cs typeface="+mn-lt"/>
              </a:rPr>
              <a:t>• </a:t>
            </a:r>
            <a:r>
              <a:rPr lang="en-US" err="1">
                <a:latin typeface="Times New Roman"/>
                <a:ea typeface="+mn-lt"/>
                <a:cs typeface="+mn-lt"/>
              </a:rPr>
              <a:t>GridSearchCV</a:t>
            </a:r>
            <a:r>
              <a:rPr lang="en-US" dirty="0">
                <a:latin typeface="Times New Roman"/>
                <a:ea typeface="+mn-lt"/>
                <a:cs typeface="+mn-lt"/>
              </a:rPr>
              <a:t> best score: 0.8833333333333332</a:t>
            </a:r>
            <a:endParaRPr lang="en-US" dirty="0">
              <a:latin typeface="Times New Roman"/>
              <a:cs typeface="Times New Roman"/>
            </a:endParaRPr>
          </a:p>
          <a:p>
            <a:pPr>
              <a:buNone/>
            </a:pPr>
            <a:r>
              <a:rPr lang="en-US" dirty="0">
                <a:latin typeface="Times New Roman"/>
                <a:ea typeface="+mn-lt"/>
                <a:cs typeface="+mn-lt"/>
              </a:rPr>
              <a:t>• Accuracy score on test set: 0.8260869565217391</a:t>
            </a:r>
            <a:endParaRPr lang="en-US" dirty="0">
              <a:latin typeface="Times New Roman"/>
              <a:cs typeface="Times New Roman"/>
            </a:endParaRPr>
          </a:p>
          <a:p>
            <a:pPr marL="0" indent="0">
              <a:buNone/>
            </a:pPr>
            <a:r>
              <a:rPr lang="en-US" dirty="0">
                <a:latin typeface="Times New Roman"/>
                <a:ea typeface="+mn-lt"/>
                <a:cs typeface="+mn-lt"/>
              </a:rPr>
              <a:t>• Confusion matrix  </a:t>
            </a:r>
            <a:endParaRPr lang="en-US" dirty="0">
              <a:latin typeface="Times New Roman"/>
            </a:endParaRPr>
          </a:p>
        </p:txBody>
      </p:sp>
      <p:pic>
        <p:nvPicPr>
          <p:cNvPr id="5" name="Picture 4">
            <a:extLst>
              <a:ext uri="{FF2B5EF4-FFF2-40B4-BE49-F238E27FC236}">
                <a16:creationId xmlns:a16="http://schemas.microsoft.com/office/drawing/2014/main" id="{B1EB5B0A-EBAB-C4A8-0080-2B1948383611}"/>
              </a:ext>
            </a:extLst>
          </p:cNvPr>
          <p:cNvPicPr>
            <a:picLocks noChangeAspect="1"/>
          </p:cNvPicPr>
          <p:nvPr/>
        </p:nvPicPr>
        <p:blipFill>
          <a:blip r:embed="rId2"/>
          <a:stretch>
            <a:fillRect/>
          </a:stretch>
        </p:blipFill>
        <p:spPr>
          <a:xfrm>
            <a:off x="5588030" y="1573422"/>
            <a:ext cx="5271639" cy="3696779"/>
          </a:xfrm>
          <a:prstGeom prst="rect">
            <a:avLst/>
          </a:prstGeom>
        </p:spPr>
      </p:pic>
    </p:spTree>
    <p:extLst>
      <p:ext uri="{BB962C8B-B14F-4D97-AF65-F5344CB8AC3E}">
        <p14:creationId xmlns:p14="http://schemas.microsoft.com/office/powerpoint/2010/main" val="2821792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0CF79F-EB5F-BE2E-0390-BAFCDD232CB9}"/>
              </a:ext>
            </a:extLst>
          </p:cNvPr>
          <p:cNvSpPr>
            <a:spLocks noGrp="1"/>
          </p:cNvSpPr>
          <p:nvPr>
            <p:ph type="title"/>
          </p:nvPr>
        </p:nvSpPr>
        <p:spPr>
          <a:xfrm>
            <a:off x="838201" y="479493"/>
            <a:ext cx="5257800" cy="1325563"/>
          </a:xfrm>
        </p:spPr>
        <p:txBody>
          <a:bodyPr>
            <a:normAutofit/>
          </a:bodyPr>
          <a:lstStyle/>
          <a:p>
            <a:r>
              <a:rPr lang="en-US" sz="4000" b="1" dirty="0">
                <a:latin typeface="Times New Roman"/>
                <a:cs typeface="Calibri Light"/>
              </a:rPr>
              <a:t>RESULTS</a:t>
            </a:r>
            <a:br>
              <a:rPr lang="en-US" sz="4000" b="1" dirty="0">
                <a:latin typeface="Times New Roman"/>
                <a:cs typeface="Calibri Light"/>
              </a:rPr>
            </a:br>
            <a:r>
              <a:rPr lang="en-US" sz="4000" b="1" dirty="0">
                <a:latin typeface="Times New Roman"/>
                <a:cs typeface="Calibri Light"/>
              </a:rPr>
              <a:t>Predictive Analysis</a:t>
            </a:r>
            <a:endParaRPr lang="en-US" sz="4000" b="1" dirty="0">
              <a:latin typeface="Times New Roman"/>
            </a:endParaRPr>
          </a:p>
        </p:txBody>
      </p:sp>
      <p:sp>
        <p:nvSpPr>
          <p:cNvPr id="3" name="Content Placeholder 2">
            <a:extLst>
              <a:ext uri="{FF2B5EF4-FFF2-40B4-BE49-F238E27FC236}">
                <a16:creationId xmlns:a16="http://schemas.microsoft.com/office/drawing/2014/main" id="{92BF836E-C888-FCA8-38F9-92703A884DC9}"/>
              </a:ext>
            </a:extLst>
          </p:cNvPr>
          <p:cNvSpPr>
            <a:spLocks noGrp="1"/>
          </p:cNvSpPr>
          <p:nvPr>
            <p:ph idx="1"/>
          </p:nvPr>
        </p:nvSpPr>
        <p:spPr>
          <a:xfrm>
            <a:off x="838201" y="1984443"/>
            <a:ext cx="5257800" cy="4192520"/>
          </a:xfrm>
        </p:spPr>
        <p:txBody>
          <a:bodyPr vert="horz" lIns="91440" tIns="45720" rIns="91440" bIns="45720" rtlCol="0" anchor="t">
            <a:normAutofit/>
          </a:bodyPr>
          <a:lstStyle/>
          <a:p>
            <a:pPr>
              <a:buNone/>
            </a:pPr>
            <a:r>
              <a:rPr lang="en-US" dirty="0">
                <a:latin typeface="Times New Roman"/>
                <a:ea typeface="+mn-lt"/>
                <a:cs typeface="+mn-lt"/>
              </a:rPr>
              <a:t>• K nearest neighbors (KNN)</a:t>
            </a:r>
            <a:endParaRPr lang="en-US">
              <a:latin typeface="Times New Roman"/>
              <a:cs typeface="Times New Roman"/>
            </a:endParaRPr>
          </a:p>
          <a:p>
            <a:pPr>
              <a:buNone/>
            </a:pPr>
            <a:r>
              <a:rPr lang="en-US" dirty="0">
                <a:latin typeface="Times New Roman"/>
                <a:ea typeface="+mn-lt"/>
                <a:cs typeface="+mn-lt"/>
              </a:rPr>
              <a:t>• </a:t>
            </a:r>
            <a:r>
              <a:rPr lang="en-US" err="1">
                <a:latin typeface="Times New Roman"/>
                <a:ea typeface="+mn-lt"/>
                <a:cs typeface="+mn-lt"/>
              </a:rPr>
              <a:t>GridSearchCV</a:t>
            </a:r>
            <a:r>
              <a:rPr lang="en-US" dirty="0">
                <a:latin typeface="Times New Roman"/>
                <a:ea typeface="+mn-lt"/>
                <a:cs typeface="+mn-lt"/>
              </a:rPr>
              <a:t> best score: </a:t>
            </a:r>
            <a:endParaRPr lang="en-US">
              <a:latin typeface="Times New Roman"/>
              <a:ea typeface="+mn-lt"/>
              <a:cs typeface="Times New Roman"/>
            </a:endParaRPr>
          </a:p>
          <a:p>
            <a:pPr>
              <a:buNone/>
            </a:pPr>
            <a:r>
              <a:rPr lang="en-US" dirty="0">
                <a:latin typeface="Times New Roman"/>
                <a:ea typeface="+mn-lt"/>
                <a:cs typeface="+mn-lt"/>
              </a:rPr>
              <a:t>0.85</a:t>
            </a:r>
            <a:endParaRPr lang="en-US" dirty="0">
              <a:latin typeface="Times New Roman"/>
              <a:cs typeface="Times New Roman"/>
            </a:endParaRPr>
          </a:p>
          <a:p>
            <a:pPr>
              <a:buNone/>
            </a:pPr>
            <a:r>
              <a:rPr lang="en-US" dirty="0">
                <a:latin typeface="Times New Roman"/>
                <a:ea typeface="+mn-lt"/>
                <a:cs typeface="+mn-lt"/>
              </a:rPr>
              <a:t>• Accuracy score on test set: 0.8695652173913043</a:t>
            </a:r>
            <a:endParaRPr lang="en-US" dirty="0">
              <a:latin typeface="Times New Roman"/>
              <a:cs typeface="Times New Roman"/>
            </a:endParaRPr>
          </a:p>
          <a:p>
            <a:pPr marL="0" indent="0">
              <a:buNone/>
            </a:pPr>
            <a:r>
              <a:rPr lang="en-US" dirty="0">
                <a:latin typeface="Times New Roman"/>
                <a:ea typeface="+mn-lt"/>
                <a:cs typeface="+mn-lt"/>
              </a:rPr>
              <a:t>• Confusion matrix:  </a:t>
            </a:r>
            <a:endParaRPr lang="en-US" dirty="0">
              <a:latin typeface="Times New Roman"/>
            </a:endParaRPr>
          </a:p>
        </p:txBody>
      </p:sp>
      <p:pic>
        <p:nvPicPr>
          <p:cNvPr id="5" name="Picture 4" descr="A chart of different colored squares&#10;&#10;Description automatically generated">
            <a:extLst>
              <a:ext uri="{FF2B5EF4-FFF2-40B4-BE49-F238E27FC236}">
                <a16:creationId xmlns:a16="http://schemas.microsoft.com/office/drawing/2014/main" id="{E2DABE6D-2BAD-B443-C3E2-95853BDE6CD6}"/>
              </a:ext>
            </a:extLst>
          </p:cNvPr>
          <p:cNvPicPr>
            <a:picLocks noChangeAspect="1"/>
          </p:cNvPicPr>
          <p:nvPr/>
        </p:nvPicPr>
        <p:blipFill>
          <a:blip r:embed="rId2"/>
          <a:stretch>
            <a:fillRect/>
          </a:stretch>
        </p:blipFill>
        <p:spPr>
          <a:xfrm>
            <a:off x="6089333" y="1514475"/>
            <a:ext cx="5000266" cy="3682401"/>
          </a:xfrm>
          <a:prstGeom prst="rect">
            <a:avLst/>
          </a:prstGeom>
        </p:spPr>
      </p:pic>
    </p:spTree>
    <p:extLst>
      <p:ext uri="{BB962C8B-B14F-4D97-AF65-F5344CB8AC3E}">
        <p14:creationId xmlns:p14="http://schemas.microsoft.com/office/powerpoint/2010/main" val="1874016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AD1B2E-59D6-C125-0A26-5D7289D94158}"/>
              </a:ext>
            </a:extLst>
          </p:cNvPr>
          <p:cNvSpPr>
            <a:spLocks noGrp="1"/>
          </p:cNvSpPr>
          <p:nvPr>
            <p:ph type="title"/>
          </p:nvPr>
        </p:nvSpPr>
        <p:spPr>
          <a:xfrm>
            <a:off x="838200" y="365125"/>
            <a:ext cx="10515600" cy="1325563"/>
          </a:xfrm>
        </p:spPr>
        <p:txBody>
          <a:bodyPr>
            <a:normAutofit/>
          </a:bodyPr>
          <a:lstStyle/>
          <a:p>
            <a:r>
              <a:rPr lang="en-US" sz="3600" b="1" dirty="0">
                <a:latin typeface="Times New Roman"/>
                <a:cs typeface="Calibri Light"/>
              </a:rPr>
              <a:t>RESULTS</a:t>
            </a:r>
            <a:br>
              <a:rPr lang="en-US" sz="3600" b="1" dirty="0">
                <a:latin typeface="Times New Roman"/>
                <a:cs typeface="Calibri Light"/>
              </a:rPr>
            </a:br>
            <a:r>
              <a:rPr lang="en-US" sz="3600" b="1" dirty="0">
                <a:latin typeface="Times New Roman"/>
                <a:cs typeface="Calibri Light"/>
              </a:rPr>
              <a:t>Predictive Analysis</a:t>
            </a:r>
            <a:endParaRPr lang="en-US" sz="3600" b="1" dirty="0">
              <a:latin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A8B766-1318-308B-4068-96FF0187E4A5}"/>
              </a:ext>
            </a:extLst>
          </p:cNvPr>
          <p:cNvSpPr>
            <a:spLocks noGrp="1"/>
          </p:cNvSpPr>
          <p:nvPr>
            <p:ph idx="1"/>
          </p:nvPr>
        </p:nvSpPr>
        <p:spPr>
          <a:xfrm>
            <a:off x="838200" y="1825625"/>
            <a:ext cx="10515600" cy="4351338"/>
          </a:xfrm>
        </p:spPr>
        <p:txBody>
          <a:bodyPr vert="horz" lIns="91440" tIns="45720" rIns="91440" bIns="45720" rtlCol="0" anchor="t">
            <a:normAutofit/>
          </a:bodyPr>
          <a:lstStyle/>
          <a:p>
            <a:pPr>
              <a:buNone/>
            </a:pPr>
            <a:r>
              <a:rPr lang="en-US" sz="2600" dirty="0">
                <a:ea typeface="+mn-lt"/>
                <a:cs typeface="+mn-lt"/>
              </a:rPr>
              <a:t>• Putting the results of all 4 models: Best Model Decision Tree</a:t>
            </a:r>
            <a:endParaRPr lang="en-US" sz="2600" dirty="0"/>
          </a:p>
          <a:p>
            <a:pPr>
              <a:buNone/>
            </a:pPr>
            <a:endParaRPr lang="en-US" sz="2600">
              <a:latin typeface="Calibri"/>
              <a:ea typeface="+mn-lt"/>
              <a:cs typeface="+mn-lt"/>
            </a:endParaRPr>
          </a:p>
          <a:p>
            <a:pPr>
              <a:buNone/>
            </a:pPr>
            <a:endParaRPr lang="en-US" sz="2600">
              <a:latin typeface="Calibri"/>
              <a:ea typeface="+mn-lt"/>
              <a:cs typeface="+mn-lt"/>
            </a:endParaRPr>
          </a:p>
          <a:p>
            <a:pPr>
              <a:buNone/>
            </a:pPr>
            <a:r>
              <a:rPr lang="en-US" sz="2600" dirty="0">
                <a:latin typeface="Times New Roman"/>
                <a:ea typeface="+mn-lt"/>
                <a:cs typeface="+mn-lt"/>
              </a:rPr>
              <a:t>1. Decision tree (</a:t>
            </a:r>
            <a:r>
              <a:rPr lang="en-US" sz="2600" dirty="0" err="1">
                <a:latin typeface="Times New Roman"/>
                <a:ea typeface="+mn-lt"/>
                <a:cs typeface="+mn-lt"/>
              </a:rPr>
              <a:t>GridSearchCV</a:t>
            </a:r>
            <a:r>
              <a:rPr lang="en-US" sz="2600" dirty="0">
                <a:latin typeface="Times New Roman"/>
                <a:ea typeface="+mn-lt"/>
                <a:cs typeface="+mn-lt"/>
              </a:rPr>
              <a:t> best score: </a:t>
            </a:r>
            <a:r>
              <a:rPr lang="en-US" dirty="0">
                <a:latin typeface="Times New Roman"/>
                <a:ea typeface="+mn-lt"/>
                <a:cs typeface="Times New Roman"/>
              </a:rPr>
              <a:t>0.8833333333333332</a:t>
            </a:r>
            <a:r>
              <a:rPr lang="en-US" sz="2600" dirty="0">
                <a:latin typeface="Times New Roman"/>
                <a:ea typeface="+mn-lt"/>
                <a:cs typeface="+mn-lt"/>
              </a:rPr>
              <a:t>)</a:t>
            </a:r>
            <a:endParaRPr lang="en-US" sz="2600" dirty="0">
              <a:latin typeface="Times New Roman"/>
              <a:cs typeface="Calibri"/>
            </a:endParaRPr>
          </a:p>
          <a:p>
            <a:pPr>
              <a:buNone/>
            </a:pPr>
            <a:r>
              <a:rPr lang="en-US" sz="2600" dirty="0">
                <a:latin typeface="Times New Roman"/>
                <a:ea typeface="+mn-lt"/>
                <a:cs typeface="+mn-lt"/>
              </a:rPr>
              <a:t>2. K nearest neighbors, KNN (</a:t>
            </a:r>
            <a:r>
              <a:rPr lang="en-US" sz="2600" dirty="0" err="1">
                <a:latin typeface="Times New Roman"/>
                <a:ea typeface="+mn-lt"/>
                <a:cs typeface="+mn-lt"/>
              </a:rPr>
              <a:t>GridSearchCV</a:t>
            </a:r>
            <a:r>
              <a:rPr lang="en-US" sz="2600" dirty="0">
                <a:latin typeface="Times New Roman"/>
                <a:ea typeface="+mn-lt"/>
                <a:cs typeface="+mn-lt"/>
              </a:rPr>
              <a:t> best score:</a:t>
            </a:r>
            <a:r>
              <a:rPr lang="en-US" sz="2600" dirty="0">
                <a:latin typeface="Times New Roman"/>
                <a:ea typeface="+mn-lt"/>
                <a:cs typeface="Calibri"/>
              </a:rPr>
              <a:t>0.85 )</a:t>
            </a:r>
            <a:endParaRPr lang="en-US" sz="2600" dirty="0">
              <a:latin typeface="Times New Roman"/>
              <a:cs typeface="Calibri"/>
            </a:endParaRPr>
          </a:p>
          <a:p>
            <a:pPr>
              <a:buNone/>
            </a:pPr>
            <a:r>
              <a:rPr lang="en-US" sz="2600" dirty="0">
                <a:latin typeface="Times New Roman"/>
                <a:ea typeface="+mn-lt"/>
                <a:cs typeface="+mn-lt"/>
              </a:rPr>
              <a:t>3. SVM (</a:t>
            </a:r>
            <a:r>
              <a:rPr lang="en-US" sz="2600" dirty="0" err="1">
                <a:latin typeface="Times New Roman"/>
                <a:ea typeface="+mn-lt"/>
                <a:cs typeface="+mn-lt"/>
              </a:rPr>
              <a:t>GridSearchCV</a:t>
            </a:r>
            <a:r>
              <a:rPr lang="en-US" sz="2600" dirty="0">
                <a:latin typeface="Times New Roman"/>
                <a:ea typeface="+mn-lt"/>
                <a:cs typeface="+mn-lt"/>
              </a:rPr>
              <a:t> best score: </a:t>
            </a:r>
            <a:r>
              <a:rPr lang="en-US" dirty="0">
                <a:latin typeface="Times New Roman"/>
                <a:ea typeface="+mn-lt"/>
                <a:cs typeface="Times New Roman"/>
              </a:rPr>
              <a:t>0.838095238095238</a:t>
            </a:r>
            <a:r>
              <a:rPr lang="en-US" sz="2600" dirty="0">
                <a:latin typeface="Times New Roman"/>
                <a:ea typeface="+mn-lt"/>
                <a:cs typeface="+mn-lt"/>
              </a:rPr>
              <a:t>)</a:t>
            </a:r>
            <a:endParaRPr lang="en-US" sz="2600" dirty="0">
              <a:latin typeface="Times New Roman"/>
              <a:cs typeface="Times New Roman"/>
            </a:endParaRPr>
          </a:p>
          <a:p>
            <a:pPr marL="0" indent="0">
              <a:buNone/>
            </a:pPr>
            <a:r>
              <a:rPr lang="en-US" sz="2600" dirty="0">
                <a:latin typeface="Times New Roman"/>
                <a:ea typeface="+mn-lt"/>
                <a:cs typeface="+mn-lt"/>
              </a:rPr>
              <a:t>4. Logistic regression (</a:t>
            </a:r>
            <a:r>
              <a:rPr lang="en-US" sz="2600" dirty="0" err="1">
                <a:latin typeface="Times New Roman"/>
                <a:ea typeface="+mn-lt"/>
                <a:cs typeface="+mn-lt"/>
              </a:rPr>
              <a:t>GridSearchCV</a:t>
            </a:r>
            <a:r>
              <a:rPr lang="en-US" sz="2600" dirty="0">
                <a:latin typeface="Times New Roman"/>
                <a:ea typeface="+mn-lt"/>
                <a:cs typeface="+mn-lt"/>
              </a:rPr>
              <a:t> best score: </a:t>
            </a:r>
            <a:r>
              <a:rPr lang="en-US" dirty="0">
                <a:latin typeface="Times New Roman"/>
                <a:ea typeface="+mn-lt"/>
                <a:cs typeface="Times New Roman"/>
              </a:rPr>
              <a:t>0.8238095238095238</a:t>
            </a:r>
            <a:r>
              <a:rPr lang="en-US" sz="2600" dirty="0">
                <a:latin typeface="Times New Roman"/>
                <a:ea typeface="+mn-lt"/>
                <a:cs typeface="+mn-lt"/>
              </a:rPr>
              <a:t>)</a:t>
            </a:r>
            <a:endParaRPr lang="en-US" sz="2600" dirty="0">
              <a:latin typeface="Times New Roman"/>
            </a:endParaRPr>
          </a:p>
        </p:txBody>
      </p:sp>
    </p:spTree>
    <p:extLst>
      <p:ext uri="{BB962C8B-B14F-4D97-AF65-F5344CB8AC3E}">
        <p14:creationId xmlns:p14="http://schemas.microsoft.com/office/powerpoint/2010/main" val="759170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A4B43-083C-E5B1-1224-987AF49FA9FA}"/>
              </a:ext>
            </a:extLst>
          </p:cNvPr>
          <p:cNvSpPr>
            <a:spLocks noGrp="1"/>
          </p:cNvSpPr>
          <p:nvPr>
            <p:ph type="title"/>
          </p:nvPr>
        </p:nvSpPr>
        <p:spPr>
          <a:xfrm>
            <a:off x="1043631" y="809898"/>
            <a:ext cx="9942716" cy="1554480"/>
          </a:xfrm>
        </p:spPr>
        <p:txBody>
          <a:bodyPr anchor="ctr">
            <a:normAutofit/>
          </a:bodyPr>
          <a:lstStyle/>
          <a:p>
            <a:r>
              <a:rPr lang="en-US" sz="4800" b="1" dirty="0">
                <a:cs typeface="Calibri Light"/>
              </a:rPr>
              <a:t>Machine Learning</a:t>
            </a:r>
          </a:p>
        </p:txBody>
      </p:sp>
      <p:sp>
        <p:nvSpPr>
          <p:cNvPr id="3" name="Content Placeholder 2">
            <a:extLst>
              <a:ext uri="{FF2B5EF4-FFF2-40B4-BE49-F238E27FC236}">
                <a16:creationId xmlns:a16="http://schemas.microsoft.com/office/drawing/2014/main" id="{F1322866-14F3-9844-F577-2C6F5CC604CF}"/>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r>
              <a:rPr lang="en-US" sz="2400">
                <a:latin typeface="Times New Roman"/>
                <a:ea typeface="+mn-lt"/>
                <a:cs typeface="+mn-lt"/>
              </a:rPr>
              <a:t>We  must also look at a high volume of connected data (from both internal and external sources) to gain a more complete picture of future outcomes. Every area of a business can derive value from predictive modeling. Using robust algorithms</a:t>
            </a:r>
            <a:endParaRPr lang="en-US" sz="2400">
              <a:latin typeface="Times New Roman"/>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894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153D1E-17EB-96AC-94DC-C9B42B3F7641}"/>
              </a:ext>
            </a:extLst>
          </p:cNvPr>
          <p:cNvSpPr>
            <a:spLocks noGrp="1"/>
          </p:cNvSpPr>
          <p:nvPr>
            <p:ph type="title"/>
          </p:nvPr>
        </p:nvSpPr>
        <p:spPr>
          <a:xfrm>
            <a:off x="838200" y="365125"/>
            <a:ext cx="10515600" cy="1325563"/>
          </a:xfrm>
        </p:spPr>
        <p:txBody>
          <a:bodyPr>
            <a:normAutofit/>
          </a:bodyPr>
          <a:lstStyle/>
          <a:p>
            <a:r>
              <a:rPr lang="en-US" sz="4000" b="1" dirty="0">
                <a:latin typeface="Times New Roman"/>
                <a:cs typeface="Calibri Light"/>
              </a:rPr>
              <a:t>CONCLUSION</a:t>
            </a:r>
            <a:endParaRPr lang="en-US" sz="4000" b="1" dirty="0">
              <a:latin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5D00AAF-9829-8C78-D6E3-CC5B68556342}"/>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dirty="0">
                <a:latin typeface="Times New Roman"/>
                <a:cs typeface="Segoe UI"/>
              </a:rPr>
              <a:t>The project demonstrated that various factors like flight number, payload mass, and orbit type significantly influence the success of Falcon 9's first stage landing. The success rate of launches has been improving over the years, and certain orbits have higher success rates. The Decision Tree Classifier was the most effective model for predicting landing success. These insights can help other companies to strategize and compete with SpaceX</a:t>
            </a:r>
            <a:endParaRPr lang="en-US" dirty="0">
              <a:latin typeface="Times New Roman"/>
            </a:endParaRPr>
          </a:p>
        </p:txBody>
      </p:sp>
    </p:spTree>
    <p:extLst>
      <p:ext uri="{BB962C8B-B14F-4D97-AF65-F5344CB8AC3E}">
        <p14:creationId xmlns:p14="http://schemas.microsoft.com/office/powerpoint/2010/main" val="2702094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8C750C-0511-E95E-BE53-9B227F356835}"/>
              </a:ext>
            </a:extLst>
          </p:cNvPr>
          <p:cNvSpPr>
            <a:spLocks noGrp="1"/>
          </p:cNvSpPr>
          <p:nvPr>
            <p:ph type="title"/>
          </p:nvPr>
        </p:nvSpPr>
        <p:spPr>
          <a:xfrm>
            <a:off x="838200" y="365125"/>
            <a:ext cx="10515600" cy="1325563"/>
          </a:xfrm>
        </p:spPr>
        <p:txBody>
          <a:bodyPr>
            <a:normAutofit/>
          </a:bodyPr>
          <a:lstStyle/>
          <a:p>
            <a:r>
              <a:rPr lang="en-US" b="1">
                <a:latin typeface="Times New Roman"/>
                <a:ea typeface="+mj-lt"/>
                <a:cs typeface="+mj-lt"/>
              </a:rPr>
              <a:t>innovative insights</a:t>
            </a:r>
            <a:endParaRPr lang="en-US" b="1">
              <a:latin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9074F9-38EC-08F2-9CCD-D71711D10CC4}"/>
              </a:ext>
            </a:extLst>
          </p:cNvPr>
          <p:cNvSpPr>
            <a:spLocks noGrp="1"/>
          </p:cNvSpPr>
          <p:nvPr>
            <p:ph idx="1"/>
          </p:nvPr>
        </p:nvSpPr>
        <p:spPr>
          <a:xfrm>
            <a:off x="838200" y="1825625"/>
            <a:ext cx="10515600" cy="4351338"/>
          </a:xfrm>
        </p:spPr>
        <p:txBody>
          <a:bodyPr vert="horz" lIns="91440" tIns="45720" rIns="91440" bIns="45720" rtlCol="0">
            <a:normAutofit/>
          </a:bodyPr>
          <a:lstStyle/>
          <a:p>
            <a:pPr>
              <a:buNone/>
            </a:pPr>
            <a:r>
              <a:rPr lang="en-US" sz="2200" b="1">
                <a:latin typeface="Times New Roman"/>
                <a:cs typeface="Segoe UI"/>
              </a:rPr>
              <a:t>Exploratory Data Analysis:</a:t>
            </a:r>
            <a:endParaRPr lang="en-US" sz="2200">
              <a:latin typeface="Times New Roman"/>
              <a:cs typeface="Times New Roman"/>
            </a:endParaRPr>
          </a:p>
          <a:p>
            <a:pPr>
              <a:buFont typeface="Arial"/>
              <a:buChar char="•"/>
            </a:pPr>
            <a:r>
              <a:rPr lang="en-US" sz="2200">
                <a:latin typeface="Times New Roman"/>
                <a:cs typeface="Segoe UI"/>
              </a:rPr>
              <a:t>Found that higher flight numbers at a launch site correlate with higher success rates.</a:t>
            </a:r>
            <a:endParaRPr lang="en-US" sz="2200">
              <a:latin typeface="Times New Roman"/>
              <a:cs typeface="Times New Roman"/>
            </a:endParaRPr>
          </a:p>
          <a:p>
            <a:pPr>
              <a:buFont typeface="Arial"/>
              <a:buChar char="•"/>
            </a:pPr>
            <a:r>
              <a:rPr lang="en-US" sz="2200">
                <a:latin typeface="Times New Roman"/>
                <a:cs typeface="Segoe UI"/>
              </a:rPr>
              <a:t>Certain orbits like ES-L1, GEO, HEO, SSO, and VLEO have higher success rates.</a:t>
            </a:r>
            <a:endParaRPr lang="en-US" sz="2200">
              <a:latin typeface="Times New Roman"/>
              <a:cs typeface="Times New Roman"/>
            </a:endParaRPr>
          </a:p>
          <a:p>
            <a:pPr>
              <a:buFont typeface="Arial"/>
              <a:buChar char="•"/>
            </a:pPr>
            <a:r>
              <a:rPr lang="en-US" sz="2200">
                <a:latin typeface="Times New Roman"/>
                <a:cs typeface="Segoe UI"/>
              </a:rPr>
              <a:t>Success rate has been increasing since 2013.</a:t>
            </a:r>
            <a:endParaRPr lang="en-US" sz="2200">
              <a:latin typeface="Times New Roman"/>
              <a:cs typeface="Times New Roman"/>
            </a:endParaRPr>
          </a:p>
          <a:p>
            <a:pPr indent="0">
              <a:buNone/>
            </a:pPr>
            <a:r>
              <a:rPr lang="en-US" sz="2200" b="1">
                <a:latin typeface="Times New Roman"/>
                <a:cs typeface="Segoe UI"/>
              </a:rPr>
              <a:t>Interactive Analytics:</a:t>
            </a:r>
            <a:endParaRPr lang="en-US" sz="2200">
              <a:latin typeface="Times New Roman"/>
              <a:cs typeface="Times New Roman"/>
            </a:endParaRPr>
          </a:p>
          <a:p>
            <a:pPr>
              <a:buFont typeface="Arial"/>
              <a:buChar char="•"/>
            </a:pPr>
            <a:r>
              <a:rPr lang="en-US" sz="2200">
                <a:latin typeface="Times New Roman"/>
                <a:cs typeface="Segoe UI"/>
              </a:rPr>
              <a:t>Mapped all launch sites and their proximity to landmarks such as railways and highways.</a:t>
            </a:r>
            <a:endParaRPr lang="en-US" sz="2200">
              <a:latin typeface="Times New Roman"/>
              <a:cs typeface="Times New Roman"/>
            </a:endParaRPr>
          </a:p>
          <a:p>
            <a:pPr>
              <a:buFont typeface="Arial"/>
              <a:buChar char="•"/>
            </a:pPr>
            <a:r>
              <a:rPr lang="en-US" sz="2200">
                <a:latin typeface="Times New Roman"/>
                <a:cs typeface="Segoe UI"/>
              </a:rPr>
              <a:t>Visualized success rates of different launch sites with color-coded markers on a map.</a:t>
            </a:r>
            <a:endParaRPr lang="en-US" sz="2200">
              <a:latin typeface="Times New Roman"/>
              <a:cs typeface="Times New Roman"/>
            </a:endParaRPr>
          </a:p>
          <a:p>
            <a:pPr indent="0">
              <a:buNone/>
            </a:pPr>
            <a:r>
              <a:rPr lang="en-US" sz="2200" b="1">
                <a:latin typeface="Times New Roman"/>
                <a:cs typeface="Segoe UI"/>
              </a:rPr>
              <a:t>Predictive Analysis:</a:t>
            </a:r>
            <a:endParaRPr lang="en-US" sz="2200">
              <a:latin typeface="Times New Roman"/>
              <a:cs typeface="Times New Roman"/>
            </a:endParaRPr>
          </a:p>
          <a:p>
            <a:pPr>
              <a:buFont typeface="Arial"/>
              <a:buChar char="•"/>
            </a:pPr>
            <a:r>
              <a:rPr lang="en-US" sz="2200">
                <a:latin typeface="Times New Roman"/>
                <a:cs typeface="Segoe UI"/>
              </a:rPr>
              <a:t>Decision Tree Classifier emerged as the best model for predicting landing outcomes.</a:t>
            </a:r>
            <a:endParaRPr lang="en-US" sz="2200">
              <a:latin typeface="Times New Roman"/>
              <a:cs typeface="Times New Roman"/>
            </a:endParaRPr>
          </a:p>
          <a:p>
            <a:pPr>
              <a:buFont typeface="Arial"/>
              <a:buChar char="•"/>
            </a:pPr>
            <a:r>
              <a:rPr lang="en-US" sz="2200">
                <a:latin typeface="Times New Roman"/>
                <a:cs typeface="Segoe UI"/>
              </a:rPr>
              <a:t>Confusion matrix analysis showed high accuracy, though there were some false positives.</a:t>
            </a:r>
            <a:endParaRPr lang="en-US" sz="2200">
              <a:latin typeface="Times New Roman"/>
            </a:endParaRPr>
          </a:p>
          <a:p>
            <a:pPr marL="0" indent="0">
              <a:buNone/>
            </a:pPr>
            <a:endParaRPr lang="en-US" sz="2200">
              <a:cs typeface="Calibri"/>
            </a:endParaRPr>
          </a:p>
        </p:txBody>
      </p:sp>
    </p:spTree>
    <p:extLst>
      <p:ext uri="{BB962C8B-B14F-4D97-AF65-F5344CB8AC3E}">
        <p14:creationId xmlns:p14="http://schemas.microsoft.com/office/powerpoint/2010/main" val="249149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5728F-39C8-4131-897C-D23944EAE121}"/>
              </a:ext>
            </a:extLst>
          </p:cNvPr>
          <p:cNvSpPr>
            <a:spLocks noGrp="1"/>
          </p:cNvSpPr>
          <p:nvPr>
            <p:ph type="title"/>
          </p:nvPr>
        </p:nvSpPr>
        <p:spPr>
          <a:xfrm>
            <a:off x="572493" y="238539"/>
            <a:ext cx="11018520" cy="1434415"/>
          </a:xfrm>
        </p:spPr>
        <p:txBody>
          <a:bodyPr anchor="b">
            <a:normAutofit/>
          </a:bodyPr>
          <a:lstStyle/>
          <a:p>
            <a:r>
              <a:rPr lang="en-US" sz="5400" b="1" dirty="0">
                <a:latin typeface="Times New Roman"/>
                <a:cs typeface="Times New Roman"/>
              </a:rPr>
              <a:t>Introduction</a:t>
            </a:r>
            <a:r>
              <a:rPr lang="en-US" sz="5400" dirty="0">
                <a:latin typeface="Times New Roman"/>
                <a:cs typeface="Times New Roman"/>
              </a:rPr>
              <a:t> </a:t>
            </a:r>
            <a:endParaRPr lang="en-IN" sz="5400" dirty="0">
              <a:latin typeface="Times New Roman"/>
              <a:cs typeface="Times New Roman"/>
            </a:endParaRPr>
          </a:p>
        </p:txBody>
      </p:sp>
      <p:sp>
        <p:nvSpPr>
          <p:cNvPr id="5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BCF6B4-4833-4126-9FA0-1C868EB33BD8}"/>
              </a:ext>
            </a:extLst>
          </p:cNvPr>
          <p:cNvSpPr>
            <a:spLocks noGrp="1"/>
          </p:cNvSpPr>
          <p:nvPr>
            <p:ph idx="1"/>
          </p:nvPr>
        </p:nvSpPr>
        <p:spPr>
          <a:xfrm>
            <a:off x="572493" y="2071316"/>
            <a:ext cx="6713552" cy="4119172"/>
          </a:xfrm>
        </p:spPr>
        <p:txBody>
          <a:bodyPr anchor="t">
            <a:normAutofit/>
          </a:bodyPr>
          <a:lstStyle/>
          <a:p>
            <a:pPr marL="0" indent="0">
              <a:buNone/>
            </a:pPr>
            <a:r>
              <a:rPr lang="en-IN" sz="2200" dirty="0">
                <a:effectLst/>
                <a:latin typeface="Times New Roman"/>
                <a:ea typeface="Times New Roman" panose="02020603050405020304" pitchFamily="18" charset="0"/>
                <a:cs typeface="Times New Roman"/>
              </a:rPr>
              <a:t>          The Falcon 9 is a partially reusable two-stage rocket designed and manufactured by SpaceX for the reliable and safe transport of satellites and the Dragon spacecraft into orbit. Since its debut in 2010, it has become known for its innovative reusable first stage, which can land back on Earth after launch to be refurbished and flown again. This capability has significantly reduced the cost of access to space. Falcon 9 has supported numerous missions, including commercial satellite deployments, cargo resupply missions to the International Space Station, and crewed spaceflights under NASA's Commercial Crew Program</a:t>
            </a:r>
            <a:endParaRPr lang="en-IN" sz="2200" dirty="0">
              <a:latin typeface="Times New Roman"/>
              <a:cs typeface="Times New Roman"/>
            </a:endParaRPr>
          </a:p>
        </p:txBody>
      </p:sp>
      <p:pic>
        <p:nvPicPr>
          <p:cNvPr id="18" name="Picture 17" descr="Launching tubes">
            <a:extLst>
              <a:ext uri="{FF2B5EF4-FFF2-40B4-BE49-F238E27FC236}">
                <a16:creationId xmlns:a16="http://schemas.microsoft.com/office/drawing/2014/main" id="{F3564592-8845-F9A1-7A95-5DA7A1B25BE3}"/>
              </a:ext>
            </a:extLst>
          </p:cNvPr>
          <p:cNvPicPr>
            <a:picLocks noChangeAspect="1"/>
          </p:cNvPicPr>
          <p:nvPr/>
        </p:nvPicPr>
        <p:blipFill>
          <a:blip r:embed="rId2"/>
          <a:srcRect l="23537" r="12247" b="2"/>
          <a:stretch/>
        </p:blipFill>
        <p:spPr>
          <a:xfrm>
            <a:off x="7675658" y="2093976"/>
            <a:ext cx="3941064" cy="4096512"/>
          </a:xfrm>
          <a:prstGeom prst="rect">
            <a:avLst/>
          </a:prstGeom>
        </p:spPr>
      </p:pic>
    </p:spTree>
    <p:extLst>
      <p:ext uri="{BB962C8B-B14F-4D97-AF65-F5344CB8AC3E}">
        <p14:creationId xmlns:p14="http://schemas.microsoft.com/office/powerpoint/2010/main" val="131521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980507"/>
          </a:xfrm>
        </p:spPr>
        <p:txBody>
          <a:bodyPr>
            <a:normAutofit/>
          </a:bodyPr>
          <a:lstStyle/>
          <a:p>
            <a:r>
              <a:rPr lang="en-US" sz="5400" b="1">
                <a:latin typeface="Times New Roman" pitchFamily="18" charset="0"/>
                <a:cs typeface="Times New Roman" pitchFamily="18" charset="0"/>
              </a:rPr>
              <a:t>METHODOLOGY</a:t>
            </a:r>
            <a:endParaRPr lang="en-IN" sz="5400" b="1">
              <a:latin typeface="Times New Roman" pitchFamily="18" charset="0"/>
              <a:cs typeface="Times New Roman"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5670" y="1699345"/>
            <a:ext cx="4707149" cy="4755167"/>
          </a:xfrm>
        </p:spPr>
        <p:txBody>
          <a:bodyPr vert="horz" lIns="91440" tIns="45720" rIns="91440" bIns="45720" rtlCol="0" anchor="t">
            <a:noAutofit/>
          </a:bodyPr>
          <a:lstStyle/>
          <a:p>
            <a:pPr marL="0" indent="0">
              <a:buNone/>
            </a:pPr>
            <a:r>
              <a:rPr lang="en-IN" sz="1600" dirty="0">
                <a:latin typeface="Times New Roman"/>
                <a:cs typeface="Times New Roman"/>
              </a:rPr>
              <a:t>The overall methodology includes:</a:t>
            </a:r>
          </a:p>
          <a:p>
            <a:pPr marL="0" indent="0">
              <a:buNone/>
            </a:pPr>
            <a:r>
              <a:rPr lang="en-US" sz="1600" dirty="0">
                <a:latin typeface="Times New Roman"/>
                <a:cs typeface="Times New Roman"/>
              </a:rPr>
              <a:t>1. Data collection, wrangling, and formatting, using:</a:t>
            </a:r>
          </a:p>
          <a:p>
            <a:pPr marL="0" indent="0">
              <a:buNone/>
            </a:pPr>
            <a:r>
              <a:rPr lang="en-IN" sz="1600" dirty="0">
                <a:latin typeface="Times New Roman"/>
                <a:cs typeface="Times New Roman"/>
              </a:rPr>
              <a:t>• SpaceX API</a:t>
            </a:r>
          </a:p>
          <a:p>
            <a:pPr marL="0" indent="0">
              <a:buNone/>
            </a:pPr>
            <a:r>
              <a:rPr lang="en-IN" sz="1600" dirty="0">
                <a:latin typeface="Times New Roman"/>
                <a:cs typeface="Times New Roman"/>
              </a:rPr>
              <a:t>• Web scraping</a:t>
            </a:r>
          </a:p>
          <a:p>
            <a:pPr marL="0" indent="0">
              <a:buNone/>
            </a:pPr>
            <a:r>
              <a:rPr lang="en-US" sz="1600" dirty="0">
                <a:latin typeface="Times New Roman"/>
                <a:cs typeface="Times New Roman"/>
              </a:rPr>
              <a:t>2. Exploratory data analysis (EDA), using:</a:t>
            </a:r>
          </a:p>
          <a:p>
            <a:pPr marL="0" indent="0">
              <a:buNone/>
            </a:pPr>
            <a:r>
              <a:rPr lang="en-IN" sz="1600" dirty="0">
                <a:latin typeface="Times New Roman"/>
                <a:cs typeface="Times New Roman"/>
              </a:rPr>
              <a:t>• Pandas and NumPy</a:t>
            </a:r>
          </a:p>
          <a:p>
            <a:pPr marL="0" indent="0">
              <a:buNone/>
            </a:pPr>
            <a:r>
              <a:rPr lang="en-IN" sz="1600" dirty="0">
                <a:latin typeface="Times New Roman"/>
                <a:cs typeface="Times New Roman"/>
              </a:rPr>
              <a:t>• SQL</a:t>
            </a:r>
          </a:p>
          <a:p>
            <a:pPr marL="0" indent="0">
              <a:buNone/>
            </a:pPr>
            <a:r>
              <a:rPr lang="en-IN" sz="1600" dirty="0">
                <a:latin typeface="Times New Roman"/>
                <a:cs typeface="Times New Roman"/>
              </a:rPr>
              <a:t>3. Data visualization, using:</a:t>
            </a:r>
          </a:p>
          <a:p>
            <a:pPr marL="0" indent="0">
              <a:buNone/>
            </a:pPr>
            <a:r>
              <a:rPr lang="en-IN" sz="1600" dirty="0">
                <a:latin typeface="Times New Roman"/>
                <a:cs typeface="Times New Roman"/>
              </a:rPr>
              <a:t>• Matplotlib and Seaborn</a:t>
            </a:r>
          </a:p>
          <a:p>
            <a:pPr marL="0" indent="0">
              <a:buNone/>
            </a:pPr>
            <a:r>
              <a:rPr lang="en-IN" sz="1600" dirty="0">
                <a:latin typeface="Times New Roman"/>
                <a:cs typeface="Times New Roman"/>
              </a:rPr>
              <a:t>• Folium</a:t>
            </a:r>
          </a:p>
          <a:p>
            <a:pPr marL="0" indent="0">
              <a:buNone/>
            </a:pPr>
            <a:r>
              <a:rPr lang="en-IN" sz="1600" dirty="0">
                <a:latin typeface="Times New Roman"/>
                <a:cs typeface="Times New Roman"/>
              </a:rPr>
              <a:t>• Dash</a:t>
            </a:r>
          </a:p>
          <a:p>
            <a:pPr marL="0" indent="0">
              <a:buNone/>
            </a:pPr>
            <a:r>
              <a:rPr lang="en-US" sz="1600" dirty="0">
                <a:latin typeface="Times New Roman"/>
                <a:cs typeface="Times New Roman"/>
              </a:rPr>
              <a:t>4. Machine learning prediction, using</a:t>
            </a:r>
          </a:p>
          <a:p>
            <a:pPr marL="0" indent="0">
              <a:buNone/>
            </a:pPr>
            <a:r>
              <a:rPr lang="en-IN" sz="1600" dirty="0">
                <a:latin typeface="Times New Roman"/>
                <a:cs typeface="Times New Roman"/>
              </a:rPr>
              <a:t>• Logistic regression</a:t>
            </a:r>
          </a:p>
          <a:p>
            <a:pPr marL="0" indent="0">
              <a:buNone/>
            </a:pPr>
            <a:r>
              <a:rPr lang="en-IN" sz="1600" dirty="0">
                <a:latin typeface="Times New Roman"/>
                <a:cs typeface="Times New Roman"/>
              </a:rPr>
              <a:t>• Support vector machine (SVM)</a:t>
            </a:r>
          </a:p>
          <a:p>
            <a:pPr marL="0" indent="0">
              <a:buNone/>
            </a:pPr>
            <a:endParaRPr lang="en-IN" sz="1600" dirty="0">
              <a:latin typeface="Times New Roman"/>
              <a:cs typeface="Times New Roman"/>
            </a:endParaRPr>
          </a:p>
        </p:txBody>
      </p:sp>
      <p:sp>
        <p:nvSpPr>
          <p:cNvPr id="6" name="TextBox 5">
            <a:extLst>
              <a:ext uri="{FF2B5EF4-FFF2-40B4-BE49-F238E27FC236}">
                <a16:creationId xmlns:a16="http://schemas.microsoft.com/office/drawing/2014/main" id="{7246EBAA-EC90-5C6C-DD92-482647205DA2}"/>
              </a:ext>
            </a:extLst>
          </p:cNvPr>
          <p:cNvSpPr txBox="1"/>
          <p:nvPr/>
        </p:nvSpPr>
        <p:spPr>
          <a:xfrm>
            <a:off x="5549660" y="1754037"/>
            <a:ext cx="2743200" cy="663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IN" sz="1600" dirty="0">
                <a:latin typeface="Times New Roman"/>
                <a:cs typeface="Times New Roman"/>
              </a:rPr>
              <a:t>• Decision tree</a:t>
            </a:r>
            <a:endParaRPr lang="en-US" sz="1600" dirty="0">
              <a:latin typeface="Times New Roman"/>
              <a:cs typeface="Times New Roman"/>
            </a:endParaRPr>
          </a:p>
          <a:p>
            <a:pPr>
              <a:lnSpc>
                <a:spcPct val="90000"/>
              </a:lnSpc>
              <a:spcBef>
                <a:spcPts val="1000"/>
              </a:spcBef>
            </a:pPr>
            <a:r>
              <a:rPr lang="en-IN" sz="1600" dirty="0">
                <a:latin typeface="Times New Roman"/>
                <a:cs typeface="Times New Roman"/>
              </a:rPr>
              <a:t>• K-nearest neighbours (KNN)</a:t>
            </a:r>
            <a:endParaRPr lang="en-US" dirty="0"/>
          </a:p>
        </p:txBody>
      </p:sp>
    </p:spTree>
    <p:extLst>
      <p:ext uri="{BB962C8B-B14F-4D97-AF65-F5344CB8AC3E}">
        <p14:creationId xmlns:p14="http://schemas.microsoft.com/office/powerpoint/2010/main" val="59265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IN" sz="3000" b="1" dirty="0">
                <a:latin typeface="Times New Roman"/>
                <a:cs typeface="Times New Roman"/>
              </a:rPr>
              <a:t>METHODOLOGY</a:t>
            </a:r>
            <a:br>
              <a:rPr lang="en-IN" sz="3000" b="1" dirty="0">
                <a:latin typeface="Times New Roman"/>
              </a:rPr>
            </a:br>
            <a:r>
              <a:rPr lang="en-US" sz="3000" b="1" dirty="0">
                <a:latin typeface="Times New Roman"/>
                <a:cs typeface="Times New Roman"/>
              </a:rPr>
              <a:t>Data collection, wrangling, and formatting</a:t>
            </a:r>
            <a:endParaRPr lang="en-IN" sz="3000" dirty="0">
              <a:latin typeface="Times New Roman"/>
              <a:cs typeface="Times New Roman"/>
            </a:endParaRPr>
          </a:p>
        </p:txBody>
      </p:sp>
      <p:sp>
        <p:nvSpPr>
          <p:cNvPr id="104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vert="horz" lIns="91440" tIns="45720" rIns="91440" bIns="45720" rtlCol="0" anchor="t">
            <a:noAutofit/>
          </a:bodyPr>
          <a:lstStyle/>
          <a:p>
            <a:pPr marL="0" indent="0">
              <a:buNone/>
            </a:pPr>
            <a:r>
              <a:rPr lang="en-IN" sz="1800" dirty="0">
                <a:latin typeface="Times New Roman"/>
                <a:cs typeface="Times New Roman"/>
              </a:rPr>
              <a:t>• SpaceX API</a:t>
            </a:r>
          </a:p>
          <a:p>
            <a:pPr marL="0" indent="0">
              <a:buNone/>
            </a:pPr>
            <a:r>
              <a:rPr lang="en-US" sz="1800" dirty="0">
                <a:latin typeface="Times New Roman"/>
                <a:cs typeface="Times New Roman"/>
              </a:rPr>
              <a:t>• The API used is https://api.spacexdata.com/v4/rockets/.</a:t>
            </a:r>
          </a:p>
          <a:p>
            <a:pPr marL="0" indent="0">
              <a:buNone/>
            </a:pPr>
            <a:r>
              <a:rPr lang="en-US" sz="1800" dirty="0">
                <a:latin typeface="Times New Roman"/>
                <a:cs typeface="Times New Roman"/>
              </a:rPr>
              <a:t>• The API provides data about many types of rocket launches done by SpaceX, the data is</a:t>
            </a:r>
          </a:p>
          <a:p>
            <a:pPr marL="0" indent="0">
              <a:buNone/>
            </a:pPr>
            <a:r>
              <a:rPr lang="en-US" sz="1800" dirty="0">
                <a:latin typeface="Times New Roman"/>
                <a:cs typeface="Times New Roman"/>
              </a:rPr>
              <a:t>therefore filtered to include only Falcon 9 launches.</a:t>
            </a:r>
          </a:p>
          <a:p>
            <a:pPr marL="0" indent="0">
              <a:buNone/>
            </a:pPr>
            <a:r>
              <a:rPr lang="en-US" sz="1800" dirty="0">
                <a:latin typeface="Times New Roman"/>
                <a:cs typeface="Times New Roman"/>
              </a:rPr>
              <a:t>• Every missing value in the data is replaced the mean the column that the missing value</a:t>
            </a:r>
          </a:p>
          <a:p>
            <a:pPr marL="0" indent="0">
              <a:buNone/>
            </a:pPr>
            <a:r>
              <a:rPr lang="en-IN" sz="1800" dirty="0">
                <a:latin typeface="Times New Roman"/>
                <a:cs typeface="Times New Roman"/>
              </a:rPr>
              <a:t>belongs to.</a:t>
            </a:r>
          </a:p>
          <a:p>
            <a:pPr marL="0" indent="0">
              <a:buNone/>
            </a:pPr>
            <a:r>
              <a:rPr lang="en-US" sz="1800" dirty="0">
                <a:latin typeface="Times New Roman"/>
                <a:cs typeface="Times New Roman"/>
              </a:rPr>
              <a:t>• We end up with 90 rows or instances and 17 columns or features. The picture below shows</a:t>
            </a:r>
          </a:p>
          <a:p>
            <a:pPr marL="0" indent="0">
              <a:buNone/>
            </a:pPr>
            <a:r>
              <a:rPr lang="en-US" sz="1800" dirty="0">
                <a:latin typeface="Times New Roman"/>
                <a:cs typeface="Times New Roman"/>
              </a:rPr>
              <a:t>the first few rows of the data:</a:t>
            </a:r>
          </a:p>
          <a:p>
            <a:pPr marL="0" indent="0">
              <a:buNone/>
            </a:pPr>
            <a:endParaRPr lang="en-IN" sz="15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r="5366"/>
          <a:stretch/>
        </p:blipFill>
        <p:spPr bwMode="auto">
          <a:xfrm>
            <a:off x="5121388" y="2657594"/>
            <a:ext cx="6436628" cy="178722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12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E3038E-B368-B049-CFE4-918235F6D5AA}"/>
              </a:ext>
            </a:extLst>
          </p:cNvPr>
          <p:cNvSpPr>
            <a:spLocks noGrp="1"/>
          </p:cNvSpPr>
          <p:nvPr>
            <p:ph type="title"/>
          </p:nvPr>
        </p:nvSpPr>
        <p:spPr>
          <a:xfrm>
            <a:off x="5894962" y="479493"/>
            <a:ext cx="5458838" cy="1325563"/>
          </a:xfrm>
        </p:spPr>
        <p:txBody>
          <a:bodyPr>
            <a:normAutofit/>
          </a:bodyPr>
          <a:lstStyle/>
          <a:p>
            <a:r>
              <a:rPr lang="en-IN" sz="2800" b="1">
                <a:latin typeface="Times New Roman"/>
                <a:cs typeface="Times New Roman"/>
              </a:rPr>
              <a:t>METHODOLOGY</a:t>
            </a:r>
            <a:br>
              <a:rPr lang="en-IN" sz="2800" b="1">
                <a:latin typeface="Times New Roman"/>
                <a:cs typeface="Times New Roman"/>
              </a:rPr>
            </a:br>
            <a:r>
              <a:rPr lang="en-IN" sz="2800" b="1">
                <a:latin typeface="Times New Roman"/>
                <a:cs typeface="Times New Roman"/>
              </a:rPr>
              <a:t>Data collection, wrangling, </a:t>
            </a:r>
            <a:r>
              <a:rPr lang="en-US" sz="2800" b="1">
                <a:latin typeface="Times New Roman"/>
                <a:cs typeface="Times New Roman"/>
              </a:rPr>
              <a:t>and formatting</a:t>
            </a:r>
            <a:endParaRPr lang="en-US" sz="2800"/>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DA400A17-E363-030D-D40F-C579A6DC32F9}"/>
              </a:ext>
            </a:extLst>
          </p:cNvPr>
          <p:cNvPicPr>
            <a:picLocks noChangeAspect="1"/>
          </p:cNvPicPr>
          <p:nvPr/>
        </p:nvPicPr>
        <p:blipFill>
          <a:blip r:embed="rId2"/>
          <a:stretch>
            <a:fillRect/>
          </a:stretch>
        </p:blipFill>
        <p:spPr>
          <a:xfrm>
            <a:off x="703182" y="1689960"/>
            <a:ext cx="4777381" cy="330833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5" name="Content Placeholder 4" descr="A screenshot of a computer&#10;&#10;Description automatically generated">
            <a:extLst>
              <a:ext uri="{FF2B5EF4-FFF2-40B4-BE49-F238E27FC236}">
                <a16:creationId xmlns:a16="http://schemas.microsoft.com/office/drawing/2014/main" id="{BB532B44-C16A-612F-C9C3-29802FB9A038}"/>
              </a:ext>
            </a:extLst>
          </p:cNvPr>
          <p:cNvPicPr>
            <a:picLocks noGrp="1" noChangeAspect="1"/>
          </p:cNvPicPr>
          <p:nvPr>
            <p:ph idx="1"/>
          </p:nvPr>
        </p:nvPicPr>
        <p:blipFill>
          <a:blip r:embed="rId3"/>
          <a:stretch>
            <a:fillRect/>
          </a:stretch>
        </p:blipFill>
        <p:spPr>
          <a:xfrm>
            <a:off x="6087856" y="2178309"/>
            <a:ext cx="4612975" cy="3459731"/>
          </a:xfrm>
        </p:spPr>
      </p:pic>
    </p:spTree>
    <p:extLst>
      <p:ext uri="{BB962C8B-B14F-4D97-AF65-F5344CB8AC3E}">
        <p14:creationId xmlns:p14="http://schemas.microsoft.com/office/powerpoint/2010/main" val="51817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br>
              <a:rPr lang="en-IN" sz="2200" b="1" dirty="0">
                <a:latin typeface="Times New Roman" pitchFamily="18" charset="0"/>
                <a:cs typeface="Times New Roman" pitchFamily="18" charset="0"/>
              </a:rPr>
            </a:br>
            <a:r>
              <a:rPr lang="en-IN" sz="2200" b="1" dirty="0">
                <a:latin typeface="Times New Roman"/>
                <a:cs typeface="Times New Roman"/>
              </a:rPr>
              <a:t>METHODOLOGY</a:t>
            </a:r>
            <a:br>
              <a:rPr lang="en-IN" sz="2200" b="1" dirty="0">
                <a:latin typeface="Times New Roman"/>
              </a:rPr>
            </a:br>
            <a:r>
              <a:rPr lang="en-IN" sz="2200" b="1" dirty="0">
                <a:latin typeface="Times New Roman"/>
                <a:cs typeface="Times New Roman"/>
              </a:rPr>
              <a:t>Web Scraping from Wikipedia:</a:t>
            </a:r>
            <a:br>
              <a:rPr lang="en-IN" sz="2200" dirty="0"/>
            </a:br>
            <a:endParaRPr lang="en-IN" sz="2200"/>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5563E200-C1D1-0083-FAEC-AD9A24CDB2DC}"/>
              </a:ext>
            </a:extLst>
          </p:cNvPr>
          <p:cNvGraphicFramePr>
            <a:graphicFrameLocks noGrp="1"/>
          </p:cNvGraphicFramePr>
          <p:nvPr>
            <p:ph idx="1"/>
            <p:extLst>
              <p:ext uri="{D42A27DB-BD31-4B8C-83A1-F6EECF244321}">
                <p14:modId xmlns:p14="http://schemas.microsoft.com/office/powerpoint/2010/main" val="373629268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59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B4F07C-CD9A-6A1B-FF72-44B2E2AE5425}"/>
              </a:ext>
            </a:extLst>
          </p:cNvPr>
          <p:cNvSpPr>
            <a:spLocks noGrp="1"/>
          </p:cNvSpPr>
          <p:nvPr>
            <p:ph type="title"/>
          </p:nvPr>
        </p:nvSpPr>
        <p:spPr>
          <a:xfrm>
            <a:off x="838201" y="3998018"/>
            <a:ext cx="3981854" cy="2216513"/>
          </a:xfrm>
        </p:spPr>
        <p:txBody>
          <a:bodyPr>
            <a:normAutofit/>
          </a:bodyPr>
          <a:lstStyle/>
          <a:p>
            <a:r>
              <a:rPr lang="en-IN" sz="3400" b="1">
                <a:latin typeface="Times New Roman"/>
                <a:cs typeface="Times New Roman"/>
              </a:rPr>
              <a:t>METHODOLOGY</a:t>
            </a:r>
            <a:br>
              <a:rPr lang="en-IN" sz="3400" b="1">
                <a:latin typeface="Times New Roman"/>
                <a:cs typeface="Times New Roman"/>
              </a:rPr>
            </a:br>
            <a:r>
              <a:rPr lang="en-IN" sz="3400" b="1">
                <a:latin typeface="Times New Roman"/>
                <a:cs typeface="Times New Roman"/>
              </a:rPr>
              <a:t>Web Scraping from Wikipedia:</a:t>
            </a:r>
            <a:endParaRPr lang="en-US" sz="3400"/>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descr="A screenshot of a computer&#10;&#10;Description automatically generated">
            <a:extLst>
              <a:ext uri="{FF2B5EF4-FFF2-40B4-BE49-F238E27FC236}">
                <a16:creationId xmlns:a16="http://schemas.microsoft.com/office/drawing/2014/main" id="{584D3BE4-2150-AFA6-E7A2-716EA30318A2}"/>
              </a:ext>
            </a:extLst>
          </p:cNvPr>
          <p:cNvPicPr>
            <a:picLocks noChangeAspect="1"/>
          </p:cNvPicPr>
          <p:nvPr/>
        </p:nvPicPr>
        <p:blipFill>
          <a:blip r:embed="rId2"/>
          <a:stretch>
            <a:fillRect/>
          </a:stretch>
        </p:blipFill>
        <p:spPr>
          <a:xfrm>
            <a:off x="1959675" y="704504"/>
            <a:ext cx="8272650"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8" name="Content Placeholder 7">
            <a:extLst>
              <a:ext uri="{FF2B5EF4-FFF2-40B4-BE49-F238E27FC236}">
                <a16:creationId xmlns:a16="http://schemas.microsoft.com/office/drawing/2014/main" id="{BD4ADDF1-CF27-64B9-747C-A40120755F96}"/>
              </a:ext>
            </a:extLst>
          </p:cNvPr>
          <p:cNvSpPr>
            <a:spLocks noGrp="1"/>
          </p:cNvSpPr>
          <p:nvPr>
            <p:ph idx="1"/>
          </p:nvPr>
        </p:nvSpPr>
        <p:spPr>
          <a:xfrm>
            <a:off x="4970835" y="3998019"/>
            <a:ext cx="6382966" cy="2216512"/>
          </a:xfrm>
        </p:spPr>
        <p:txBody>
          <a:bodyPr>
            <a:normAutofit/>
          </a:bodyPr>
          <a:lstStyle/>
          <a:p>
            <a:endParaRPr lang="en-US"/>
          </a:p>
        </p:txBody>
      </p:sp>
    </p:spTree>
    <p:extLst>
      <p:ext uri="{BB962C8B-B14F-4D97-AF65-F5344CB8AC3E}">
        <p14:creationId xmlns:p14="http://schemas.microsoft.com/office/powerpoint/2010/main" val="3995983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860</Words>
  <Application>Microsoft Office PowerPoint</Application>
  <PresentationFormat>Widescreen</PresentationFormat>
  <Paragraphs>108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Falcon 9 SpaceX Data Science Capstone Project</vt:lpstr>
      <vt:lpstr>OUTLINE</vt:lpstr>
      <vt:lpstr>EXECUTIVE SUMMARY</vt:lpstr>
      <vt:lpstr>Introduction </vt:lpstr>
      <vt:lpstr>METHODOLOGY</vt:lpstr>
      <vt:lpstr>METHODOLOGY Data collection, wrangling, and formatting</vt:lpstr>
      <vt:lpstr>METHODOLOGY Data collection, wrangling, and formatting</vt:lpstr>
      <vt:lpstr> METHODOLOGY Web Scraping from Wikipedia: </vt:lpstr>
      <vt:lpstr>METHODOLOGY Web Scraping from Wikipedia:</vt:lpstr>
      <vt:lpstr>METHODOLOGY Data collection, wrangling, and formatting</vt:lpstr>
      <vt:lpstr>METHODOLOGY Exploratory data analysis (EDA)</vt:lpstr>
      <vt:lpstr>METHODOLOGY Machine Learning Prediction</vt:lpstr>
      <vt:lpstr>RESULTS</vt:lpstr>
      <vt:lpstr>RESULTS  EDA with SQL</vt:lpstr>
      <vt:lpstr>RESULTS  EDA with SQL</vt:lpstr>
      <vt:lpstr>RESULTS  EDA with SQL</vt:lpstr>
      <vt:lpstr>RESULTS  EDA with SQL</vt:lpstr>
      <vt:lpstr>RESULTS  EDA with SQL</vt:lpstr>
      <vt:lpstr>RESULTS Matplotlib and Seaborn (EDA with Visualization) </vt:lpstr>
      <vt:lpstr>RESULTS Matplotlib and Seaborn (EDA with Visualization)</vt:lpstr>
      <vt:lpstr>RESULTS Matplotlib and Seaborn (EDA with Visualization)</vt:lpstr>
      <vt:lpstr>RESULTS Matplotlib and Seaborn (EDA with Visualization)</vt:lpstr>
      <vt:lpstr>RESULTS Matplotlib and Seaborn (EDA with Visualization)</vt:lpstr>
      <vt:lpstr>RESULTS Matplotlib and Seaborn (EDA with Visualization)</vt:lpstr>
      <vt:lpstr>RESULTS Folium</vt:lpstr>
      <vt:lpstr>RESULTS Folium</vt:lpstr>
      <vt:lpstr>RESULTS Folium</vt:lpstr>
      <vt:lpstr>RESULTS Dash</vt:lpstr>
      <vt:lpstr>RESULTS Dash</vt:lpstr>
      <vt:lpstr> RESULTS Predictive Analysis </vt:lpstr>
      <vt:lpstr>RESULTS Predictive Analysis</vt:lpstr>
      <vt:lpstr>RESULTS Predictive Analysis</vt:lpstr>
      <vt:lpstr>RESULTS Predictive Analysis</vt:lpstr>
      <vt:lpstr>RESULTS Predictive Analysis</vt:lpstr>
      <vt:lpstr>Machine Learning</vt:lpstr>
      <vt:lpstr>CONCLUSION</vt:lpstr>
      <vt:lpstr>innovative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Zcc Vijayawada [Union Bank Of India]</dc:creator>
  <cp:lastModifiedBy>acer</cp:lastModifiedBy>
  <cp:revision>655</cp:revision>
  <dcterms:created xsi:type="dcterms:W3CDTF">2024-08-07T05:06:48Z</dcterms:created>
  <dcterms:modified xsi:type="dcterms:W3CDTF">2024-08-10T13:35:06Z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ed1e750e-61aa-4e82-ad5f-7a9a4637c07f</vt:lpwstr>
  </property>
  <property fmtid="{D5CDD505-2E9C-101B-9397-08002B2CF9AE}" pid="3" name="PICSfield">
    <vt:lpwstr>Internal</vt:lpwstr>
  </property>
</Properties>
</file>