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5" r:id="rId9"/>
    <p:sldId id="277" r:id="rId10"/>
    <p:sldId id="261" r:id="rId11"/>
    <p:sldId id="260" r:id="rId12"/>
    <p:sldId id="266" r:id="rId13"/>
    <p:sldId id="267" r:id="rId14"/>
    <p:sldId id="272" r:id="rId15"/>
    <p:sldId id="273" r:id="rId16"/>
    <p:sldId id="268" r:id="rId17"/>
    <p:sldId id="269" r:id="rId18"/>
    <p:sldId id="276" r:id="rId19"/>
    <p:sldId id="270" r:id="rId20"/>
    <p:sldId id="271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7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6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3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9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1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5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5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796CEA-6B6F-4FAA-B560-83AE95F7361A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83F2023-A548-4462-88FB-52249E7B0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C787-4964-4FED-9F3E-557A466C0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A8BFE-14E8-4819-98D4-6BE7E2A3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41580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A9C6-2921-49FF-8F2A-31A77229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Significant variables in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6DF1F-F7F9-4844-A785-7535EF91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4" y="2253012"/>
            <a:ext cx="6816437" cy="45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1B66-7069-4A9A-9BF3-F0593446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1F51-8949-4554-8DF6-98BB04C1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2514739"/>
            <a:ext cx="10515600" cy="3819801"/>
          </a:xfrm>
        </p:spPr>
        <p:txBody>
          <a:bodyPr>
            <a:normAutofit/>
          </a:bodyPr>
          <a:lstStyle/>
          <a:p>
            <a:r>
              <a:rPr lang="en-IN" dirty="0"/>
              <a:t>Cat Boost Algorithm</a:t>
            </a:r>
          </a:p>
          <a:p>
            <a:pPr lvl="1"/>
            <a:r>
              <a:rPr lang="en-IN" dirty="0"/>
              <a:t>This is based on gradient boosting technique.</a:t>
            </a:r>
          </a:p>
          <a:p>
            <a:pPr lvl="1"/>
            <a:r>
              <a:rPr lang="en-IN" dirty="0"/>
              <a:t>This algorithms is fast and also gives good performance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Artificial Neural Network</a:t>
            </a:r>
          </a:p>
          <a:p>
            <a:pPr lvl="1"/>
            <a:r>
              <a:rPr lang="en-IN" dirty="0"/>
              <a:t>This works well for huge data and gives good performance</a:t>
            </a:r>
          </a:p>
          <a:p>
            <a:pPr lvl="1"/>
            <a:r>
              <a:rPr lang="en-IN" dirty="0"/>
              <a:t>It has ability to identify the complex non linear patterns in the data</a:t>
            </a:r>
          </a:p>
        </p:txBody>
      </p:sp>
    </p:spTree>
    <p:extLst>
      <p:ext uri="{BB962C8B-B14F-4D97-AF65-F5344CB8AC3E}">
        <p14:creationId xmlns:p14="http://schemas.microsoft.com/office/powerpoint/2010/main" val="342931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D4F1A-934F-4826-B37D-2106E3691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Section-B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E08D97-E894-4E65-AC93-C49A701C1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Source Codes</a:t>
            </a:r>
          </a:p>
        </p:txBody>
      </p:sp>
    </p:spTree>
    <p:extLst>
      <p:ext uri="{BB962C8B-B14F-4D97-AF65-F5344CB8AC3E}">
        <p14:creationId xmlns:p14="http://schemas.microsoft.com/office/powerpoint/2010/main" val="304482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E88E-C769-477D-96D4-BE12464B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673"/>
            <a:ext cx="10515600" cy="944939"/>
          </a:xfrm>
        </p:spPr>
        <p:txBody>
          <a:bodyPr>
            <a:normAutofit fontScale="90000"/>
          </a:bodyPr>
          <a:lstStyle/>
          <a:p>
            <a:r>
              <a:rPr lang="en-IN" dirty="0"/>
              <a:t>Source Feature</a:t>
            </a:r>
            <a:br>
              <a:rPr lang="en-IN" dirty="0"/>
            </a:br>
            <a:r>
              <a:rPr lang="en-IN" dirty="0"/>
              <a:t>Impute the Null Values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65F435F-5959-45AB-85B5-CFFBE766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1204"/>
            <a:ext cx="10412895" cy="4081671"/>
          </a:xfrm>
        </p:spPr>
      </p:pic>
    </p:spTree>
    <p:extLst>
      <p:ext uri="{BB962C8B-B14F-4D97-AF65-F5344CB8AC3E}">
        <p14:creationId xmlns:p14="http://schemas.microsoft.com/office/powerpoint/2010/main" val="342511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4C24-2BAF-4C89-B512-3F6E16A4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 the Source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0279-849B-4B46-9598-57DD98D2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A10DB-7CC1-443C-AA0F-8ADADA71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851"/>
            <a:ext cx="12192000" cy="45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51CD-EE73-428E-A3B8-95C25E12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Date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05D2B-66BC-4854-90BC-81446DA2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1" y="2451652"/>
            <a:ext cx="10253870" cy="32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9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7B3EBF-09A0-45CD-A65D-12DA6011204B}"/>
              </a:ext>
            </a:extLst>
          </p:cNvPr>
          <p:cNvSpPr txBox="1"/>
          <p:nvPr/>
        </p:nvSpPr>
        <p:spPr>
          <a:xfrm>
            <a:off x="820701" y="636104"/>
            <a:ext cx="952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Topic , Social Media 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14945-C6F4-4B18-818C-DBB41FF26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815568"/>
            <a:ext cx="11158330" cy="2451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7D84D5-2222-4C36-AE67-777F696D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4253969"/>
            <a:ext cx="11158330" cy="260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CEE48D-2830-48A7-8489-A9ECB8EB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62"/>
          </a:xfrm>
        </p:spPr>
        <p:txBody>
          <a:bodyPr/>
          <a:lstStyle/>
          <a:p>
            <a:r>
              <a:rPr lang="en-IN" dirty="0"/>
              <a:t>Title and Headline Feature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43D65-3861-421F-9BA3-13B6E9BB9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" y="2517913"/>
            <a:ext cx="11357113" cy="3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F27A-15F9-4CFF-B8B8-AF9C4803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206" y="761633"/>
            <a:ext cx="8761413" cy="706964"/>
          </a:xfrm>
        </p:spPr>
        <p:txBody>
          <a:bodyPr/>
          <a:lstStyle/>
          <a:p>
            <a:r>
              <a:rPr lang="en-IN" dirty="0"/>
              <a:t>Title and Headline Feature</a:t>
            </a:r>
            <a:br>
              <a:rPr lang="en-IN" dirty="0"/>
            </a:br>
            <a:r>
              <a:rPr lang="en-IN" dirty="0"/>
              <a:t>Word2Vec Technique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394E2-7EB7-41C2-9BAC-A665EDC57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0" y="1711735"/>
            <a:ext cx="11273599" cy="51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17E9-A27D-437E-BEE8-CC79A2CA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514"/>
            <a:ext cx="8761413" cy="706964"/>
          </a:xfrm>
        </p:spPr>
        <p:txBody>
          <a:bodyPr/>
          <a:lstStyle/>
          <a:p>
            <a:r>
              <a:rPr lang="en-IN" dirty="0"/>
              <a:t>Model Choice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4E903-27A9-4FD4-B941-03D3165C80A9}"/>
              </a:ext>
            </a:extLst>
          </p:cNvPr>
          <p:cNvSpPr txBox="1"/>
          <p:nvPr/>
        </p:nvSpPr>
        <p:spPr>
          <a:xfrm>
            <a:off x="3109291" y="1517373"/>
            <a:ext cx="597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Cat Boost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48F0F-EA4F-4B9D-90EC-68D060F3F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1" y="2464904"/>
            <a:ext cx="9488555" cy="40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943D-E747-41BB-8C34-181DB8E2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C2F6-68A1-42F1-BB7F-BE3AB10E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83610"/>
            <a:ext cx="8825659" cy="3416300"/>
          </a:xfrm>
        </p:spPr>
        <p:txBody>
          <a:bodyPr/>
          <a:lstStyle/>
          <a:p>
            <a:r>
              <a:rPr lang="en-IN" dirty="0"/>
              <a:t>Impute the Null Values</a:t>
            </a:r>
          </a:p>
          <a:p>
            <a:r>
              <a:rPr lang="en-IN" dirty="0"/>
              <a:t>Convert the categorical columns to numerical</a:t>
            </a:r>
          </a:p>
          <a:p>
            <a:r>
              <a:rPr lang="en-IN" dirty="0"/>
              <a:t>Converting the Social media columns as Relu Activation Function</a:t>
            </a:r>
          </a:p>
          <a:p>
            <a:r>
              <a:rPr lang="en-IN" dirty="0"/>
              <a:t>Extracting the year and month from the PublishDate column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971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F998-3544-484D-8089-AD52FD03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Neural Network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A13854-7084-4E18-8137-7B86AE73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125"/>
            <a:ext cx="10515600" cy="45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9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4268-2F53-479D-ABB0-F1A94F0E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0135B-6227-4AC9-A8E9-34D1E47B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7766"/>
            <a:ext cx="10196720" cy="3424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A8C1-E990-4D43-82DF-9C99469940E2}"/>
              </a:ext>
            </a:extLst>
          </p:cNvPr>
          <p:cNvSpPr txBox="1"/>
          <p:nvPr/>
        </p:nvSpPr>
        <p:spPr>
          <a:xfrm>
            <a:off x="838200" y="5592417"/>
            <a:ext cx="8093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2</a:t>
            </a:r>
            <a:r>
              <a:rPr lang="en-IN" sz="2400" baseline="30000" dirty="0"/>
              <a:t>nd</a:t>
            </a:r>
            <a:r>
              <a:rPr lang="en-IN" sz="2400" dirty="0"/>
              <a:t> Sequential Model is also created in the same manner but there we have one extra feature which is Sentiment Title</a:t>
            </a:r>
          </a:p>
        </p:txBody>
      </p:sp>
    </p:spTree>
    <p:extLst>
      <p:ext uri="{BB962C8B-B14F-4D97-AF65-F5344CB8AC3E}">
        <p14:creationId xmlns:p14="http://schemas.microsoft.com/office/powerpoint/2010/main" val="50137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3425-327D-45AF-AF93-FB8E78E5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16" y="3429000"/>
            <a:ext cx="10515600" cy="1325563"/>
          </a:xfrm>
        </p:spPr>
        <p:txBody>
          <a:bodyPr/>
          <a:lstStyle/>
          <a:p>
            <a:pPr algn="ctr"/>
            <a:r>
              <a:rPr lang="en-IN" sz="5400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60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E98-8AA6-4413-88FA-05484150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Fill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A597-FB2A-4B1E-9BEC-CA94DA7B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828" y="2468032"/>
            <a:ext cx="6201810" cy="3416300"/>
          </a:xfrm>
        </p:spPr>
        <p:txBody>
          <a:bodyPr/>
          <a:lstStyle/>
          <a:p>
            <a:r>
              <a:rPr lang="en-IN" dirty="0"/>
              <a:t>Only one feature has null values which is Source Feature</a:t>
            </a:r>
          </a:p>
          <a:p>
            <a:r>
              <a:rPr lang="en-IN" dirty="0"/>
              <a:t>It is a categorical column and I have used various techniques for imputing null value such as</a:t>
            </a:r>
          </a:p>
          <a:p>
            <a:pPr lvl="1"/>
            <a:r>
              <a:rPr lang="en-IN" dirty="0"/>
              <a:t>Mode</a:t>
            </a:r>
          </a:p>
          <a:p>
            <a:pPr lvl="1"/>
            <a:r>
              <a:rPr lang="en-IN" dirty="0"/>
              <a:t>Missing String</a:t>
            </a:r>
          </a:p>
          <a:p>
            <a:pPr lvl="1"/>
            <a:r>
              <a:rPr lang="en-IN" dirty="0"/>
              <a:t>Forward fill</a:t>
            </a:r>
          </a:p>
          <a:p>
            <a:pPr lvl="1"/>
            <a:r>
              <a:rPr lang="en-IN" dirty="0"/>
              <a:t>Backward fill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02B9B-5548-4342-A949-CDF91209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117"/>
            <a:ext cx="5749636" cy="44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E878-D939-4DAC-BD9D-84F9B81F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to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9217-1B94-45A5-A590-F9B132F7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98700"/>
            <a:ext cx="8825659" cy="4420152"/>
          </a:xfrm>
        </p:spPr>
        <p:txBody>
          <a:bodyPr>
            <a:noAutofit/>
          </a:bodyPr>
          <a:lstStyle/>
          <a:p>
            <a:r>
              <a:rPr lang="en-IN" sz="1600" dirty="0"/>
              <a:t>Title and Headline columns are converted to numeric using various techniques such as </a:t>
            </a:r>
          </a:p>
          <a:p>
            <a:pPr lvl="1"/>
            <a:r>
              <a:rPr lang="en-IN" dirty="0"/>
              <a:t>Hash Encoding</a:t>
            </a:r>
          </a:p>
          <a:p>
            <a:pPr lvl="1"/>
            <a:r>
              <a:rPr lang="en-IN" dirty="0"/>
              <a:t>Word2Vec Technique</a:t>
            </a:r>
          </a:p>
          <a:p>
            <a:endParaRPr lang="en-IN" sz="1600" dirty="0"/>
          </a:p>
          <a:p>
            <a:r>
              <a:rPr lang="en-IN" sz="1600" dirty="0"/>
              <a:t>Topic column is encoded using technique</a:t>
            </a:r>
          </a:p>
          <a:p>
            <a:pPr lvl="1"/>
            <a:r>
              <a:rPr lang="en-IN" dirty="0"/>
              <a:t> One Hot encoding</a:t>
            </a:r>
          </a:p>
          <a:p>
            <a:endParaRPr lang="en-IN" sz="1600" dirty="0"/>
          </a:p>
          <a:p>
            <a:r>
              <a:rPr lang="en-IN" sz="1600" dirty="0"/>
              <a:t>Source Column is encoded using various techniques such as </a:t>
            </a:r>
          </a:p>
          <a:p>
            <a:pPr lvl="1"/>
            <a:r>
              <a:rPr lang="en-IN" dirty="0"/>
              <a:t>Binary encoding</a:t>
            </a:r>
          </a:p>
          <a:p>
            <a:pPr lvl="1"/>
            <a:r>
              <a:rPr lang="en-IN" dirty="0"/>
              <a:t>Frequency encoding</a:t>
            </a:r>
          </a:p>
          <a:p>
            <a:pPr lvl="1"/>
            <a:r>
              <a:rPr lang="en-IN" dirty="0"/>
              <a:t>Top 10 categories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14956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6311-5767-46ED-B951-5E0955D8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Datetime and Social Media columns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ECC-A086-4820-AE43-521452AE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223" y="2603500"/>
            <a:ext cx="8825659" cy="3416300"/>
          </a:xfrm>
        </p:spPr>
        <p:txBody>
          <a:bodyPr/>
          <a:lstStyle/>
          <a:p>
            <a:r>
              <a:rPr lang="en-IN" dirty="0"/>
              <a:t>Extracted year and month from the Publish Date column but removed the month feature as I observed a recurrence relation and this lead to slight decrease in score 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Converted the Social media feature values as the Relu activation function such as negative values are made to 0 and positive values are same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0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A82-CB43-4A3F-9895-B2549E98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Quality Checks Performed/Errors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7CBB-7850-4855-90BB-105087ED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5" y="2363355"/>
            <a:ext cx="6828618" cy="444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439E8-C109-4881-B055-93D5503A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571172"/>
            <a:ext cx="5389418" cy="348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F6F1F-9EBF-4943-ABD6-1B7913323712}"/>
              </a:ext>
            </a:extLst>
          </p:cNvPr>
          <p:cNvSpPr txBox="1"/>
          <p:nvPr/>
        </p:nvSpPr>
        <p:spPr>
          <a:xfrm>
            <a:off x="7093527" y="6179054"/>
            <a:ext cx="482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the outliers in the data are in the year 2015 and 2016</a:t>
            </a:r>
          </a:p>
        </p:txBody>
      </p:sp>
    </p:spTree>
    <p:extLst>
      <p:ext uri="{BB962C8B-B14F-4D97-AF65-F5344CB8AC3E}">
        <p14:creationId xmlns:p14="http://schemas.microsoft.com/office/powerpoint/2010/main" val="297253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EBA2-3358-482A-95FF-D92B0E1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Observations/Trends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435F0-57E7-4800-BFF6-655E0C7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2" y="2556966"/>
            <a:ext cx="4432582" cy="2794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96AD2-4D77-43E2-93DF-6A08E8282415}"/>
              </a:ext>
            </a:extLst>
          </p:cNvPr>
          <p:cNvSpPr txBox="1"/>
          <p:nvPr/>
        </p:nvSpPr>
        <p:spPr>
          <a:xfrm>
            <a:off x="5196114" y="2701636"/>
            <a:ext cx="5707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More news is on the Economy topic and less news on the topic Palestine and also news on economy has highest reachability on year 2016 </a:t>
            </a:r>
          </a:p>
          <a:p>
            <a:endParaRPr lang="en-IN" dirty="0"/>
          </a:p>
          <a:p>
            <a:r>
              <a:rPr lang="en-IN" dirty="0"/>
              <a:t>The news on economy has high reachability on all the years on these 3 platforms</a:t>
            </a:r>
          </a:p>
        </p:txBody>
      </p:sp>
    </p:spTree>
    <p:extLst>
      <p:ext uri="{BB962C8B-B14F-4D97-AF65-F5344CB8AC3E}">
        <p14:creationId xmlns:p14="http://schemas.microsoft.com/office/powerpoint/2010/main" val="131108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A83-F319-4C00-9D88-B66749A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6B5E2-BCA6-4900-BAB5-B3C85891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2286000"/>
            <a:ext cx="5944430" cy="4350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8B059-06F2-4CE3-888D-24DED6E3CC05}"/>
              </a:ext>
            </a:extLst>
          </p:cNvPr>
          <p:cNvSpPr txBox="1"/>
          <p:nvPr/>
        </p:nvSpPr>
        <p:spPr>
          <a:xfrm>
            <a:off x="6608618" y="2757055"/>
            <a:ext cx="498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this plot we can see that as the year increases the reachability for news on these topics on the 3 platforms increased gradually and decreased for some topics on the final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47902-9037-4692-A817-53C7B12DDF1D}"/>
              </a:ext>
            </a:extLst>
          </p:cNvPr>
          <p:cNvSpPr txBox="1"/>
          <p:nvPr/>
        </p:nvSpPr>
        <p:spPr>
          <a:xfrm>
            <a:off x="6733308" y="4822364"/>
            <a:ext cx="498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News on some of these topics is not present in some years</a:t>
            </a:r>
          </a:p>
        </p:txBody>
      </p:sp>
    </p:spTree>
    <p:extLst>
      <p:ext uri="{BB962C8B-B14F-4D97-AF65-F5344CB8AC3E}">
        <p14:creationId xmlns:p14="http://schemas.microsoft.com/office/powerpoint/2010/main" val="216880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316D-DB6D-47FC-884C-1659C53B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3C0B5-3DED-4650-8535-53537D6C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5" y="2786240"/>
            <a:ext cx="6619454" cy="2797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11124-8903-48EC-956F-BF9A5FFE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35" y="5430981"/>
            <a:ext cx="5634214" cy="453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75CC91-E83D-4D86-9C3D-FF4EAAE65C69}"/>
              </a:ext>
            </a:extLst>
          </p:cNvPr>
          <p:cNvSpPr txBox="1"/>
          <p:nvPr/>
        </p:nvSpPr>
        <p:spPr>
          <a:xfrm>
            <a:off x="8298873" y="2673927"/>
            <a:ext cx="3103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this scatter plot we say that there is no linear relationship between independent and dependent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414C5-07FF-4F5D-A7CB-B81423C9D7CB}"/>
              </a:ext>
            </a:extLst>
          </p:cNvPr>
          <p:cNvSpPr txBox="1"/>
          <p:nvPr/>
        </p:nvSpPr>
        <p:spPr>
          <a:xfrm>
            <a:off x="8423564" y="4433455"/>
            <a:ext cx="297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four colours of dots includes the topics feature</a:t>
            </a:r>
          </a:p>
          <a:p>
            <a:r>
              <a:rPr lang="en-IN" dirty="0"/>
              <a:t>Red – Palestine</a:t>
            </a:r>
          </a:p>
          <a:p>
            <a:r>
              <a:rPr lang="en-IN" dirty="0"/>
              <a:t>Green – Microsoft</a:t>
            </a:r>
          </a:p>
          <a:p>
            <a:r>
              <a:rPr lang="en-IN" dirty="0"/>
              <a:t>Orange – Economy</a:t>
            </a:r>
          </a:p>
          <a:p>
            <a:r>
              <a:rPr lang="en-IN" dirty="0"/>
              <a:t>Blue -  Obama</a:t>
            </a:r>
          </a:p>
        </p:txBody>
      </p:sp>
    </p:spTree>
    <p:extLst>
      <p:ext uri="{BB962C8B-B14F-4D97-AF65-F5344CB8AC3E}">
        <p14:creationId xmlns:p14="http://schemas.microsoft.com/office/powerpoint/2010/main" val="524679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2106</TotalTime>
  <Words>447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Section-A</vt:lpstr>
      <vt:lpstr>Data Pre-processing</vt:lpstr>
      <vt:lpstr>Fill Null values</vt:lpstr>
      <vt:lpstr>Categorical to Numerical</vt:lpstr>
      <vt:lpstr>Datetime and Social Media columns </vt:lpstr>
      <vt:lpstr>Quality Checks Performed/Errors found</vt:lpstr>
      <vt:lpstr>Key Observations/Trends</vt:lpstr>
      <vt:lpstr>Key Observations</vt:lpstr>
      <vt:lpstr>Key Observations</vt:lpstr>
      <vt:lpstr>Most Significant variables in model</vt:lpstr>
      <vt:lpstr>Model Choice</vt:lpstr>
      <vt:lpstr>Section-B</vt:lpstr>
      <vt:lpstr>Source Feature Impute the Null Values</vt:lpstr>
      <vt:lpstr>Encode the Source Feature</vt:lpstr>
      <vt:lpstr>Publish Date Feature</vt:lpstr>
      <vt:lpstr>PowerPoint Presentation</vt:lpstr>
      <vt:lpstr>Title and Headline Feature</vt:lpstr>
      <vt:lpstr>Title and Headline Feature Word2Vec Technique</vt:lpstr>
      <vt:lpstr>Model Choice</vt:lpstr>
      <vt:lpstr>Artificial Neural Network</vt:lpstr>
      <vt:lpstr>Sequential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Section-A</dc:title>
  <dc:creator>Yanduru Sai Dheeraj</dc:creator>
  <cp:lastModifiedBy>Yanduru Sai Dheeraj</cp:lastModifiedBy>
  <cp:revision>293</cp:revision>
  <cp:lastPrinted>2021-07-11T06:37:16Z</cp:lastPrinted>
  <dcterms:created xsi:type="dcterms:W3CDTF">2021-07-09T07:48:08Z</dcterms:created>
  <dcterms:modified xsi:type="dcterms:W3CDTF">2021-07-12T09:07:33Z</dcterms:modified>
</cp:coreProperties>
</file>