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4" r:id="rId7"/>
    <p:sldId id="261" r:id="rId8"/>
    <p:sldId id="275" r:id="rId9"/>
    <p:sldId id="276" r:id="rId10"/>
    <p:sldId id="277" r:id="rId11"/>
    <p:sldId id="278" r:id="rId12"/>
    <p:sldId id="262" r:id="rId13"/>
    <p:sldId id="263" r:id="rId14"/>
    <p:sldId id="265" r:id="rId15"/>
    <p:sldId id="266" r:id="rId16"/>
    <p:sldId id="267" r:id="rId17"/>
    <p:sldId id="268" r:id="rId18"/>
    <p:sldId id="269" r:id="rId19"/>
    <p:sldId id="270" r:id="rId20"/>
    <p:sldId id="271"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6C18D-808E-4998-BE84-B43DE830EF9A}"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D52CF-C6E2-4779-BA14-48085DD1352F}" type="slidenum">
              <a:rPr lang="en-IN" smtClean="0"/>
              <a:t>‹#›</a:t>
            </a:fld>
            <a:endParaRPr lang="en-IN"/>
          </a:p>
        </p:txBody>
      </p:sp>
    </p:spTree>
    <p:extLst>
      <p:ext uri="{BB962C8B-B14F-4D97-AF65-F5344CB8AC3E}">
        <p14:creationId xmlns:p14="http://schemas.microsoft.com/office/powerpoint/2010/main" val="204421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ADB9-3501-C2DD-244E-F518CF7FC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220B4A-CEF4-054C-E07A-503CA9322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2AEF81-DE87-DE10-9EB6-9C6C5A3F5A08}"/>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854D2A86-D57A-E47C-7D4B-7B06CC4EE31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501999-A8B6-6853-CDE5-0081DE94E3A1}"/>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195263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8F38-3401-6D17-A429-437F631FF8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584E93-694F-4222-9FC2-CDA3B5DE3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20FD8-8C39-F53B-D2B1-59CBED36C1B0}"/>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556E28B5-B76F-9A5A-7F46-897D866FAD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92E94B-DDF6-F9BA-E352-816E0446A691}"/>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363395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17B1C-875B-7AFF-4EA1-43FED5EDFF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8D293-2E4E-D47F-DE7E-B13BDF002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1FD70-BAFA-6391-883E-77DE32659CB6}"/>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76507201-87DB-B16A-71DE-22AF0A2F7D3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133840A-9ED5-DB3A-7857-7C8D12130BCA}"/>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288450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90E6-F653-C536-22FA-A17B87B7C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74413-B1D9-055D-F888-063A90A0C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3BE56-37FB-DC7C-666C-CB98CE91930F}"/>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64FA14F3-E24F-8623-233A-24B287FDFD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DC179A-54C9-2B6C-E7EA-CF85DCB91C48}"/>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160685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4395-DE4C-A8B2-17BF-E8C80E03B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D70304-0FF5-04D2-BBAF-9843A0A82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CC8A8-7C23-E2D8-6034-A1C3C13D1AF2}"/>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0B947FB7-1522-AC12-18A0-14A0AC1BD2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2CE920-FD4C-87AF-3C39-4D7B03F6EB6E}"/>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273763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46A3-0A88-AB01-7AAC-8DDB90214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5F9FD-0418-10D4-4BC0-E7AFD25FC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0F6D1E-196A-F9C7-0975-DFA8A98EF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F96973-9D30-A25E-DA04-68D48715B6FB}"/>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6" name="Footer Placeholder 5">
            <a:extLst>
              <a:ext uri="{FF2B5EF4-FFF2-40B4-BE49-F238E27FC236}">
                <a16:creationId xmlns:a16="http://schemas.microsoft.com/office/drawing/2014/main" id="{59182380-2224-DE19-9F98-ADF2DE65D0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C897CA9-47E0-B382-5A91-9CB34B36F0AA}"/>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175709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78B2-8A23-E310-8489-FCE24A7D39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BA7A4-2DB6-D7D5-AF19-1912B5FC7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45528B-09B5-A359-7A84-F3BFD7CC9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B861F8-72FA-CEC3-63CD-3B668FEDF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82C1F-1046-7E11-C85C-D10B08FD37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C884A0-717E-C3AF-8DCF-BB14B2222EB8}"/>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8" name="Footer Placeholder 7">
            <a:extLst>
              <a:ext uri="{FF2B5EF4-FFF2-40B4-BE49-F238E27FC236}">
                <a16:creationId xmlns:a16="http://schemas.microsoft.com/office/drawing/2014/main" id="{B4AB5D48-0D3C-9CB7-2772-857F1220433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4682032-29A2-CC70-9C5F-1FB92D7516A9}"/>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181055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F712-4BAA-51B8-1DED-E59019B866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9366A4-3E4B-196D-5982-54905A8A253A}"/>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4" name="Footer Placeholder 3">
            <a:extLst>
              <a:ext uri="{FF2B5EF4-FFF2-40B4-BE49-F238E27FC236}">
                <a16:creationId xmlns:a16="http://schemas.microsoft.com/office/drawing/2014/main" id="{15B343D2-BF56-3C68-CCBA-9EC7CEC6151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C52A63B-BE3F-4128-F05D-AF48D2EE80A6}"/>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17371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F11AC-B5A0-9E1D-FCE7-969160078D7B}"/>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3" name="Footer Placeholder 2">
            <a:extLst>
              <a:ext uri="{FF2B5EF4-FFF2-40B4-BE49-F238E27FC236}">
                <a16:creationId xmlns:a16="http://schemas.microsoft.com/office/drawing/2014/main" id="{3BFED852-4D55-6D94-E898-5A9367CEA95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B92BB8F-204C-E8B0-B587-DCFA0288147A}"/>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287892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E78D-B57C-7328-3315-9B06C590B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9F6BBF-469A-53D7-17CE-72C42AF9C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3F1F57-285A-1BD3-2C52-4E1136963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91C1D-8E43-CD8F-EDB3-365E7E898ABA}"/>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6" name="Footer Placeholder 5">
            <a:extLst>
              <a:ext uri="{FF2B5EF4-FFF2-40B4-BE49-F238E27FC236}">
                <a16:creationId xmlns:a16="http://schemas.microsoft.com/office/drawing/2014/main" id="{93315667-BC60-A39F-2C4D-1F9ABE13A48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AA2C8F5-5088-7099-DFE7-ACE2CC42A37D}"/>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70301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B922-B513-E787-2CFE-46FE0771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F4E8D-878D-EE9F-2384-B9C4A8075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FAD0FD8-3BB6-3895-A8E5-D653BFBD7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FF725-2786-57A2-199C-C2B4A312AEF4}"/>
              </a:ext>
            </a:extLst>
          </p:cNvPr>
          <p:cNvSpPr>
            <a:spLocks noGrp="1"/>
          </p:cNvSpPr>
          <p:nvPr>
            <p:ph type="dt" sz="half" idx="10"/>
          </p:nvPr>
        </p:nvSpPr>
        <p:spPr/>
        <p:txBody>
          <a:bodyPr/>
          <a:lstStyle/>
          <a:p>
            <a:fld id="{DEEDCD49-447F-419C-A5E2-911027700454}" type="datetimeFigureOut">
              <a:rPr lang="en-IN" smtClean="0"/>
              <a:t>19-10-2022</a:t>
            </a:fld>
            <a:endParaRPr lang="en-IN" dirty="0"/>
          </a:p>
        </p:txBody>
      </p:sp>
      <p:sp>
        <p:nvSpPr>
          <p:cNvPr id="6" name="Footer Placeholder 5">
            <a:extLst>
              <a:ext uri="{FF2B5EF4-FFF2-40B4-BE49-F238E27FC236}">
                <a16:creationId xmlns:a16="http://schemas.microsoft.com/office/drawing/2014/main" id="{4044C845-04D8-257E-4DFB-0D8A00125AC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F10CB2E-10CF-BC9E-91C6-73F9BBF767F1}"/>
              </a:ext>
            </a:extLst>
          </p:cNvPr>
          <p:cNvSpPr>
            <a:spLocks noGrp="1"/>
          </p:cNvSpPr>
          <p:nvPr>
            <p:ph type="sldNum" sz="quarter" idx="12"/>
          </p:nvPr>
        </p:nvSpPr>
        <p:spPr/>
        <p:txBody>
          <a:bodyPr/>
          <a:lstStyle/>
          <a:p>
            <a:fld id="{FA2B6F16-BCB4-4EA6-A1FA-25FD232F0764}" type="slidenum">
              <a:rPr lang="en-IN" smtClean="0"/>
              <a:t>‹#›</a:t>
            </a:fld>
            <a:endParaRPr lang="en-IN" dirty="0"/>
          </a:p>
        </p:txBody>
      </p:sp>
    </p:spTree>
    <p:extLst>
      <p:ext uri="{BB962C8B-B14F-4D97-AF65-F5344CB8AC3E}">
        <p14:creationId xmlns:p14="http://schemas.microsoft.com/office/powerpoint/2010/main" val="413090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D16C3-48F3-44C8-C8B2-D1AA984F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ED5DB4-EB02-F55B-33D3-3BE7555EC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6CB6D-80FE-372E-38AD-5F26CABF7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DCD49-447F-419C-A5E2-911027700454}" type="datetimeFigureOut">
              <a:rPr lang="en-IN" smtClean="0"/>
              <a:t>19-10-2022</a:t>
            </a:fld>
            <a:endParaRPr lang="en-IN" dirty="0"/>
          </a:p>
        </p:txBody>
      </p:sp>
      <p:sp>
        <p:nvSpPr>
          <p:cNvPr id="5" name="Footer Placeholder 4">
            <a:extLst>
              <a:ext uri="{FF2B5EF4-FFF2-40B4-BE49-F238E27FC236}">
                <a16:creationId xmlns:a16="http://schemas.microsoft.com/office/drawing/2014/main" id="{29B3324A-EC4C-3E52-92DE-E01951FD2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E6ECB72-4BEE-A179-72DB-7B1BD0DEB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B6F16-BCB4-4EA6-A1FA-25FD232F0764}" type="slidenum">
              <a:rPr lang="en-IN" smtClean="0"/>
              <a:t>‹#›</a:t>
            </a:fld>
            <a:endParaRPr lang="en-IN" dirty="0"/>
          </a:p>
        </p:txBody>
      </p:sp>
    </p:spTree>
    <p:extLst>
      <p:ext uri="{BB962C8B-B14F-4D97-AF65-F5344CB8AC3E}">
        <p14:creationId xmlns:p14="http://schemas.microsoft.com/office/powerpoint/2010/main" val="3494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3.sv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ujarat University - Wikipedia">
            <a:extLst>
              <a:ext uri="{FF2B5EF4-FFF2-40B4-BE49-F238E27FC236}">
                <a16:creationId xmlns:a16="http://schemas.microsoft.com/office/drawing/2014/main" id="{ED0A717A-A5AF-BDBA-1FAC-98B0674E8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9609" y="250177"/>
            <a:ext cx="1207152" cy="1207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E953BD4-4B4F-F2C1-9E45-8CC64B42C274}"/>
              </a:ext>
            </a:extLst>
          </p:cNvPr>
          <p:cNvPicPr>
            <a:picLocks noChangeAspect="1"/>
          </p:cNvPicPr>
          <p:nvPr/>
        </p:nvPicPr>
        <p:blipFill>
          <a:blip r:embed="rId3"/>
          <a:stretch>
            <a:fillRect/>
          </a:stretch>
        </p:blipFill>
        <p:spPr>
          <a:xfrm>
            <a:off x="0" y="0"/>
            <a:ext cx="1520082" cy="1520082"/>
          </a:xfrm>
          <a:prstGeom prst="rect">
            <a:avLst/>
          </a:prstGeom>
        </p:spPr>
      </p:pic>
      <p:sp>
        <p:nvSpPr>
          <p:cNvPr id="12" name="TextBox 11">
            <a:extLst>
              <a:ext uri="{FF2B5EF4-FFF2-40B4-BE49-F238E27FC236}">
                <a16:creationId xmlns:a16="http://schemas.microsoft.com/office/drawing/2014/main" id="{E24ACBD5-0043-64F3-0AAD-9DB2255FD01E}"/>
              </a:ext>
            </a:extLst>
          </p:cNvPr>
          <p:cNvSpPr txBox="1"/>
          <p:nvPr/>
        </p:nvSpPr>
        <p:spPr>
          <a:xfrm>
            <a:off x="1471548" y="2260090"/>
            <a:ext cx="9239526" cy="954107"/>
          </a:xfrm>
          <a:prstGeom prst="rect">
            <a:avLst/>
          </a:prstGeom>
          <a:noFill/>
        </p:spPr>
        <p:txBody>
          <a:bodyPr wrap="square">
            <a:spAutoFit/>
          </a:bodyPr>
          <a:lstStyle/>
          <a:p>
            <a:pPr algn="ctr"/>
            <a:r>
              <a:rPr lang="en-US" sz="2800" u="sng" dirty="0">
                <a:solidFill>
                  <a:schemeClr val="accent1">
                    <a:lumMod val="75000"/>
                  </a:schemeClr>
                </a:solidFill>
                <a:latin typeface="Arial Rounded MT Bold" panose="020F0704030504030204" pitchFamily="34" charset="0"/>
              </a:rPr>
              <a:t>Predicting the news popularity in multiple social media platforms.</a:t>
            </a:r>
            <a:endParaRPr lang="en-IN" sz="2800" u="sng" dirty="0">
              <a:solidFill>
                <a:schemeClr val="accent1">
                  <a:lumMod val="75000"/>
                </a:schemeClr>
              </a:solidFill>
              <a:latin typeface="Arial Rounded MT Bold" panose="020F0704030504030204" pitchFamily="34" charset="0"/>
            </a:endParaRPr>
          </a:p>
        </p:txBody>
      </p:sp>
      <p:cxnSp>
        <p:nvCxnSpPr>
          <p:cNvPr id="14" name="Straight Connector 13">
            <a:extLst>
              <a:ext uri="{FF2B5EF4-FFF2-40B4-BE49-F238E27FC236}">
                <a16:creationId xmlns:a16="http://schemas.microsoft.com/office/drawing/2014/main" id="{AC6646B2-8CDB-705B-7B12-AE0AD5DE22BA}"/>
              </a:ext>
            </a:extLst>
          </p:cNvPr>
          <p:cNvCxnSpPr/>
          <p:nvPr/>
        </p:nvCxnSpPr>
        <p:spPr>
          <a:xfrm>
            <a:off x="4437532" y="4410635"/>
            <a:ext cx="0" cy="1739153"/>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CA243256-763D-C46B-F12B-964660788670}"/>
              </a:ext>
            </a:extLst>
          </p:cNvPr>
          <p:cNvCxnSpPr/>
          <p:nvPr/>
        </p:nvCxnSpPr>
        <p:spPr>
          <a:xfrm>
            <a:off x="7826187" y="4406746"/>
            <a:ext cx="0" cy="1739153"/>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5A4AD0B1-7947-EC45-E74B-9FD084D10137}"/>
              </a:ext>
            </a:extLst>
          </p:cNvPr>
          <p:cNvSpPr txBox="1"/>
          <p:nvPr/>
        </p:nvSpPr>
        <p:spPr>
          <a:xfrm>
            <a:off x="4532223" y="4406746"/>
            <a:ext cx="2514034" cy="369332"/>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5B0106C5-CED0-2F33-16E5-A3FFB78AF30E}"/>
              </a:ext>
            </a:extLst>
          </p:cNvPr>
          <p:cNvSpPr txBox="1"/>
          <p:nvPr/>
        </p:nvSpPr>
        <p:spPr>
          <a:xfrm>
            <a:off x="1923498" y="4406746"/>
            <a:ext cx="2514034" cy="369332"/>
          </a:xfrm>
          <a:prstGeom prst="rect">
            <a:avLst/>
          </a:prstGeom>
          <a:noFill/>
        </p:spPr>
        <p:txBody>
          <a:bodyPr wrap="square" rtlCol="0">
            <a:spAutoFit/>
          </a:bodyPr>
          <a:lstStyle/>
          <a:p>
            <a:r>
              <a:rPr lang="en-US" dirty="0">
                <a:solidFill>
                  <a:schemeClr val="accent1">
                    <a:lumMod val="75000"/>
                  </a:schemeClr>
                </a:solidFill>
                <a:latin typeface="Arial Rounded MT Bold" panose="020F0704030504030204" pitchFamily="34" charset="0"/>
              </a:rPr>
              <a:t>Team Member’s </a:t>
            </a:r>
            <a:endParaRPr lang="en-IN" dirty="0">
              <a:solidFill>
                <a:schemeClr val="accent1">
                  <a:lumMod val="75000"/>
                </a:schemeClr>
              </a:solidFill>
              <a:latin typeface="Arial Rounded MT Bold" panose="020F0704030504030204" pitchFamily="34" charset="0"/>
            </a:endParaRPr>
          </a:p>
        </p:txBody>
      </p:sp>
      <p:sp>
        <p:nvSpPr>
          <p:cNvPr id="19" name="TextBox 18">
            <a:extLst>
              <a:ext uri="{FF2B5EF4-FFF2-40B4-BE49-F238E27FC236}">
                <a16:creationId xmlns:a16="http://schemas.microsoft.com/office/drawing/2014/main" id="{9981663C-97FA-4B0A-62C8-AA133F3DE064}"/>
              </a:ext>
            </a:extLst>
          </p:cNvPr>
          <p:cNvSpPr txBox="1"/>
          <p:nvPr/>
        </p:nvSpPr>
        <p:spPr>
          <a:xfrm>
            <a:off x="1520082" y="4406746"/>
            <a:ext cx="2514034" cy="369332"/>
          </a:xfrm>
          <a:prstGeom prst="rect">
            <a:avLst/>
          </a:prstGeom>
          <a:noFill/>
        </p:spPr>
        <p:txBody>
          <a:bodyPr wrap="square" rtlCol="0">
            <a:spAutoFit/>
          </a:bodyPr>
          <a:lstStyle/>
          <a:p>
            <a:pPr algn="ctr"/>
            <a:endParaRPr lang="en-IN" dirty="0"/>
          </a:p>
        </p:txBody>
      </p:sp>
      <p:sp>
        <p:nvSpPr>
          <p:cNvPr id="20" name="TextBox 19">
            <a:extLst>
              <a:ext uri="{FF2B5EF4-FFF2-40B4-BE49-F238E27FC236}">
                <a16:creationId xmlns:a16="http://schemas.microsoft.com/office/drawing/2014/main" id="{858B6533-6CBB-8D64-C55C-BB60CA49BE0E}"/>
              </a:ext>
            </a:extLst>
          </p:cNvPr>
          <p:cNvSpPr txBox="1"/>
          <p:nvPr/>
        </p:nvSpPr>
        <p:spPr>
          <a:xfrm>
            <a:off x="4780148" y="4420786"/>
            <a:ext cx="2514034" cy="369332"/>
          </a:xfrm>
          <a:prstGeom prst="rect">
            <a:avLst/>
          </a:prstGeom>
          <a:noFill/>
        </p:spPr>
        <p:txBody>
          <a:bodyPr wrap="square" rtlCol="0">
            <a:spAutoFit/>
          </a:bodyPr>
          <a:lstStyle/>
          <a:p>
            <a:pPr algn="ctr"/>
            <a:r>
              <a:rPr lang="en-US" dirty="0">
                <a:solidFill>
                  <a:schemeClr val="accent1">
                    <a:lumMod val="75000"/>
                  </a:schemeClr>
                </a:solidFill>
                <a:latin typeface="Arial Rounded MT Bold" panose="020F0704030504030204" pitchFamily="34" charset="0"/>
              </a:rPr>
              <a:t>Mentor Name </a:t>
            </a:r>
            <a:endParaRPr lang="en-IN" dirty="0">
              <a:solidFill>
                <a:schemeClr val="accent1">
                  <a:lumMod val="75000"/>
                </a:schemeClr>
              </a:solidFill>
              <a:latin typeface="Arial Rounded MT Bold" panose="020F0704030504030204" pitchFamily="34" charset="0"/>
            </a:endParaRPr>
          </a:p>
        </p:txBody>
      </p:sp>
      <p:sp>
        <p:nvSpPr>
          <p:cNvPr id="21" name="TextBox 20">
            <a:extLst>
              <a:ext uri="{FF2B5EF4-FFF2-40B4-BE49-F238E27FC236}">
                <a16:creationId xmlns:a16="http://schemas.microsoft.com/office/drawing/2014/main" id="{FA2E2876-602A-ED7D-7F85-0E8135748D36}"/>
              </a:ext>
            </a:extLst>
          </p:cNvPr>
          <p:cNvSpPr txBox="1"/>
          <p:nvPr/>
        </p:nvSpPr>
        <p:spPr>
          <a:xfrm>
            <a:off x="8157884" y="4417042"/>
            <a:ext cx="2514034" cy="369332"/>
          </a:xfrm>
          <a:prstGeom prst="rect">
            <a:avLst/>
          </a:prstGeom>
          <a:noFill/>
        </p:spPr>
        <p:txBody>
          <a:bodyPr wrap="square" rtlCol="0">
            <a:spAutoFit/>
          </a:bodyPr>
          <a:lstStyle/>
          <a:p>
            <a:pPr algn="ctr"/>
            <a:r>
              <a:rPr lang="en-US" dirty="0">
                <a:solidFill>
                  <a:schemeClr val="accent1">
                    <a:lumMod val="75000"/>
                  </a:schemeClr>
                </a:solidFill>
                <a:latin typeface="Arial Rounded MT Bold" panose="020F0704030504030204" pitchFamily="34" charset="0"/>
              </a:rPr>
              <a:t>Publish Date</a:t>
            </a:r>
            <a:endParaRPr lang="en-IN" dirty="0">
              <a:solidFill>
                <a:schemeClr val="accent1">
                  <a:lumMod val="75000"/>
                </a:schemeClr>
              </a:solidFill>
              <a:latin typeface="Arial Rounded MT Bold" panose="020F0704030504030204" pitchFamily="34" charset="0"/>
            </a:endParaRPr>
          </a:p>
        </p:txBody>
      </p:sp>
      <p:sp>
        <p:nvSpPr>
          <p:cNvPr id="22" name="TextBox 21">
            <a:extLst>
              <a:ext uri="{FF2B5EF4-FFF2-40B4-BE49-F238E27FC236}">
                <a16:creationId xmlns:a16="http://schemas.microsoft.com/office/drawing/2014/main" id="{A949F8F4-3B2C-E607-3F28-B59E4485E743}"/>
              </a:ext>
            </a:extLst>
          </p:cNvPr>
          <p:cNvSpPr txBox="1"/>
          <p:nvPr/>
        </p:nvSpPr>
        <p:spPr>
          <a:xfrm>
            <a:off x="2057404" y="4767112"/>
            <a:ext cx="2285434"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Shivangi Patel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Ravi Gohil</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Harsh Thakkar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Kirti Pandey </a:t>
            </a:r>
            <a:endParaRPr lang="en-IN"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AABE23C-B792-94C6-8B3A-C608AF421E28}"/>
              </a:ext>
            </a:extLst>
          </p:cNvPr>
          <p:cNvSpPr txBox="1"/>
          <p:nvPr/>
        </p:nvSpPr>
        <p:spPr>
          <a:xfrm>
            <a:off x="4948594" y="4776078"/>
            <a:ext cx="2285434" cy="369332"/>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Rohit Bhadauriya</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9E2FD84-5C9E-C981-2D8E-D0F80EA40AFD}"/>
              </a:ext>
            </a:extLst>
          </p:cNvPr>
          <p:cNvSpPr txBox="1"/>
          <p:nvPr/>
        </p:nvSpPr>
        <p:spPr>
          <a:xfrm>
            <a:off x="8418347" y="4737271"/>
            <a:ext cx="1850150" cy="374077"/>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20-10-2022</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198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16AC19B-AC1E-1236-7229-1B582EE602D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153" y="1512014"/>
            <a:ext cx="4077895" cy="3833972"/>
          </a:xfrm>
        </p:spPr>
      </p:pic>
      <p:sp>
        <p:nvSpPr>
          <p:cNvPr id="5" name="TextBox 4">
            <a:extLst>
              <a:ext uri="{FF2B5EF4-FFF2-40B4-BE49-F238E27FC236}">
                <a16:creationId xmlns:a16="http://schemas.microsoft.com/office/drawing/2014/main" id="{9727D34C-8C53-B838-C963-ED0DD9B6FC5C}"/>
              </a:ext>
            </a:extLst>
          </p:cNvPr>
          <p:cNvSpPr txBox="1"/>
          <p:nvPr/>
        </p:nvSpPr>
        <p:spPr>
          <a:xfrm>
            <a:off x="3901187" y="277346"/>
            <a:ext cx="5547612"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5) Feature Engineering</a:t>
            </a:r>
          </a:p>
        </p:txBody>
      </p:sp>
      <p:sp>
        <p:nvSpPr>
          <p:cNvPr id="8" name="TextBox 7">
            <a:extLst>
              <a:ext uri="{FF2B5EF4-FFF2-40B4-BE49-F238E27FC236}">
                <a16:creationId xmlns:a16="http://schemas.microsoft.com/office/drawing/2014/main" id="{4B08E04E-4015-6744-9F7B-2FC48F97BE1C}"/>
              </a:ext>
            </a:extLst>
          </p:cNvPr>
          <p:cNvSpPr txBox="1"/>
          <p:nvPr/>
        </p:nvSpPr>
        <p:spPr>
          <a:xfrm>
            <a:off x="1394781" y="1272989"/>
            <a:ext cx="5280212" cy="923330"/>
          </a:xfrm>
          <a:prstGeom prst="rect">
            <a:avLst/>
          </a:prstGeom>
          <a:noFill/>
        </p:spPr>
        <p:txBody>
          <a:bodyPr wrap="square" rtlCol="0">
            <a:spAutoFit/>
          </a:bodyPr>
          <a:lstStyle/>
          <a:p>
            <a:pPr algn="just"/>
            <a:r>
              <a:rPr lang="en-US" b="0" i="0" dirty="0">
                <a:solidFill>
                  <a:srgbClr val="4D5156"/>
                </a:solidFill>
                <a:effectLst/>
                <a:latin typeface="arial" panose="020B0604020202020204" pitchFamily="34" charset="0"/>
              </a:rPr>
              <a:t>Feature engineering or feature extraction or feature discovery is the process of using domain knowledge to extract features from raw data.</a:t>
            </a:r>
            <a:endParaRPr lang="en-IN" dirty="0"/>
          </a:p>
        </p:txBody>
      </p:sp>
      <p:sp>
        <p:nvSpPr>
          <p:cNvPr id="9" name="TextBox 8">
            <a:extLst>
              <a:ext uri="{FF2B5EF4-FFF2-40B4-BE49-F238E27FC236}">
                <a16:creationId xmlns:a16="http://schemas.microsoft.com/office/drawing/2014/main" id="{E20DAE0B-CF48-0395-3130-E15406C9AD69}"/>
              </a:ext>
            </a:extLst>
          </p:cNvPr>
          <p:cNvSpPr txBox="1"/>
          <p:nvPr/>
        </p:nvSpPr>
        <p:spPr>
          <a:xfrm>
            <a:off x="1394781" y="2644588"/>
            <a:ext cx="2788024" cy="369332"/>
          </a:xfrm>
          <a:prstGeom prst="rect">
            <a:avLst/>
          </a:prstGeom>
          <a:noFill/>
        </p:spPr>
        <p:txBody>
          <a:bodyPr wrap="square" rtlCol="0">
            <a:spAutoFit/>
          </a:bodyPr>
          <a:lstStyle/>
          <a:p>
            <a:r>
              <a:rPr lang="en-US" dirty="0"/>
              <a:t>1.Featureselction</a:t>
            </a:r>
            <a:endParaRPr lang="en-IN" dirty="0"/>
          </a:p>
        </p:txBody>
      </p:sp>
      <p:sp>
        <p:nvSpPr>
          <p:cNvPr id="11" name="TextBox 10">
            <a:extLst>
              <a:ext uri="{FF2B5EF4-FFF2-40B4-BE49-F238E27FC236}">
                <a16:creationId xmlns:a16="http://schemas.microsoft.com/office/drawing/2014/main" id="{23378CCF-46CA-7748-EB8B-5BFE62F68FF2}"/>
              </a:ext>
            </a:extLst>
          </p:cNvPr>
          <p:cNvSpPr txBox="1"/>
          <p:nvPr/>
        </p:nvSpPr>
        <p:spPr>
          <a:xfrm>
            <a:off x="1394781" y="3059668"/>
            <a:ext cx="2788024" cy="369332"/>
          </a:xfrm>
          <a:prstGeom prst="rect">
            <a:avLst/>
          </a:prstGeom>
          <a:noFill/>
        </p:spPr>
        <p:txBody>
          <a:bodyPr wrap="square" rtlCol="0">
            <a:spAutoFit/>
          </a:bodyPr>
          <a:lstStyle/>
          <a:p>
            <a:r>
              <a:rPr lang="en-US" dirty="0"/>
              <a:t>2.Feature extraction </a:t>
            </a:r>
            <a:endParaRPr lang="en-IN" dirty="0"/>
          </a:p>
        </p:txBody>
      </p:sp>
      <p:sp>
        <p:nvSpPr>
          <p:cNvPr id="12" name="TextBox 11">
            <a:extLst>
              <a:ext uri="{FF2B5EF4-FFF2-40B4-BE49-F238E27FC236}">
                <a16:creationId xmlns:a16="http://schemas.microsoft.com/office/drawing/2014/main" id="{87A8064E-B8DD-4F60-495A-5612B547B335}"/>
              </a:ext>
            </a:extLst>
          </p:cNvPr>
          <p:cNvSpPr txBox="1"/>
          <p:nvPr/>
        </p:nvSpPr>
        <p:spPr>
          <a:xfrm>
            <a:off x="1394781" y="3472934"/>
            <a:ext cx="2788024" cy="369332"/>
          </a:xfrm>
          <a:prstGeom prst="rect">
            <a:avLst/>
          </a:prstGeom>
          <a:noFill/>
        </p:spPr>
        <p:txBody>
          <a:bodyPr wrap="square" rtlCol="0">
            <a:spAutoFit/>
          </a:bodyPr>
          <a:lstStyle/>
          <a:p>
            <a:r>
              <a:rPr lang="en-US" dirty="0"/>
              <a:t>3.Encoding And Scaling  </a:t>
            </a:r>
            <a:endParaRPr lang="en-IN" dirty="0"/>
          </a:p>
        </p:txBody>
      </p:sp>
    </p:spTree>
    <p:extLst>
      <p:ext uri="{BB962C8B-B14F-4D97-AF65-F5344CB8AC3E}">
        <p14:creationId xmlns:p14="http://schemas.microsoft.com/office/powerpoint/2010/main" val="205695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F4B4A21-2DF3-7757-75B0-DF09C4D0FFE4}"/>
              </a:ext>
            </a:extLst>
          </p:cNvPr>
          <p:cNvCxnSpPr>
            <a:cxnSpLocks/>
          </p:cNvCxnSpPr>
          <p:nvPr/>
        </p:nvCxnSpPr>
        <p:spPr>
          <a:xfrm>
            <a:off x="4132728" y="905434"/>
            <a:ext cx="0" cy="504713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45629BF-13F2-6749-91E5-59C8C7A5C69D}"/>
              </a:ext>
            </a:extLst>
          </p:cNvPr>
          <p:cNvCxnSpPr>
            <a:cxnSpLocks/>
          </p:cNvCxnSpPr>
          <p:nvPr/>
        </p:nvCxnSpPr>
        <p:spPr>
          <a:xfrm>
            <a:off x="8113057" y="905434"/>
            <a:ext cx="0" cy="5047131"/>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A6458D7B-CC77-5183-2901-30B4C74CEB45}"/>
              </a:ext>
            </a:extLst>
          </p:cNvPr>
          <p:cNvSpPr txBox="1"/>
          <p:nvPr/>
        </p:nvSpPr>
        <p:spPr>
          <a:xfrm>
            <a:off x="1295397" y="904544"/>
            <a:ext cx="2169460" cy="369332"/>
          </a:xfrm>
          <a:prstGeom prst="rect">
            <a:avLst/>
          </a:prstGeom>
          <a:noFill/>
        </p:spPr>
        <p:txBody>
          <a:bodyPr wrap="square">
            <a:spAutoFit/>
          </a:bodyPr>
          <a:lstStyle/>
          <a:p>
            <a:r>
              <a:rPr lang="en-IN" u="sng" dirty="0">
                <a:solidFill>
                  <a:srgbClr val="202124"/>
                </a:solidFill>
                <a:latin typeface="Arial Rounded MT Bold" panose="020F0704030504030204" pitchFamily="34" charset="0"/>
                <a:cs typeface="Arial" panose="020B0604020202020204" pitchFamily="34" charset="0"/>
              </a:rPr>
              <a:t>Feature selection</a:t>
            </a:r>
            <a:endParaRPr lang="en-IN" u="sng" dirty="0">
              <a:latin typeface="Arial Rounded MT Bold" panose="020F07040305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5A949BE-D9CC-03E1-CC2D-D868394C17C3}"/>
              </a:ext>
            </a:extLst>
          </p:cNvPr>
          <p:cNvSpPr txBox="1"/>
          <p:nvPr/>
        </p:nvSpPr>
        <p:spPr>
          <a:xfrm>
            <a:off x="4963406" y="886614"/>
            <a:ext cx="2366680" cy="369332"/>
          </a:xfrm>
          <a:prstGeom prst="rect">
            <a:avLst/>
          </a:prstGeom>
          <a:noFill/>
        </p:spPr>
        <p:txBody>
          <a:bodyPr wrap="square">
            <a:spAutoFit/>
          </a:bodyPr>
          <a:lstStyle/>
          <a:p>
            <a:r>
              <a:rPr lang="en-IN" u="sng" dirty="0">
                <a:solidFill>
                  <a:srgbClr val="202124"/>
                </a:solidFill>
                <a:latin typeface="Arial Rounded MT Bold" panose="020F0704030504030204" pitchFamily="34" charset="0"/>
              </a:rPr>
              <a:t>Feature extraction</a:t>
            </a:r>
            <a:endParaRPr lang="en-IN" u="sng" dirty="0">
              <a:latin typeface="Arial Rounded MT Bold" panose="020F0704030504030204" pitchFamily="34" charset="0"/>
            </a:endParaRPr>
          </a:p>
        </p:txBody>
      </p:sp>
      <p:sp>
        <p:nvSpPr>
          <p:cNvPr id="22" name="TextBox 21">
            <a:extLst>
              <a:ext uri="{FF2B5EF4-FFF2-40B4-BE49-F238E27FC236}">
                <a16:creationId xmlns:a16="http://schemas.microsoft.com/office/drawing/2014/main" id="{706D7B3A-23FD-5178-3661-CC5DF215BEF6}"/>
              </a:ext>
            </a:extLst>
          </p:cNvPr>
          <p:cNvSpPr txBox="1"/>
          <p:nvPr/>
        </p:nvSpPr>
        <p:spPr>
          <a:xfrm>
            <a:off x="8896029" y="904544"/>
            <a:ext cx="2698377" cy="369332"/>
          </a:xfrm>
          <a:prstGeom prst="rect">
            <a:avLst/>
          </a:prstGeom>
          <a:noFill/>
        </p:spPr>
        <p:txBody>
          <a:bodyPr wrap="square">
            <a:spAutoFit/>
          </a:bodyPr>
          <a:lstStyle/>
          <a:p>
            <a:r>
              <a:rPr lang="en-IN" b="0" i="0" u="sng" dirty="0">
                <a:solidFill>
                  <a:srgbClr val="202124"/>
                </a:solidFill>
                <a:effectLst/>
                <a:latin typeface="Arial Rounded MT Bold" panose="020F0704030504030204" pitchFamily="34" charset="0"/>
              </a:rPr>
              <a:t>Encoding And Scaling </a:t>
            </a:r>
            <a:endParaRPr lang="en-IN" dirty="0"/>
          </a:p>
        </p:txBody>
      </p:sp>
      <p:sp>
        <p:nvSpPr>
          <p:cNvPr id="24" name="TextBox 23">
            <a:extLst>
              <a:ext uri="{FF2B5EF4-FFF2-40B4-BE49-F238E27FC236}">
                <a16:creationId xmlns:a16="http://schemas.microsoft.com/office/drawing/2014/main" id="{8BE93895-0AD5-63A7-B5A8-C9506152250E}"/>
              </a:ext>
            </a:extLst>
          </p:cNvPr>
          <p:cNvSpPr txBox="1"/>
          <p:nvPr/>
        </p:nvSpPr>
        <p:spPr>
          <a:xfrm>
            <a:off x="748553" y="1397674"/>
            <a:ext cx="3030069" cy="738664"/>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In feature selection we select only most relevant column over the dataset .</a:t>
            </a:r>
            <a:endParaRPr lang="en-IN"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5BEE8BB-EED0-5931-8998-78D30220937F}"/>
              </a:ext>
            </a:extLst>
          </p:cNvPr>
          <p:cNvSpPr txBox="1"/>
          <p:nvPr/>
        </p:nvSpPr>
        <p:spPr>
          <a:xfrm>
            <a:off x="4347879" y="1393663"/>
            <a:ext cx="3603813" cy="1169551"/>
          </a:xfrm>
          <a:prstGeom prst="rect">
            <a:avLst/>
          </a:prstGeom>
          <a:noFill/>
        </p:spPr>
        <p:txBody>
          <a:bodyPr wrap="square">
            <a:spAutoFit/>
          </a:bodyPr>
          <a:lstStyle/>
          <a:p>
            <a:pPr algn="just"/>
            <a:r>
              <a:rPr lang="en-US" sz="1400" b="0" i="0" dirty="0">
                <a:solidFill>
                  <a:srgbClr val="202124"/>
                </a:solidFill>
                <a:effectLst/>
                <a:latin typeface="arial" panose="020B0604020202020204" pitchFamily="34" charset="0"/>
              </a:rPr>
              <a:t>Feature extraction is very different from Feature selection: the former consists in </a:t>
            </a:r>
            <a:r>
              <a:rPr lang="en-US" sz="1400" b="1" i="0" dirty="0">
                <a:solidFill>
                  <a:srgbClr val="202124"/>
                </a:solidFill>
                <a:effectLst/>
                <a:latin typeface="arial" panose="020B0604020202020204" pitchFamily="34" charset="0"/>
              </a:rPr>
              <a:t>transforming arbitrary data, such as text or images, into numerical features usable for machine learning</a:t>
            </a:r>
            <a:r>
              <a:rPr lang="en-US" sz="1400" b="0" i="0" dirty="0">
                <a:solidFill>
                  <a:srgbClr val="202124"/>
                </a:solidFill>
                <a:effectLst/>
                <a:latin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5B9F81A-B087-D2FF-EF89-01F42C9F77F0}"/>
              </a:ext>
            </a:extLst>
          </p:cNvPr>
          <p:cNvSpPr txBox="1"/>
          <p:nvPr/>
        </p:nvSpPr>
        <p:spPr>
          <a:xfrm>
            <a:off x="8313323" y="1393663"/>
            <a:ext cx="3603813" cy="738664"/>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Encoding and scaling is technique which use data is ready for machine model . And model is work on good manner .</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5FBC1C-5B5C-8DF6-CB05-721D6D21FC9B}"/>
              </a:ext>
            </a:extLst>
          </p:cNvPr>
          <p:cNvPicPr>
            <a:picLocks noChangeAspect="1"/>
          </p:cNvPicPr>
          <p:nvPr/>
        </p:nvPicPr>
        <p:blipFill>
          <a:blip r:embed="rId2"/>
          <a:stretch>
            <a:fillRect/>
          </a:stretch>
        </p:blipFill>
        <p:spPr>
          <a:xfrm>
            <a:off x="461682" y="3551245"/>
            <a:ext cx="3603809" cy="1170418"/>
          </a:xfrm>
          <a:prstGeom prst="rect">
            <a:avLst/>
          </a:prstGeom>
        </p:spPr>
      </p:pic>
      <p:pic>
        <p:nvPicPr>
          <p:cNvPr id="8" name="Picture 7">
            <a:extLst>
              <a:ext uri="{FF2B5EF4-FFF2-40B4-BE49-F238E27FC236}">
                <a16:creationId xmlns:a16="http://schemas.microsoft.com/office/drawing/2014/main" id="{AC265CFF-DE18-04AC-F637-E8E566846DEC}"/>
              </a:ext>
            </a:extLst>
          </p:cNvPr>
          <p:cNvPicPr>
            <a:picLocks noChangeAspect="1"/>
          </p:cNvPicPr>
          <p:nvPr/>
        </p:nvPicPr>
        <p:blipFill>
          <a:blip r:embed="rId3"/>
          <a:stretch>
            <a:fillRect/>
          </a:stretch>
        </p:blipFill>
        <p:spPr>
          <a:xfrm>
            <a:off x="4333765" y="3630706"/>
            <a:ext cx="3617927" cy="1833631"/>
          </a:xfrm>
          <a:prstGeom prst="rect">
            <a:avLst/>
          </a:prstGeom>
        </p:spPr>
      </p:pic>
      <p:pic>
        <p:nvPicPr>
          <p:cNvPr id="10" name="Picture 9">
            <a:extLst>
              <a:ext uri="{FF2B5EF4-FFF2-40B4-BE49-F238E27FC236}">
                <a16:creationId xmlns:a16="http://schemas.microsoft.com/office/drawing/2014/main" id="{A46F1B39-D1F4-C322-3C05-F961065D2E1E}"/>
              </a:ext>
            </a:extLst>
          </p:cNvPr>
          <p:cNvPicPr>
            <a:picLocks noChangeAspect="1"/>
          </p:cNvPicPr>
          <p:nvPr/>
        </p:nvPicPr>
        <p:blipFill>
          <a:blip r:embed="rId4"/>
          <a:stretch>
            <a:fillRect/>
          </a:stretch>
        </p:blipFill>
        <p:spPr>
          <a:xfrm>
            <a:off x="8313323" y="3428999"/>
            <a:ext cx="3780059" cy="1041401"/>
          </a:xfrm>
          <a:prstGeom prst="rect">
            <a:avLst/>
          </a:prstGeom>
        </p:spPr>
      </p:pic>
      <p:pic>
        <p:nvPicPr>
          <p:cNvPr id="12" name="Picture 11">
            <a:extLst>
              <a:ext uri="{FF2B5EF4-FFF2-40B4-BE49-F238E27FC236}">
                <a16:creationId xmlns:a16="http://schemas.microsoft.com/office/drawing/2014/main" id="{F9A9638D-15A1-1E01-DE05-1E79C31D7469}"/>
              </a:ext>
            </a:extLst>
          </p:cNvPr>
          <p:cNvPicPr>
            <a:picLocks noChangeAspect="1"/>
          </p:cNvPicPr>
          <p:nvPr/>
        </p:nvPicPr>
        <p:blipFill>
          <a:blip r:embed="rId5"/>
          <a:stretch>
            <a:fillRect/>
          </a:stretch>
        </p:blipFill>
        <p:spPr>
          <a:xfrm>
            <a:off x="8313323" y="4718018"/>
            <a:ext cx="3780055" cy="1234547"/>
          </a:xfrm>
          <a:prstGeom prst="rect">
            <a:avLst/>
          </a:prstGeom>
        </p:spPr>
      </p:pic>
    </p:spTree>
    <p:extLst>
      <p:ext uri="{BB962C8B-B14F-4D97-AF65-F5344CB8AC3E}">
        <p14:creationId xmlns:p14="http://schemas.microsoft.com/office/powerpoint/2010/main" val="286331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9E6C087-9693-62D1-F652-64C95D7873C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3556" y="1999611"/>
            <a:ext cx="4119562" cy="2712450"/>
          </a:xfrm>
        </p:spPr>
      </p:pic>
      <p:sp>
        <p:nvSpPr>
          <p:cNvPr id="4" name="TextBox 3">
            <a:extLst>
              <a:ext uri="{FF2B5EF4-FFF2-40B4-BE49-F238E27FC236}">
                <a16:creationId xmlns:a16="http://schemas.microsoft.com/office/drawing/2014/main" id="{D634D65A-49B8-C67D-7BEB-72CD531651D5}"/>
              </a:ext>
            </a:extLst>
          </p:cNvPr>
          <p:cNvSpPr txBox="1"/>
          <p:nvPr/>
        </p:nvSpPr>
        <p:spPr>
          <a:xfrm>
            <a:off x="3892223" y="546287"/>
            <a:ext cx="5547612"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6) leaner regression Base model </a:t>
            </a:r>
          </a:p>
        </p:txBody>
      </p:sp>
      <p:pic>
        <p:nvPicPr>
          <p:cNvPr id="7" name="Picture 6">
            <a:extLst>
              <a:ext uri="{FF2B5EF4-FFF2-40B4-BE49-F238E27FC236}">
                <a16:creationId xmlns:a16="http://schemas.microsoft.com/office/drawing/2014/main" id="{F513B673-37DB-F1B4-1447-517F35B7595C}"/>
              </a:ext>
            </a:extLst>
          </p:cNvPr>
          <p:cNvPicPr>
            <a:picLocks noChangeAspect="1"/>
          </p:cNvPicPr>
          <p:nvPr/>
        </p:nvPicPr>
        <p:blipFill>
          <a:blip r:embed="rId4"/>
          <a:stretch>
            <a:fillRect/>
          </a:stretch>
        </p:blipFill>
        <p:spPr>
          <a:xfrm>
            <a:off x="0" y="0"/>
            <a:ext cx="1520082" cy="1520082"/>
          </a:xfrm>
          <a:prstGeom prst="rect">
            <a:avLst/>
          </a:prstGeom>
        </p:spPr>
      </p:pic>
      <p:sp>
        <p:nvSpPr>
          <p:cNvPr id="9" name="TextBox 8">
            <a:extLst>
              <a:ext uri="{FF2B5EF4-FFF2-40B4-BE49-F238E27FC236}">
                <a16:creationId xmlns:a16="http://schemas.microsoft.com/office/drawing/2014/main" id="{70CC2DA9-EFD2-B0C2-CCC9-A9C39279452C}"/>
              </a:ext>
            </a:extLst>
          </p:cNvPr>
          <p:cNvSpPr txBox="1"/>
          <p:nvPr/>
        </p:nvSpPr>
        <p:spPr>
          <a:xfrm>
            <a:off x="502023" y="1605607"/>
            <a:ext cx="6096000" cy="1477328"/>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cs typeface="Arial" panose="020B0604020202020204" pitchFamily="34" charset="0"/>
              </a:rPr>
              <a:t>Linear Regression is </a:t>
            </a:r>
            <a:r>
              <a:rPr lang="en-US" b="1" i="0" dirty="0">
                <a:solidFill>
                  <a:srgbClr val="202124"/>
                </a:solidFill>
                <a:effectLst/>
                <a:latin typeface="Arial" panose="020B0604020202020204" pitchFamily="34" charset="0"/>
                <a:cs typeface="Arial" panose="020B0604020202020204" pitchFamily="34" charset="0"/>
              </a:rPr>
              <a:t>a machine learning algorithm based on supervised learning</a:t>
            </a:r>
            <a:r>
              <a:rPr lang="en-US" b="0" i="0" dirty="0">
                <a:solidFill>
                  <a:srgbClr val="202124"/>
                </a:solidFill>
                <a:effectLst/>
                <a:latin typeface="Arial" panose="020B0604020202020204" pitchFamily="34" charset="0"/>
                <a:cs typeface="Arial" panose="020B0604020202020204" pitchFamily="34" charset="0"/>
              </a:rPr>
              <a:t>. It performs a regression task. Regression models a target prediction value based on independent variables. It is mostly used for finding out the relationship between variables and forecasting.</a:t>
            </a:r>
            <a:endParaRPr lang="en-IN"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80B710F-43AC-63A5-8916-DD2A06D2169C}"/>
              </a:ext>
            </a:extLst>
          </p:cNvPr>
          <p:cNvPicPr>
            <a:picLocks noChangeAspect="1"/>
          </p:cNvPicPr>
          <p:nvPr/>
        </p:nvPicPr>
        <p:blipFill>
          <a:blip r:embed="rId5"/>
          <a:stretch>
            <a:fillRect/>
          </a:stretch>
        </p:blipFill>
        <p:spPr>
          <a:xfrm>
            <a:off x="502023" y="3429000"/>
            <a:ext cx="4839119" cy="2385267"/>
          </a:xfrm>
          <a:prstGeom prst="rect">
            <a:avLst/>
          </a:prstGeom>
        </p:spPr>
      </p:pic>
    </p:spTree>
    <p:extLst>
      <p:ext uri="{BB962C8B-B14F-4D97-AF65-F5344CB8AC3E}">
        <p14:creationId xmlns:p14="http://schemas.microsoft.com/office/powerpoint/2010/main" val="38313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D3011-D039-2478-34EC-4D1C71CC6CB8}"/>
              </a:ext>
            </a:extLst>
          </p:cNvPr>
          <p:cNvSpPr txBox="1"/>
          <p:nvPr/>
        </p:nvSpPr>
        <p:spPr>
          <a:xfrm>
            <a:off x="3892223" y="546287"/>
            <a:ext cx="5547612"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7) VIF (Variance Inflation Factor)</a:t>
            </a:r>
          </a:p>
        </p:txBody>
      </p:sp>
      <p:pic>
        <p:nvPicPr>
          <p:cNvPr id="8" name="Graphic 7">
            <a:extLst>
              <a:ext uri="{FF2B5EF4-FFF2-40B4-BE49-F238E27FC236}">
                <a16:creationId xmlns:a16="http://schemas.microsoft.com/office/drawing/2014/main" id="{59F01F56-3C6B-E243-ED37-C85A6E8A9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928" y="2126164"/>
            <a:ext cx="4527177" cy="3060478"/>
          </a:xfrm>
          <a:prstGeom prst="rect">
            <a:avLst/>
          </a:prstGeom>
        </p:spPr>
      </p:pic>
      <p:pic>
        <p:nvPicPr>
          <p:cNvPr id="9" name="Picture 8">
            <a:extLst>
              <a:ext uri="{FF2B5EF4-FFF2-40B4-BE49-F238E27FC236}">
                <a16:creationId xmlns:a16="http://schemas.microsoft.com/office/drawing/2014/main" id="{DBFDB31B-02E4-2F81-09A6-F2AF9D02A44B}"/>
              </a:ext>
            </a:extLst>
          </p:cNvPr>
          <p:cNvPicPr>
            <a:picLocks noChangeAspect="1"/>
          </p:cNvPicPr>
          <p:nvPr/>
        </p:nvPicPr>
        <p:blipFill>
          <a:blip r:embed="rId4"/>
          <a:stretch>
            <a:fillRect/>
          </a:stretch>
        </p:blipFill>
        <p:spPr>
          <a:xfrm>
            <a:off x="0" y="0"/>
            <a:ext cx="1520082" cy="1520082"/>
          </a:xfrm>
          <a:prstGeom prst="rect">
            <a:avLst/>
          </a:prstGeom>
        </p:spPr>
      </p:pic>
      <p:sp>
        <p:nvSpPr>
          <p:cNvPr id="11" name="TextBox 10">
            <a:extLst>
              <a:ext uri="{FF2B5EF4-FFF2-40B4-BE49-F238E27FC236}">
                <a16:creationId xmlns:a16="http://schemas.microsoft.com/office/drawing/2014/main" id="{8DE1368B-EA69-1D99-EBE2-7123058ADF80}"/>
              </a:ext>
            </a:extLst>
          </p:cNvPr>
          <p:cNvSpPr txBox="1"/>
          <p:nvPr/>
        </p:nvSpPr>
        <p:spPr>
          <a:xfrm>
            <a:off x="5531223" y="1520082"/>
            <a:ext cx="6042211" cy="1400383"/>
          </a:xfrm>
          <a:prstGeom prst="rect">
            <a:avLst/>
          </a:prstGeom>
          <a:noFill/>
        </p:spPr>
        <p:txBody>
          <a:bodyPr wrap="square">
            <a:spAutoFit/>
          </a:bodyPr>
          <a:lstStyle/>
          <a:p>
            <a:pPr algn="just"/>
            <a:r>
              <a:rPr lang="en-US" sz="1700" b="0" i="0" dirty="0">
                <a:solidFill>
                  <a:srgbClr val="202124"/>
                </a:solidFill>
                <a:effectLst/>
                <a:latin typeface="Arial" panose="020B0604020202020204" pitchFamily="34" charset="0"/>
                <a:cs typeface="Arial" panose="020B0604020202020204" pitchFamily="34" charset="0"/>
              </a:rPr>
              <a:t>A variance inflation factor (VIF) is </a:t>
            </a:r>
            <a:r>
              <a:rPr lang="en-US" sz="1700" b="1" i="0" dirty="0">
                <a:solidFill>
                  <a:srgbClr val="202124"/>
                </a:solidFill>
                <a:effectLst/>
                <a:latin typeface="Arial" panose="020B0604020202020204" pitchFamily="34" charset="0"/>
                <a:cs typeface="Arial" panose="020B0604020202020204" pitchFamily="34" charset="0"/>
              </a:rPr>
              <a:t>a measure of the amount of multicollinearity in regression analysis</a:t>
            </a:r>
            <a:r>
              <a:rPr lang="en-US" sz="1700" b="0" i="0" dirty="0">
                <a:solidFill>
                  <a:srgbClr val="202124"/>
                </a:solidFill>
                <a:effectLst/>
                <a:latin typeface="Arial" panose="020B0604020202020204" pitchFamily="34" charset="0"/>
                <a:cs typeface="Arial" panose="020B0604020202020204" pitchFamily="34" charset="0"/>
              </a:rPr>
              <a:t>. Multicollinearity exists when there is a correlation between multiple independent variables in a multiple regression model. This can adversely affect the regression results.</a:t>
            </a:r>
            <a:endParaRPr lang="en-IN" sz="17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B8F2021F-05DC-71B1-6E22-DA1FCF982D11}"/>
              </a:ext>
            </a:extLst>
          </p:cNvPr>
          <p:cNvPicPr>
            <a:picLocks noChangeAspect="1"/>
          </p:cNvPicPr>
          <p:nvPr/>
        </p:nvPicPr>
        <p:blipFill>
          <a:blip r:embed="rId5"/>
          <a:stretch>
            <a:fillRect/>
          </a:stretch>
        </p:blipFill>
        <p:spPr>
          <a:xfrm>
            <a:off x="5531223" y="3316941"/>
            <a:ext cx="5701554" cy="3352800"/>
          </a:xfrm>
          <a:prstGeom prst="rect">
            <a:avLst/>
          </a:prstGeom>
        </p:spPr>
      </p:pic>
    </p:spTree>
    <p:extLst>
      <p:ext uri="{BB962C8B-B14F-4D97-AF65-F5344CB8AC3E}">
        <p14:creationId xmlns:p14="http://schemas.microsoft.com/office/powerpoint/2010/main" val="394573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2D1CBFB-AE57-F44B-01EB-69688778B67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0514" y="1674591"/>
            <a:ext cx="4208462" cy="3508818"/>
          </a:xfrm>
        </p:spPr>
      </p:pic>
      <p:sp>
        <p:nvSpPr>
          <p:cNvPr id="6" name="TextBox 5">
            <a:extLst>
              <a:ext uri="{FF2B5EF4-FFF2-40B4-BE49-F238E27FC236}">
                <a16:creationId xmlns:a16="http://schemas.microsoft.com/office/drawing/2014/main" id="{27C72109-3A64-B7CB-781E-54638A6618A6}"/>
              </a:ext>
            </a:extLst>
          </p:cNvPr>
          <p:cNvSpPr txBox="1"/>
          <p:nvPr/>
        </p:nvSpPr>
        <p:spPr>
          <a:xfrm>
            <a:off x="3892222" y="546287"/>
            <a:ext cx="6219965"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8) Convert the target for classification</a:t>
            </a:r>
          </a:p>
        </p:txBody>
      </p:sp>
      <p:pic>
        <p:nvPicPr>
          <p:cNvPr id="9" name="Picture 8">
            <a:extLst>
              <a:ext uri="{FF2B5EF4-FFF2-40B4-BE49-F238E27FC236}">
                <a16:creationId xmlns:a16="http://schemas.microsoft.com/office/drawing/2014/main" id="{6D788F46-F94C-7E08-CE3E-6F5C7D11BCDC}"/>
              </a:ext>
            </a:extLst>
          </p:cNvPr>
          <p:cNvPicPr>
            <a:picLocks noChangeAspect="1"/>
          </p:cNvPicPr>
          <p:nvPr/>
        </p:nvPicPr>
        <p:blipFill>
          <a:blip r:embed="rId4"/>
          <a:stretch>
            <a:fillRect/>
          </a:stretch>
        </p:blipFill>
        <p:spPr>
          <a:xfrm>
            <a:off x="0" y="0"/>
            <a:ext cx="1520082" cy="1520082"/>
          </a:xfrm>
          <a:prstGeom prst="rect">
            <a:avLst/>
          </a:prstGeom>
        </p:spPr>
      </p:pic>
      <p:sp>
        <p:nvSpPr>
          <p:cNvPr id="10" name="TextBox 9">
            <a:extLst>
              <a:ext uri="{FF2B5EF4-FFF2-40B4-BE49-F238E27FC236}">
                <a16:creationId xmlns:a16="http://schemas.microsoft.com/office/drawing/2014/main" id="{B476CD7A-306F-7E58-BA9A-38624B88CD22}"/>
              </a:ext>
            </a:extLst>
          </p:cNvPr>
          <p:cNvSpPr txBox="1"/>
          <p:nvPr/>
        </p:nvSpPr>
        <p:spPr>
          <a:xfrm>
            <a:off x="663388" y="1376646"/>
            <a:ext cx="6042211" cy="1746312"/>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We are use </a:t>
            </a:r>
            <a:r>
              <a:rPr lang="en-US" sz="1700" dirty="0" err="1">
                <a:latin typeface="Arial" panose="020B0604020202020204" pitchFamily="34" charset="0"/>
                <a:cs typeface="Arial" panose="020B0604020202020204" pitchFamily="34" charset="0"/>
              </a:rPr>
              <a:t>np.round</a:t>
            </a:r>
            <a:r>
              <a:rPr lang="en-US" sz="1700" dirty="0">
                <a:latin typeface="Arial" panose="020B0604020202020204" pitchFamily="34" charset="0"/>
                <a:cs typeface="Arial" panose="020B0604020202020204" pitchFamily="34" charset="0"/>
              </a:rPr>
              <a:t> function and we get three category</a:t>
            </a:r>
          </a:p>
          <a:p>
            <a:pPr algn="just"/>
            <a:r>
              <a:rPr lang="en-US" sz="1700" dirty="0">
                <a:latin typeface="Arial" panose="020B0604020202020204" pitchFamily="34" charset="0"/>
                <a:cs typeface="Arial" panose="020B0604020202020204" pitchFamily="34" charset="0"/>
              </a:rPr>
              <a:t>1,-1,0</a:t>
            </a:r>
          </a:p>
          <a:p>
            <a:pPr algn="just"/>
            <a:endParaRPr lang="en-US" sz="1700" dirty="0">
              <a:latin typeface="Arial" panose="020B06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not influence by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0 moderate influence by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 highly influence by people.</a:t>
            </a:r>
          </a:p>
        </p:txBody>
      </p:sp>
      <p:pic>
        <p:nvPicPr>
          <p:cNvPr id="12" name="Picture 11">
            <a:extLst>
              <a:ext uri="{FF2B5EF4-FFF2-40B4-BE49-F238E27FC236}">
                <a16:creationId xmlns:a16="http://schemas.microsoft.com/office/drawing/2014/main" id="{E900C06C-B232-191F-E7E0-BB3109F2E4A1}"/>
              </a:ext>
            </a:extLst>
          </p:cNvPr>
          <p:cNvPicPr>
            <a:picLocks noChangeAspect="1"/>
          </p:cNvPicPr>
          <p:nvPr/>
        </p:nvPicPr>
        <p:blipFill>
          <a:blip r:embed="rId5"/>
          <a:stretch>
            <a:fillRect/>
          </a:stretch>
        </p:blipFill>
        <p:spPr>
          <a:xfrm>
            <a:off x="663388" y="3593626"/>
            <a:ext cx="4968671" cy="2324301"/>
          </a:xfrm>
          <a:prstGeom prst="rect">
            <a:avLst/>
          </a:prstGeom>
        </p:spPr>
      </p:pic>
    </p:spTree>
    <p:extLst>
      <p:ext uri="{BB962C8B-B14F-4D97-AF65-F5344CB8AC3E}">
        <p14:creationId xmlns:p14="http://schemas.microsoft.com/office/powerpoint/2010/main" val="369665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A56DD6-55FF-BB59-7879-531BCA2CAE8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840" y="2299127"/>
            <a:ext cx="4127500" cy="2479061"/>
          </a:xfrm>
        </p:spPr>
      </p:pic>
      <p:sp>
        <p:nvSpPr>
          <p:cNvPr id="4" name="TextBox 3">
            <a:extLst>
              <a:ext uri="{FF2B5EF4-FFF2-40B4-BE49-F238E27FC236}">
                <a16:creationId xmlns:a16="http://schemas.microsoft.com/office/drawing/2014/main" id="{CE530321-5F16-22CF-798F-86853A34F097}"/>
              </a:ext>
            </a:extLst>
          </p:cNvPr>
          <p:cNvSpPr txBox="1"/>
          <p:nvPr/>
        </p:nvSpPr>
        <p:spPr>
          <a:xfrm>
            <a:off x="3892222" y="546287"/>
            <a:ext cx="6219965"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9) Applicated Under sampling</a:t>
            </a:r>
          </a:p>
        </p:txBody>
      </p:sp>
      <p:pic>
        <p:nvPicPr>
          <p:cNvPr id="8" name="Picture 7">
            <a:extLst>
              <a:ext uri="{FF2B5EF4-FFF2-40B4-BE49-F238E27FC236}">
                <a16:creationId xmlns:a16="http://schemas.microsoft.com/office/drawing/2014/main" id="{9CAB1613-CA8B-EB66-8CF8-D6C4CB125C7A}"/>
              </a:ext>
            </a:extLst>
          </p:cNvPr>
          <p:cNvPicPr>
            <a:picLocks noChangeAspect="1"/>
          </p:cNvPicPr>
          <p:nvPr/>
        </p:nvPicPr>
        <p:blipFill>
          <a:blip r:embed="rId4"/>
          <a:stretch>
            <a:fillRect/>
          </a:stretch>
        </p:blipFill>
        <p:spPr>
          <a:xfrm>
            <a:off x="0" y="0"/>
            <a:ext cx="1520082" cy="1520082"/>
          </a:xfrm>
          <a:prstGeom prst="rect">
            <a:avLst/>
          </a:prstGeom>
        </p:spPr>
      </p:pic>
      <p:sp>
        <p:nvSpPr>
          <p:cNvPr id="9" name="TextBox 8">
            <a:extLst>
              <a:ext uri="{FF2B5EF4-FFF2-40B4-BE49-F238E27FC236}">
                <a16:creationId xmlns:a16="http://schemas.microsoft.com/office/drawing/2014/main" id="{E52FE15B-1FFB-07E8-703C-F74A26BF0F0C}"/>
              </a:ext>
            </a:extLst>
          </p:cNvPr>
          <p:cNvSpPr txBox="1"/>
          <p:nvPr/>
        </p:nvSpPr>
        <p:spPr>
          <a:xfrm>
            <a:off x="4755776" y="1215281"/>
            <a:ext cx="6042211" cy="61555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If our data is imbalance at that time we perform over sampling and under sampling . </a:t>
            </a:r>
          </a:p>
        </p:txBody>
      </p:sp>
      <p:sp>
        <p:nvSpPr>
          <p:cNvPr id="10" name="TextBox 9">
            <a:extLst>
              <a:ext uri="{FF2B5EF4-FFF2-40B4-BE49-F238E27FC236}">
                <a16:creationId xmlns:a16="http://schemas.microsoft.com/office/drawing/2014/main" id="{278EF0EB-6394-AAF6-3631-A7423095F8A4}"/>
              </a:ext>
            </a:extLst>
          </p:cNvPr>
          <p:cNvSpPr txBox="1"/>
          <p:nvPr/>
        </p:nvSpPr>
        <p:spPr>
          <a:xfrm>
            <a:off x="4755775" y="1985361"/>
            <a:ext cx="6042211" cy="87716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Here our target variable is imbalance so we apply under sampling on target variable column . For balancing a categorical values. </a:t>
            </a:r>
          </a:p>
        </p:txBody>
      </p:sp>
      <p:pic>
        <p:nvPicPr>
          <p:cNvPr id="12" name="Picture 11">
            <a:extLst>
              <a:ext uri="{FF2B5EF4-FFF2-40B4-BE49-F238E27FC236}">
                <a16:creationId xmlns:a16="http://schemas.microsoft.com/office/drawing/2014/main" id="{03E46ADD-911E-8398-0CF6-974F76004FA2}"/>
              </a:ext>
            </a:extLst>
          </p:cNvPr>
          <p:cNvPicPr>
            <a:picLocks noChangeAspect="1"/>
          </p:cNvPicPr>
          <p:nvPr/>
        </p:nvPicPr>
        <p:blipFill>
          <a:blip r:embed="rId5"/>
          <a:stretch>
            <a:fillRect/>
          </a:stretch>
        </p:blipFill>
        <p:spPr>
          <a:xfrm>
            <a:off x="4755775" y="3632604"/>
            <a:ext cx="6652837" cy="2042337"/>
          </a:xfrm>
          <a:prstGeom prst="rect">
            <a:avLst/>
          </a:prstGeom>
        </p:spPr>
      </p:pic>
    </p:spTree>
    <p:extLst>
      <p:ext uri="{BB962C8B-B14F-4D97-AF65-F5344CB8AC3E}">
        <p14:creationId xmlns:p14="http://schemas.microsoft.com/office/powerpoint/2010/main" val="360981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C7EC4-C5E6-C817-1969-37D7C282BCD3}"/>
              </a:ext>
            </a:extLst>
          </p:cNvPr>
          <p:cNvSpPr>
            <a:spLocks noGrp="1"/>
          </p:cNvSpPr>
          <p:nvPr>
            <p:ph idx="1"/>
          </p:nvPr>
        </p:nvSpPr>
        <p:spPr>
          <a:xfrm>
            <a:off x="199525" y="1739153"/>
            <a:ext cx="4540624" cy="403412"/>
          </a:xfrm>
        </p:spPr>
        <p:txBody>
          <a:bodyPr>
            <a:normAutofit/>
          </a:bodyPr>
          <a:lstStyle/>
          <a:p>
            <a:r>
              <a:rPr lang="en-US" sz="1800" dirty="0">
                <a:latin typeface="Arial Rounded MT Bold" panose="020F0704030504030204" pitchFamily="34" charset="0"/>
                <a:cs typeface="Arial" panose="020B0604020202020204" pitchFamily="34" charset="0"/>
              </a:rPr>
              <a:t>First under sample based model :</a:t>
            </a:r>
            <a:endParaRPr lang="en-IN" sz="1800" dirty="0">
              <a:latin typeface="Arial Rounded MT Bold" panose="020F07040305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349435D-388F-AC8E-76A7-4C4A31F51E37}"/>
              </a:ext>
            </a:extLst>
          </p:cNvPr>
          <p:cNvPicPr>
            <a:picLocks noChangeAspect="1"/>
          </p:cNvPicPr>
          <p:nvPr/>
        </p:nvPicPr>
        <p:blipFill>
          <a:blip r:embed="rId2"/>
          <a:stretch>
            <a:fillRect/>
          </a:stretch>
        </p:blipFill>
        <p:spPr>
          <a:xfrm>
            <a:off x="0" y="0"/>
            <a:ext cx="1520082" cy="1520082"/>
          </a:xfrm>
          <a:prstGeom prst="rect">
            <a:avLst/>
          </a:prstGeom>
        </p:spPr>
      </p:pic>
      <p:sp>
        <p:nvSpPr>
          <p:cNvPr id="5" name="TextBox 4">
            <a:extLst>
              <a:ext uri="{FF2B5EF4-FFF2-40B4-BE49-F238E27FC236}">
                <a16:creationId xmlns:a16="http://schemas.microsoft.com/office/drawing/2014/main" id="{01BE051D-8FE9-3135-62B6-210FB5323E68}"/>
              </a:ext>
            </a:extLst>
          </p:cNvPr>
          <p:cNvSpPr txBox="1"/>
          <p:nvPr/>
        </p:nvSpPr>
        <p:spPr>
          <a:xfrm>
            <a:off x="3892222" y="546287"/>
            <a:ext cx="6219965"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10) Apply Decision Tree  </a:t>
            </a:r>
          </a:p>
        </p:txBody>
      </p:sp>
      <p:pic>
        <p:nvPicPr>
          <p:cNvPr id="7" name="Picture 6">
            <a:extLst>
              <a:ext uri="{FF2B5EF4-FFF2-40B4-BE49-F238E27FC236}">
                <a16:creationId xmlns:a16="http://schemas.microsoft.com/office/drawing/2014/main" id="{A0214B25-A18B-6F15-4AF6-891383DBB72E}"/>
              </a:ext>
            </a:extLst>
          </p:cNvPr>
          <p:cNvPicPr>
            <a:picLocks noChangeAspect="1"/>
          </p:cNvPicPr>
          <p:nvPr/>
        </p:nvPicPr>
        <p:blipFill>
          <a:blip r:embed="rId3"/>
          <a:stretch>
            <a:fillRect/>
          </a:stretch>
        </p:blipFill>
        <p:spPr>
          <a:xfrm>
            <a:off x="437089" y="2905142"/>
            <a:ext cx="5042585" cy="2591025"/>
          </a:xfrm>
          <a:prstGeom prst="rect">
            <a:avLst/>
          </a:prstGeom>
        </p:spPr>
      </p:pic>
      <p:pic>
        <p:nvPicPr>
          <p:cNvPr id="9" name="Picture 8">
            <a:extLst>
              <a:ext uri="{FF2B5EF4-FFF2-40B4-BE49-F238E27FC236}">
                <a16:creationId xmlns:a16="http://schemas.microsoft.com/office/drawing/2014/main" id="{F8D3936E-EE82-4C96-E808-135720097731}"/>
              </a:ext>
            </a:extLst>
          </p:cNvPr>
          <p:cNvPicPr>
            <a:picLocks noChangeAspect="1"/>
          </p:cNvPicPr>
          <p:nvPr/>
        </p:nvPicPr>
        <p:blipFill>
          <a:blip r:embed="rId4"/>
          <a:stretch>
            <a:fillRect/>
          </a:stretch>
        </p:blipFill>
        <p:spPr>
          <a:xfrm>
            <a:off x="6096000" y="2833422"/>
            <a:ext cx="5212914" cy="2728196"/>
          </a:xfrm>
          <a:prstGeom prst="rect">
            <a:avLst/>
          </a:prstGeom>
        </p:spPr>
      </p:pic>
    </p:spTree>
    <p:extLst>
      <p:ext uri="{BB962C8B-B14F-4D97-AF65-F5344CB8AC3E}">
        <p14:creationId xmlns:p14="http://schemas.microsoft.com/office/powerpoint/2010/main" val="176227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C5EDD-BF31-22A4-712F-109B198BE8C1}"/>
              </a:ext>
            </a:extLst>
          </p:cNvPr>
          <p:cNvSpPr>
            <a:spLocks noGrp="1"/>
          </p:cNvSpPr>
          <p:nvPr>
            <p:ph idx="1"/>
          </p:nvPr>
        </p:nvSpPr>
        <p:spPr>
          <a:xfrm>
            <a:off x="6284259" y="1602955"/>
            <a:ext cx="5423647" cy="4351338"/>
          </a:xfrm>
        </p:spPr>
        <p:txBody>
          <a:bodyPr>
            <a:normAutofit/>
          </a:bodyPr>
          <a:lstStyle/>
          <a:p>
            <a:pPr algn="just"/>
            <a:r>
              <a:rPr lang="en-US" sz="1600" dirty="0">
                <a:latin typeface="Arial" panose="020B0604020202020204" pitchFamily="34" charset="0"/>
                <a:cs typeface="Arial" panose="020B0604020202020204" pitchFamily="34" charset="0"/>
              </a:rPr>
              <a:t>The goal of model tuning is to optimize the values of Hyperparameters. Major characteristics of hyperparameters are – These are tuned They are external values These are defined by a user These aren’t part of a trained model. Hyperparameter optimization is another term for model tuning.</a:t>
            </a: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0FCB2A4-41E8-5263-8B5F-ABB745F05903}"/>
              </a:ext>
            </a:extLst>
          </p:cNvPr>
          <p:cNvPicPr>
            <a:picLocks noChangeAspect="1"/>
          </p:cNvPicPr>
          <p:nvPr/>
        </p:nvPicPr>
        <p:blipFill>
          <a:blip r:embed="rId2"/>
          <a:stretch>
            <a:fillRect/>
          </a:stretch>
        </p:blipFill>
        <p:spPr>
          <a:xfrm>
            <a:off x="0" y="0"/>
            <a:ext cx="1520082" cy="1520082"/>
          </a:xfrm>
          <a:prstGeom prst="rect">
            <a:avLst/>
          </a:prstGeom>
        </p:spPr>
      </p:pic>
      <p:sp>
        <p:nvSpPr>
          <p:cNvPr id="6" name="Content Placeholder 2">
            <a:extLst>
              <a:ext uri="{FF2B5EF4-FFF2-40B4-BE49-F238E27FC236}">
                <a16:creationId xmlns:a16="http://schemas.microsoft.com/office/drawing/2014/main" id="{8E2152AF-EDA8-62AE-1E32-ABFB81C8BCEB}"/>
              </a:ext>
            </a:extLst>
          </p:cNvPr>
          <p:cNvSpPr txBox="1">
            <a:spLocks/>
          </p:cNvSpPr>
          <p:nvPr/>
        </p:nvSpPr>
        <p:spPr>
          <a:xfrm>
            <a:off x="6096000" y="760041"/>
            <a:ext cx="4540624" cy="40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Rounded MT Bold" panose="020F0704030504030204" pitchFamily="34" charset="0"/>
                <a:cs typeface="Arial" panose="020B0604020202020204" pitchFamily="34" charset="0"/>
              </a:rPr>
              <a:t>Model tuning :</a:t>
            </a:r>
            <a:endParaRPr lang="en-IN" sz="1800" dirty="0">
              <a:latin typeface="Arial Rounded MT Bold" panose="020F07040305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5540EC2-7C5D-7A43-F5B7-A3E2408716EA}"/>
              </a:ext>
            </a:extLst>
          </p:cNvPr>
          <p:cNvPicPr>
            <a:picLocks noChangeAspect="1"/>
          </p:cNvPicPr>
          <p:nvPr/>
        </p:nvPicPr>
        <p:blipFill>
          <a:blip r:embed="rId3"/>
          <a:stretch>
            <a:fillRect/>
          </a:stretch>
        </p:blipFill>
        <p:spPr>
          <a:xfrm>
            <a:off x="6571129" y="4231296"/>
            <a:ext cx="4849906" cy="1066892"/>
          </a:xfrm>
          <a:prstGeom prst="rect">
            <a:avLst/>
          </a:prstGeom>
        </p:spPr>
      </p:pic>
      <p:pic>
        <p:nvPicPr>
          <p:cNvPr id="10" name="Graphic 9">
            <a:extLst>
              <a:ext uri="{FF2B5EF4-FFF2-40B4-BE49-F238E27FC236}">
                <a16:creationId xmlns:a16="http://schemas.microsoft.com/office/drawing/2014/main" id="{E85F31DA-BD44-44A3-47D2-732A9531FA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65" y="2146187"/>
            <a:ext cx="4551812" cy="3114722"/>
          </a:xfrm>
          <a:prstGeom prst="rect">
            <a:avLst/>
          </a:prstGeom>
        </p:spPr>
      </p:pic>
    </p:spTree>
    <p:extLst>
      <p:ext uri="{BB962C8B-B14F-4D97-AF65-F5344CB8AC3E}">
        <p14:creationId xmlns:p14="http://schemas.microsoft.com/office/powerpoint/2010/main" val="347528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6001F-D19E-7B40-C56B-8B1065505DC7}"/>
              </a:ext>
            </a:extLst>
          </p:cNvPr>
          <p:cNvSpPr>
            <a:spLocks noGrp="1"/>
          </p:cNvSpPr>
          <p:nvPr>
            <p:ph idx="1"/>
          </p:nvPr>
        </p:nvSpPr>
        <p:spPr>
          <a:xfrm>
            <a:off x="760041" y="1520082"/>
            <a:ext cx="4173071" cy="406587"/>
          </a:xfrm>
        </p:spPr>
        <p:txBody>
          <a:bodyPr>
            <a:normAutofit/>
          </a:bodyPr>
          <a:lstStyle/>
          <a:p>
            <a:r>
              <a:rPr lang="en-IN" sz="1800" dirty="0">
                <a:effectLst/>
                <a:latin typeface="Arial Rounded MT Bold" panose="020F0704030504030204" pitchFamily="34" charset="0"/>
                <a:ea typeface="Calibri" panose="020F0502020204030204" pitchFamily="34" charset="0"/>
                <a:cs typeface="Arial" panose="020B0604020202020204" pitchFamily="34" charset="0"/>
              </a:rPr>
              <a:t>Cross validation ( grid search CV )</a:t>
            </a:r>
            <a:r>
              <a:rPr lang="en-US" sz="1800" dirty="0"/>
              <a:t> </a:t>
            </a:r>
            <a:endParaRPr lang="en-IN" sz="1800" dirty="0"/>
          </a:p>
        </p:txBody>
      </p:sp>
      <p:pic>
        <p:nvPicPr>
          <p:cNvPr id="4" name="Picture 3">
            <a:extLst>
              <a:ext uri="{FF2B5EF4-FFF2-40B4-BE49-F238E27FC236}">
                <a16:creationId xmlns:a16="http://schemas.microsoft.com/office/drawing/2014/main" id="{143385D4-EC8F-74A1-3DCB-EA7B5B807AE4}"/>
              </a:ext>
            </a:extLst>
          </p:cNvPr>
          <p:cNvPicPr>
            <a:picLocks noChangeAspect="1"/>
          </p:cNvPicPr>
          <p:nvPr/>
        </p:nvPicPr>
        <p:blipFill>
          <a:blip r:embed="rId2"/>
          <a:stretch>
            <a:fillRect/>
          </a:stretch>
        </p:blipFill>
        <p:spPr>
          <a:xfrm>
            <a:off x="0" y="0"/>
            <a:ext cx="1520082" cy="1520082"/>
          </a:xfrm>
          <a:prstGeom prst="rect">
            <a:avLst/>
          </a:prstGeom>
        </p:spPr>
      </p:pic>
      <p:sp>
        <p:nvSpPr>
          <p:cNvPr id="6" name="TextBox 5">
            <a:extLst>
              <a:ext uri="{FF2B5EF4-FFF2-40B4-BE49-F238E27FC236}">
                <a16:creationId xmlns:a16="http://schemas.microsoft.com/office/drawing/2014/main" id="{FEC31BB7-3ACC-F3C3-6704-4242A3FFB80D}"/>
              </a:ext>
            </a:extLst>
          </p:cNvPr>
          <p:cNvSpPr txBox="1"/>
          <p:nvPr/>
        </p:nvSpPr>
        <p:spPr>
          <a:xfrm>
            <a:off x="1162890" y="1926669"/>
            <a:ext cx="5435134" cy="830997"/>
          </a:xfrm>
          <a:prstGeom prst="rect">
            <a:avLst/>
          </a:prstGeom>
          <a:noFill/>
        </p:spPr>
        <p:txBody>
          <a:bodyPr wrap="square">
            <a:spAutoFit/>
          </a:bodyPr>
          <a:lstStyle/>
          <a:p>
            <a:pPr algn="just"/>
            <a:r>
              <a:rPr lang="en-US" sz="1600" b="0" i="0" dirty="0" err="1">
                <a:solidFill>
                  <a:srgbClr val="202124"/>
                </a:solidFill>
                <a:effectLst/>
                <a:latin typeface="arial" panose="020B0604020202020204" pitchFamily="34" charset="0"/>
              </a:rPr>
              <a:t>GridSearchCV</a:t>
            </a:r>
            <a:r>
              <a:rPr lang="en-US" sz="1600" b="0" i="0" dirty="0">
                <a:solidFill>
                  <a:srgbClr val="202124"/>
                </a:solidFill>
                <a:effectLst/>
                <a:latin typeface="arial" panose="020B0604020202020204" pitchFamily="34" charset="0"/>
              </a:rPr>
              <a:t> is </a:t>
            </a:r>
            <a:r>
              <a:rPr lang="en-US" sz="1600" b="1" i="0" dirty="0">
                <a:solidFill>
                  <a:srgbClr val="202124"/>
                </a:solidFill>
                <a:effectLst/>
                <a:latin typeface="arial" panose="020B0604020202020204" pitchFamily="34" charset="0"/>
              </a:rPr>
              <a:t>a technique to search through the best parameter values from the given set of the grid of parameters .</a:t>
            </a:r>
            <a:endParaRPr lang="en-IN" sz="1600" dirty="0"/>
          </a:p>
        </p:txBody>
      </p:sp>
      <p:pic>
        <p:nvPicPr>
          <p:cNvPr id="8" name="Picture 7">
            <a:extLst>
              <a:ext uri="{FF2B5EF4-FFF2-40B4-BE49-F238E27FC236}">
                <a16:creationId xmlns:a16="http://schemas.microsoft.com/office/drawing/2014/main" id="{188DDF0C-9365-A509-88A4-2E4F033B232A}"/>
              </a:ext>
            </a:extLst>
          </p:cNvPr>
          <p:cNvPicPr>
            <a:picLocks noChangeAspect="1"/>
          </p:cNvPicPr>
          <p:nvPr/>
        </p:nvPicPr>
        <p:blipFill>
          <a:blip r:embed="rId3"/>
          <a:stretch>
            <a:fillRect/>
          </a:stretch>
        </p:blipFill>
        <p:spPr>
          <a:xfrm>
            <a:off x="1162890" y="3376372"/>
            <a:ext cx="5569604" cy="1447925"/>
          </a:xfrm>
          <a:prstGeom prst="rect">
            <a:avLst/>
          </a:prstGeom>
        </p:spPr>
      </p:pic>
      <p:pic>
        <p:nvPicPr>
          <p:cNvPr id="10" name="Graphic 9">
            <a:extLst>
              <a:ext uri="{FF2B5EF4-FFF2-40B4-BE49-F238E27FC236}">
                <a16:creationId xmlns:a16="http://schemas.microsoft.com/office/drawing/2014/main" id="{E3CFD0A3-AA0D-4813-FF9D-EF51DDFB1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5177" y="1627279"/>
            <a:ext cx="3778410" cy="3410417"/>
          </a:xfrm>
          <a:prstGeom prst="rect">
            <a:avLst/>
          </a:prstGeom>
        </p:spPr>
      </p:pic>
    </p:spTree>
    <p:extLst>
      <p:ext uri="{BB962C8B-B14F-4D97-AF65-F5344CB8AC3E}">
        <p14:creationId xmlns:p14="http://schemas.microsoft.com/office/powerpoint/2010/main" val="29956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0E972-5899-8481-C8F0-63597010F0D4}"/>
              </a:ext>
            </a:extLst>
          </p:cNvPr>
          <p:cNvSpPr>
            <a:spLocks noGrp="1"/>
          </p:cNvSpPr>
          <p:nvPr>
            <p:ph idx="1"/>
          </p:nvPr>
        </p:nvSpPr>
        <p:spPr>
          <a:xfrm>
            <a:off x="118167" y="1564907"/>
            <a:ext cx="11474824" cy="1014035"/>
          </a:xfrm>
        </p:spPr>
        <p:txBody>
          <a:bodyPr>
            <a:normAutofit/>
          </a:bodyPr>
          <a:lstStyle/>
          <a:p>
            <a:pPr marL="0" indent="0">
              <a:buNone/>
            </a:pPr>
            <a:r>
              <a:rPr lang="en-US" sz="1800" dirty="0">
                <a:latin typeface="Arial" panose="020B0604020202020204" pitchFamily="34" charset="0"/>
                <a:cs typeface="Arial" panose="020B0604020202020204" pitchFamily="34" charset="0"/>
              </a:rPr>
              <a:t>Gride search cv is return good hyperparameter . And that parameter  we use for creating new model over the under sample data set . </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276C07B-30C0-F834-CF6E-F1EFEA0CC756}"/>
              </a:ext>
            </a:extLst>
          </p:cNvPr>
          <p:cNvPicPr>
            <a:picLocks noChangeAspect="1"/>
          </p:cNvPicPr>
          <p:nvPr/>
        </p:nvPicPr>
        <p:blipFill>
          <a:blip r:embed="rId2"/>
          <a:stretch>
            <a:fillRect/>
          </a:stretch>
        </p:blipFill>
        <p:spPr>
          <a:xfrm>
            <a:off x="0" y="0"/>
            <a:ext cx="1520082" cy="1520082"/>
          </a:xfrm>
          <a:prstGeom prst="rect">
            <a:avLst/>
          </a:prstGeom>
        </p:spPr>
      </p:pic>
      <p:pic>
        <p:nvPicPr>
          <p:cNvPr id="10" name="Picture 9">
            <a:extLst>
              <a:ext uri="{FF2B5EF4-FFF2-40B4-BE49-F238E27FC236}">
                <a16:creationId xmlns:a16="http://schemas.microsoft.com/office/drawing/2014/main" id="{53C59006-4A6B-DDB9-815F-BB9A591FEBDA}"/>
              </a:ext>
            </a:extLst>
          </p:cNvPr>
          <p:cNvPicPr>
            <a:picLocks noChangeAspect="1"/>
          </p:cNvPicPr>
          <p:nvPr/>
        </p:nvPicPr>
        <p:blipFill>
          <a:blip r:embed="rId3"/>
          <a:stretch>
            <a:fillRect/>
          </a:stretch>
        </p:blipFill>
        <p:spPr>
          <a:xfrm>
            <a:off x="225744" y="2578942"/>
            <a:ext cx="6042212" cy="3132091"/>
          </a:xfrm>
          <a:prstGeom prst="rect">
            <a:avLst/>
          </a:prstGeom>
        </p:spPr>
      </p:pic>
      <p:pic>
        <p:nvPicPr>
          <p:cNvPr id="12" name="Picture 11">
            <a:extLst>
              <a:ext uri="{FF2B5EF4-FFF2-40B4-BE49-F238E27FC236}">
                <a16:creationId xmlns:a16="http://schemas.microsoft.com/office/drawing/2014/main" id="{67126A69-CA6A-1765-7015-5071D9A2FFD6}"/>
              </a:ext>
            </a:extLst>
          </p:cNvPr>
          <p:cNvPicPr>
            <a:picLocks noChangeAspect="1"/>
          </p:cNvPicPr>
          <p:nvPr/>
        </p:nvPicPr>
        <p:blipFill>
          <a:blip r:embed="rId4"/>
          <a:stretch>
            <a:fillRect/>
          </a:stretch>
        </p:blipFill>
        <p:spPr>
          <a:xfrm>
            <a:off x="6096000" y="2560497"/>
            <a:ext cx="6073617" cy="2918012"/>
          </a:xfrm>
          <a:prstGeom prst="rect">
            <a:avLst/>
          </a:prstGeom>
        </p:spPr>
      </p:pic>
      <p:sp>
        <p:nvSpPr>
          <p:cNvPr id="14" name="TextBox 13">
            <a:extLst>
              <a:ext uri="{FF2B5EF4-FFF2-40B4-BE49-F238E27FC236}">
                <a16:creationId xmlns:a16="http://schemas.microsoft.com/office/drawing/2014/main" id="{0B70BFDF-7977-CD9D-08DC-DF4392F1694F}"/>
              </a:ext>
            </a:extLst>
          </p:cNvPr>
          <p:cNvSpPr txBox="1"/>
          <p:nvPr/>
        </p:nvSpPr>
        <p:spPr>
          <a:xfrm>
            <a:off x="225744" y="5729478"/>
            <a:ext cx="10630514" cy="369332"/>
          </a:xfrm>
          <a:prstGeom prst="rect">
            <a:avLst/>
          </a:prstGeom>
          <a:noFill/>
        </p:spPr>
        <p:txBody>
          <a:bodyPr wrap="square">
            <a:spAutoFit/>
          </a:bodyPr>
          <a:lstStyle/>
          <a:p>
            <a:r>
              <a:rPr lang="en-US" dirty="0"/>
              <a:t>As we can see model is overfitted, the reason is taring accuracy is 92% and testing accuracy 65%</a:t>
            </a:r>
            <a:endParaRPr lang="en-IN" dirty="0"/>
          </a:p>
        </p:txBody>
      </p:sp>
    </p:spTree>
    <p:extLst>
      <p:ext uri="{BB962C8B-B14F-4D97-AF65-F5344CB8AC3E}">
        <p14:creationId xmlns:p14="http://schemas.microsoft.com/office/powerpoint/2010/main" val="5861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2AAD598-C0E0-FD2B-AE58-747E9924C398}"/>
              </a:ext>
            </a:extLst>
          </p:cNvPr>
          <p:cNvSpPr>
            <a:spLocks/>
          </p:cNvSpPr>
          <p:nvPr/>
        </p:nvSpPr>
        <p:spPr>
          <a:xfrm>
            <a:off x="3715327" y="1063336"/>
            <a:ext cx="4761345" cy="4731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59E17936-C17A-90FF-8D7F-478977BFC5D2}"/>
              </a:ext>
            </a:extLst>
          </p:cNvPr>
          <p:cNvCxnSpPr>
            <a:cxnSpLocks/>
          </p:cNvCxnSpPr>
          <p:nvPr/>
        </p:nvCxnSpPr>
        <p:spPr>
          <a:xfrm flipH="1">
            <a:off x="3990109" y="3429000"/>
            <a:ext cx="2105891" cy="11152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64C3573F-A027-3493-5226-BA2CEA39C2EF}"/>
              </a:ext>
            </a:extLst>
          </p:cNvPr>
          <p:cNvCxnSpPr>
            <a:cxnSpLocks/>
          </p:cNvCxnSpPr>
          <p:nvPr/>
        </p:nvCxnSpPr>
        <p:spPr>
          <a:xfrm>
            <a:off x="6095999" y="3428999"/>
            <a:ext cx="2216728" cy="893619"/>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93194855-C18B-D78B-FEE2-40F741B6E394}"/>
              </a:ext>
            </a:extLst>
          </p:cNvPr>
          <p:cNvCxnSpPr/>
          <p:nvPr/>
        </p:nvCxnSpPr>
        <p:spPr>
          <a:xfrm flipH="1">
            <a:off x="6095999" y="1063336"/>
            <a:ext cx="1" cy="2365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91B246CA-2472-65FB-584E-9B9B27497DFE}"/>
              </a:ext>
            </a:extLst>
          </p:cNvPr>
          <p:cNvCxnSpPr>
            <a:cxnSpLocks/>
          </p:cNvCxnSpPr>
          <p:nvPr/>
        </p:nvCxnSpPr>
        <p:spPr>
          <a:xfrm flipH="1">
            <a:off x="7933764" y="627531"/>
            <a:ext cx="1976" cy="1281094"/>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746DA7F9-E1FD-F3A4-A20D-9D53EE9CD5A2}"/>
              </a:ext>
            </a:extLst>
          </p:cNvPr>
          <p:cNvCxnSpPr/>
          <p:nvPr/>
        </p:nvCxnSpPr>
        <p:spPr>
          <a:xfrm flipH="1">
            <a:off x="4238330" y="654422"/>
            <a:ext cx="1976" cy="1281094"/>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2518E48A-B36B-9DC3-BA04-BB0E9F2335A8}"/>
              </a:ext>
            </a:extLst>
          </p:cNvPr>
          <p:cNvCxnSpPr>
            <a:cxnSpLocks/>
          </p:cNvCxnSpPr>
          <p:nvPr/>
        </p:nvCxnSpPr>
        <p:spPr>
          <a:xfrm>
            <a:off x="2761129" y="654422"/>
            <a:ext cx="14772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8BF8756E-5BD6-180F-96D9-24F868402405}"/>
              </a:ext>
            </a:extLst>
          </p:cNvPr>
          <p:cNvCxnSpPr/>
          <p:nvPr/>
        </p:nvCxnSpPr>
        <p:spPr>
          <a:xfrm flipH="1">
            <a:off x="7933765" y="4922482"/>
            <a:ext cx="1976" cy="1281094"/>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FF42CE9B-5783-44FF-98A0-B5A212DBA199}"/>
              </a:ext>
            </a:extLst>
          </p:cNvPr>
          <p:cNvCxnSpPr>
            <a:cxnSpLocks/>
          </p:cNvCxnSpPr>
          <p:nvPr/>
        </p:nvCxnSpPr>
        <p:spPr>
          <a:xfrm>
            <a:off x="4238330" y="4922482"/>
            <a:ext cx="1976" cy="1299021"/>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9B34E7B5-6271-0DF5-A7AB-F26204A50C04}"/>
              </a:ext>
            </a:extLst>
          </p:cNvPr>
          <p:cNvCxnSpPr>
            <a:cxnSpLocks/>
          </p:cNvCxnSpPr>
          <p:nvPr/>
        </p:nvCxnSpPr>
        <p:spPr>
          <a:xfrm flipV="1">
            <a:off x="2770094" y="6221503"/>
            <a:ext cx="1468236" cy="3"/>
          </a:xfrm>
          <a:prstGeom prst="line">
            <a:avLst/>
          </a:prstGeom>
        </p:spPr>
        <p:style>
          <a:lnRef idx="3">
            <a:schemeClr val="accent1"/>
          </a:lnRef>
          <a:fillRef idx="0">
            <a:schemeClr val="accent1"/>
          </a:fillRef>
          <a:effectRef idx="2">
            <a:schemeClr val="accent1"/>
          </a:effectRef>
          <a:fontRef idx="minor">
            <a:schemeClr val="tx1"/>
          </a:fontRef>
        </p:style>
      </p:cxnSp>
      <p:sp>
        <p:nvSpPr>
          <p:cNvPr id="42" name="Oval 41">
            <a:extLst>
              <a:ext uri="{FF2B5EF4-FFF2-40B4-BE49-F238E27FC236}">
                <a16:creationId xmlns:a16="http://schemas.microsoft.com/office/drawing/2014/main" id="{4586D2BB-D49C-A765-2D34-F51641C54298}"/>
              </a:ext>
            </a:extLst>
          </p:cNvPr>
          <p:cNvSpPr/>
          <p:nvPr/>
        </p:nvSpPr>
        <p:spPr>
          <a:xfrm>
            <a:off x="2710248" y="564780"/>
            <a:ext cx="182331" cy="179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26496DC8-AC63-CB58-E4CD-6B2D7B8A1A5B}"/>
              </a:ext>
            </a:extLst>
          </p:cNvPr>
          <p:cNvSpPr/>
          <p:nvPr/>
        </p:nvSpPr>
        <p:spPr>
          <a:xfrm>
            <a:off x="9393925" y="546848"/>
            <a:ext cx="182331" cy="179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231C5866-EBEF-5CFF-687B-5B671497EB17}"/>
              </a:ext>
            </a:extLst>
          </p:cNvPr>
          <p:cNvSpPr/>
          <p:nvPr/>
        </p:nvSpPr>
        <p:spPr>
          <a:xfrm>
            <a:off x="9388610" y="6093226"/>
            <a:ext cx="182331" cy="179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1F89F113-F9AE-21A0-3B5B-1A97ABBAB121}"/>
              </a:ext>
            </a:extLst>
          </p:cNvPr>
          <p:cNvSpPr/>
          <p:nvPr/>
        </p:nvSpPr>
        <p:spPr>
          <a:xfrm>
            <a:off x="2712224" y="6122898"/>
            <a:ext cx="182331" cy="179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6F0C8D57-F670-456D-40A0-F87798A4D135}"/>
              </a:ext>
            </a:extLst>
          </p:cNvPr>
          <p:cNvSpPr/>
          <p:nvPr/>
        </p:nvSpPr>
        <p:spPr>
          <a:xfrm>
            <a:off x="491424" y="330870"/>
            <a:ext cx="2068418" cy="63303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55">
            <a:extLst>
              <a:ext uri="{FF2B5EF4-FFF2-40B4-BE49-F238E27FC236}">
                <a16:creationId xmlns:a16="http://schemas.microsoft.com/office/drawing/2014/main" id="{E6EE9759-84EC-582C-C5E5-FED288BC4C09}"/>
              </a:ext>
            </a:extLst>
          </p:cNvPr>
          <p:cNvSpPr/>
          <p:nvPr/>
        </p:nvSpPr>
        <p:spPr>
          <a:xfrm>
            <a:off x="9692372" y="337906"/>
            <a:ext cx="2068418" cy="63303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Rectangle 56">
            <a:extLst>
              <a:ext uri="{FF2B5EF4-FFF2-40B4-BE49-F238E27FC236}">
                <a16:creationId xmlns:a16="http://schemas.microsoft.com/office/drawing/2014/main" id="{628582F2-1A67-19EC-0D76-99479CCB3AB9}"/>
              </a:ext>
            </a:extLst>
          </p:cNvPr>
          <p:cNvSpPr/>
          <p:nvPr/>
        </p:nvSpPr>
        <p:spPr>
          <a:xfrm>
            <a:off x="9698176" y="5857390"/>
            <a:ext cx="2068418" cy="63303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a:extLst>
              <a:ext uri="{FF2B5EF4-FFF2-40B4-BE49-F238E27FC236}">
                <a16:creationId xmlns:a16="http://schemas.microsoft.com/office/drawing/2014/main" id="{9B876824-70F6-D886-D111-E756485F20C0}"/>
              </a:ext>
            </a:extLst>
          </p:cNvPr>
          <p:cNvSpPr/>
          <p:nvPr/>
        </p:nvSpPr>
        <p:spPr>
          <a:xfrm>
            <a:off x="485749" y="5857390"/>
            <a:ext cx="2068418" cy="63303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4" name="Straight Connector 63">
            <a:extLst>
              <a:ext uri="{FF2B5EF4-FFF2-40B4-BE49-F238E27FC236}">
                <a16:creationId xmlns:a16="http://schemas.microsoft.com/office/drawing/2014/main" id="{CF5D5986-8D12-5767-008F-5EB3CCCE7CE2}"/>
              </a:ext>
            </a:extLst>
          </p:cNvPr>
          <p:cNvCxnSpPr>
            <a:cxnSpLocks/>
          </p:cNvCxnSpPr>
          <p:nvPr/>
        </p:nvCxnSpPr>
        <p:spPr>
          <a:xfrm>
            <a:off x="7933764" y="636485"/>
            <a:ext cx="14772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id="{B37405E0-83E2-90E0-5CD0-63CDAEBF5266}"/>
              </a:ext>
            </a:extLst>
          </p:cNvPr>
          <p:cNvCxnSpPr>
            <a:cxnSpLocks/>
          </p:cNvCxnSpPr>
          <p:nvPr/>
        </p:nvCxnSpPr>
        <p:spPr>
          <a:xfrm>
            <a:off x="7933764" y="6191833"/>
            <a:ext cx="1477201" cy="0"/>
          </a:xfrm>
          <a:prstGeom prst="line">
            <a:avLst/>
          </a:prstGeom>
        </p:spPr>
        <p:style>
          <a:lnRef idx="3">
            <a:schemeClr val="accent1"/>
          </a:lnRef>
          <a:fillRef idx="0">
            <a:schemeClr val="accent1"/>
          </a:fillRef>
          <a:effectRef idx="2">
            <a:schemeClr val="accent1"/>
          </a:effectRef>
          <a:fontRef idx="minor">
            <a:schemeClr val="tx1"/>
          </a:fontRef>
        </p:style>
      </p:cxnSp>
      <p:pic>
        <p:nvPicPr>
          <p:cNvPr id="67" name="Picture 66">
            <a:extLst>
              <a:ext uri="{FF2B5EF4-FFF2-40B4-BE49-F238E27FC236}">
                <a16:creationId xmlns:a16="http://schemas.microsoft.com/office/drawing/2014/main" id="{065B632B-436E-8995-A2D2-CD7B63E0AB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8707305">
            <a:off x="4013130" y="2071833"/>
            <a:ext cx="1907662" cy="1277620"/>
          </a:xfrm>
          <a:prstGeom prst="rect">
            <a:avLst/>
          </a:prstGeom>
          <a:noFill/>
          <a:ln>
            <a:noFill/>
          </a:ln>
        </p:spPr>
      </p:pic>
      <p:pic>
        <p:nvPicPr>
          <p:cNvPr id="68" name="Picture 67">
            <a:extLst>
              <a:ext uri="{FF2B5EF4-FFF2-40B4-BE49-F238E27FC236}">
                <a16:creationId xmlns:a16="http://schemas.microsoft.com/office/drawing/2014/main" id="{387CE0C3-7C63-9ED4-3C45-7DF3AD4149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2440">
            <a:off x="6838286" y="2269003"/>
            <a:ext cx="732155" cy="732155"/>
          </a:xfrm>
          <a:prstGeom prst="rect">
            <a:avLst/>
          </a:prstGeom>
          <a:noFill/>
          <a:ln>
            <a:noFill/>
          </a:ln>
        </p:spPr>
      </p:pic>
      <p:pic>
        <p:nvPicPr>
          <p:cNvPr id="69" name="Picture 68">
            <a:extLst>
              <a:ext uri="{FF2B5EF4-FFF2-40B4-BE49-F238E27FC236}">
                <a16:creationId xmlns:a16="http://schemas.microsoft.com/office/drawing/2014/main" id="{1A7102CF-CF23-63B5-2723-114B2CBD4B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766" y="4195123"/>
            <a:ext cx="814705" cy="814705"/>
          </a:xfrm>
          <a:prstGeom prst="rect">
            <a:avLst/>
          </a:prstGeom>
          <a:noFill/>
          <a:ln>
            <a:noFill/>
          </a:ln>
        </p:spPr>
      </p:pic>
      <p:sp>
        <p:nvSpPr>
          <p:cNvPr id="71" name="TextBox 70">
            <a:extLst>
              <a:ext uri="{FF2B5EF4-FFF2-40B4-BE49-F238E27FC236}">
                <a16:creationId xmlns:a16="http://schemas.microsoft.com/office/drawing/2014/main" id="{863BECD9-E1AC-68ED-0C6B-DF035DC3C191}"/>
              </a:ext>
            </a:extLst>
          </p:cNvPr>
          <p:cNvSpPr txBox="1"/>
          <p:nvPr/>
        </p:nvSpPr>
        <p:spPr>
          <a:xfrm>
            <a:off x="829746" y="469755"/>
            <a:ext cx="1427396" cy="369332"/>
          </a:xfrm>
          <a:prstGeom prst="rect">
            <a:avLst/>
          </a:prstGeom>
          <a:noFill/>
        </p:spPr>
        <p:txBody>
          <a:bodyPr wrap="square">
            <a:spAutoFit/>
          </a:bodyPr>
          <a:lstStyle/>
          <a:p>
            <a:r>
              <a:rPr lang="en-US" sz="1800" b="1" dirty="0">
                <a:solidFill>
                  <a:schemeClr val="bg1"/>
                </a:solidFill>
                <a:effectLst/>
                <a:latin typeface="Arial Rounded MT Bold" panose="020F0704030504030204" pitchFamily="34" charset="0"/>
                <a:ea typeface="Calibri" panose="020F0502020204030204" pitchFamily="34" charset="0"/>
              </a:rPr>
              <a:t>Economy</a:t>
            </a:r>
            <a:endParaRPr lang="en-IN" dirty="0">
              <a:solidFill>
                <a:schemeClr val="bg1"/>
              </a:solidFill>
              <a:latin typeface="Arial Rounded MT Bold" panose="020F0704030504030204" pitchFamily="34" charset="0"/>
            </a:endParaRPr>
          </a:p>
        </p:txBody>
      </p:sp>
      <p:sp>
        <p:nvSpPr>
          <p:cNvPr id="73" name="TextBox 72">
            <a:extLst>
              <a:ext uri="{FF2B5EF4-FFF2-40B4-BE49-F238E27FC236}">
                <a16:creationId xmlns:a16="http://schemas.microsoft.com/office/drawing/2014/main" id="{0B976864-1F69-1CED-609B-B35F1ECF93EE}"/>
              </a:ext>
            </a:extLst>
          </p:cNvPr>
          <p:cNvSpPr txBox="1"/>
          <p:nvPr/>
        </p:nvSpPr>
        <p:spPr>
          <a:xfrm>
            <a:off x="9764539" y="469755"/>
            <a:ext cx="2105892" cy="374077"/>
          </a:xfrm>
          <a:prstGeom prst="rect">
            <a:avLst/>
          </a:prstGeom>
          <a:noFill/>
        </p:spPr>
        <p:txBody>
          <a:bodyPr wrap="square">
            <a:spAutoFit/>
          </a:bodyPr>
          <a:lstStyle/>
          <a:p>
            <a:pPr algn="ctr">
              <a:lnSpc>
                <a:spcPct val="107000"/>
              </a:lnSpc>
              <a:spcAft>
                <a:spcPts val="800"/>
              </a:spcAft>
            </a:pPr>
            <a:r>
              <a:rPr lang="en-US" sz="18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Microsoft</a:t>
            </a:r>
            <a:endParaRPr lang="en-IN" sz="1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75" name="TextBox 74">
            <a:extLst>
              <a:ext uri="{FF2B5EF4-FFF2-40B4-BE49-F238E27FC236}">
                <a16:creationId xmlns:a16="http://schemas.microsoft.com/office/drawing/2014/main" id="{1CFE0F1E-D1EE-3C92-806C-2FBB9EA00111}"/>
              </a:ext>
            </a:extLst>
          </p:cNvPr>
          <p:cNvSpPr txBox="1"/>
          <p:nvPr/>
        </p:nvSpPr>
        <p:spPr>
          <a:xfrm>
            <a:off x="9987980" y="6001943"/>
            <a:ext cx="1477201" cy="374077"/>
          </a:xfrm>
          <a:prstGeom prst="rect">
            <a:avLst/>
          </a:prstGeom>
          <a:noFill/>
        </p:spPr>
        <p:txBody>
          <a:bodyPr wrap="square">
            <a:spAutoFit/>
          </a:bodyPr>
          <a:lstStyle/>
          <a:p>
            <a:pPr algn="ctr">
              <a:lnSpc>
                <a:spcPct val="107000"/>
              </a:lnSpc>
              <a:spcAft>
                <a:spcPts val="800"/>
              </a:spcAft>
            </a:pPr>
            <a:r>
              <a:rPr lang="en-US" sz="18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Palestine</a:t>
            </a:r>
            <a:endParaRPr lang="en-IN" sz="1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77" name="TextBox 76">
            <a:extLst>
              <a:ext uri="{FF2B5EF4-FFF2-40B4-BE49-F238E27FC236}">
                <a16:creationId xmlns:a16="http://schemas.microsoft.com/office/drawing/2014/main" id="{5EED74BA-AB1C-F946-FDDA-4E10FBD71402}"/>
              </a:ext>
            </a:extLst>
          </p:cNvPr>
          <p:cNvSpPr txBox="1"/>
          <p:nvPr/>
        </p:nvSpPr>
        <p:spPr>
          <a:xfrm>
            <a:off x="843122" y="6004794"/>
            <a:ext cx="1353671" cy="374077"/>
          </a:xfrm>
          <a:prstGeom prst="rect">
            <a:avLst/>
          </a:prstGeom>
          <a:noFill/>
        </p:spPr>
        <p:txBody>
          <a:bodyPr wrap="square">
            <a:spAutoFit/>
          </a:bodyPr>
          <a:lstStyle/>
          <a:p>
            <a:pPr algn="ctr">
              <a:lnSpc>
                <a:spcPct val="107000"/>
              </a:lnSpc>
              <a:spcAft>
                <a:spcPts val="800"/>
              </a:spcAft>
            </a:pPr>
            <a:r>
              <a:rPr lang="en-US" sz="18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Obama</a:t>
            </a:r>
            <a:endParaRPr lang="en-IN" sz="1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7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2AE9CC-6EE1-20F7-0A78-995F557A4F5E}"/>
              </a:ext>
            </a:extLst>
          </p:cNvPr>
          <p:cNvPicPr>
            <a:picLocks noChangeAspect="1"/>
          </p:cNvPicPr>
          <p:nvPr/>
        </p:nvPicPr>
        <p:blipFill>
          <a:blip r:embed="rId2"/>
          <a:stretch>
            <a:fillRect/>
          </a:stretch>
        </p:blipFill>
        <p:spPr>
          <a:xfrm>
            <a:off x="0" y="0"/>
            <a:ext cx="1520082" cy="1520082"/>
          </a:xfrm>
          <a:prstGeom prst="rect">
            <a:avLst/>
          </a:prstGeom>
        </p:spPr>
      </p:pic>
      <p:sp>
        <p:nvSpPr>
          <p:cNvPr id="6" name="TextBox 5">
            <a:extLst>
              <a:ext uri="{FF2B5EF4-FFF2-40B4-BE49-F238E27FC236}">
                <a16:creationId xmlns:a16="http://schemas.microsoft.com/office/drawing/2014/main" id="{C29AF5EF-1532-D3B0-542F-2A8983FFC5C5}"/>
              </a:ext>
            </a:extLst>
          </p:cNvPr>
          <p:cNvSpPr txBox="1"/>
          <p:nvPr/>
        </p:nvSpPr>
        <p:spPr>
          <a:xfrm>
            <a:off x="838764" y="1520082"/>
            <a:ext cx="6096000" cy="369332"/>
          </a:xfrm>
          <a:prstGeom prst="rect">
            <a:avLst/>
          </a:prstGeom>
          <a:noFill/>
        </p:spPr>
        <p:txBody>
          <a:bodyPr wrap="square">
            <a:spAutoFit/>
          </a:bodyPr>
          <a:lstStyle/>
          <a:p>
            <a:r>
              <a:rPr lang="en-US" dirty="0">
                <a:latin typeface="Arial Rounded MT Bold" panose="020F0704030504030204" pitchFamily="34" charset="0"/>
              </a:rPr>
              <a:t>We also do same process for over sampling </a:t>
            </a:r>
            <a:endParaRPr lang="en-IN" dirty="0">
              <a:latin typeface="Arial Rounded MT Bold" panose="020F0704030504030204" pitchFamily="34" charset="0"/>
            </a:endParaRPr>
          </a:p>
        </p:txBody>
      </p:sp>
      <p:sp>
        <p:nvSpPr>
          <p:cNvPr id="7" name="TextBox 6">
            <a:extLst>
              <a:ext uri="{FF2B5EF4-FFF2-40B4-BE49-F238E27FC236}">
                <a16:creationId xmlns:a16="http://schemas.microsoft.com/office/drawing/2014/main" id="{5EF42782-AC96-4F90-0301-4AC3E1906621}"/>
              </a:ext>
            </a:extLst>
          </p:cNvPr>
          <p:cNvSpPr txBox="1"/>
          <p:nvPr/>
        </p:nvSpPr>
        <p:spPr>
          <a:xfrm>
            <a:off x="838764" y="1976718"/>
            <a:ext cx="4598894" cy="646331"/>
          </a:xfrm>
          <a:prstGeom prst="rect">
            <a:avLst/>
          </a:prstGeom>
          <a:noFill/>
        </p:spPr>
        <p:txBody>
          <a:bodyPr wrap="square" rtlCol="0">
            <a:spAutoFit/>
          </a:bodyPr>
          <a:lstStyle/>
          <a:p>
            <a:r>
              <a:rPr lang="en-US" dirty="0"/>
              <a:t>But In over sampling data set is work good with Decision Tree model</a:t>
            </a:r>
            <a:endParaRPr lang="en-IN" dirty="0"/>
          </a:p>
        </p:txBody>
      </p:sp>
      <p:sp>
        <p:nvSpPr>
          <p:cNvPr id="8" name="TextBox 7">
            <a:extLst>
              <a:ext uri="{FF2B5EF4-FFF2-40B4-BE49-F238E27FC236}">
                <a16:creationId xmlns:a16="http://schemas.microsoft.com/office/drawing/2014/main" id="{F1872280-3ED0-9D66-0952-1F696E7D128E}"/>
              </a:ext>
            </a:extLst>
          </p:cNvPr>
          <p:cNvSpPr txBox="1"/>
          <p:nvPr/>
        </p:nvSpPr>
        <p:spPr>
          <a:xfrm>
            <a:off x="838764" y="2710353"/>
            <a:ext cx="1457643" cy="369332"/>
          </a:xfrm>
          <a:prstGeom prst="rect">
            <a:avLst/>
          </a:prstGeom>
          <a:noFill/>
        </p:spPr>
        <p:txBody>
          <a:bodyPr wrap="none" rtlCol="0">
            <a:spAutoFit/>
          </a:bodyPr>
          <a:lstStyle/>
          <a:p>
            <a:r>
              <a:rPr lang="en-US" dirty="0">
                <a:latin typeface="Arial Rounded MT Bold" panose="020F0704030504030204" pitchFamily="34" charset="0"/>
              </a:rPr>
              <a:t>Final Model</a:t>
            </a:r>
            <a:endParaRPr lang="en-IN"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640F1430-9443-E49F-F191-6393B3706002}"/>
              </a:ext>
            </a:extLst>
          </p:cNvPr>
          <p:cNvPicPr>
            <a:picLocks noChangeAspect="1"/>
          </p:cNvPicPr>
          <p:nvPr/>
        </p:nvPicPr>
        <p:blipFill>
          <a:blip r:embed="rId3"/>
          <a:stretch>
            <a:fillRect/>
          </a:stretch>
        </p:blipFill>
        <p:spPr>
          <a:xfrm>
            <a:off x="462717" y="3308986"/>
            <a:ext cx="5633283" cy="2552921"/>
          </a:xfrm>
          <a:prstGeom prst="rect">
            <a:avLst/>
          </a:prstGeom>
        </p:spPr>
      </p:pic>
      <p:pic>
        <p:nvPicPr>
          <p:cNvPr id="12" name="Picture 11">
            <a:extLst>
              <a:ext uri="{FF2B5EF4-FFF2-40B4-BE49-F238E27FC236}">
                <a16:creationId xmlns:a16="http://schemas.microsoft.com/office/drawing/2014/main" id="{9F1615B6-DA77-385D-A111-E1D1DA25848A}"/>
              </a:ext>
            </a:extLst>
          </p:cNvPr>
          <p:cNvPicPr>
            <a:picLocks noChangeAspect="1"/>
          </p:cNvPicPr>
          <p:nvPr/>
        </p:nvPicPr>
        <p:blipFill>
          <a:blip r:embed="rId4"/>
          <a:stretch>
            <a:fillRect/>
          </a:stretch>
        </p:blipFill>
        <p:spPr>
          <a:xfrm>
            <a:off x="5979458" y="996093"/>
            <a:ext cx="5633283" cy="2987299"/>
          </a:xfrm>
          <a:prstGeom prst="rect">
            <a:avLst/>
          </a:prstGeom>
        </p:spPr>
      </p:pic>
      <p:sp>
        <p:nvSpPr>
          <p:cNvPr id="14" name="TextBox 13">
            <a:extLst>
              <a:ext uri="{FF2B5EF4-FFF2-40B4-BE49-F238E27FC236}">
                <a16:creationId xmlns:a16="http://schemas.microsoft.com/office/drawing/2014/main" id="{E131929F-4EC0-0D1A-4E46-F57BAF2B801E}"/>
              </a:ext>
            </a:extLst>
          </p:cNvPr>
          <p:cNvSpPr txBox="1"/>
          <p:nvPr/>
        </p:nvSpPr>
        <p:spPr>
          <a:xfrm>
            <a:off x="5847276" y="4599202"/>
            <a:ext cx="6096000" cy="646331"/>
          </a:xfrm>
          <a:prstGeom prst="rect">
            <a:avLst/>
          </a:prstGeom>
          <a:noFill/>
        </p:spPr>
        <p:txBody>
          <a:bodyPr wrap="square">
            <a:spAutoFit/>
          </a:bodyPr>
          <a:lstStyle/>
          <a:p>
            <a:r>
              <a:rPr lang="en-US" dirty="0"/>
              <a:t>As we can see here oversampling concept good fit for the data  That proven by seen the accuracy of taring and testing.</a:t>
            </a:r>
            <a:endParaRPr lang="en-IN" dirty="0"/>
          </a:p>
        </p:txBody>
      </p:sp>
    </p:spTree>
    <p:extLst>
      <p:ext uri="{BB962C8B-B14F-4D97-AF65-F5344CB8AC3E}">
        <p14:creationId xmlns:p14="http://schemas.microsoft.com/office/powerpoint/2010/main" val="324610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644BB5A-26D8-FBB9-1A76-E3794985F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1812" y="895802"/>
            <a:ext cx="3358070" cy="3622408"/>
          </a:xfrm>
          <a:prstGeom prst="rect">
            <a:avLst/>
          </a:prstGeom>
        </p:spPr>
      </p:pic>
      <p:sp>
        <p:nvSpPr>
          <p:cNvPr id="8" name="TextBox 7">
            <a:extLst>
              <a:ext uri="{FF2B5EF4-FFF2-40B4-BE49-F238E27FC236}">
                <a16:creationId xmlns:a16="http://schemas.microsoft.com/office/drawing/2014/main" id="{F985B904-70AE-C1A1-340B-45553AC91445}"/>
              </a:ext>
            </a:extLst>
          </p:cNvPr>
          <p:cNvSpPr txBox="1"/>
          <p:nvPr/>
        </p:nvSpPr>
        <p:spPr>
          <a:xfrm>
            <a:off x="4007223" y="4751963"/>
            <a:ext cx="3358069" cy="369332"/>
          </a:xfrm>
          <a:prstGeom prst="rect">
            <a:avLst/>
          </a:prstGeom>
          <a:noFill/>
        </p:spPr>
        <p:txBody>
          <a:bodyPr wrap="square" rtlCol="0">
            <a:spAutoFit/>
          </a:bodyPr>
          <a:lstStyle/>
          <a:p>
            <a:pPr algn="ctr"/>
            <a:r>
              <a:rPr lang="en-US" dirty="0">
                <a:latin typeface="Arial Rounded MT Bold" panose="020F0704030504030204" pitchFamily="34" charset="0"/>
              </a:rPr>
              <a:t>Thank you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59768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3B834B-543C-93E6-52C5-3FB9FACBBAD7}"/>
              </a:ext>
            </a:extLst>
          </p:cNvPr>
          <p:cNvPicPr>
            <a:picLocks noChangeAspect="1"/>
          </p:cNvPicPr>
          <p:nvPr/>
        </p:nvPicPr>
        <p:blipFill>
          <a:blip r:embed="rId2"/>
          <a:stretch>
            <a:fillRect/>
          </a:stretch>
        </p:blipFill>
        <p:spPr>
          <a:xfrm>
            <a:off x="0" y="0"/>
            <a:ext cx="1520082" cy="1520082"/>
          </a:xfrm>
          <a:prstGeom prst="rect">
            <a:avLst/>
          </a:prstGeom>
        </p:spPr>
      </p:pic>
      <p:sp>
        <p:nvSpPr>
          <p:cNvPr id="52" name="TextBox 51">
            <a:extLst>
              <a:ext uri="{FF2B5EF4-FFF2-40B4-BE49-F238E27FC236}">
                <a16:creationId xmlns:a16="http://schemas.microsoft.com/office/drawing/2014/main" id="{D957361B-018C-679A-55B2-56FB2E53993B}"/>
              </a:ext>
            </a:extLst>
          </p:cNvPr>
          <p:cNvSpPr txBox="1"/>
          <p:nvPr/>
        </p:nvSpPr>
        <p:spPr>
          <a:xfrm>
            <a:off x="8283389" y="654718"/>
            <a:ext cx="5056095" cy="6083268"/>
          </a:xfrm>
          <a:prstGeom prst="rect">
            <a:avLst/>
          </a:prstGeom>
          <a:noFill/>
        </p:spPr>
        <p:txBody>
          <a:bodyPr wrap="square" rtlCol="0">
            <a:spAutoFit/>
          </a:bodyPr>
          <a:lstStyle/>
          <a:p>
            <a:pPr marL="342900" lvl="0" indent="-342900">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Data overview </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Data cleaning</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Null value handling</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EDA (</a:t>
            </a:r>
            <a:r>
              <a:rPr lang="en-IN" sz="1400" b="1" i="0" dirty="0">
                <a:solidFill>
                  <a:srgbClr val="202124"/>
                </a:solidFill>
                <a:effectLst/>
                <a:latin typeface="arial" panose="020B0604020202020204" pitchFamily="34" charset="0"/>
              </a:rPr>
              <a:t>Exploratory Data Analysis</a:t>
            </a:r>
            <a:r>
              <a:rPr lang="en-IN" sz="1400" dirty="0">
                <a:effectLst/>
                <a:latin typeface="Arial Rounded MT Bold" panose="020F0704030504030204" pitchFamily="34" charset="0"/>
                <a:ea typeface="Calibri" panose="020F0502020204030204" pitchFamily="34" charset="0"/>
                <a:cs typeface="Arial" panose="020B0604020202020204" pitchFamily="34" charset="0"/>
              </a:rPr>
              <a:t>)</a:t>
            </a:r>
          </a:p>
          <a:p>
            <a:pPr marL="742950" lvl="1" indent="-285750">
              <a:lnSpc>
                <a:spcPct val="150000"/>
              </a:lnSpc>
              <a:buFont typeface="+mj-lt"/>
              <a:buAutoNum type="alphaL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Univariant</a:t>
            </a:r>
          </a:p>
          <a:p>
            <a:pPr marL="742950" lvl="1" indent="-285750">
              <a:lnSpc>
                <a:spcPct val="150000"/>
              </a:lnSpc>
              <a:buFont typeface="+mj-lt"/>
              <a:buAutoNum type="alphaL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Bivariant</a:t>
            </a:r>
          </a:p>
          <a:p>
            <a:pPr marL="742950" lvl="1" indent="-285750">
              <a:lnSpc>
                <a:spcPct val="150000"/>
              </a:lnSpc>
              <a:buFont typeface="+mj-lt"/>
              <a:buAutoNum type="alphaL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Multivariant</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Feature Engineering </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Create leaner regression Base model </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VIF (Variance Inflation Factor)</a:t>
            </a:r>
          </a:p>
          <a:p>
            <a:pPr marL="342900"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Convert the target for classification</a:t>
            </a:r>
            <a:endParaRPr lang="en-IN" sz="14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Applicated Under sampling</a:t>
            </a: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Create Base Model </a:t>
            </a:r>
          </a:p>
          <a:p>
            <a:pPr marL="342900"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Model Tuning </a:t>
            </a:r>
            <a:endParaRPr lang="en-IN" sz="14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en-IN" sz="1400" dirty="0">
                <a:effectLst/>
                <a:latin typeface="Arial Rounded MT Bold" panose="020F0704030504030204" pitchFamily="34" charset="0"/>
                <a:ea typeface="Calibri" panose="020F0502020204030204" pitchFamily="34" charset="0"/>
                <a:cs typeface="Arial" panose="020B0604020202020204" pitchFamily="34" charset="0"/>
              </a:rPr>
              <a:t>Cross validation ( grid search CV ) </a:t>
            </a:r>
          </a:p>
          <a:p>
            <a:pPr marL="342900"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Applied Oversampling </a:t>
            </a:r>
            <a:endParaRPr lang="en-IN" sz="14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Base Model create</a:t>
            </a:r>
          </a:p>
          <a:p>
            <a:pPr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Hyperparameter Tuning </a:t>
            </a:r>
          </a:p>
          <a:p>
            <a:pPr lvl="0" indent="-342900">
              <a:lnSpc>
                <a:spcPct val="150000"/>
              </a:lnSpc>
              <a:buFont typeface="+mj-lt"/>
              <a:buAutoNum type="arabicPeriod"/>
            </a:pPr>
            <a:r>
              <a:rPr lang="en-IN" sz="1400" dirty="0">
                <a:latin typeface="Arial Rounded MT Bold" panose="020F0704030504030204" pitchFamily="34" charset="0"/>
                <a:ea typeface="Calibri" panose="020F0502020204030204" pitchFamily="34" charset="0"/>
                <a:cs typeface="Arial" panose="020B0604020202020204" pitchFamily="34" charset="0"/>
              </a:rPr>
              <a:t>Final model </a:t>
            </a:r>
          </a:p>
        </p:txBody>
      </p:sp>
      <p:pic>
        <p:nvPicPr>
          <p:cNvPr id="55" name="Graphic 54">
            <a:extLst>
              <a:ext uri="{FF2B5EF4-FFF2-40B4-BE49-F238E27FC236}">
                <a16:creationId xmlns:a16="http://schemas.microsoft.com/office/drawing/2014/main" id="{DEEA10C9-9380-8215-D988-4904735ECD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83" y="1900517"/>
            <a:ext cx="4515970" cy="3705411"/>
          </a:xfrm>
          <a:prstGeom prst="rect">
            <a:avLst/>
          </a:prstGeom>
        </p:spPr>
      </p:pic>
      <p:sp>
        <p:nvSpPr>
          <p:cNvPr id="56" name="TextBox 55">
            <a:extLst>
              <a:ext uri="{FF2B5EF4-FFF2-40B4-BE49-F238E27FC236}">
                <a16:creationId xmlns:a16="http://schemas.microsoft.com/office/drawing/2014/main" id="{0E18DADA-6EE4-1F82-FB72-21F7F78AC45D}"/>
              </a:ext>
            </a:extLst>
          </p:cNvPr>
          <p:cNvSpPr txBox="1"/>
          <p:nvPr/>
        </p:nvSpPr>
        <p:spPr>
          <a:xfrm>
            <a:off x="3273655" y="423886"/>
            <a:ext cx="4658564"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ML(Machine Learning) Steps </a:t>
            </a:r>
            <a:endParaRPr lang="en-IN" sz="2400" dirty="0">
              <a:solidFill>
                <a:schemeClr val="accent1">
                  <a:lumMod val="75000"/>
                </a:schemeClr>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6395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C4F182-33C4-7DF2-8503-95C90BFD9AC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7953" y="1523719"/>
            <a:ext cx="4067270" cy="3971925"/>
          </a:xfrm>
        </p:spPr>
      </p:pic>
      <p:sp>
        <p:nvSpPr>
          <p:cNvPr id="4" name="TextBox 3">
            <a:extLst>
              <a:ext uri="{FF2B5EF4-FFF2-40B4-BE49-F238E27FC236}">
                <a16:creationId xmlns:a16="http://schemas.microsoft.com/office/drawing/2014/main" id="{EFCC0EB4-DED8-8F8D-1298-7A1D6F24FFEB}"/>
              </a:ext>
            </a:extLst>
          </p:cNvPr>
          <p:cNvSpPr txBox="1"/>
          <p:nvPr/>
        </p:nvSpPr>
        <p:spPr>
          <a:xfrm>
            <a:off x="3901188" y="546287"/>
            <a:ext cx="4658564"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1) Data</a:t>
            </a:r>
            <a:r>
              <a:rPr lang="en-US" sz="2400" dirty="0">
                <a:latin typeface="Arial Rounded MT Bold" panose="020F0704030504030204" pitchFamily="34" charset="0"/>
                <a:cs typeface="Arial" panose="020B0604020202020204" pitchFamily="34" charset="0"/>
              </a:rPr>
              <a:t> </a:t>
            </a:r>
            <a:r>
              <a:rPr lang="en-US" sz="2400" dirty="0">
                <a:solidFill>
                  <a:schemeClr val="accent1">
                    <a:lumMod val="75000"/>
                  </a:schemeClr>
                </a:solidFill>
                <a:latin typeface="Arial Rounded MT Bold" panose="020F0704030504030204" pitchFamily="34" charset="0"/>
                <a:cs typeface="Arial" panose="020B0604020202020204" pitchFamily="34" charset="0"/>
              </a:rPr>
              <a:t>Overview</a:t>
            </a:r>
            <a:r>
              <a:rPr lang="en-US" sz="2400" dirty="0">
                <a:latin typeface="Arial Rounded MT Bold" panose="020F0704030504030204" pitchFamily="34" charset="0"/>
                <a:cs typeface="Arial" panose="020B0604020202020204" pitchFamily="34" charset="0"/>
              </a:rPr>
              <a:t> </a:t>
            </a:r>
            <a:endParaRPr lang="en-IN" sz="2400" dirty="0">
              <a:latin typeface="Arial Rounded MT Bold" panose="020F07040305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C4FE9EE-49E2-C068-9BA2-FEE45AA1FAD0}"/>
              </a:ext>
            </a:extLst>
          </p:cNvPr>
          <p:cNvPicPr>
            <a:picLocks noChangeAspect="1"/>
          </p:cNvPicPr>
          <p:nvPr/>
        </p:nvPicPr>
        <p:blipFill>
          <a:blip r:embed="rId4"/>
          <a:stretch>
            <a:fillRect/>
          </a:stretch>
        </p:blipFill>
        <p:spPr>
          <a:xfrm>
            <a:off x="0" y="0"/>
            <a:ext cx="1520082" cy="1520082"/>
          </a:xfrm>
          <a:prstGeom prst="rect">
            <a:avLst/>
          </a:prstGeom>
        </p:spPr>
      </p:pic>
      <p:sp>
        <p:nvSpPr>
          <p:cNvPr id="10" name="TextBox 9">
            <a:extLst>
              <a:ext uri="{FF2B5EF4-FFF2-40B4-BE49-F238E27FC236}">
                <a16:creationId xmlns:a16="http://schemas.microsoft.com/office/drawing/2014/main" id="{DF54FF15-29DF-509C-6614-C080E004D685}"/>
              </a:ext>
            </a:extLst>
          </p:cNvPr>
          <p:cNvSpPr txBox="1"/>
          <p:nvPr/>
        </p:nvSpPr>
        <p:spPr>
          <a:xfrm>
            <a:off x="573740" y="1779059"/>
            <a:ext cx="5038165" cy="923330"/>
          </a:xfrm>
          <a:prstGeom prst="rect">
            <a:avLst/>
          </a:prstGeom>
          <a:noFill/>
        </p:spPr>
        <p:txBody>
          <a:bodyPr wrap="square">
            <a:spAutoFit/>
          </a:bodyPr>
          <a:lstStyle/>
          <a:p>
            <a:pPr algn="just"/>
            <a:r>
              <a:rPr lang="en-US" dirty="0">
                <a:solidFill>
                  <a:srgbClr val="202124"/>
                </a:solidFill>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Data that has been interpreted and manipulated and has now some meaningful inference for the users.</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993096B-75EF-25B5-277C-C3F61373382A}"/>
              </a:ext>
            </a:extLst>
          </p:cNvPr>
          <p:cNvSpPr txBox="1"/>
          <p:nvPr/>
        </p:nvSpPr>
        <p:spPr>
          <a:xfrm>
            <a:off x="573740" y="2873331"/>
            <a:ext cx="2805954" cy="258532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1. Shape of the data </a:t>
            </a:r>
          </a:p>
          <a:p>
            <a:endParaRPr lang="en-US" dirty="0"/>
          </a:p>
          <a:p>
            <a:endParaRPr lang="en-US" dirty="0"/>
          </a:p>
          <a:p>
            <a:endParaRPr lang="en-US" dirty="0"/>
          </a:p>
          <a:p>
            <a:r>
              <a:rPr lang="en-US" dirty="0"/>
              <a:t> </a:t>
            </a:r>
          </a:p>
          <a:p>
            <a:endParaRPr lang="en-US" dirty="0"/>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Describe the dataset </a:t>
            </a:r>
          </a:p>
          <a:p>
            <a:endParaRPr lang="en-IN"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FE95A12-D827-A8EF-A66A-04BFD84D584B}"/>
              </a:ext>
            </a:extLst>
          </p:cNvPr>
          <p:cNvPicPr>
            <a:picLocks noChangeAspect="1"/>
          </p:cNvPicPr>
          <p:nvPr/>
        </p:nvPicPr>
        <p:blipFill>
          <a:blip r:embed="rId5"/>
          <a:stretch>
            <a:fillRect/>
          </a:stretch>
        </p:blipFill>
        <p:spPr>
          <a:xfrm>
            <a:off x="573740" y="3270615"/>
            <a:ext cx="1463167" cy="1196444"/>
          </a:xfrm>
          <a:prstGeom prst="rect">
            <a:avLst/>
          </a:prstGeom>
        </p:spPr>
      </p:pic>
      <p:sp>
        <p:nvSpPr>
          <p:cNvPr id="17" name="TextBox 16">
            <a:extLst>
              <a:ext uri="{FF2B5EF4-FFF2-40B4-BE49-F238E27FC236}">
                <a16:creationId xmlns:a16="http://schemas.microsoft.com/office/drawing/2014/main" id="{919EF4F1-7B60-1208-EB92-778F8D80FFED}"/>
              </a:ext>
            </a:extLst>
          </p:cNvPr>
          <p:cNvSpPr txBox="1"/>
          <p:nvPr/>
        </p:nvSpPr>
        <p:spPr>
          <a:xfrm>
            <a:off x="3092822" y="2856411"/>
            <a:ext cx="3612776" cy="2585323"/>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2. Check the columns(features)</a:t>
            </a:r>
            <a:r>
              <a:rPr lang="en-US" dirty="0">
                <a:latin typeface="Arial" panose="020B0604020202020204" pitchFamily="34" charset="0"/>
                <a:cs typeface="Arial" panose="020B0604020202020204" pitchFamily="34" charset="0"/>
              </a:rPr>
              <a:t> </a:t>
            </a:r>
          </a:p>
          <a:p>
            <a:endParaRPr lang="en-US" dirty="0"/>
          </a:p>
          <a:p>
            <a:endParaRPr lang="en-US" dirty="0"/>
          </a:p>
          <a:p>
            <a:endParaRPr lang="en-US" dirty="0"/>
          </a:p>
          <a:p>
            <a:r>
              <a:rPr lang="en-US" dirty="0"/>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4. </a:t>
            </a:r>
            <a:r>
              <a:rPr lang="en-IN" dirty="0">
                <a:latin typeface="Arial" panose="020B0604020202020204" pitchFamily="34" charset="0"/>
                <a:cs typeface="Arial" panose="020B0604020202020204" pitchFamily="34" charset="0"/>
              </a:rPr>
              <a:t>Check for data types</a:t>
            </a:r>
            <a:endParaRPr lang="en-US" dirty="0">
              <a:latin typeface="Arial" panose="020B0604020202020204" pitchFamily="34" charset="0"/>
              <a:cs typeface="Arial" panose="020B0604020202020204" pitchFamily="34" charset="0"/>
            </a:endParaRPr>
          </a:p>
          <a:p>
            <a:endParaRPr lang="en-IN" dirty="0"/>
          </a:p>
        </p:txBody>
      </p:sp>
      <p:pic>
        <p:nvPicPr>
          <p:cNvPr id="19" name="Picture 18">
            <a:extLst>
              <a:ext uri="{FF2B5EF4-FFF2-40B4-BE49-F238E27FC236}">
                <a16:creationId xmlns:a16="http://schemas.microsoft.com/office/drawing/2014/main" id="{B547B632-2331-C04A-E44A-28AC1D41FA9E}"/>
              </a:ext>
            </a:extLst>
          </p:cNvPr>
          <p:cNvPicPr>
            <a:picLocks noChangeAspect="1"/>
          </p:cNvPicPr>
          <p:nvPr/>
        </p:nvPicPr>
        <p:blipFill>
          <a:blip r:embed="rId6"/>
          <a:stretch>
            <a:fillRect/>
          </a:stretch>
        </p:blipFill>
        <p:spPr>
          <a:xfrm>
            <a:off x="3258533" y="3270615"/>
            <a:ext cx="3039036" cy="1341427"/>
          </a:xfrm>
          <a:prstGeom prst="rect">
            <a:avLst/>
          </a:prstGeom>
        </p:spPr>
      </p:pic>
      <p:pic>
        <p:nvPicPr>
          <p:cNvPr id="21" name="Picture 20">
            <a:extLst>
              <a:ext uri="{FF2B5EF4-FFF2-40B4-BE49-F238E27FC236}">
                <a16:creationId xmlns:a16="http://schemas.microsoft.com/office/drawing/2014/main" id="{5762F705-6B83-E14C-2A54-B754AAEE08D0}"/>
              </a:ext>
            </a:extLst>
          </p:cNvPr>
          <p:cNvPicPr>
            <a:picLocks noChangeAspect="1"/>
          </p:cNvPicPr>
          <p:nvPr/>
        </p:nvPicPr>
        <p:blipFill>
          <a:blip r:embed="rId7"/>
          <a:stretch>
            <a:fillRect/>
          </a:stretch>
        </p:blipFill>
        <p:spPr>
          <a:xfrm>
            <a:off x="573740" y="5164735"/>
            <a:ext cx="2259107" cy="929721"/>
          </a:xfrm>
          <a:prstGeom prst="rect">
            <a:avLst/>
          </a:prstGeom>
        </p:spPr>
      </p:pic>
      <p:pic>
        <p:nvPicPr>
          <p:cNvPr id="23" name="Picture 22">
            <a:extLst>
              <a:ext uri="{FF2B5EF4-FFF2-40B4-BE49-F238E27FC236}">
                <a16:creationId xmlns:a16="http://schemas.microsoft.com/office/drawing/2014/main" id="{23026FBB-FF1F-1B86-7BB9-7F4FA9B28EA1}"/>
              </a:ext>
            </a:extLst>
          </p:cNvPr>
          <p:cNvPicPr>
            <a:picLocks noChangeAspect="1"/>
          </p:cNvPicPr>
          <p:nvPr/>
        </p:nvPicPr>
        <p:blipFill>
          <a:blip r:embed="rId8"/>
          <a:stretch>
            <a:fillRect/>
          </a:stretch>
        </p:blipFill>
        <p:spPr>
          <a:xfrm>
            <a:off x="3182469" y="5270743"/>
            <a:ext cx="2034716" cy="624894"/>
          </a:xfrm>
          <a:prstGeom prst="rect">
            <a:avLst/>
          </a:prstGeom>
        </p:spPr>
      </p:pic>
    </p:spTree>
    <p:extLst>
      <p:ext uri="{BB962C8B-B14F-4D97-AF65-F5344CB8AC3E}">
        <p14:creationId xmlns:p14="http://schemas.microsoft.com/office/powerpoint/2010/main" val="110351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375078C-6095-82FC-6B78-CC87D9D01BD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611" y="1802500"/>
            <a:ext cx="4451350" cy="3378508"/>
          </a:xfrm>
        </p:spPr>
      </p:pic>
      <p:sp>
        <p:nvSpPr>
          <p:cNvPr id="4" name="TextBox 3">
            <a:extLst>
              <a:ext uri="{FF2B5EF4-FFF2-40B4-BE49-F238E27FC236}">
                <a16:creationId xmlns:a16="http://schemas.microsoft.com/office/drawing/2014/main" id="{17896CC2-7058-E0D2-AE6A-3B62C89CEABD}"/>
              </a:ext>
            </a:extLst>
          </p:cNvPr>
          <p:cNvSpPr txBox="1"/>
          <p:nvPr/>
        </p:nvSpPr>
        <p:spPr>
          <a:xfrm>
            <a:off x="3901188" y="546287"/>
            <a:ext cx="4658564"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2) Data cleaning</a:t>
            </a:r>
          </a:p>
        </p:txBody>
      </p:sp>
      <p:pic>
        <p:nvPicPr>
          <p:cNvPr id="7" name="Picture 6">
            <a:extLst>
              <a:ext uri="{FF2B5EF4-FFF2-40B4-BE49-F238E27FC236}">
                <a16:creationId xmlns:a16="http://schemas.microsoft.com/office/drawing/2014/main" id="{43C65F43-5A8B-40DB-1B16-2E538B30656E}"/>
              </a:ext>
            </a:extLst>
          </p:cNvPr>
          <p:cNvPicPr>
            <a:picLocks noChangeAspect="1"/>
          </p:cNvPicPr>
          <p:nvPr/>
        </p:nvPicPr>
        <p:blipFill>
          <a:blip r:embed="rId4"/>
          <a:stretch>
            <a:fillRect/>
          </a:stretch>
        </p:blipFill>
        <p:spPr>
          <a:xfrm>
            <a:off x="0" y="0"/>
            <a:ext cx="1520082" cy="1520082"/>
          </a:xfrm>
          <a:prstGeom prst="rect">
            <a:avLst/>
          </a:prstGeom>
        </p:spPr>
      </p:pic>
      <p:sp>
        <p:nvSpPr>
          <p:cNvPr id="9" name="TextBox 8">
            <a:extLst>
              <a:ext uri="{FF2B5EF4-FFF2-40B4-BE49-F238E27FC236}">
                <a16:creationId xmlns:a16="http://schemas.microsoft.com/office/drawing/2014/main" id="{0BC98950-CD69-CCAA-3C13-BF9CFC5E6D3F}"/>
              </a:ext>
            </a:extLst>
          </p:cNvPr>
          <p:cNvSpPr txBox="1"/>
          <p:nvPr/>
        </p:nvSpPr>
        <p:spPr>
          <a:xfrm>
            <a:off x="5513294" y="1520082"/>
            <a:ext cx="5423647" cy="1477328"/>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cs typeface="Arial" panose="020B0604020202020204" pitchFamily="34" charset="0"/>
              </a:rPr>
              <a:t>	Data Cleaning machine learning is the method of identifying the incomplete, wrong, unnecessary, incorrect, or missing part of the data and then changing, replacing, or removing them according to the specific requirement.</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B2CF43B-053F-A44E-31C7-6D04CB10FA35}"/>
              </a:ext>
            </a:extLst>
          </p:cNvPr>
          <p:cNvSpPr txBox="1"/>
          <p:nvPr/>
        </p:nvSpPr>
        <p:spPr>
          <a:xfrm>
            <a:off x="5513294" y="3140208"/>
            <a:ext cx="2276136" cy="369332"/>
          </a:xfrm>
          <a:prstGeom prst="rect">
            <a:avLst/>
          </a:prstGeom>
          <a:noFill/>
        </p:spPr>
        <p:txBody>
          <a:bodyPr wrap="none" rtlCol="0">
            <a:spAutoFit/>
          </a:bodyPr>
          <a:lstStyle/>
          <a:p>
            <a:pPr marL="285750" indent="-285750">
              <a:buFont typeface="Arial" panose="020B0604020202020204" pitchFamily="34" charset="0"/>
              <a:buChar char="•"/>
            </a:pPr>
            <a:r>
              <a:rPr lang="en-US" dirty="0"/>
              <a:t>Change a data type</a:t>
            </a:r>
            <a:endParaRPr lang="en-IN" dirty="0"/>
          </a:p>
        </p:txBody>
      </p:sp>
      <p:pic>
        <p:nvPicPr>
          <p:cNvPr id="13" name="Picture 12">
            <a:extLst>
              <a:ext uri="{FF2B5EF4-FFF2-40B4-BE49-F238E27FC236}">
                <a16:creationId xmlns:a16="http://schemas.microsoft.com/office/drawing/2014/main" id="{44D9CDE6-226D-6C60-6A85-619ABE83A80F}"/>
              </a:ext>
            </a:extLst>
          </p:cNvPr>
          <p:cNvPicPr>
            <a:picLocks noChangeAspect="1"/>
          </p:cNvPicPr>
          <p:nvPr/>
        </p:nvPicPr>
        <p:blipFill>
          <a:blip r:embed="rId5"/>
          <a:stretch>
            <a:fillRect/>
          </a:stretch>
        </p:blipFill>
        <p:spPr>
          <a:xfrm>
            <a:off x="5799105" y="3778484"/>
            <a:ext cx="3749365" cy="800169"/>
          </a:xfrm>
          <a:prstGeom prst="rect">
            <a:avLst/>
          </a:prstGeom>
        </p:spPr>
      </p:pic>
    </p:spTree>
    <p:extLst>
      <p:ext uri="{BB962C8B-B14F-4D97-AF65-F5344CB8AC3E}">
        <p14:creationId xmlns:p14="http://schemas.microsoft.com/office/powerpoint/2010/main" val="243947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B0FE5B-4D6B-7ED1-85D1-F28F534B4E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0024" y="1779486"/>
            <a:ext cx="4104372" cy="4003030"/>
          </a:xfrm>
        </p:spPr>
      </p:pic>
      <p:sp>
        <p:nvSpPr>
          <p:cNvPr id="4" name="TextBox 3">
            <a:extLst>
              <a:ext uri="{FF2B5EF4-FFF2-40B4-BE49-F238E27FC236}">
                <a16:creationId xmlns:a16="http://schemas.microsoft.com/office/drawing/2014/main" id="{C7443718-232A-5F11-D46B-C9812A8C23DA}"/>
              </a:ext>
            </a:extLst>
          </p:cNvPr>
          <p:cNvSpPr txBox="1"/>
          <p:nvPr/>
        </p:nvSpPr>
        <p:spPr>
          <a:xfrm>
            <a:off x="3901188" y="546287"/>
            <a:ext cx="4658564"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3) Null value handling</a:t>
            </a:r>
          </a:p>
        </p:txBody>
      </p:sp>
      <p:cxnSp>
        <p:nvCxnSpPr>
          <p:cNvPr id="8" name="Straight Connector 7">
            <a:extLst>
              <a:ext uri="{FF2B5EF4-FFF2-40B4-BE49-F238E27FC236}">
                <a16:creationId xmlns:a16="http://schemas.microsoft.com/office/drawing/2014/main" id="{45CC252E-F01D-ED95-35B8-E48C1B80CD3A}"/>
              </a:ext>
            </a:extLst>
          </p:cNvPr>
          <p:cNvCxnSpPr/>
          <p:nvPr/>
        </p:nvCxnSpPr>
        <p:spPr>
          <a:xfrm>
            <a:off x="9457765" y="2841812"/>
            <a:ext cx="0" cy="2599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FC913A7-710B-8C07-EBFA-36896A5C0666}"/>
              </a:ext>
            </a:extLst>
          </p:cNvPr>
          <p:cNvCxnSpPr/>
          <p:nvPr/>
        </p:nvCxnSpPr>
        <p:spPr>
          <a:xfrm>
            <a:off x="10766612" y="2841812"/>
            <a:ext cx="0" cy="2599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02219C-8CAE-5BA3-9708-275BDE8C45E2}"/>
              </a:ext>
            </a:extLst>
          </p:cNvPr>
          <p:cNvCxnSpPr/>
          <p:nvPr/>
        </p:nvCxnSpPr>
        <p:spPr>
          <a:xfrm>
            <a:off x="8964706" y="3290047"/>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ED467D-0030-0DB4-A22D-8ECAA3ABAA77}"/>
              </a:ext>
            </a:extLst>
          </p:cNvPr>
          <p:cNvCxnSpPr/>
          <p:nvPr/>
        </p:nvCxnSpPr>
        <p:spPr>
          <a:xfrm>
            <a:off x="8964705" y="3550024"/>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7C4C43-147B-94A0-D79C-0F00137FEE32}"/>
              </a:ext>
            </a:extLst>
          </p:cNvPr>
          <p:cNvCxnSpPr/>
          <p:nvPr/>
        </p:nvCxnSpPr>
        <p:spPr>
          <a:xfrm>
            <a:off x="8964703" y="3810000"/>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13E0F0-0C83-E037-B62C-92D049300B90}"/>
              </a:ext>
            </a:extLst>
          </p:cNvPr>
          <p:cNvCxnSpPr/>
          <p:nvPr/>
        </p:nvCxnSpPr>
        <p:spPr>
          <a:xfrm>
            <a:off x="8973670" y="4087907"/>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FB70D6-A31E-401B-9642-D9E6D0B640D4}"/>
              </a:ext>
            </a:extLst>
          </p:cNvPr>
          <p:cNvCxnSpPr/>
          <p:nvPr/>
        </p:nvCxnSpPr>
        <p:spPr>
          <a:xfrm>
            <a:off x="8973667" y="4365816"/>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9A9D61-21DF-20EB-B769-98E58FCB1EF9}"/>
              </a:ext>
            </a:extLst>
          </p:cNvPr>
          <p:cNvCxnSpPr/>
          <p:nvPr/>
        </p:nvCxnSpPr>
        <p:spPr>
          <a:xfrm>
            <a:off x="8964705" y="4643721"/>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770279-96EA-2FB3-D1E4-BC64171DE035}"/>
              </a:ext>
            </a:extLst>
          </p:cNvPr>
          <p:cNvCxnSpPr/>
          <p:nvPr/>
        </p:nvCxnSpPr>
        <p:spPr>
          <a:xfrm>
            <a:off x="8991599" y="4921626"/>
            <a:ext cx="225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333E16-ED2F-8BC4-D008-159A4A72109E}"/>
              </a:ext>
            </a:extLst>
          </p:cNvPr>
          <p:cNvCxnSpPr/>
          <p:nvPr/>
        </p:nvCxnSpPr>
        <p:spPr>
          <a:xfrm>
            <a:off x="8964706" y="5199531"/>
            <a:ext cx="225910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4BBE8C4-71CE-0268-06DD-20689B585ED1}"/>
              </a:ext>
            </a:extLst>
          </p:cNvPr>
          <p:cNvSpPr txBox="1"/>
          <p:nvPr/>
        </p:nvSpPr>
        <p:spPr>
          <a:xfrm>
            <a:off x="9825320" y="3238073"/>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2" name="TextBox 21">
            <a:extLst>
              <a:ext uri="{FF2B5EF4-FFF2-40B4-BE49-F238E27FC236}">
                <a16:creationId xmlns:a16="http://schemas.microsoft.com/office/drawing/2014/main" id="{C04BC942-4FB5-A37C-0C8D-C14B3F95BD32}"/>
              </a:ext>
            </a:extLst>
          </p:cNvPr>
          <p:cNvSpPr txBox="1"/>
          <p:nvPr/>
        </p:nvSpPr>
        <p:spPr>
          <a:xfrm>
            <a:off x="9827559" y="4597730"/>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3" name="TextBox 22">
            <a:extLst>
              <a:ext uri="{FF2B5EF4-FFF2-40B4-BE49-F238E27FC236}">
                <a16:creationId xmlns:a16="http://schemas.microsoft.com/office/drawing/2014/main" id="{6828422A-9EA8-72A7-CE29-81E869A78FFE}"/>
              </a:ext>
            </a:extLst>
          </p:cNvPr>
          <p:cNvSpPr txBox="1"/>
          <p:nvPr/>
        </p:nvSpPr>
        <p:spPr>
          <a:xfrm>
            <a:off x="9827559" y="4885767"/>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4" name="TextBox 23">
            <a:extLst>
              <a:ext uri="{FF2B5EF4-FFF2-40B4-BE49-F238E27FC236}">
                <a16:creationId xmlns:a16="http://schemas.microsoft.com/office/drawing/2014/main" id="{DFDF7BC9-E19F-672E-09B6-11ED239C48F3}"/>
              </a:ext>
            </a:extLst>
          </p:cNvPr>
          <p:cNvSpPr txBox="1"/>
          <p:nvPr/>
        </p:nvSpPr>
        <p:spPr>
          <a:xfrm>
            <a:off x="9820838" y="5135896"/>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5" name="TextBox 24">
            <a:extLst>
              <a:ext uri="{FF2B5EF4-FFF2-40B4-BE49-F238E27FC236}">
                <a16:creationId xmlns:a16="http://schemas.microsoft.com/office/drawing/2014/main" id="{03220ACF-DC3A-A048-4737-7AA7E0030724}"/>
              </a:ext>
            </a:extLst>
          </p:cNvPr>
          <p:cNvSpPr txBox="1"/>
          <p:nvPr/>
        </p:nvSpPr>
        <p:spPr>
          <a:xfrm>
            <a:off x="9827559" y="4328790"/>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6" name="TextBox 25">
            <a:extLst>
              <a:ext uri="{FF2B5EF4-FFF2-40B4-BE49-F238E27FC236}">
                <a16:creationId xmlns:a16="http://schemas.microsoft.com/office/drawing/2014/main" id="{C89D4074-9CA7-7576-B1A2-502FBBBF1917}"/>
              </a:ext>
            </a:extLst>
          </p:cNvPr>
          <p:cNvSpPr txBox="1"/>
          <p:nvPr/>
        </p:nvSpPr>
        <p:spPr>
          <a:xfrm>
            <a:off x="9827559" y="4060125"/>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7" name="TextBox 26">
            <a:extLst>
              <a:ext uri="{FF2B5EF4-FFF2-40B4-BE49-F238E27FC236}">
                <a16:creationId xmlns:a16="http://schemas.microsoft.com/office/drawing/2014/main" id="{3BDDA68F-C734-66A6-7772-2E5FFC617131}"/>
              </a:ext>
            </a:extLst>
          </p:cNvPr>
          <p:cNvSpPr txBox="1"/>
          <p:nvPr/>
        </p:nvSpPr>
        <p:spPr>
          <a:xfrm>
            <a:off x="9827559" y="3785674"/>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8" name="TextBox 27">
            <a:extLst>
              <a:ext uri="{FF2B5EF4-FFF2-40B4-BE49-F238E27FC236}">
                <a16:creationId xmlns:a16="http://schemas.microsoft.com/office/drawing/2014/main" id="{3180FBBA-1381-EB98-C5F3-7D84DBC1DF6D}"/>
              </a:ext>
            </a:extLst>
          </p:cNvPr>
          <p:cNvSpPr txBox="1"/>
          <p:nvPr/>
        </p:nvSpPr>
        <p:spPr>
          <a:xfrm>
            <a:off x="9827559" y="3513553"/>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29" name="TextBox 28">
            <a:extLst>
              <a:ext uri="{FF2B5EF4-FFF2-40B4-BE49-F238E27FC236}">
                <a16:creationId xmlns:a16="http://schemas.microsoft.com/office/drawing/2014/main" id="{A0C86778-5770-4FEF-0D85-03AEBE7CF5D1}"/>
              </a:ext>
            </a:extLst>
          </p:cNvPr>
          <p:cNvSpPr txBox="1"/>
          <p:nvPr/>
        </p:nvSpPr>
        <p:spPr>
          <a:xfrm>
            <a:off x="8950135" y="3244532"/>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0" name="TextBox 29">
            <a:extLst>
              <a:ext uri="{FF2B5EF4-FFF2-40B4-BE49-F238E27FC236}">
                <a16:creationId xmlns:a16="http://schemas.microsoft.com/office/drawing/2014/main" id="{8E6287A4-9BD7-DDA6-BA25-D6F2FC560394}"/>
              </a:ext>
            </a:extLst>
          </p:cNvPr>
          <p:cNvSpPr txBox="1"/>
          <p:nvPr/>
        </p:nvSpPr>
        <p:spPr>
          <a:xfrm>
            <a:off x="8943974" y="3515973"/>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1" name="TextBox 30">
            <a:extLst>
              <a:ext uri="{FF2B5EF4-FFF2-40B4-BE49-F238E27FC236}">
                <a16:creationId xmlns:a16="http://schemas.microsoft.com/office/drawing/2014/main" id="{E2596E98-9C53-4E60-BF25-044BB4ADEDE7}"/>
              </a:ext>
            </a:extLst>
          </p:cNvPr>
          <p:cNvSpPr txBox="1"/>
          <p:nvPr/>
        </p:nvSpPr>
        <p:spPr>
          <a:xfrm>
            <a:off x="8955010" y="3784331"/>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2" name="TextBox 31">
            <a:extLst>
              <a:ext uri="{FF2B5EF4-FFF2-40B4-BE49-F238E27FC236}">
                <a16:creationId xmlns:a16="http://schemas.microsoft.com/office/drawing/2014/main" id="{01D1B148-3757-57AE-8F31-0A5D119ABFAE}"/>
              </a:ext>
            </a:extLst>
          </p:cNvPr>
          <p:cNvSpPr txBox="1"/>
          <p:nvPr/>
        </p:nvSpPr>
        <p:spPr>
          <a:xfrm>
            <a:off x="8955010" y="4026103"/>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3" name="TextBox 32">
            <a:extLst>
              <a:ext uri="{FF2B5EF4-FFF2-40B4-BE49-F238E27FC236}">
                <a16:creationId xmlns:a16="http://schemas.microsoft.com/office/drawing/2014/main" id="{4D11D4F5-E8B7-C534-15DD-A6C92C656D0C}"/>
              </a:ext>
            </a:extLst>
          </p:cNvPr>
          <p:cNvSpPr txBox="1"/>
          <p:nvPr/>
        </p:nvSpPr>
        <p:spPr>
          <a:xfrm>
            <a:off x="8955010" y="4322834"/>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4" name="TextBox 33">
            <a:extLst>
              <a:ext uri="{FF2B5EF4-FFF2-40B4-BE49-F238E27FC236}">
                <a16:creationId xmlns:a16="http://schemas.microsoft.com/office/drawing/2014/main" id="{173C3C36-5ADE-C360-CBCF-4A13EF45D052}"/>
              </a:ext>
            </a:extLst>
          </p:cNvPr>
          <p:cNvSpPr txBox="1"/>
          <p:nvPr/>
        </p:nvSpPr>
        <p:spPr>
          <a:xfrm>
            <a:off x="8973667" y="4622230"/>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5" name="TextBox 34">
            <a:extLst>
              <a:ext uri="{FF2B5EF4-FFF2-40B4-BE49-F238E27FC236}">
                <a16:creationId xmlns:a16="http://schemas.microsoft.com/office/drawing/2014/main" id="{5B2B4D55-E95A-957B-F43B-D85DA946B792}"/>
              </a:ext>
            </a:extLst>
          </p:cNvPr>
          <p:cNvSpPr txBox="1"/>
          <p:nvPr/>
        </p:nvSpPr>
        <p:spPr>
          <a:xfrm>
            <a:off x="8984873" y="4906429"/>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6" name="TextBox 35">
            <a:extLst>
              <a:ext uri="{FF2B5EF4-FFF2-40B4-BE49-F238E27FC236}">
                <a16:creationId xmlns:a16="http://schemas.microsoft.com/office/drawing/2014/main" id="{9C125FEA-8157-0F3C-D8A4-2289577F8EA1}"/>
              </a:ext>
            </a:extLst>
          </p:cNvPr>
          <p:cNvSpPr txBox="1"/>
          <p:nvPr/>
        </p:nvSpPr>
        <p:spPr>
          <a:xfrm>
            <a:off x="8955010" y="5138257"/>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7" name="TextBox 36">
            <a:extLst>
              <a:ext uri="{FF2B5EF4-FFF2-40B4-BE49-F238E27FC236}">
                <a16:creationId xmlns:a16="http://schemas.microsoft.com/office/drawing/2014/main" id="{A014B8B9-32CC-3B06-EDCD-2C7C12BEC18B}"/>
              </a:ext>
            </a:extLst>
          </p:cNvPr>
          <p:cNvSpPr txBox="1"/>
          <p:nvPr/>
        </p:nvSpPr>
        <p:spPr>
          <a:xfrm>
            <a:off x="10766609" y="3237177"/>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8" name="TextBox 37">
            <a:extLst>
              <a:ext uri="{FF2B5EF4-FFF2-40B4-BE49-F238E27FC236}">
                <a16:creationId xmlns:a16="http://schemas.microsoft.com/office/drawing/2014/main" id="{B1A63F97-8E3E-020E-ED74-4F4516FFFC23}"/>
              </a:ext>
            </a:extLst>
          </p:cNvPr>
          <p:cNvSpPr txBox="1"/>
          <p:nvPr/>
        </p:nvSpPr>
        <p:spPr>
          <a:xfrm>
            <a:off x="10751483" y="3498354"/>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39" name="TextBox 38">
            <a:extLst>
              <a:ext uri="{FF2B5EF4-FFF2-40B4-BE49-F238E27FC236}">
                <a16:creationId xmlns:a16="http://schemas.microsoft.com/office/drawing/2014/main" id="{4BAFE73A-75A2-13B7-EAE9-BDB1AA073CDB}"/>
              </a:ext>
            </a:extLst>
          </p:cNvPr>
          <p:cNvSpPr txBox="1"/>
          <p:nvPr/>
        </p:nvSpPr>
        <p:spPr>
          <a:xfrm>
            <a:off x="10747217" y="3738283"/>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40" name="TextBox 39">
            <a:extLst>
              <a:ext uri="{FF2B5EF4-FFF2-40B4-BE49-F238E27FC236}">
                <a16:creationId xmlns:a16="http://schemas.microsoft.com/office/drawing/2014/main" id="{29BE5F5C-1E36-05EC-E8DC-CCE9077BB173}"/>
              </a:ext>
            </a:extLst>
          </p:cNvPr>
          <p:cNvSpPr txBox="1"/>
          <p:nvPr/>
        </p:nvSpPr>
        <p:spPr>
          <a:xfrm>
            <a:off x="10741959" y="4045467"/>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41" name="TextBox 40">
            <a:extLst>
              <a:ext uri="{FF2B5EF4-FFF2-40B4-BE49-F238E27FC236}">
                <a16:creationId xmlns:a16="http://schemas.microsoft.com/office/drawing/2014/main" id="{861F44C8-AD53-F987-BBA1-6DECD10B4692}"/>
              </a:ext>
            </a:extLst>
          </p:cNvPr>
          <p:cNvSpPr txBox="1"/>
          <p:nvPr/>
        </p:nvSpPr>
        <p:spPr>
          <a:xfrm>
            <a:off x="10741959" y="4322834"/>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42" name="TextBox 41">
            <a:extLst>
              <a:ext uri="{FF2B5EF4-FFF2-40B4-BE49-F238E27FC236}">
                <a16:creationId xmlns:a16="http://schemas.microsoft.com/office/drawing/2014/main" id="{EE69D43E-357B-1CA1-BA07-B549BF88C201}"/>
              </a:ext>
            </a:extLst>
          </p:cNvPr>
          <p:cNvSpPr txBox="1"/>
          <p:nvPr/>
        </p:nvSpPr>
        <p:spPr>
          <a:xfrm>
            <a:off x="10723302" y="4607279"/>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43" name="TextBox 42">
            <a:extLst>
              <a:ext uri="{FF2B5EF4-FFF2-40B4-BE49-F238E27FC236}">
                <a16:creationId xmlns:a16="http://schemas.microsoft.com/office/drawing/2014/main" id="{39980A22-C7DC-B402-B0D8-462E1F7A23CF}"/>
              </a:ext>
            </a:extLst>
          </p:cNvPr>
          <p:cNvSpPr txBox="1"/>
          <p:nvPr/>
        </p:nvSpPr>
        <p:spPr>
          <a:xfrm>
            <a:off x="10730755" y="4911274"/>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sp>
        <p:nvSpPr>
          <p:cNvPr id="44" name="TextBox 43">
            <a:extLst>
              <a:ext uri="{FF2B5EF4-FFF2-40B4-BE49-F238E27FC236}">
                <a16:creationId xmlns:a16="http://schemas.microsoft.com/office/drawing/2014/main" id="{1C4CF8D2-4964-249B-916B-52235DDA6BB3}"/>
              </a:ext>
            </a:extLst>
          </p:cNvPr>
          <p:cNvSpPr txBox="1"/>
          <p:nvPr/>
        </p:nvSpPr>
        <p:spPr>
          <a:xfrm>
            <a:off x="10739720" y="5130908"/>
            <a:ext cx="914400" cy="369332"/>
          </a:xfrm>
          <a:prstGeom prst="rect">
            <a:avLst/>
          </a:prstGeom>
          <a:noFill/>
        </p:spPr>
        <p:txBody>
          <a:bodyPr wrap="square" rtlCol="0">
            <a:spAutoFit/>
          </a:bodyPr>
          <a:lstStyle/>
          <a:p>
            <a:r>
              <a:rPr lang="en-US" dirty="0">
                <a:solidFill>
                  <a:schemeClr val="accent1">
                    <a:lumMod val="75000"/>
                  </a:schemeClr>
                </a:solidFill>
              </a:rPr>
              <a:t>Nan</a:t>
            </a:r>
            <a:endParaRPr lang="en-IN" dirty="0">
              <a:solidFill>
                <a:schemeClr val="accent1">
                  <a:lumMod val="75000"/>
                </a:schemeClr>
              </a:solidFill>
            </a:endParaRPr>
          </a:p>
        </p:txBody>
      </p:sp>
      <p:pic>
        <p:nvPicPr>
          <p:cNvPr id="45" name="Picture 44">
            <a:extLst>
              <a:ext uri="{FF2B5EF4-FFF2-40B4-BE49-F238E27FC236}">
                <a16:creationId xmlns:a16="http://schemas.microsoft.com/office/drawing/2014/main" id="{3F46B998-0BEC-63AF-D016-A51171519EC2}"/>
              </a:ext>
            </a:extLst>
          </p:cNvPr>
          <p:cNvPicPr>
            <a:picLocks noChangeAspect="1"/>
          </p:cNvPicPr>
          <p:nvPr/>
        </p:nvPicPr>
        <p:blipFill>
          <a:blip r:embed="rId4"/>
          <a:stretch>
            <a:fillRect/>
          </a:stretch>
        </p:blipFill>
        <p:spPr>
          <a:xfrm>
            <a:off x="0" y="0"/>
            <a:ext cx="1520082" cy="1520082"/>
          </a:xfrm>
          <a:prstGeom prst="rect">
            <a:avLst/>
          </a:prstGeom>
        </p:spPr>
      </p:pic>
      <p:sp>
        <p:nvSpPr>
          <p:cNvPr id="47" name="TextBox 46">
            <a:extLst>
              <a:ext uri="{FF2B5EF4-FFF2-40B4-BE49-F238E27FC236}">
                <a16:creationId xmlns:a16="http://schemas.microsoft.com/office/drawing/2014/main" id="{C7C1AC32-4684-4609-97EE-28E723808A3F}"/>
              </a:ext>
            </a:extLst>
          </p:cNvPr>
          <p:cNvSpPr txBox="1"/>
          <p:nvPr/>
        </p:nvSpPr>
        <p:spPr>
          <a:xfrm>
            <a:off x="331694" y="1712276"/>
            <a:ext cx="6096000" cy="923330"/>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cs typeface="Arial" panose="020B0604020202020204" pitchFamily="34" charset="0"/>
              </a:rPr>
              <a:t>	Null values can take on many different forms in machine learning, such as missing data, invalid data, or incorrect data.</a:t>
            </a:r>
            <a:endParaRPr lang="en-IN" dirty="0">
              <a:latin typeface="Arial" panose="020B0604020202020204" pitchFamily="34" charset="0"/>
              <a:cs typeface="Arial" panose="020B0604020202020204" pitchFamily="34" charset="0"/>
            </a:endParaRPr>
          </a:p>
        </p:txBody>
      </p:sp>
      <p:pic>
        <p:nvPicPr>
          <p:cNvPr id="49" name="Picture 48">
            <a:extLst>
              <a:ext uri="{FF2B5EF4-FFF2-40B4-BE49-F238E27FC236}">
                <a16:creationId xmlns:a16="http://schemas.microsoft.com/office/drawing/2014/main" id="{39F778DD-6C8E-1FDF-7192-12D3D46E0DAC}"/>
              </a:ext>
            </a:extLst>
          </p:cNvPr>
          <p:cNvPicPr>
            <a:picLocks noChangeAspect="1"/>
          </p:cNvPicPr>
          <p:nvPr/>
        </p:nvPicPr>
        <p:blipFill>
          <a:blip r:embed="rId5"/>
          <a:stretch>
            <a:fillRect/>
          </a:stretch>
        </p:blipFill>
        <p:spPr>
          <a:xfrm>
            <a:off x="2826127" y="2564952"/>
            <a:ext cx="3649640" cy="3085326"/>
          </a:xfrm>
          <a:prstGeom prst="rect">
            <a:avLst/>
          </a:prstGeom>
        </p:spPr>
      </p:pic>
      <p:pic>
        <p:nvPicPr>
          <p:cNvPr id="51" name="Picture 50">
            <a:extLst>
              <a:ext uri="{FF2B5EF4-FFF2-40B4-BE49-F238E27FC236}">
                <a16:creationId xmlns:a16="http://schemas.microsoft.com/office/drawing/2014/main" id="{55F01C33-43E3-3BE9-676A-BB2722D610AE}"/>
              </a:ext>
            </a:extLst>
          </p:cNvPr>
          <p:cNvPicPr>
            <a:picLocks noChangeAspect="1"/>
          </p:cNvPicPr>
          <p:nvPr/>
        </p:nvPicPr>
        <p:blipFill>
          <a:blip r:embed="rId6"/>
          <a:stretch>
            <a:fillRect/>
          </a:stretch>
        </p:blipFill>
        <p:spPr>
          <a:xfrm>
            <a:off x="2910564" y="5752891"/>
            <a:ext cx="3185436" cy="807790"/>
          </a:xfrm>
          <a:prstGeom prst="rect">
            <a:avLst/>
          </a:prstGeom>
        </p:spPr>
      </p:pic>
      <p:sp>
        <p:nvSpPr>
          <p:cNvPr id="52" name="TextBox 51">
            <a:extLst>
              <a:ext uri="{FF2B5EF4-FFF2-40B4-BE49-F238E27FC236}">
                <a16:creationId xmlns:a16="http://schemas.microsoft.com/office/drawing/2014/main" id="{55971E71-2EBF-8EBD-C81D-90BFD40C8490}"/>
              </a:ext>
            </a:extLst>
          </p:cNvPr>
          <p:cNvSpPr txBox="1"/>
          <p:nvPr/>
        </p:nvSpPr>
        <p:spPr>
          <a:xfrm>
            <a:off x="760041" y="5914350"/>
            <a:ext cx="1758815" cy="646331"/>
          </a:xfrm>
          <a:prstGeom prst="rect">
            <a:avLst/>
          </a:prstGeom>
          <a:noFill/>
        </p:spPr>
        <p:txBody>
          <a:bodyPr wrap="none" rtlCol="0">
            <a:spAutoFit/>
          </a:bodyPr>
          <a:lstStyle/>
          <a:p>
            <a:r>
              <a:rPr lang="en-US" dirty="0"/>
              <a:t>2. Deal with null </a:t>
            </a:r>
          </a:p>
          <a:p>
            <a:r>
              <a:rPr lang="en-US" dirty="0"/>
              <a:t>values </a:t>
            </a:r>
          </a:p>
        </p:txBody>
      </p:sp>
      <p:sp>
        <p:nvSpPr>
          <p:cNvPr id="53" name="TextBox 52">
            <a:extLst>
              <a:ext uri="{FF2B5EF4-FFF2-40B4-BE49-F238E27FC236}">
                <a16:creationId xmlns:a16="http://schemas.microsoft.com/office/drawing/2014/main" id="{6D71241F-CC46-B061-038D-38688C070655}"/>
              </a:ext>
            </a:extLst>
          </p:cNvPr>
          <p:cNvSpPr txBox="1"/>
          <p:nvPr/>
        </p:nvSpPr>
        <p:spPr>
          <a:xfrm>
            <a:off x="636494" y="2787728"/>
            <a:ext cx="2134880" cy="646331"/>
          </a:xfrm>
          <a:prstGeom prst="rect">
            <a:avLst/>
          </a:prstGeom>
          <a:noFill/>
        </p:spPr>
        <p:txBody>
          <a:bodyPr wrap="none" rtlCol="0">
            <a:spAutoFit/>
          </a:bodyPr>
          <a:lstStyle/>
          <a:p>
            <a:r>
              <a:rPr lang="en-US" dirty="0"/>
              <a:t>1. Check percentage </a:t>
            </a:r>
          </a:p>
          <a:p>
            <a:r>
              <a:rPr lang="en-US" dirty="0"/>
              <a:t>of null values</a:t>
            </a:r>
            <a:endParaRPr lang="en-IN" dirty="0"/>
          </a:p>
        </p:txBody>
      </p:sp>
    </p:spTree>
    <p:extLst>
      <p:ext uri="{BB962C8B-B14F-4D97-AF65-F5344CB8AC3E}">
        <p14:creationId xmlns:p14="http://schemas.microsoft.com/office/powerpoint/2010/main" val="333129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DB30D5B-220F-9DE3-AB46-17FD6433DC2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135" y="1970292"/>
            <a:ext cx="4746625" cy="3329793"/>
          </a:xfrm>
        </p:spPr>
      </p:pic>
      <p:sp>
        <p:nvSpPr>
          <p:cNvPr id="4" name="TextBox 3">
            <a:extLst>
              <a:ext uri="{FF2B5EF4-FFF2-40B4-BE49-F238E27FC236}">
                <a16:creationId xmlns:a16="http://schemas.microsoft.com/office/drawing/2014/main" id="{8FFA3BFC-2EAC-AB72-DCAF-F9ABD8FCFDC2}"/>
              </a:ext>
            </a:extLst>
          </p:cNvPr>
          <p:cNvSpPr txBox="1"/>
          <p:nvPr/>
        </p:nvSpPr>
        <p:spPr>
          <a:xfrm>
            <a:off x="3892223" y="546287"/>
            <a:ext cx="5547612"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4) EDA (Exploratory Data Analysis)</a:t>
            </a:r>
          </a:p>
        </p:txBody>
      </p:sp>
      <p:pic>
        <p:nvPicPr>
          <p:cNvPr id="7" name="Picture 6">
            <a:extLst>
              <a:ext uri="{FF2B5EF4-FFF2-40B4-BE49-F238E27FC236}">
                <a16:creationId xmlns:a16="http://schemas.microsoft.com/office/drawing/2014/main" id="{ADDF7485-83D1-56B8-582E-8A70679E3444}"/>
              </a:ext>
            </a:extLst>
          </p:cNvPr>
          <p:cNvPicPr>
            <a:picLocks noChangeAspect="1"/>
          </p:cNvPicPr>
          <p:nvPr/>
        </p:nvPicPr>
        <p:blipFill>
          <a:blip r:embed="rId4"/>
          <a:stretch>
            <a:fillRect/>
          </a:stretch>
        </p:blipFill>
        <p:spPr>
          <a:xfrm>
            <a:off x="0" y="0"/>
            <a:ext cx="1520082" cy="1520082"/>
          </a:xfrm>
          <a:prstGeom prst="rect">
            <a:avLst/>
          </a:prstGeom>
        </p:spPr>
      </p:pic>
      <p:sp>
        <p:nvSpPr>
          <p:cNvPr id="9" name="TextBox 8">
            <a:extLst>
              <a:ext uri="{FF2B5EF4-FFF2-40B4-BE49-F238E27FC236}">
                <a16:creationId xmlns:a16="http://schemas.microsoft.com/office/drawing/2014/main" id="{F795FCB9-135A-D10D-1218-3CE08B360D0D}"/>
              </a:ext>
            </a:extLst>
          </p:cNvPr>
          <p:cNvSpPr txBox="1"/>
          <p:nvPr/>
        </p:nvSpPr>
        <p:spPr>
          <a:xfrm>
            <a:off x="5409430" y="1951672"/>
            <a:ext cx="6096000" cy="1477328"/>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cs typeface="Arial" panose="020B0604020202020204" pitchFamily="34" charset="0"/>
              </a:rPr>
              <a:t>	A method for summarizing data, identifying patterns and relationships, and detecting outliers is exploratory data analysis. This type of data analysis is most often used when the data set is large or complex, and it can help with data comprehension.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349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F4B4A21-2DF3-7757-75B0-DF09C4D0FFE4}"/>
              </a:ext>
            </a:extLst>
          </p:cNvPr>
          <p:cNvCxnSpPr>
            <a:cxnSpLocks/>
          </p:cNvCxnSpPr>
          <p:nvPr/>
        </p:nvCxnSpPr>
        <p:spPr>
          <a:xfrm>
            <a:off x="4132728" y="905434"/>
            <a:ext cx="0" cy="504713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45629BF-13F2-6749-91E5-59C8C7A5C69D}"/>
              </a:ext>
            </a:extLst>
          </p:cNvPr>
          <p:cNvCxnSpPr>
            <a:cxnSpLocks/>
          </p:cNvCxnSpPr>
          <p:nvPr/>
        </p:nvCxnSpPr>
        <p:spPr>
          <a:xfrm>
            <a:off x="8113057" y="905434"/>
            <a:ext cx="0" cy="5047131"/>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A6458D7B-CC77-5183-2901-30B4C74CEB45}"/>
              </a:ext>
            </a:extLst>
          </p:cNvPr>
          <p:cNvSpPr txBox="1"/>
          <p:nvPr/>
        </p:nvSpPr>
        <p:spPr>
          <a:xfrm>
            <a:off x="1541929" y="905434"/>
            <a:ext cx="1443318" cy="369332"/>
          </a:xfrm>
          <a:prstGeom prst="rect">
            <a:avLst/>
          </a:prstGeom>
          <a:noFill/>
        </p:spPr>
        <p:txBody>
          <a:bodyPr wrap="square">
            <a:spAutoFit/>
          </a:bodyPr>
          <a:lstStyle/>
          <a:p>
            <a:r>
              <a:rPr lang="en-IN" u="sng" dirty="0">
                <a:solidFill>
                  <a:srgbClr val="202124"/>
                </a:solidFill>
                <a:latin typeface="Arial Rounded MT Bold" panose="020F0704030504030204" pitchFamily="34" charset="0"/>
                <a:cs typeface="Arial" panose="020B0604020202020204" pitchFamily="34" charset="0"/>
              </a:rPr>
              <a:t>U</a:t>
            </a:r>
            <a:r>
              <a:rPr lang="en-IN" b="0" i="0" u="sng" dirty="0">
                <a:solidFill>
                  <a:srgbClr val="202124"/>
                </a:solidFill>
                <a:effectLst/>
                <a:latin typeface="Arial Rounded MT Bold" panose="020F0704030504030204" pitchFamily="34" charset="0"/>
                <a:cs typeface="Arial" panose="020B0604020202020204" pitchFamily="34" charset="0"/>
              </a:rPr>
              <a:t>nivariate</a:t>
            </a:r>
            <a:endParaRPr lang="en-IN" u="sng" dirty="0">
              <a:latin typeface="Arial Rounded MT Bold" panose="020F07040305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5A949BE-D9CC-03E1-CC2D-D868394C17C3}"/>
              </a:ext>
            </a:extLst>
          </p:cNvPr>
          <p:cNvSpPr txBox="1"/>
          <p:nvPr/>
        </p:nvSpPr>
        <p:spPr>
          <a:xfrm>
            <a:off x="5468471" y="905434"/>
            <a:ext cx="1255057" cy="369332"/>
          </a:xfrm>
          <a:prstGeom prst="rect">
            <a:avLst/>
          </a:prstGeom>
          <a:noFill/>
        </p:spPr>
        <p:txBody>
          <a:bodyPr wrap="square">
            <a:spAutoFit/>
          </a:bodyPr>
          <a:lstStyle/>
          <a:p>
            <a:r>
              <a:rPr lang="en-IN" u="sng" dirty="0">
                <a:solidFill>
                  <a:srgbClr val="202124"/>
                </a:solidFill>
                <a:latin typeface="Arial Rounded MT Bold" panose="020F0704030504030204" pitchFamily="34" charset="0"/>
              </a:rPr>
              <a:t>B</a:t>
            </a:r>
            <a:r>
              <a:rPr lang="en-IN" b="0" i="0" u="sng" dirty="0">
                <a:solidFill>
                  <a:srgbClr val="202124"/>
                </a:solidFill>
                <a:effectLst/>
                <a:latin typeface="Arial Rounded MT Bold" panose="020F0704030504030204" pitchFamily="34" charset="0"/>
              </a:rPr>
              <a:t>ivariate</a:t>
            </a:r>
            <a:endParaRPr lang="en-IN" u="sng" dirty="0">
              <a:latin typeface="Arial Rounded MT Bold" panose="020F0704030504030204" pitchFamily="34" charset="0"/>
            </a:endParaRPr>
          </a:p>
        </p:txBody>
      </p:sp>
      <p:sp>
        <p:nvSpPr>
          <p:cNvPr id="22" name="TextBox 21">
            <a:extLst>
              <a:ext uri="{FF2B5EF4-FFF2-40B4-BE49-F238E27FC236}">
                <a16:creationId xmlns:a16="http://schemas.microsoft.com/office/drawing/2014/main" id="{706D7B3A-23FD-5178-3661-CC5DF215BEF6}"/>
              </a:ext>
            </a:extLst>
          </p:cNvPr>
          <p:cNvSpPr txBox="1"/>
          <p:nvPr/>
        </p:nvSpPr>
        <p:spPr>
          <a:xfrm>
            <a:off x="9260539" y="904544"/>
            <a:ext cx="1515037" cy="369332"/>
          </a:xfrm>
          <a:prstGeom prst="rect">
            <a:avLst/>
          </a:prstGeom>
          <a:noFill/>
        </p:spPr>
        <p:txBody>
          <a:bodyPr wrap="square">
            <a:spAutoFit/>
          </a:bodyPr>
          <a:lstStyle/>
          <a:p>
            <a:r>
              <a:rPr lang="en-IN" b="0" i="0" u="sng" dirty="0">
                <a:solidFill>
                  <a:srgbClr val="202124"/>
                </a:solidFill>
                <a:effectLst/>
                <a:latin typeface="Arial Rounded MT Bold" panose="020F0704030504030204" pitchFamily="34" charset="0"/>
              </a:rPr>
              <a:t>Multivariate</a:t>
            </a:r>
            <a:r>
              <a:rPr lang="en-IN" b="0" i="0" dirty="0">
                <a:solidFill>
                  <a:srgbClr val="202124"/>
                </a:solidFill>
                <a:effectLst/>
                <a:latin typeface="Roboto" panose="02000000000000000000" pitchFamily="2" charset="0"/>
              </a:rPr>
              <a:t> </a:t>
            </a:r>
            <a:endParaRPr lang="en-IN" dirty="0"/>
          </a:p>
        </p:txBody>
      </p:sp>
      <p:sp>
        <p:nvSpPr>
          <p:cNvPr id="24" name="TextBox 23">
            <a:extLst>
              <a:ext uri="{FF2B5EF4-FFF2-40B4-BE49-F238E27FC236}">
                <a16:creationId xmlns:a16="http://schemas.microsoft.com/office/drawing/2014/main" id="{8BE93895-0AD5-63A7-B5A8-C9506152250E}"/>
              </a:ext>
            </a:extLst>
          </p:cNvPr>
          <p:cNvSpPr txBox="1"/>
          <p:nvPr/>
        </p:nvSpPr>
        <p:spPr>
          <a:xfrm>
            <a:off x="748553" y="1397674"/>
            <a:ext cx="3030069" cy="2031325"/>
          </a:xfrm>
          <a:prstGeom prst="rect">
            <a:avLst/>
          </a:prstGeom>
          <a:noFill/>
        </p:spPr>
        <p:txBody>
          <a:bodyPr wrap="square">
            <a:spAutoFit/>
          </a:bodyPr>
          <a:lstStyle/>
          <a:p>
            <a:pPr algn="just"/>
            <a:r>
              <a:rPr lang="en-US" sz="1400" b="0" i="0" dirty="0">
                <a:solidFill>
                  <a:srgbClr val="202124"/>
                </a:solidFill>
                <a:effectLst/>
                <a:latin typeface="Arial" panose="020B0604020202020204" pitchFamily="34" charset="0"/>
                <a:cs typeface="Arial" panose="020B0604020202020204" pitchFamily="34" charset="0"/>
              </a:rPr>
              <a:t>Univariate function optimization involves finding the input to a function that results in the optimal output from an objective function. This is a common procedure in machine learning when fitting a model with one parameter or tuning a model that has a single hyperparameter.</a:t>
            </a:r>
            <a:endParaRPr lang="en-IN"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5BEE8BB-EED0-5931-8998-78D30220937F}"/>
              </a:ext>
            </a:extLst>
          </p:cNvPr>
          <p:cNvSpPr txBox="1"/>
          <p:nvPr/>
        </p:nvSpPr>
        <p:spPr>
          <a:xfrm>
            <a:off x="4276163" y="1528954"/>
            <a:ext cx="3603813" cy="1169551"/>
          </a:xfrm>
          <a:prstGeom prst="rect">
            <a:avLst/>
          </a:prstGeom>
          <a:noFill/>
        </p:spPr>
        <p:txBody>
          <a:bodyPr wrap="square">
            <a:spAutoFit/>
          </a:bodyPr>
          <a:lstStyle/>
          <a:p>
            <a:pPr algn="just"/>
            <a:r>
              <a:rPr lang="en-US" sz="1400" b="0" i="0" dirty="0">
                <a:solidFill>
                  <a:srgbClr val="202124"/>
                </a:solidFill>
                <a:effectLst/>
                <a:latin typeface="Arial" panose="020B0604020202020204" pitchFamily="34" charset="0"/>
                <a:cs typeface="Arial" panose="020B0604020202020204" pitchFamily="34" charset="0"/>
              </a:rPr>
              <a:t>Two variables are involved in bivariate data. Bivariate analysis is concerned with causes and relationships, and the goal is to determine the relationship between the two variables.</a:t>
            </a:r>
            <a:endParaRPr lang="en-IN" sz="14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3C5E1BC-77DD-BE29-782F-125FA25BD946}"/>
              </a:ext>
            </a:extLst>
          </p:cNvPr>
          <p:cNvSpPr txBox="1"/>
          <p:nvPr/>
        </p:nvSpPr>
        <p:spPr>
          <a:xfrm>
            <a:off x="8274423" y="1528954"/>
            <a:ext cx="3684494" cy="1600438"/>
          </a:xfrm>
          <a:prstGeom prst="rect">
            <a:avLst/>
          </a:prstGeom>
          <a:noFill/>
        </p:spPr>
        <p:txBody>
          <a:bodyPr wrap="square">
            <a:spAutoFit/>
          </a:bodyPr>
          <a:lstStyle/>
          <a:p>
            <a:pPr algn="just"/>
            <a:r>
              <a:rPr lang="en-US" sz="1400" b="0" i="0" dirty="0">
                <a:solidFill>
                  <a:srgbClr val="202124"/>
                </a:solidFill>
                <a:effectLst/>
                <a:latin typeface="Arial" panose="020B0604020202020204" pitchFamily="34" charset="0"/>
                <a:cs typeface="Arial" panose="020B0604020202020204" pitchFamily="34" charset="0"/>
              </a:rPr>
              <a:t>Multivariate classification is a machine learning technique used to predict the class of an observation based on multiple features or variables. It is a form of supervised learning, meaning that it relies on labeled training data to learn the relationship between the features and the classes.</a:t>
            </a:r>
            <a:endParaRPr lang="en-IN" sz="1400"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E93CBE84-F50C-E0A7-4207-EE1010293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8" y="3677917"/>
            <a:ext cx="3932677" cy="2579287"/>
          </a:xfrm>
          <a:prstGeom prst="rect">
            <a:avLst/>
          </a:prstGeom>
        </p:spPr>
      </p:pic>
      <p:pic>
        <p:nvPicPr>
          <p:cNvPr id="32" name="Picture 31">
            <a:extLst>
              <a:ext uri="{FF2B5EF4-FFF2-40B4-BE49-F238E27FC236}">
                <a16:creationId xmlns:a16="http://schemas.microsoft.com/office/drawing/2014/main" id="{64313EEB-01EA-4F4B-F68A-9196276D2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222" y="3677917"/>
            <a:ext cx="3825048" cy="2528836"/>
          </a:xfrm>
          <a:prstGeom prst="rect">
            <a:avLst/>
          </a:prstGeom>
        </p:spPr>
      </p:pic>
      <p:pic>
        <p:nvPicPr>
          <p:cNvPr id="34" name="Picture 33">
            <a:extLst>
              <a:ext uri="{FF2B5EF4-FFF2-40B4-BE49-F238E27FC236}">
                <a16:creationId xmlns:a16="http://schemas.microsoft.com/office/drawing/2014/main" id="{623BD01B-F92E-D9E4-C376-822D7BE66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423" y="3728609"/>
            <a:ext cx="3434019" cy="2668272"/>
          </a:xfrm>
          <a:prstGeom prst="rect">
            <a:avLst/>
          </a:prstGeom>
        </p:spPr>
      </p:pic>
    </p:spTree>
    <p:extLst>
      <p:ext uri="{BB962C8B-B14F-4D97-AF65-F5344CB8AC3E}">
        <p14:creationId xmlns:p14="http://schemas.microsoft.com/office/powerpoint/2010/main" val="121228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ECA2C-E6B2-5CD5-59CA-6B64D5AC0485}"/>
              </a:ext>
            </a:extLst>
          </p:cNvPr>
          <p:cNvSpPr>
            <a:spLocks noGrp="1"/>
          </p:cNvSpPr>
          <p:nvPr>
            <p:ph idx="1"/>
          </p:nvPr>
        </p:nvSpPr>
        <p:spPr>
          <a:xfrm>
            <a:off x="5452783" y="1253331"/>
            <a:ext cx="5995147" cy="4351338"/>
          </a:xfrm>
        </p:spPr>
        <p:txBody>
          <a:bodyPr>
            <a:normAutofit/>
          </a:bodyPr>
          <a:lstStyle/>
          <a:p>
            <a:pPr algn="just">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 </a:t>
            </a:r>
            <a:r>
              <a:rPr lang="en-IN" sz="1600" dirty="0">
                <a:effectLst/>
                <a:latin typeface="Arial" panose="020B0604020202020204" pitchFamily="34" charset="0"/>
                <a:ea typeface="Calibri" panose="020F0502020204030204" pitchFamily="34" charset="0"/>
                <a:cs typeface="Arial" panose="020B0604020202020204" pitchFamily="34" charset="0"/>
              </a:rPr>
              <a:t>Through our analysis we could figure that amongst all the four news topics, news items related to Economy were most popular on social media. </a:t>
            </a:r>
          </a:p>
          <a:p>
            <a:pPr algn="just">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2. Secondly, we figured that Facebook has higher reach as compared to GooglePlus and LinkedIn. </a:t>
            </a:r>
          </a:p>
          <a:p>
            <a:pPr algn="just">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3. Next we found out that the news items related to the topic Obama trended more on Facebook and Google plus. Also, the news items related to Microsoft trended more on LinkedIn. </a:t>
            </a:r>
          </a:p>
          <a:p>
            <a:pPr algn="just">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4. In multivariate analysis we could conclude that 51% of Facebook news are also shared on Google plus and vice-versa.</a:t>
            </a:r>
          </a:p>
          <a:p>
            <a:endParaRPr lang="en-IN" sz="1400" dirty="0">
              <a:latin typeface="Arial" panose="020B0604020202020204" pitchFamily="34" charset="0"/>
              <a:cs typeface="Arial" panose="020B0604020202020204" pitchFamily="34" charset="0"/>
            </a:endParaRPr>
          </a:p>
        </p:txBody>
      </p:sp>
      <p:pic>
        <p:nvPicPr>
          <p:cNvPr id="5" name="Graphic 4">
            <a:extLst>
              <a:ext uri="{FF2B5EF4-FFF2-40B4-BE49-F238E27FC236}">
                <a16:creationId xmlns:a16="http://schemas.microsoft.com/office/drawing/2014/main" id="{236FB890-30F7-A023-7969-447022735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586" y="1710532"/>
            <a:ext cx="3699966" cy="3310170"/>
          </a:xfrm>
          <a:prstGeom prst="rect">
            <a:avLst/>
          </a:prstGeom>
        </p:spPr>
      </p:pic>
      <p:sp>
        <p:nvSpPr>
          <p:cNvPr id="6" name="TextBox 5">
            <a:extLst>
              <a:ext uri="{FF2B5EF4-FFF2-40B4-BE49-F238E27FC236}">
                <a16:creationId xmlns:a16="http://schemas.microsoft.com/office/drawing/2014/main" id="{CEA6F1C9-3E57-7A2F-BDC9-8364B1ED28EF}"/>
              </a:ext>
            </a:extLst>
          </p:cNvPr>
          <p:cNvSpPr txBox="1"/>
          <p:nvPr/>
        </p:nvSpPr>
        <p:spPr>
          <a:xfrm>
            <a:off x="3901187" y="277346"/>
            <a:ext cx="5547612" cy="461665"/>
          </a:xfrm>
          <a:prstGeom prst="rect">
            <a:avLst/>
          </a:prstGeom>
          <a:noFill/>
        </p:spPr>
        <p:txBody>
          <a:bodyPr wrap="square" rtlCol="0">
            <a:spAutoFit/>
          </a:bodyPr>
          <a:lstStyle/>
          <a:p>
            <a:r>
              <a:rPr lang="en-US" sz="2400" dirty="0">
                <a:solidFill>
                  <a:schemeClr val="accent1">
                    <a:lumMod val="75000"/>
                  </a:schemeClr>
                </a:solidFill>
                <a:latin typeface="Arial Rounded MT Bold" panose="020F0704030504030204" pitchFamily="34" charset="0"/>
                <a:cs typeface="Arial" panose="020B0604020202020204" pitchFamily="34" charset="0"/>
              </a:rPr>
              <a:t>4.1) EDA Summary</a:t>
            </a:r>
          </a:p>
        </p:txBody>
      </p:sp>
    </p:spTree>
    <p:extLst>
      <p:ext uri="{BB962C8B-B14F-4D97-AF65-F5344CB8AC3E}">
        <p14:creationId xmlns:p14="http://schemas.microsoft.com/office/powerpoint/2010/main" val="385060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1034</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Arial Rounded MT Bold</vt:lpstr>
      <vt:lpstr>Calibri</vt:lpstr>
      <vt:lpstr>Calibri Light</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THAKKAR</dc:creator>
  <cp:lastModifiedBy>HARSH THAKKAR</cp:lastModifiedBy>
  <cp:revision>43</cp:revision>
  <dcterms:created xsi:type="dcterms:W3CDTF">2022-10-19T17:00:08Z</dcterms:created>
  <dcterms:modified xsi:type="dcterms:W3CDTF">2022-10-19T22:12:32Z</dcterms:modified>
</cp:coreProperties>
</file>