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8"/>
  </p:notesMasterIdLst>
  <p:handoutMasterIdLst>
    <p:handoutMasterId r:id="rId69"/>
  </p:handoutMasterIdLst>
  <p:sldIdLst>
    <p:sldId id="302" r:id="rId2"/>
    <p:sldId id="273" r:id="rId3"/>
    <p:sldId id="263" r:id="rId4"/>
    <p:sldId id="275" r:id="rId5"/>
    <p:sldId id="276" r:id="rId6"/>
    <p:sldId id="264" r:id="rId7"/>
    <p:sldId id="277" r:id="rId8"/>
    <p:sldId id="279" r:id="rId9"/>
    <p:sldId id="280" r:id="rId10"/>
    <p:sldId id="281" r:id="rId11"/>
    <p:sldId id="265" r:id="rId12"/>
    <p:sldId id="266" r:id="rId13"/>
    <p:sldId id="283" r:id="rId14"/>
    <p:sldId id="313" r:id="rId15"/>
    <p:sldId id="314" r:id="rId16"/>
    <p:sldId id="282" r:id="rId17"/>
    <p:sldId id="315" r:id="rId18"/>
    <p:sldId id="316" r:id="rId19"/>
    <p:sldId id="317" r:id="rId20"/>
    <p:sldId id="362" r:id="rId21"/>
    <p:sldId id="322" r:id="rId22"/>
    <p:sldId id="363" r:id="rId23"/>
    <p:sldId id="321" r:id="rId24"/>
    <p:sldId id="319" r:id="rId25"/>
    <p:sldId id="320" r:id="rId26"/>
    <p:sldId id="323" r:id="rId27"/>
    <p:sldId id="324" r:id="rId28"/>
    <p:sldId id="325" r:id="rId29"/>
    <p:sldId id="326" r:id="rId30"/>
    <p:sldId id="327" r:id="rId31"/>
    <p:sldId id="305" r:id="rId32"/>
    <p:sldId id="306" r:id="rId33"/>
    <p:sldId id="307" r:id="rId34"/>
    <p:sldId id="308" r:id="rId35"/>
    <p:sldId id="344" r:id="rId36"/>
    <p:sldId id="309" r:id="rId37"/>
    <p:sldId id="311" r:id="rId38"/>
    <p:sldId id="328" r:id="rId39"/>
    <p:sldId id="331" r:id="rId40"/>
    <p:sldId id="330" r:id="rId41"/>
    <p:sldId id="332" r:id="rId42"/>
    <p:sldId id="364" r:id="rId43"/>
    <p:sldId id="349" r:id="rId44"/>
    <p:sldId id="350" r:id="rId45"/>
    <p:sldId id="351" r:id="rId46"/>
    <p:sldId id="355" r:id="rId47"/>
    <p:sldId id="352" r:id="rId48"/>
    <p:sldId id="353" r:id="rId49"/>
    <p:sldId id="354" r:id="rId50"/>
    <p:sldId id="333" r:id="rId51"/>
    <p:sldId id="341" r:id="rId52"/>
    <p:sldId id="343" r:id="rId53"/>
    <p:sldId id="334" r:id="rId54"/>
    <p:sldId id="356" r:id="rId55"/>
    <p:sldId id="357" r:id="rId56"/>
    <p:sldId id="358" r:id="rId57"/>
    <p:sldId id="359" r:id="rId58"/>
    <p:sldId id="360" r:id="rId59"/>
    <p:sldId id="361" r:id="rId60"/>
    <p:sldId id="340" r:id="rId61"/>
    <p:sldId id="339" r:id="rId62"/>
    <p:sldId id="338" r:id="rId63"/>
    <p:sldId id="365" r:id="rId64"/>
    <p:sldId id="366" r:id="rId65"/>
    <p:sldId id="367" r:id="rId66"/>
    <p:sldId id="34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7EE1-E8CE-46A4-B1F7-DEF43E3A7151}" type="datetimeFigureOut">
              <a:rPr lang="en-US" smtClean="0"/>
              <a:pPr/>
              <a:t>23-07-18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BEE2-36D2-4C57-94F0-577F3A42B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955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251C9-53F6-4549-BF70-6E903DD4B12F}" type="datetimeFigureOut">
              <a:rPr lang="en-US" smtClean="0"/>
              <a:pPr/>
              <a:t>23-07-18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3C3DB-CB35-4BC6-AFA8-6940ADA9D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93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C3DB-CB35-4BC6-AFA8-6940ADA9D0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13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C3DB-CB35-4BC6-AFA8-6940ADA9D0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15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15  10  20  8</a:t>
            </a:r>
            <a:r>
              <a:rPr lang="en-US" baseline="0" dirty="0" smtClean="0"/>
              <a:t> </a:t>
            </a:r>
            <a:r>
              <a:rPr lang="en-US" dirty="0" smtClean="0"/>
              <a:t> 12  17  25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C3DB-CB35-4BC6-AFA8-6940ADA9D0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> :- 1, 10</a:t>
            </a:r>
            <a:r>
              <a:rPr lang="en-US" baseline="0" dirty="0" smtClean="0"/>
              <a:t>, 11, 12, 13, 14, 15, 17, 18, 21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PostOrder</a:t>
            </a:r>
            <a:r>
              <a:rPr lang="en-US" baseline="0" dirty="0" smtClean="0"/>
              <a:t>:-  1, 11, 12, 10, 14, 18, 21, 17, 15, 13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C3DB-CB35-4BC6-AFA8-6940ADA9D05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> :- 1, 10</a:t>
            </a:r>
            <a:r>
              <a:rPr lang="en-US" baseline="0" dirty="0" smtClean="0"/>
              <a:t>, 11, 12, 13, 14, 15, 17, 18, 21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PostOrder</a:t>
            </a:r>
            <a:r>
              <a:rPr lang="en-US" baseline="0" dirty="0" smtClean="0"/>
              <a:t>:-  1, 11, 12, 10, 14, 18, 21, 17, 15, 13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C3DB-CB35-4BC6-AFA8-6940ADA9D05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4340BB-A449-4CEB-B795-31379B484B2F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103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8A9B-6D03-403F-9A14-A2586CD26833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3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A929-65EF-44F2-A925-8F340428CE8E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13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F59-DAB2-438E-A2A8-8E2BC559E1A7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27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81-DB9B-44CB-8345-C5015D837B97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13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E27-B5D6-49BE-B8E1-FF05C9EA13A5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26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C22D-B2AC-4F1C-B1D7-DD7A09422D90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21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3682-83BA-4B7D-9F9B-877BEB279151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55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AB-8F55-484C-A2E5-4DA8324713A5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7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6276-8A64-41DD-8BDE-E7A5FB0AE031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AEDA-F81E-4AD4-AC5E-94FF82EF7494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21DD-FF7A-41F0-BAE2-88A29EB8C59D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16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BC47-D2D6-4E87-8782-196DDE1C341B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1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D153-98C1-4907-AB5C-105290612031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6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3539-270D-4336-A4E6-58C2C39DA8C9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0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761F-26AE-434F-B86E-74B33DB9E20F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4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F417-D83E-420C-8A63-8571CB861D9A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4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5CE56-7EAC-4962-BA23-D559ACA110DC}" type="datetime1">
              <a:rPr lang="en-US" smtClean="0"/>
              <a:pPr/>
              <a:t>23-07-18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9CC29-6F9E-48DB-A95D-1BFE9A662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41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5)%20BinaryTreeTraversal.p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05" y="134019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FFFF00"/>
                </a:solidFill>
              </a:rPr>
              <a:t>		Tree</a:t>
            </a:r>
            <a:r>
              <a:rPr lang="en-US" sz="6000" dirty="0"/>
              <a:t>	</a:t>
            </a:r>
            <a:endParaRPr lang="en-US" sz="6000" dirty="0" smtClean="0"/>
          </a:p>
          <a:p>
            <a:pPr marL="0" indent="0">
              <a:buNone/>
            </a:pPr>
            <a:r>
              <a:rPr lang="en-US" sz="4400" dirty="0" smtClean="0"/>
              <a:t>				</a:t>
            </a:r>
            <a:r>
              <a:rPr lang="en-US" sz="4400" dirty="0" smtClean="0">
                <a:solidFill>
                  <a:srgbClr val="FF0000"/>
                </a:solidFill>
              </a:rPr>
              <a:t>in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	Data Structure</a:t>
            </a:r>
            <a:endParaRPr lang="en-US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51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3. Perfect binary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the levels are comletely filled. 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43939" y="3012570"/>
            <a:ext cx="718201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73830" y="4460381"/>
            <a:ext cx="725261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6114" y="2187027"/>
            <a:ext cx="684020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L-1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10479630" y="3207493"/>
            <a:ext cx="942698" cy="1736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9144000" y="2393240"/>
            <a:ext cx="2075544" cy="18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6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 can implement binary tree using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A) Dynamically created nodes.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struct node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int data;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struct node* left;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struct node* right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6886" y="2335237"/>
            <a:ext cx="1814732" cy="731520"/>
          </a:xfrm>
          <a:prstGeom prst="rect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82154" y="3697458"/>
            <a:ext cx="1814732" cy="7315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2664" y="3697458"/>
            <a:ext cx="1814732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51033" y="2335237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7827" y="3734971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08958" y="3709181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84080" y="2335237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96664" y="3709181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67514" y="3697458"/>
            <a:ext cx="0" cy="73152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36608" y="3142957"/>
            <a:ext cx="715730" cy="4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10311618" y="3137096"/>
            <a:ext cx="758412" cy="560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4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18" y="160150"/>
            <a:ext cx="10131425" cy="8839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  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90" y="2160693"/>
            <a:ext cx="10990384" cy="4697307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 marL="2286000" lvl="5" indent="0">
              <a:buNone/>
            </a:pPr>
            <a:r>
              <a:rPr lang="en-US" sz="3000" dirty="0" smtClean="0"/>
              <a:t>0		1		2		3		4		5		6</a:t>
            </a:r>
            <a:endParaRPr lang="en-US" sz="3000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B) Arrays: </a:t>
            </a:r>
            <a:r>
              <a:rPr lang="en-US" sz="3600" dirty="0" smtClean="0"/>
              <a:t>It only works “complete Binary tree”.</a:t>
            </a:r>
          </a:p>
          <a:p>
            <a:pPr marL="0" indent="0">
              <a:buNone/>
            </a:pPr>
            <a:r>
              <a:rPr lang="en-US" sz="2400" dirty="0" smtClean="0"/>
              <a:t>For node at index i;</a:t>
            </a:r>
          </a:p>
          <a:p>
            <a:pPr marL="0" indent="0">
              <a:buNone/>
            </a:pPr>
            <a:r>
              <a:rPr lang="en-US" sz="2400" dirty="0" smtClean="0"/>
              <a:t>Left-child-index=2i+1</a:t>
            </a:r>
          </a:p>
          <a:p>
            <a:pPr marL="0" indent="0">
              <a:buNone/>
            </a:pPr>
            <a:r>
              <a:rPr lang="en-US" sz="2400" dirty="0" smtClean="0"/>
              <a:t>Right-child-index=2i+2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9808" y="2461847"/>
            <a:ext cx="6119447" cy="1097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	4	1	5	8	7	9		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59458" y="2475915"/>
            <a:ext cx="0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02504" y="2475915"/>
            <a:ext cx="16412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99651" y="2504050"/>
            <a:ext cx="0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8118" y="2504050"/>
            <a:ext cx="0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00313" y="2504050"/>
            <a:ext cx="0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00646" y="2475915"/>
            <a:ext cx="0" cy="108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rved Down Arrow 19"/>
          <p:cNvSpPr/>
          <p:nvPr/>
        </p:nvSpPr>
        <p:spPr>
          <a:xfrm>
            <a:off x="3193366" y="2065867"/>
            <a:ext cx="998806" cy="361983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3249637" y="1696003"/>
            <a:ext cx="1674056" cy="73972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3896751" y="1657904"/>
            <a:ext cx="2250831" cy="8039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4276578" y="1569720"/>
            <a:ext cx="2743200" cy="892127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155394" y="1448972"/>
            <a:ext cx="2666243" cy="1012875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4965896" y="1323665"/>
            <a:ext cx="3794552" cy="1124114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15" y="84406"/>
            <a:ext cx="10131425" cy="11113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binary search tree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15" y="956595"/>
            <a:ext cx="10131425" cy="5908431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sz="3200" dirty="0" smtClean="0"/>
              <a:t>   A binary search tree is a binary tree where all values in left </a:t>
            </a:r>
            <a:r>
              <a:rPr lang="en-US" sz="3200" dirty="0" err="1" smtClean="0"/>
              <a:t>subtree</a:t>
            </a:r>
            <a:r>
              <a:rPr lang="en-US" sz="3200" dirty="0" smtClean="0"/>
              <a:t> &lt; value in current node &lt; values in right </a:t>
            </a:r>
            <a:r>
              <a:rPr lang="en-US" sz="3200" dirty="0" err="1" smtClean="0"/>
              <a:t>subtree</a:t>
            </a:r>
            <a:r>
              <a:rPr lang="en-US" sz="3200" dirty="0" smtClean="0"/>
              <a:t>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3200" dirty="0" smtClean="0"/>
              <a:t>   This rule must hold for EVERY </a:t>
            </a:r>
            <a:r>
              <a:rPr lang="en-US" sz="3200" dirty="0" err="1" smtClean="0"/>
              <a:t>subtree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</a:t>
            </a:r>
          </a:p>
          <a:p>
            <a:pPr marL="0" indent="0">
              <a:buNone/>
            </a:pPr>
            <a:r>
              <a:rPr lang="en-US" sz="1600" dirty="0" smtClean="0"/>
              <a:t>					      </a:t>
            </a:r>
            <a:r>
              <a:rPr lang="en-US" sz="2000" dirty="0" smtClean="0"/>
              <a:t>Left-Subtree                     Right-Subtree</a:t>
            </a: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			     </a:t>
            </a:r>
            <a:r>
              <a:rPr lang="en-US" sz="2400" dirty="0" smtClean="0"/>
              <a:t>(Lesser)</a:t>
            </a:r>
            <a:r>
              <a:rPr lang="en-US" dirty="0" smtClean="0"/>
              <a:t>		                  </a:t>
            </a:r>
            <a:r>
              <a:rPr lang="en-US" sz="2400" dirty="0" smtClean="0"/>
              <a:t>(Greater)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81490" y="3671668"/>
            <a:ext cx="984738" cy="85812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418449" y="4909625"/>
            <a:ext cx="1350499" cy="9577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866227" y="4909624"/>
            <a:ext cx="1350499" cy="9577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32850" y="4466492"/>
            <a:ext cx="548640" cy="569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51513" y="4529797"/>
            <a:ext cx="543365" cy="53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082" y="548643"/>
            <a:ext cx="57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is a binary search tree: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B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570440"/>
            <a:ext cx="5179550" cy="344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72672" y="504087"/>
            <a:ext cx="5922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is NOT binary search tree: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BSTN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68" y="1522443"/>
            <a:ext cx="5286815" cy="34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15" y="154746"/>
            <a:ext cx="10131425" cy="14609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Insertion in binary search trees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15" y="1266091"/>
            <a:ext cx="10131425" cy="590843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To insert into a binary search tree, we must maintain the nodes in sorted order.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Example Insert   15    10    20    8    12    17    25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15&gt;10-Left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15&lt;20-Right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10&gt;8-Left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10&lt;12-Right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20&gt;17-Left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20&lt;25-Right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6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15" y="154746"/>
            <a:ext cx="10131425" cy="14609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Removal in binary search trees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15" y="1266091"/>
            <a:ext cx="10131425" cy="590843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 order to delete a node, we must be sure to link up the </a:t>
            </a:r>
            <a:r>
              <a:rPr lang="en-US" sz="3200" dirty="0" err="1" smtClean="0"/>
              <a:t>subtree</a:t>
            </a:r>
            <a:r>
              <a:rPr lang="en-US" sz="3200" dirty="0" smtClean="0"/>
              <a:t>(s) of the node properly.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Suppose we start with the following binary search tree: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ST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314" y="294173"/>
            <a:ext cx="6414868" cy="6323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7452" y="337625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Suppose we want to remove 7 from the tree:-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BST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" y="1879356"/>
            <a:ext cx="4797083" cy="4478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603" y="1266092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Logic of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314295" cy="4558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FF00"/>
                </a:solidFill>
              </a:rPr>
              <a:t>Used to represent hierarchica data.</a:t>
            </a:r>
          </a:p>
          <a:p>
            <a:pPr marL="0" indent="0">
              <a:buNone/>
            </a:pPr>
            <a:r>
              <a:rPr lang="en-US" sz="1200" dirty="0"/>
              <a:t>				</a:t>
            </a:r>
            <a:r>
              <a:rPr lang="en-US" sz="1200" dirty="0" smtClean="0"/>
              <a:t>                                        </a:t>
            </a:r>
            <a:r>
              <a:rPr lang="en-US" sz="3200" dirty="0" err="1" smtClean="0"/>
              <a:t>Purna</a:t>
            </a:r>
            <a:r>
              <a:rPr lang="en-US" sz="3200" dirty="0" smtClean="0"/>
              <a:t>(CEO)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	</a:t>
            </a:r>
            <a:r>
              <a:rPr lang="en-US" sz="3200" dirty="0"/>
              <a:t>	 </a:t>
            </a:r>
            <a:r>
              <a:rPr lang="en-US" sz="3200" dirty="0" smtClean="0"/>
              <a:t>    </a:t>
            </a:r>
            <a:r>
              <a:rPr lang="en-US" sz="2800" dirty="0" err="1" smtClean="0"/>
              <a:t>Madhav</a:t>
            </a:r>
            <a:r>
              <a:rPr lang="en-US" sz="2800" dirty="0" smtClean="0"/>
              <a:t>                       </a:t>
            </a:r>
            <a:r>
              <a:rPr lang="en-US" sz="2800" dirty="0" err="1" smtClean="0"/>
              <a:t>Tarun</a:t>
            </a:r>
            <a:r>
              <a:rPr lang="en-US" sz="2800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    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sz="2800" dirty="0" smtClean="0"/>
              <a:t>Harsh     Hardik     </a:t>
            </a:r>
            <a:r>
              <a:rPr lang="en-US" sz="2800" dirty="0" err="1" smtClean="0"/>
              <a:t>Vishank</a:t>
            </a:r>
            <a:r>
              <a:rPr lang="en-US" sz="2800" dirty="0" smtClean="0"/>
              <a:t>    </a:t>
            </a:r>
            <a:r>
              <a:rPr lang="en-US" sz="2800" dirty="0" err="1" smtClean="0"/>
              <a:t>Aaksh</a:t>
            </a:r>
            <a:r>
              <a:rPr lang="en-US" sz="2800" dirty="0" smtClean="0"/>
              <a:t>     </a:t>
            </a:r>
            <a:r>
              <a:rPr lang="en-US" sz="2800" dirty="0" err="1" smtClean="0"/>
              <a:t>Nirav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Raj         </a:t>
            </a:r>
            <a:r>
              <a:rPr lang="en-US" sz="2800" dirty="0" err="1" smtClean="0"/>
              <a:t>Kunal</a:t>
            </a:r>
            <a:r>
              <a:rPr lang="en-US" sz="2800" dirty="0" smtClean="0"/>
              <a:t>                            </a:t>
            </a:r>
            <a:r>
              <a:rPr lang="en-US" sz="2800" dirty="0" err="1" smtClean="0"/>
              <a:t>Kishan</a:t>
            </a:r>
            <a:r>
              <a:rPr lang="en-US" sz="2800" dirty="0" smtClean="0"/>
              <a:t>      </a:t>
            </a:r>
            <a:r>
              <a:rPr lang="en-US" sz="2800" dirty="0" err="1" smtClean="0"/>
              <a:t>Manan</a:t>
            </a:r>
            <a:endParaRPr lang="en-US" sz="2800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45134" y="3227696"/>
            <a:ext cx="409433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85109" y="4303874"/>
            <a:ext cx="409433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321666" y="5379818"/>
            <a:ext cx="409433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87885" y="4303874"/>
            <a:ext cx="409433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42948" y="5263703"/>
            <a:ext cx="409433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83247" y="3227696"/>
            <a:ext cx="43309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49288" y="4303874"/>
            <a:ext cx="43309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11614" y="5263703"/>
            <a:ext cx="43309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19" y="5379818"/>
            <a:ext cx="43309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9839" y="4303874"/>
            <a:ext cx="43309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34778" y="2341369"/>
            <a:ext cx="3089955" cy="3598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cxnSp>
        <p:nvCxnSpPr>
          <p:cNvPr id="21" name="Straight Arrow Connector 20"/>
          <p:cNvCxnSpPr/>
          <p:nvPr/>
        </p:nvCxnSpPr>
        <p:spPr>
          <a:xfrm>
            <a:off x="3468914" y="4303874"/>
            <a:ext cx="0" cy="559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9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7452" y="337625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Suppose we want to remove 7 from the tree:-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BST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87" y="1930204"/>
            <a:ext cx="5067226" cy="4411712"/>
          </a:xfrm>
          <a:prstGeom prst="rect">
            <a:avLst/>
          </a:prstGeom>
        </p:spPr>
      </p:pic>
      <p:pic>
        <p:nvPicPr>
          <p:cNvPr id="7" name="Picture 6" descr="BST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" y="1879356"/>
            <a:ext cx="4797083" cy="4478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603" y="1266092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4215" y="1390356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7452" y="337625"/>
            <a:ext cx="9847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Now, Lets remove the node 6 which has only a left child but no right child.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ST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704451"/>
            <a:ext cx="4673940" cy="4435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7452" y="337625"/>
            <a:ext cx="9847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Now, Lets remove the node 6 which has only a left child but no right child.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ST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704451"/>
            <a:ext cx="4673940" cy="4435363"/>
          </a:xfrm>
          <a:prstGeom prst="rect">
            <a:avLst/>
          </a:prstGeom>
        </p:spPr>
      </p:pic>
      <p:pic>
        <p:nvPicPr>
          <p:cNvPr id="6" name="Picture 5" descr="bstr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91" y="1771212"/>
            <a:ext cx="4797432" cy="4277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9483" y="618979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suppose we wanted to remove a node like 8.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str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14" y="1585912"/>
            <a:ext cx="4772611" cy="4255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 descr="bs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139485"/>
            <a:ext cx="5306181" cy="4803112"/>
          </a:xfrm>
          <a:prstGeom prst="rect">
            <a:avLst/>
          </a:prstGeom>
        </p:spPr>
      </p:pic>
      <p:pic>
        <p:nvPicPr>
          <p:cNvPr id="5" name="Picture 4" descr="bst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55" y="1102413"/>
            <a:ext cx="5190979" cy="4871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bs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08" y="1040811"/>
            <a:ext cx="5518308" cy="4428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5378" y="2968283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9764"/>
            <a:ext cx="10131425" cy="16271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Remove / Delete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node from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There are </a:t>
            </a:r>
            <a:r>
              <a:rPr lang="en-US" sz="3200" b="1" smtClean="0">
                <a:solidFill>
                  <a:srgbClr val="FFFF00"/>
                </a:solidFill>
              </a:rPr>
              <a:t>three</a:t>
            </a:r>
            <a:r>
              <a:rPr lang="en-US" sz="3200" smtClean="0"/>
              <a:t> Case </a:t>
            </a:r>
            <a:r>
              <a:rPr lang="en-US" sz="3200" dirty="0" smtClean="0"/>
              <a:t>to delete.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Case 1: </a:t>
            </a:r>
            <a:r>
              <a:rPr lang="en-US" sz="3200" dirty="0" smtClean="0">
                <a:solidFill>
                  <a:srgbClr val="FFC000"/>
                </a:solidFill>
              </a:rPr>
              <a:t>No Child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Case 2: </a:t>
            </a:r>
            <a:r>
              <a:rPr lang="en-US" sz="3200" dirty="0" smtClean="0">
                <a:solidFill>
                  <a:srgbClr val="FF0000"/>
                </a:solidFill>
              </a:rPr>
              <a:t>One Child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Case 3: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Two Child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59257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309917" cy="67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2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Case 1: No child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Remove to reference of the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From it’s parent &amp;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Return </a:t>
            </a:r>
            <a:r>
              <a:rPr lang="en-US" sz="2400" b="1" dirty="0" smtClean="0">
                <a:solidFill>
                  <a:srgbClr val="FFFF00"/>
                </a:solidFill>
              </a:rPr>
              <a:t>NULL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59257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309917" cy="67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6449661" y="3777568"/>
            <a:ext cx="1201003" cy="37051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91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Case 2: One child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Find the Node to Delete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Link it’s parent to this only child.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Remain attached to the tree.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59257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309917" cy="67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9534398" y="3491897"/>
            <a:ext cx="434362" cy="96610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rved Right Arrow 26"/>
          <p:cNvSpPr/>
          <p:nvPr/>
        </p:nvSpPr>
        <p:spPr>
          <a:xfrm>
            <a:off x="9015114" y="3175205"/>
            <a:ext cx="804867" cy="311530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69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Case 3: two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Two way to delete.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1. </a:t>
            </a:r>
          </a:p>
          <a:p>
            <a:pPr marL="0" indent="0">
              <a:buNone/>
            </a:pPr>
            <a:r>
              <a:rPr lang="en-US" sz="3200" dirty="0" smtClean="0"/>
              <a:t>   Find minimum in right </a:t>
            </a:r>
          </a:p>
          <a:p>
            <a:pPr marL="0" indent="0">
              <a:buNone/>
            </a:pPr>
            <a:r>
              <a:rPr lang="en-US" sz="3200" dirty="0" smtClean="0"/>
              <a:t>   Copy the value in targetted node</a:t>
            </a:r>
          </a:p>
          <a:p>
            <a:pPr marL="0" indent="0">
              <a:buNone/>
            </a:pPr>
            <a:r>
              <a:rPr lang="en-US" sz="3200" dirty="0" smtClean="0"/>
              <a:t>   Delete duplicate from right subtree.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59257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10339879" y="3499970"/>
            <a:ext cx="668599" cy="1031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309917" cy="67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rot="8917924">
            <a:off x="9898513" y="3417013"/>
            <a:ext cx="645342" cy="191350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10393676" y="3412768"/>
            <a:ext cx="471990" cy="125427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673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3" y="2142067"/>
            <a:ext cx="10339554" cy="4324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 Collection of entities called Nodes.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Tree is a </a:t>
            </a:r>
            <a:r>
              <a:rPr lang="en-US" sz="2400" b="1" dirty="0" smtClean="0">
                <a:solidFill>
                  <a:srgbClr val="FFFF00"/>
                </a:solidFill>
              </a:rPr>
              <a:t>Non-Linear Data Structure.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It’s a </a:t>
            </a:r>
            <a:r>
              <a:rPr lang="en-US" sz="2400" b="1" dirty="0" smtClean="0">
                <a:solidFill>
                  <a:srgbClr val="FFFF00"/>
                </a:solidFill>
              </a:rPr>
              <a:t>hierarchical Structure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smtClean="0">
                <a:solidFill>
                  <a:schemeClr val="bg1"/>
                </a:solidFill>
              </a:rPr>
              <a:t>TRee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3726" y="2935518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36855" y="5788778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16014" y="444379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3047" y="57887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8133" y="4405105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82075" y="578877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8812" y="2641600"/>
            <a:ext cx="837820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925" y="3655205"/>
            <a:ext cx="693801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15676" y="3655205"/>
            <a:ext cx="95593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13219" y="3655205"/>
            <a:ext cx="635870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66825" y="5082426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0" cy="57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64447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039424" y="2336800"/>
            <a:ext cx="1090060" cy="11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</p:cNvCxnSpPr>
          <p:nvPr/>
        </p:nvCxnSpPr>
        <p:spPr>
          <a:xfrm flipH="1" flipV="1">
            <a:off x="10129484" y="2334381"/>
            <a:ext cx="210395" cy="714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29484" y="2006153"/>
            <a:ext cx="1262879" cy="523220"/>
          </a:xfrm>
          <a:prstGeom prst="rect">
            <a:avLst/>
          </a:prstGeom>
          <a:solidFill>
            <a:schemeClr val="tx2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2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Case 3: two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2.</a:t>
            </a:r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smtClean="0"/>
              <a:t>Find maximum </a:t>
            </a:r>
            <a:r>
              <a:rPr lang="en-US" sz="3200" dirty="0" smtClean="0"/>
              <a:t>in left</a:t>
            </a:r>
          </a:p>
          <a:p>
            <a:pPr marL="0" indent="0">
              <a:buNone/>
            </a:pPr>
            <a:r>
              <a:rPr lang="en-US" sz="3200" dirty="0" smtClean="0"/>
              <a:t>  Copy the value in targetted node</a:t>
            </a:r>
          </a:p>
          <a:p>
            <a:pPr marL="0" indent="0">
              <a:buNone/>
            </a:pPr>
            <a:r>
              <a:rPr lang="en-US" sz="3200" dirty="0" smtClean="0"/>
              <a:t>  Delete duplicate from left-subtree.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59257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309917" cy="67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rot="11189747">
            <a:off x="9169865" y="3267436"/>
            <a:ext cx="695327" cy="2748436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9435682" y="5047192"/>
            <a:ext cx="223575" cy="88192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6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4E-DCB4-450F-ABAD-3FE4A29045B6}" type="slidenum">
              <a:rPr lang="en-US"/>
              <a:pPr/>
              <a:t>31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Tree Traversal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301067" cy="3649133"/>
          </a:xfrm>
        </p:spPr>
        <p:txBody>
          <a:bodyPr>
            <a:normAutofit/>
          </a:bodyPr>
          <a:lstStyle/>
          <a:p>
            <a:r>
              <a:rPr lang="en-US" sz="3200" dirty="0"/>
              <a:t>Traversal is the process of visiting every node </a:t>
            </a:r>
            <a:r>
              <a:rPr lang="en-US" sz="3200" dirty="0" smtClean="0"/>
              <a:t>once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Visiting a node entails doing some processing at that node, but when describing a traversal strategy, we need not concern ourselves with what that processing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C3ED-D1D8-4781-B68C-14620CB667AF}" type="slidenum">
              <a:rPr lang="en-US"/>
              <a:pPr/>
              <a:t>32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Binary Tree Traversal Techniques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Three </a:t>
            </a:r>
            <a:r>
              <a:rPr lang="en-US" sz="3200" u="sng" dirty="0"/>
              <a:t>recursive</a:t>
            </a:r>
            <a:r>
              <a:rPr lang="en-US" sz="3200" dirty="0"/>
              <a:t> techniques for binary tree </a:t>
            </a:r>
            <a:r>
              <a:rPr lang="en-US" sz="3200" dirty="0" smtClean="0"/>
              <a:t>traversal</a:t>
            </a:r>
          </a:p>
          <a:p>
            <a:endParaRPr lang="en-US" sz="3200" dirty="0"/>
          </a:p>
          <a:p>
            <a:r>
              <a:rPr lang="en-US" sz="3200" dirty="0"/>
              <a:t>In each technique, the left </a:t>
            </a:r>
            <a:r>
              <a:rPr lang="en-US" sz="3200" dirty="0" err="1"/>
              <a:t>subtree</a:t>
            </a:r>
            <a:r>
              <a:rPr lang="en-US" sz="3200" dirty="0"/>
              <a:t> is traversed recursively, the right </a:t>
            </a:r>
            <a:r>
              <a:rPr lang="en-US" sz="3200" dirty="0" err="1"/>
              <a:t>subtree</a:t>
            </a:r>
            <a:r>
              <a:rPr lang="en-US" sz="3200" dirty="0"/>
              <a:t> is traversed recursively, and the root is visited</a:t>
            </a:r>
          </a:p>
          <a:p>
            <a:endParaRPr lang="en-US" sz="3200" dirty="0" smtClean="0"/>
          </a:p>
          <a:p>
            <a:r>
              <a:rPr lang="en-US" sz="3200" dirty="0" smtClean="0"/>
              <a:t>What </a:t>
            </a:r>
            <a:r>
              <a:rPr lang="en-US" sz="3200" dirty="0"/>
              <a:t>distinguishes the techniques from one another is the order of those 3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103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A1AD-9E22-499F-A4E0-AC490C47B477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Preoder, Inorder, Postorder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103632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Preorder, the root</a:t>
            </a:r>
          </a:p>
          <a:p>
            <a:pPr>
              <a:buFontTx/>
              <a:buNone/>
            </a:pPr>
            <a:r>
              <a:rPr lang="en-US" sz="2800" dirty="0"/>
              <a:t>	is visited before (pre)</a:t>
            </a:r>
          </a:p>
          <a:p>
            <a:pPr>
              <a:buFontTx/>
              <a:buNone/>
            </a:pPr>
            <a:r>
              <a:rPr lang="en-US" sz="2800" dirty="0"/>
              <a:t>	the </a:t>
            </a:r>
            <a:r>
              <a:rPr lang="en-US" sz="2800" dirty="0" err="1"/>
              <a:t>subtrees</a:t>
            </a:r>
            <a:r>
              <a:rPr lang="en-US" sz="2800" dirty="0"/>
              <a:t> traversals</a:t>
            </a:r>
          </a:p>
          <a:p>
            <a:r>
              <a:rPr lang="en-US" sz="2800" dirty="0"/>
              <a:t>In </a:t>
            </a:r>
            <a:r>
              <a:rPr lang="en-US" sz="2800" dirty="0" err="1"/>
              <a:t>Inorder</a:t>
            </a:r>
            <a:r>
              <a:rPr lang="en-US" sz="2800" dirty="0"/>
              <a:t>, the root is</a:t>
            </a:r>
          </a:p>
          <a:p>
            <a:pPr>
              <a:buFontTx/>
              <a:buNone/>
            </a:pPr>
            <a:r>
              <a:rPr lang="en-US" sz="2800" dirty="0"/>
              <a:t>	visited in-between left </a:t>
            </a:r>
          </a:p>
          <a:p>
            <a:pPr>
              <a:buFontTx/>
              <a:buNone/>
            </a:pPr>
            <a:r>
              <a:rPr lang="en-US" sz="2800" dirty="0"/>
              <a:t>	and right </a:t>
            </a:r>
            <a:r>
              <a:rPr lang="en-US" sz="2800" dirty="0" err="1"/>
              <a:t>subtree</a:t>
            </a:r>
            <a:r>
              <a:rPr lang="en-US" sz="2800" dirty="0"/>
              <a:t> traversal</a:t>
            </a:r>
          </a:p>
          <a:p>
            <a:r>
              <a:rPr lang="en-US" sz="2800" dirty="0"/>
              <a:t>In </a:t>
            </a:r>
            <a:r>
              <a:rPr lang="en-US" sz="2800" dirty="0" err="1" smtClean="0"/>
              <a:t>Postorder</a:t>
            </a:r>
            <a:r>
              <a:rPr lang="en-US" sz="2800" dirty="0"/>
              <a:t>, the root</a:t>
            </a:r>
          </a:p>
          <a:p>
            <a:pPr>
              <a:buFontTx/>
              <a:buNone/>
            </a:pPr>
            <a:r>
              <a:rPr lang="en-US" sz="2800" dirty="0"/>
              <a:t>	is visited after (</a:t>
            </a:r>
            <a:r>
              <a:rPr lang="en-US" sz="2800" dirty="0" smtClean="0"/>
              <a:t>post)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the </a:t>
            </a:r>
            <a:r>
              <a:rPr lang="en-US" sz="2800" dirty="0" err="1"/>
              <a:t>subtrees</a:t>
            </a:r>
            <a:r>
              <a:rPr lang="en-US" sz="2800" dirty="0"/>
              <a:t> traversals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807200" y="1371600"/>
            <a:ext cx="4470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Preorder Traversal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Visit the root</a:t>
            </a: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left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right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807200" y="2971800"/>
            <a:ext cx="44704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just"/>
            <a:r>
              <a:rPr lang="en-US" b="1" u="sng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Traversal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left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Visit the root</a:t>
            </a: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right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6807200" y="4648200"/>
            <a:ext cx="4470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just"/>
            <a:r>
              <a:rPr lang="en-US" b="1" u="sng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Traversal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left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Traverse right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Visit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6D2-4578-48EF-A214-B3F6E01DA817}" type="slidenum">
              <a:rPr lang="en-US"/>
              <a:pPr/>
              <a:t>34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b="1" dirty="0"/>
              <a:t>Illustrations for </a:t>
            </a:r>
            <a:r>
              <a:rPr lang="en-US" b="1" dirty="0" smtClean="0"/>
              <a:t>Traversals(</a:t>
            </a:r>
            <a:r>
              <a:rPr lang="en-US" b="1" dirty="0" err="1" smtClean="0"/>
              <a:t>Btree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8" name="Picture 37" descr="BST_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24" y="1418369"/>
            <a:ext cx="6492387" cy="532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103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6D2-4578-48EF-A214-B3F6E01DA817}" type="slidenum">
              <a:rPr lang="en-US"/>
              <a:pPr/>
              <a:t>35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b="1"/>
              <a:t>Illustrations for Traversals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Assume: visiting a </a:t>
            </a:r>
            <a:r>
              <a:rPr lang="en-US" sz="2400" dirty="0" smtClean="0"/>
              <a:t>node</a:t>
            </a:r>
            <a:r>
              <a:rPr lang="en-US" sz="2400" dirty="0"/>
              <a:t>	 is printing its </a:t>
            </a:r>
            <a:r>
              <a:rPr lang="en-US" sz="2400" u="sng" dirty="0"/>
              <a:t>label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Preorder: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40  25  10  3  17  32  30  38  78  50  93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Inorder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3  10  17  25  30  32  38   40  50  78  93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Postorder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3  17  10  30  38  32  25   50  93  78  40  </a:t>
            </a:r>
            <a:endParaRPr lang="en-US" sz="2400" dirty="0"/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67056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" name="Picture 40" descr="BST_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14" y="2096087"/>
            <a:ext cx="4979193" cy="4085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0E5-0DDC-4031-A0C4-246D1079124D}" type="slidenum">
              <a:rPr lang="en-US"/>
              <a:pPr/>
              <a:t>36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sz="3600" b="1" dirty="0"/>
              <a:t>Illustrations for Traversals </a:t>
            </a:r>
            <a:r>
              <a:rPr lang="en-US" sz="3600" b="1" dirty="0" smtClean="0"/>
              <a:t>(</a:t>
            </a:r>
            <a:r>
              <a:rPr lang="en-US" b="1" dirty="0" smtClean="0"/>
              <a:t>BST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60" y="1290704"/>
            <a:ext cx="10363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Assume: visiting a </a:t>
            </a:r>
            <a:r>
              <a:rPr lang="en-US" sz="2800" dirty="0" smtClean="0"/>
              <a:t>node  </a:t>
            </a:r>
            <a:r>
              <a:rPr lang="en-US" sz="2800" dirty="0"/>
              <a:t>is printing its </a:t>
            </a:r>
            <a:r>
              <a:rPr lang="en-US" sz="2800" u="sng" dirty="0"/>
              <a:t>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Preorder: </a:t>
            </a:r>
            <a:r>
              <a:rPr lang="en-US" sz="2800" dirty="0" smtClean="0"/>
              <a:t> ?   ?    ?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Inorder</a:t>
            </a:r>
            <a:r>
              <a:rPr lang="en-US" sz="2800" dirty="0" smtClean="0"/>
              <a:t>:  ?   ?    ?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Postorder</a:t>
            </a:r>
            <a:r>
              <a:rPr lang="en-US" sz="2800" dirty="0"/>
              <a:t>: </a:t>
            </a:r>
            <a:r>
              <a:rPr lang="en-US" sz="2800" dirty="0" smtClean="0"/>
              <a:t> ?   ?   ?</a:t>
            </a:r>
            <a:endParaRPr lang="en-US" sz="2800" dirty="0"/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7457452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910752" y="1670541"/>
            <a:ext cx="3540135" cy="2762639"/>
            <a:chOff x="882" y="1056"/>
            <a:chExt cx="4254" cy="2784"/>
          </a:xfrm>
        </p:grpSpPr>
        <p:sp>
          <p:nvSpPr>
            <p:cNvPr id="182312" name="Text Box 40"/>
            <p:cNvSpPr txBox="1">
              <a:spLocks noChangeArrowheads="1"/>
            </p:cNvSpPr>
            <p:nvPr/>
          </p:nvSpPr>
          <p:spPr bwMode="auto">
            <a:xfrm>
              <a:off x="1457" y="2856"/>
              <a:ext cx="36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882" y="1056"/>
              <a:ext cx="4254" cy="2784"/>
              <a:chOff x="882" y="1056"/>
              <a:chExt cx="4254" cy="2784"/>
            </a:xfrm>
          </p:grpSpPr>
          <p:sp>
            <p:nvSpPr>
              <p:cNvPr id="182314" name="Oval 42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5" name="Text Box 43"/>
              <p:cNvSpPr txBox="1">
                <a:spLocks noChangeArrowheads="1"/>
              </p:cNvSpPr>
              <p:nvPr/>
            </p:nvSpPr>
            <p:spPr bwMode="auto">
              <a:xfrm>
                <a:off x="2449" y="110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182316" name="Oval 44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7" name="Oval 45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8" name="Oval 46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9" name="Oval 47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0" name="Oval 48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1" name="Oval 49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2" name="Oval 50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3" name="Oval 51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4" name="Oval 52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5" name="Oval 53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6" name="Oval 54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7" name="Oval 55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8" name="Oval 56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9" name="Line 57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0" name="Line 58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1" name="Line 59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2" name="Line 6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3" name="Line 61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4" name="Line 62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5" name="Line 63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6" name="Line 64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7" name="Line 65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8" name="Line 66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9" name="Line 67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0" name="Line 68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1" name="Line 69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2" name="Text Box 70"/>
              <p:cNvSpPr txBox="1">
                <a:spLocks noChangeArrowheads="1"/>
              </p:cNvSpPr>
              <p:nvPr/>
            </p:nvSpPr>
            <p:spPr bwMode="auto">
              <a:xfrm>
                <a:off x="1698" y="1514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82343" name="Text Box 71"/>
              <p:cNvSpPr txBox="1">
                <a:spLocks noChangeArrowheads="1"/>
              </p:cNvSpPr>
              <p:nvPr/>
            </p:nvSpPr>
            <p:spPr bwMode="auto">
              <a:xfrm>
                <a:off x="1169" y="2141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82344" name="Text Box 72"/>
              <p:cNvSpPr txBox="1">
                <a:spLocks noChangeArrowheads="1"/>
              </p:cNvSpPr>
              <p:nvPr/>
            </p:nvSpPr>
            <p:spPr bwMode="auto">
              <a:xfrm>
                <a:off x="882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82345" name="Text Box 73"/>
              <p:cNvSpPr txBox="1">
                <a:spLocks noChangeArrowheads="1"/>
              </p:cNvSpPr>
              <p:nvPr/>
            </p:nvSpPr>
            <p:spPr bwMode="auto">
              <a:xfrm>
                <a:off x="1841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182346" name="Text Box 74"/>
              <p:cNvSpPr txBox="1">
                <a:spLocks noChangeArrowheads="1"/>
              </p:cNvSpPr>
              <p:nvPr/>
            </p:nvSpPr>
            <p:spPr bwMode="auto">
              <a:xfrm>
                <a:off x="2248" y="2140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11</a:t>
                </a:r>
              </a:p>
            </p:txBody>
          </p:sp>
          <p:sp>
            <p:nvSpPr>
              <p:cNvPr id="182347" name="Text Box 75"/>
              <p:cNvSpPr txBox="1">
                <a:spLocks noChangeArrowheads="1"/>
              </p:cNvSpPr>
              <p:nvPr/>
            </p:nvSpPr>
            <p:spPr bwMode="auto">
              <a:xfrm>
                <a:off x="2006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182348" name="Text Box 76"/>
              <p:cNvSpPr txBox="1">
                <a:spLocks noChangeArrowheads="1"/>
              </p:cNvSpPr>
              <p:nvPr/>
            </p:nvSpPr>
            <p:spPr bwMode="auto">
              <a:xfrm>
                <a:off x="3255" y="3433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14</a:t>
                </a:r>
              </a:p>
            </p:txBody>
          </p:sp>
          <p:sp>
            <p:nvSpPr>
              <p:cNvPr id="182349" name="Text Box 77"/>
              <p:cNvSpPr txBox="1">
                <a:spLocks noChangeArrowheads="1"/>
              </p:cNvSpPr>
              <p:nvPr/>
            </p:nvSpPr>
            <p:spPr bwMode="auto">
              <a:xfrm>
                <a:off x="2632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182350" name="Text Box 78"/>
              <p:cNvSpPr txBox="1">
                <a:spLocks noChangeArrowheads="1"/>
              </p:cNvSpPr>
              <p:nvPr/>
            </p:nvSpPr>
            <p:spPr bwMode="auto">
              <a:xfrm>
                <a:off x="3207" y="146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82351" name="Text Box 79"/>
              <p:cNvSpPr txBox="1">
                <a:spLocks noChangeArrowheads="1"/>
              </p:cNvSpPr>
              <p:nvPr/>
            </p:nvSpPr>
            <p:spPr bwMode="auto">
              <a:xfrm>
                <a:off x="3975" y="213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27</a:t>
                </a:r>
              </a:p>
            </p:txBody>
          </p:sp>
          <p:sp>
            <p:nvSpPr>
              <p:cNvPr id="182352" name="Text Box 80"/>
              <p:cNvSpPr txBox="1">
                <a:spLocks noChangeArrowheads="1"/>
              </p:cNvSpPr>
              <p:nvPr/>
            </p:nvSpPr>
            <p:spPr bwMode="auto">
              <a:xfrm>
                <a:off x="3639" y="285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22</a:t>
                </a:r>
              </a:p>
            </p:txBody>
          </p:sp>
          <p:sp>
            <p:nvSpPr>
              <p:cNvPr id="182353" name="Text Box 81"/>
              <p:cNvSpPr txBox="1">
                <a:spLocks noChangeArrowheads="1"/>
              </p:cNvSpPr>
              <p:nvPr/>
            </p:nvSpPr>
            <p:spPr bwMode="auto">
              <a:xfrm>
                <a:off x="4456" y="281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80E5-0DDC-4031-A0C4-246D1079124D}" type="slidenum">
              <a:rPr lang="en-US"/>
              <a:pPr/>
              <a:t>37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9084"/>
            <a:ext cx="10363200" cy="838200"/>
          </a:xfrm>
        </p:spPr>
        <p:txBody>
          <a:bodyPr/>
          <a:lstStyle/>
          <a:p>
            <a:r>
              <a:rPr lang="en-US" sz="3600" b="1" dirty="0"/>
              <a:t>Illustrations for Traversals (Contd.)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60" y="1290704"/>
            <a:ext cx="103632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Assume: visiting a </a:t>
            </a:r>
            <a:r>
              <a:rPr lang="en-US" sz="2800" dirty="0" smtClean="0"/>
              <a:t>node  </a:t>
            </a:r>
            <a:r>
              <a:rPr lang="en-US" sz="2800" dirty="0"/>
              <a:t>is printing its </a:t>
            </a:r>
            <a:r>
              <a:rPr lang="en-US" sz="2800" u="sng" dirty="0"/>
              <a:t>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Preorder</a:t>
            </a:r>
            <a:r>
              <a:rPr lang="en-US" sz="2800" dirty="0"/>
              <a:t>: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  15 </a:t>
            </a:r>
            <a:r>
              <a:rPr lang="en-US" sz="2800" dirty="0"/>
              <a:t>8 2 6 3 </a:t>
            </a:r>
            <a:r>
              <a:rPr lang="en-US" sz="2800" dirty="0" smtClean="0"/>
              <a:t>7 11 </a:t>
            </a:r>
            <a:r>
              <a:rPr lang="en-US" sz="2800" dirty="0"/>
              <a:t>10 12 14 20 27 22 30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Inorder</a:t>
            </a:r>
            <a:r>
              <a:rPr lang="en-US" sz="2800" dirty="0"/>
              <a:t>: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  2 </a:t>
            </a:r>
            <a:r>
              <a:rPr lang="en-US" sz="2800" dirty="0"/>
              <a:t>3 6 7 8 10 </a:t>
            </a:r>
            <a:r>
              <a:rPr lang="en-US" sz="2800" dirty="0" smtClean="0"/>
              <a:t>11 12 </a:t>
            </a:r>
            <a:r>
              <a:rPr lang="en-US" sz="2800" dirty="0"/>
              <a:t>14 15 20 22 27 30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Postorder</a:t>
            </a:r>
            <a:r>
              <a:rPr lang="en-US" sz="2800" dirty="0"/>
              <a:t>: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   3 </a:t>
            </a:r>
            <a:r>
              <a:rPr lang="en-US" sz="2800" dirty="0"/>
              <a:t>7 6 2 10 </a:t>
            </a:r>
            <a:r>
              <a:rPr lang="en-US" sz="2800" dirty="0" smtClean="0"/>
              <a:t>14 12 </a:t>
            </a:r>
            <a:r>
              <a:rPr lang="en-US" sz="2800" dirty="0"/>
              <a:t>11 8 22 30 27 20 15</a:t>
            </a:r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7218301" y="1403252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910752" y="1670541"/>
            <a:ext cx="3540135" cy="2762639"/>
            <a:chOff x="882" y="1056"/>
            <a:chExt cx="4254" cy="2784"/>
          </a:xfrm>
        </p:grpSpPr>
        <p:sp>
          <p:nvSpPr>
            <p:cNvPr id="182312" name="Text Box 40"/>
            <p:cNvSpPr txBox="1">
              <a:spLocks noChangeArrowheads="1"/>
            </p:cNvSpPr>
            <p:nvPr/>
          </p:nvSpPr>
          <p:spPr bwMode="auto">
            <a:xfrm>
              <a:off x="1457" y="2856"/>
              <a:ext cx="36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882" y="1056"/>
              <a:ext cx="4254" cy="2784"/>
              <a:chOff x="882" y="1056"/>
              <a:chExt cx="4254" cy="2784"/>
            </a:xfrm>
          </p:grpSpPr>
          <p:sp>
            <p:nvSpPr>
              <p:cNvPr id="182314" name="Oval 42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5" name="Text Box 43"/>
              <p:cNvSpPr txBox="1">
                <a:spLocks noChangeArrowheads="1"/>
              </p:cNvSpPr>
              <p:nvPr/>
            </p:nvSpPr>
            <p:spPr bwMode="auto">
              <a:xfrm>
                <a:off x="2449" y="110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15</a:t>
                </a:r>
              </a:p>
            </p:txBody>
          </p:sp>
          <p:sp>
            <p:nvSpPr>
              <p:cNvPr id="182316" name="Oval 44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7" name="Oval 45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8" name="Oval 46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9" name="Oval 47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0" name="Oval 48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1" name="Oval 49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2" name="Oval 50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3" name="Oval 51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4" name="Oval 52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5" name="Oval 53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6" name="Oval 54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7" name="Oval 55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8" name="Oval 56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29" name="Line 57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0" name="Line 58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1" name="Line 59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2" name="Line 6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3" name="Line 61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4" name="Line 62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5" name="Line 63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6" name="Line 64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7" name="Line 65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8" name="Line 66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39" name="Line 67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0" name="Line 68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1" name="Line 69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42" name="Text Box 70"/>
              <p:cNvSpPr txBox="1">
                <a:spLocks noChangeArrowheads="1"/>
              </p:cNvSpPr>
              <p:nvPr/>
            </p:nvSpPr>
            <p:spPr bwMode="auto">
              <a:xfrm>
                <a:off x="1698" y="1514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182343" name="Text Box 71"/>
              <p:cNvSpPr txBox="1">
                <a:spLocks noChangeArrowheads="1"/>
              </p:cNvSpPr>
              <p:nvPr/>
            </p:nvSpPr>
            <p:spPr bwMode="auto">
              <a:xfrm>
                <a:off x="1169" y="2141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2344" name="Text Box 72"/>
              <p:cNvSpPr txBox="1">
                <a:spLocks noChangeArrowheads="1"/>
              </p:cNvSpPr>
              <p:nvPr/>
            </p:nvSpPr>
            <p:spPr bwMode="auto">
              <a:xfrm>
                <a:off x="882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82345" name="Text Box 73"/>
              <p:cNvSpPr txBox="1">
                <a:spLocks noChangeArrowheads="1"/>
              </p:cNvSpPr>
              <p:nvPr/>
            </p:nvSpPr>
            <p:spPr bwMode="auto">
              <a:xfrm>
                <a:off x="1841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182346" name="Text Box 74"/>
              <p:cNvSpPr txBox="1">
                <a:spLocks noChangeArrowheads="1"/>
              </p:cNvSpPr>
              <p:nvPr/>
            </p:nvSpPr>
            <p:spPr bwMode="auto">
              <a:xfrm>
                <a:off x="2248" y="2140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82347" name="Text Box 75"/>
              <p:cNvSpPr txBox="1">
                <a:spLocks noChangeArrowheads="1"/>
              </p:cNvSpPr>
              <p:nvPr/>
            </p:nvSpPr>
            <p:spPr bwMode="auto">
              <a:xfrm>
                <a:off x="2006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182348" name="Text Box 76"/>
              <p:cNvSpPr txBox="1">
                <a:spLocks noChangeArrowheads="1"/>
              </p:cNvSpPr>
              <p:nvPr/>
            </p:nvSpPr>
            <p:spPr bwMode="auto">
              <a:xfrm>
                <a:off x="3255" y="3433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14</a:t>
                </a:r>
              </a:p>
            </p:txBody>
          </p:sp>
          <p:sp>
            <p:nvSpPr>
              <p:cNvPr id="182349" name="Text Box 77"/>
              <p:cNvSpPr txBox="1">
                <a:spLocks noChangeArrowheads="1"/>
              </p:cNvSpPr>
              <p:nvPr/>
            </p:nvSpPr>
            <p:spPr bwMode="auto">
              <a:xfrm>
                <a:off x="2632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182350" name="Text Box 78"/>
              <p:cNvSpPr txBox="1">
                <a:spLocks noChangeArrowheads="1"/>
              </p:cNvSpPr>
              <p:nvPr/>
            </p:nvSpPr>
            <p:spPr bwMode="auto">
              <a:xfrm>
                <a:off x="3207" y="146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20</a:t>
                </a:r>
              </a:p>
            </p:txBody>
          </p:sp>
          <p:sp>
            <p:nvSpPr>
              <p:cNvPr id="182351" name="Text Box 79"/>
              <p:cNvSpPr txBox="1">
                <a:spLocks noChangeArrowheads="1"/>
              </p:cNvSpPr>
              <p:nvPr/>
            </p:nvSpPr>
            <p:spPr bwMode="auto">
              <a:xfrm>
                <a:off x="3975" y="213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27</a:t>
                </a:r>
              </a:p>
            </p:txBody>
          </p:sp>
          <p:sp>
            <p:nvSpPr>
              <p:cNvPr id="182352" name="Text Box 80"/>
              <p:cNvSpPr txBox="1">
                <a:spLocks noChangeArrowheads="1"/>
              </p:cNvSpPr>
              <p:nvPr/>
            </p:nvSpPr>
            <p:spPr bwMode="auto">
              <a:xfrm>
                <a:off x="3639" y="285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22</a:t>
                </a:r>
              </a:p>
            </p:txBody>
          </p:sp>
          <p:sp>
            <p:nvSpPr>
              <p:cNvPr id="182353" name="Text Box 81"/>
              <p:cNvSpPr txBox="1">
                <a:spLocks noChangeArrowheads="1"/>
              </p:cNvSpPr>
              <p:nvPr/>
            </p:nvSpPr>
            <p:spPr bwMode="auto">
              <a:xfrm>
                <a:off x="4456" y="281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5754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Preorder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Inorder sequence: D B E A F C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Preorder sequence: A B D E C F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5754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Preorder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Inorder sequence: D B E A F C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Preorder sequence: A B D E C F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Root Node :- A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Left SubTree :- D B E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Right SubTree :-  F C 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</a:rPr>
              <a:t>Root-</a:t>
            </a:r>
            <a:r>
              <a:rPr lang="en-US" sz="2800" dirty="0" smtClean="0"/>
              <a:t>The top most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</a:rPr>
              <a:t>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</a:rPr>
              <a:t>Parents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</a:rPr>
              <a:t>Siblings</a:t>
            </a:r>
            <a:r>
              <a:rPr lang="en-US" sz="2800" dirty="0" smtClean="0"/>
              <a:t>- Have same parents.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</a:rPr>
              <a:t>Leaf</a:t>
            </a:r>
            <a:r>
              <a:rPr lang="en-US" sz="2800" dirty="0" smtClean="0"/>
              <a:t>- Has no Child.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smtClean="0">
                <a:solidFill>
                  <a:schemeClr val="bg1"/>
                </a:solidFill>
              </a:rPr>
              <a:t>Relation of TRee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3726" y="2935518"/>
            <a:ext cx="595086" cy="6386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36855" y="5788778"/>
            <a:ext cx="595086" cy="638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16014" y="4443797"/>
            <a:ext cx="595086" cy="638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3047" y="5788777"/>
            <a:ext cx="595086" cy="6386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8133" y="4405105"/>
            <a:ext cx="595086" cy="638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82075" y="5788776"/>
            <a:ext cx="595086" cy="6386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8812" y="2641600"/>
            <a:ext cx="837820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925" y="3655205"/>
            <a:ext cx="693801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15676" y="3655205"/>
            <a:ext cx="95593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13219" y="3655205"/>
            <a:ext cx="635870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66825" y="5082426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0" cy="57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64447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49089" y="2199303"/>
            <a:ext cx="438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59876" y="3127401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5401" y="2676710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5652" y="4019247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41626" y="4352659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91902" y="3985962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49436" y="4285754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36404" y="4034944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63402" y="5390793"/>
            <a:ext cx="5965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79010" y="5371498"/>
            <a:ext cx="4390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24001" y="5298682"/>
            <a:ext cx="313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5754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Preorder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Inorder sequence: D B E A F C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Preorder sequence: A B D E C F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Root Node :- A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Left SubTree :- D B E</a:t>
            </a:r>
          </a:p>
          <a:p>
            <a:pPr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Right SubTree :-  F C 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349911" y="3063243"/>
            <a:ext cx="2356761" cy="1710772"/>
            <a:chOff x="1104" y="1056"/>
            <a:chExt cx="2832" cy="1724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>
              <a:off x="2544" y="1056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3"/>
            <p:cNvSpPr txBox="1">
              <a:spLocks noChangeArrowheads="1"/>
            </p:cNvSpPr>
            <p:nvPr/>
          </p:nvSpPr>
          <p:spPr bwMode="auto">
            <a:xfrm>
              <a:off x="2449" y="1102"/>
              <a:ext cx="50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A</a:t>
              </a:r>
              <a:endParaRPr lang="en-US" dirty="0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3360" y="1440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2352" y="211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104" y="211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728" y="1488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3184" y="2348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 flipH="1">
              <a:off x="2256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3120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 flipH="1">
              <a:off x="1584" y="18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225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3480" y="1889"/>
              <a:ext cx="239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1698" y="1514"/>
              <a:ext cx="49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B</a:t>
              </a:r>
              <a:endParaRPr lang="en-US" dirty="0"/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1169" y="2141"/>
              <a:ext cx="457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Text Box 74"/>
            <p:cNvSpPr txBox="1">
              <a:spLocks noChangeArrowheads="1"/>
            </p:cNvSpPr>
            <p:nvPr/>
          </p:nvSpPr>
          <p:spPr bwMode="auto">
            <a:xfrm>
              <a:off x="2248" y="2140"/>
              <a:ext cx="611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E</a:t>
              </a:r>
              <a:endParaRPr lang="en-US" dirty="0"/>
            </a:p>
          </p:txBody>
        </p:sp>
        <p:sp>
          <p:nvSpPr>
            <p:cNvPr id="21" name="Text Box 78"/>
            <p:cNvSpPr txBox="1">
              <a:spLocks noChangeArrowheads="1"/>
            </p:cNvSpPr>
            <p:nvPr/>
          </p:nvSpPr>
          <p:spPr bwMode="auto">
            <a:xfrm>
              <a:off x="3207" y="1468"/>
              <a:ext cx="62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C</a:t>
              </a:r>
              <a:endParaRPr lang="en-US" dirty="0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3079" y="2378"/>
              <a:ext cx="60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F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99060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Preorder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 B H E A I F J  C G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A B D E H C F I J G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A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 B H 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 F J C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99060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Preorder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 B H E A I F J  C G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A B D E H C F I J G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A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 B H 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 F J C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49911" y="3063243"/>
            <a:ext cx="3651024" cy="1710772"/>
            <a:chOff x="1104" y="1056"/>
            <a:chExt cx="2832" cy="1724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>
              <a:off x="2544" y="1056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3"/>
            <p:cNvSpPr txBox="1">
              <a:spLocks noChangeArrowheads="1"/>
            </p:cNvSpPr>
            <p:nvPr/>
          </p:nvSpPr>
          <p:spPr bwMode="auto">
            <a:xfrm>
              <a:off x="2449" y="1102"/>
              <a:ext cx="50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A</a:t>
              </a:r>
              <a:endParaRPr lang="en-US" dirty="0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3360" y="1440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2352" y="211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104" y="211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728" y="1488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3184" y="2348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 flipH="1">
              <a:off x="2256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3120" y="13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 flipH="1">
              <a:off x="1584" y="18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225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3480" y="1889"/>
              <a:ext cx="239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1698" y="1514"/>
              <a:ext cx="49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B</a:t>
              </a:r>
              <a:endParaRPr lang="en-US" dirty="0"/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1169" y="2141"/>
              <a:ext cx="457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Text Box 74"/>
            <p:cNvSpPr txBox="1">
              <a:spLocks noChangeArrowheads="1"/>
            </p:cNvSpPr>
            <p:nvPr/>
          </p:nvSpPr>
          <p:spPr bwMode="auto">
            <a:xfrm>
              <a:off x="2248" y="2140"/>
              <a:ext cx="611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E</a:t>
              </a:r>
              <a:endParaRPr lang="en-US" dirty="0"/>
            </a:p>
          </p:txBody>
        </p:sp>
        <p:sp>
          <p:nvSpPr>
            <p:cNvPr id="21" name="Text Box 78"/>
            <p:cNvSpPr txBox="1">
              <a:spLocks noChangeArrowheads="1"/>
            </p:cNvSpPr>
            <p:nvPr/>
          </p:nvSpPr>
          <p:spPr bwMode="auto">
            <a:xfrm>
              <a:off x="3207" y="1468"/>
              <a:ext cx="62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C</a:t>
              </a:r>
              <a:endParaRPr lang="en-US" dirty="0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3079" y="2378"/>
              <a:ext cx="60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    F</a:t>
              </a:r>
              <a:endParaRPr lang="en-US" dirty="0"/>
            </a:p>
          </p:txBody>
        </p:sp>
      </p:grpSp>
      <p:sp>
        <p:nvSpPr>
          <p:cNvPr id="23" name="Line 60"/>
          <p:cNvSpPr>
            <a:spLocks noChangeShapeType="1"/>
          </p:cNvSpPr>
          <p:nvPr/>
        </p:nvSpPr>
        <p:spPr bwMode="auto">
          <a:xfrm>
            <a:off x="10816313" y="3879274"/>
            <a:ext cx="381571" cy="35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0777864" y="4263190"/>
            <a:ext cx="542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    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0874326" y="4290646"/>
            <a:ext cx="801859" cy="49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8821064" y="4534621"/>
            <a:ext cx="308120" cy="456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 flipH="1">
            <a:off x="9988683" y="4787839"/>
            <a:ext cx="308120" cy="456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>
            <a:off x="10434141" y="4763193"/>
            <a:ext cx="552727" cy="484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510954" y="4994031"/>
            <a:ext cx="787791" cy="4642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646898" y="5216770"/>
            <a:ext cx="787791" cy="4642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631680" y="5256628"/>
            <a:ext cx="787791" cy="4642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50105" y="5064367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59129" y="5315243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11881" y="5270691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99060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</a:t>
            </a:r>
            <a:r>
              <a:rPr lang="en-US" sz="4400" dirty="0" err="1" smtClean="0"/>
              <a:t>POSTorder</a:t>
            </a:r>
            <a:r>
              <a:rPr lang="en-US" sz="4400" dirty="0" smtClean="0"/>
              <a:t> 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99060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Example: For Given </a:t>
            </a:r>
            <a:r>
              <a:rPr lang="en-US" sz="4400" dirty="0" err="1" smtClean="0"/>
              <a:t>Inorder</a:t>
            </a:r>
            <a:r>
              <a:rPr lang="en-US" sz="4400" dirty="0" smtClean="0"/>
              <a:t> and </a:t>
            </a:r>
            <a:r>
              <a:rPr lang="en-US" sz="4400" dirty="0" err="1" smtClean="0"/>
              <a:t>POSTorder</a:t>
            </a:r>
            <a:r>
              <a:rPr lang="en-US" sz="4400" dirty="0" smtClean="0"/>
              <a:t> 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10972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50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55, 60, 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50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 20, 30, 35, 40, 45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55, 60, 70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					Root Node:-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50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55, 60, 70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40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:- 20, 30, 35			Root Node:-  30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:- 45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:- 20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50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20, 30, 35, 40, 45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55, 60, 70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40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20, 30, 35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Root Node:-  30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:- 45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:- 20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99" y="1010650"/>
            <a:ext cx="4149017" cy="32953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50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55, 60, 70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Root Node :-   60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55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	70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59" y="2841675"/>
            <a:ext cx="3932103" cy="31230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20, 30, 35, 40, 45, 50, 55, 60, 70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Preorder: 20, 35, 30, 45, 40, 55, 70, 60, 50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7" y="2124949"/>
            <a:ext cx="5613009" cy="44580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Edges, Depth, Height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rgbClr val="FFFF00"/>
                </a:solidFill>
              </a:rPr>
              <a:t>Edges: </a:t>
            </a:r>
            <a:r>
              <a:rPr lang="en-US" sz="2800" dirty="0" smtClean="0"/>
              <a:t>If a tree have N nodes</a:t>
            </a:r>
          </a:p>
          <a:p>
            <a:pPr marL="0" indent="0">
              <a:buNone/>
            </a:pPr>
            <a:r>
              <a:rPr lang="en-US" sz="2800" dirty="0" smtClean="0"/>
              <a:t>It have N-1 edges.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rgbClr val="FFFF00"/>
                </a:solidFill>
              </a:rPr>
              <a:t>Depth of x:</a:t>
            </a:r>
            <a:r>
              <a:rPr lang="en-US" sz="2800" b="1" dirty="0" smtClean="0">
                <a:solidFill>
                  <a:srgbClr val="FFFF00"/>
                </a:solidFill>
              </a:rPr>
              <a:t>   </a:t>
            </a:r>
            <a:r>
              <a:rPr lang="en-US" sz="2800" dirty="0" smtClean="0"/>
              <a:t>Length of path from </a:t>
            </a:r>
          </a:p>
          <a:p>
            <a:pPr marL="0" indent="0">
              <a:buNone/>
            </a:pPr>
            <a:r>
              <a:rPr lang="en-US" sz="2800" dirty="0" smtClean="0"/>
              <a:t>Root to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rgbClr val="FFFF00"/>
                </a:solidFill>
              </a:rPr>
              <a:t>Hight of  tree:</a:t>
            </a:r>
            <a:r>
              <a:rPr lang="en-US" sz="2800" b="1" dirty="0" smtClean="0">
                <a:solidFill>
                  <a:srgbClr val="FFFF00"/>
                </a:solidFill>
              </a:rPr>
              <a:t>  </a:t>
            </a:r>
            <a:r>
              <a:rPr lang="en-US" sz="2800" dirty="0" smtClean="0"/>
              <a:t>  Length of longest</a:t>
            </a:r>
          </a:p>
          <a:p>
            <a:pPr marL="0" indent="0">
              <a:buNone/>
            </a:pPr>
            <a:r>
              <a:rPr lang="en-US" sz="2800" dirty="0" smtClean="0"/>
              <a:t>Path from root to a leaf</a:t>
            </a:r>
            <a:endParaRPr lang="en-US" sz="2400" dirty="0"/>
          </a:p>
          <a:p>
            <a:endParaRPr lang="en-US" sz="2400" dirty="0" smtClean="0"/>
          </a:p>
          <a:p>
            <a:pPr marL="914400" lvl="2" indent="0">
              <a:buNone/>
            </a:pPr>
            <a:r>
              <a:rPr lang="en-US" sz="2000" dirty="0" smtClean="0"/>
              <a:t>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3726" y="2935518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36855" y="5788778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16014" y="444379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3047" y="57887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8133" y="4405105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82075" y="578877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8812" y="2641600"/>
            <a:ext cx="837820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925" y="3655205"/>
            <a:ext cx="693801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15676" y="3655205"/>
            <a:ext cx="95593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13219" y="3655205"/>
            <a:ext cx="635870" cy="68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66825" y="5082426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0" cy="57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64447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039424" y="2336800"/>
            <a:ext cx="1090060" cy="11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</p:cNvCxnSpPr>
          <p:nvPr/>
        </p:nvCxnSpPr>
        <p:spPr>
          <a:xfrm flipH="1" flipV="1">
            <a:off x="10129484" y="2334381"/>
            <a:ext cx="210395" cy="714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29484" y="2006153"/>
            <a:ext cx="1262879" cy="523220"/>
          </a:xfrm>
          <a:prstGeom prst="rect">
            <a:avLst/>
          </a:prstGeom>
          <a:solidFill>
            <a:schemeClr val="tx2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71314" y="5709713"/>
            <a:ext cx="1262879" cy="523220"/>
          </a:xfrm>
          <a:prstGeom prst="rect">
            <a:avLst/>
          </a:prstGeom>
          <a:solidFill>
            <a:schemeClr val="tx2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Leaf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51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GTU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7_TreeGTU_2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03" y="1662538"/>
            <a:ext cx="10107741" cy="40757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6_TreeGTU_20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28" y="1378635"/>
            <a:ext cx="9294946" cy="44125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1_TreeGTU_201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54" y="1822299"/>
            <a:ext cx="10744971" cy="30938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:- 1, 10, 11, 12, 13, 14, 15, 17, 18, 21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 1, 11, 12, 10, 14, 18, 21, 17, 15, 13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13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1, 10, 11, 12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14, 15, 17, 18, 21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 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	1				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11, 12			Root Node :-  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:- 11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:- 1, 10, 11, 12, 13, 14, 15, 17, 18, 21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 1, 11, 12, 10, 14, 18, 21, 17, 15, 13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13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1, 10, 11, 12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14, 15, 17, 18, 21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 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	1				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11, 12			Root Node :-  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:- 11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 descr="BTreeGTUCon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050" y="998806"/>
            <a:ext cx="4936254" cy="40714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:- 1, 10, 11, 12, 13, 14, 15, 17, 18, 21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 1, 11, 12, 10, 14, 18, 21, 17, 15, 13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13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1, 10, 11,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14, 15, 17, 18, 21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 15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14				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17, 18, 21 		Root Node :-   17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:- 18, 21         Root:- 21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								Left:-  18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:- 1, 10, 11, 12, 13, 14, 15, 17, 18, 21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 1, 11, 12, 10, 14, 18, 21, 17, 15, 13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root is  : 13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1, 10, 11, 12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14, 15, 17, 18, 21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    Root Node :-    15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14				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 17, 18, 21 		Root Node :-   17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:- 18, 21         Root:- 21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								Left:-  18  </a:t>
            </a:r>
          </a:p>
        </p:txBody>
      </p:sp>
      <p:pic>
        <p:nvPicPr>
          <p:cNvPr id="3" name="Picture 2" descr="BTreeGTUConst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02" y="445816"/>
            <a:ext cx="5021214" cy="41414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95532" y="589655"/>
            <a:ext cx="10972800" cy="5965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:- 1, 10, 11, 12, 13, 14, 15, 17, 18, 21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 1, 11, 12, 10, 14, 18, 21, 17, 15, 13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 descr="BTreeGTUCons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75" y="2281163"/>
            <a:ext cx="4613250" cy="38049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1_TreeGTU_201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54" y="1822299"/>
            <a:ext cx="10744971" cy="30938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Some  Application of Tree in Computer Science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067"/>
            <a:ext cx="12037325" cy="43679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Storing naturally hierarchicl data- </a:t>
            </a:r>
            <a:r>
              <a:rPr lang="en-US" sz="3200" dirty="0" smtClean="0">
                <a:solidFill>
                  <a:srgbClr val="FFFF00"/>
                </a:solidFill>
              </a:rPr>
              <a:t>File system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Organige data for quick search, insertion, deletion- </a:t>
            </a:r>
            <a:r>
              <a:rPr lang="en-US" sz="3200" dirty="0" smtClean="0">
                <a:solidFill>
                  <a:srgbClr val="FFFF00"/>
                </a:solidFill>
              </a:rPr>
              <a:t>Binary search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Routing Algorithm.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65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2_TreeGTU_20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8" y="2307101"/>
            <a:ext cx="10451469" cy="2574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3_TreeGTU_2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16" y="1772530"/>
            <a:ext cx="10426437" cy="1955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4_TreeGTU_2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2847181"/>
            <a:ext cx="9496425" cy="2238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018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53" y="1434890"/>
            <a:ext cx="10117243" cy="35127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2018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57" y="2897944"/>
            <a:ext cx="9640933" cy="19046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2017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98" y="2389094"/>
            <a:ext cx="8959482" cy="2677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pres?slideindex=1&amp;slidetitle="/>
              </a:rPr>
              <a:t>BINARY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Each node can have at most 2 childern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node have only left and right child 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Only left child 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Only right child.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leaf node has no left or right child.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leaf node has only NULL.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Binary TRee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36855" y="5788778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35682" y="5170140"/>
            <a:ext cx="0" cy="57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39439" y="2379989"/>
            <a:ext cx="1593890" cy="707886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Right- child of root.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14857" y="2176444"/>
            <a:ext cx="1262879" cy="707886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Left-child of root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438414" y="3097551"/>
            <a:ext cx="682048" cy="20894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729000" y="2962334"/>
            <a:ext cx="321163" cy="212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20462" y="3600963"/>
            <a:ext cx="893347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Leaf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76816" y="5796383"/>
            <a:ext cx="1136993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1410299" y="4221557"/>
            <a:ext cx="186364" cy="23882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Down Arrow 46"/>
          <p:cNvSpPr/>
          <p:nvPr/>
        </p:nvSpPr>
        <p:spPr>
          <a:xfrm>
            <a:off x="11169195" y="5103016"/>
            <a:ext cx="167189" cy="64706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8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1. Strict/Proper binary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Each node can have either </a:t>
            </a:r>
          </a:p>
          <a:p>
            <a:pPr marL="0" indent="0">
              <a:buNone/>
            </a:pPr>
            <a:r>
              <a:rPr lang="en-US" sz="3200" dirty="0" smtClean="0"/>
              <a:t>2 or 0 child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28235" y="585475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43650" y="584562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2188" y="5124598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1468" y="5139905"/>
            <a:ext cx="244365" cy="52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2. Complete binary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036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Every  Level , except last level </a:t>
            </a:r>
          </a:p>
          <a:p>
            <a:pPr>
              <a:buNone/>
            </a:pPr>
            <a:r>
              <a:rPr lang="en-US" sz="3200" dirty="0" smtClean="0"/>
              <a:t>is completely filled.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 nodes are as left as possible.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09600"/>
            <a:ext cx="10185851" cy="132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27915" y="2132391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1941" y="2954866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28235" y="296233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9089" y="5704114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9089" y="4402680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652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3149" y="4354899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9424" y="4402677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51513" y="5750085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99098" y="5750173"/>
            <a:ext cx="595086" cy="638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32829" y="2524138"/>
            <a:ext cx="535170" cy="4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39424" y="2641600"/>
            <a:ext cx="792517" cy="53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15153" y="3652781"/>
            <a:ext cx="270021" cy="543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8856" y="3697527"/>
            <a:ext cx="317935" cy="60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34398" y="3697527"/>
            <a:ext cx="422402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27027" y="3697527"/>
            <a:ext cx="444625" cy="64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46599" y="5098341"/>
            <a:ext cx="346901" cy="57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8563" y="5098341"/>
            <a:ext cx="0" cy="57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 flipH="1">
            <a:off x="8146632" y="5117509"/>
            <a:ext cx="59100" cy="586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957417" y="2187027"/>
            <a:ext cx="709630" cy="16148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5599" y="1718891"/>
            <a:ext cx="1262879" cy="52322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43939" y="3012570"/>
            <a:ext cx="718201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73830" y="4460381"/>
            <a:ext cx="725261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2328" y="5858120"/>
            <a:ext cx="779689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6114" y="2187027"/>
            <a:ext cx="684020" cy="52322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L-1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9144000" y="6147582"/>
            <a:ext cx="2225725" cy="1125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0479630" y="3207493"/>
            <a:ext cx="942698" cy="1736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9144000" y="2393240"/>
            <a:ext cx="2075544" cy="18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C29-6F9E-48DB-A95D-1BFE9A6626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2696</TotalTime>
  <Words>2077</Words>
  <Application>Microsoft Office PowerPoint</Application>
  <PresentationFormat>Custom</PresentationFormat>
  <Paragraphs>570</Paragraphs>
  <Slides>66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Celestial</vt:lpstr>
      <vt:lpstr>Slide 1</vt:lpstr>
      <vt:lpstr>Logic of Tree</vt:lpstr>
      <vt:lpstr>Slide 3</vt:lpstr>
      <vt:lpstr>Slide 4</vt:lpstr>
      <vt:lpstr>Edges, Depth, Height</vt:lpstr>
      <vt:lpstr>Some  Application of Tree in Computer Science</vt:lpstr>
      <vt:lpstr>Slide 7</vt:lpstr>
      <vt:lpstr>1. Strict/Proper binary tree</vt:lpstr>
      <vt:lpstr>2. Complete binary tree</vt:lpstr>
      <vt:lpstr>3. Perfect binary tree</vt:lpstr>
      <vt:lpstr>We can implement binary tree using</vt:lpstr>
      <vt:lpstr>     or</vt:lpstr>
      <vt:lpstr>binary search tree </vt:lpstr>
      <vt:lpstr>Slide 14</vt:lpstr>
      <vt:lpstr>Insertion in binary search trees </vt:lpstr>
      <vt:lpstr>Example</vt:lpstr>
      <vt:lpstr>Removal in binary search trees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Remove / Delete  a node from bst</vt:lpstr>
      <vt:lpstr>Case 1: No child</vt:lpstr>
      <vt:lpstr>Case 2: One child</vt:lpstr>
      <vt:lpstr>Case 3: two child</vt:lpstr>
      <vt:lpstr>Case 3: two child</vt:lpstr>
      <vt:lpstr>Binary Tree Traversal</vt:lpstr>
      <vt:lpstr>Binary Tree Traversal Techniques</vt:lpstr>
      <vt:lpstr>Preoder, Inorder, Postorder</vt:lpstr>
      <vt:lpstr>Illustrations for Traversals(Btree)</vt:lpstr>
      <vt:lpstr>Illustrations for Traversals</vt:lpstr>
      <vt:lpstr>Illustrations for Traversals (BST)</vt:lpstr>
      <vt:lpstr>Illustrations for Traversals (Contd.)</vt:lpstr>
      <vt:lpstr>  Example: For Given Inorder and Preorder  </vt:lpstr>
      <vt:lpstr>  Example: For Given Inorder and Preorder  </vt:lpstr>
      <vt:lpstr>  Example: For Given Inorder and Preorder  </vt:lpstr>
      <vt:lpstr>  Example: For Given Inorder and Preorder  </vt:lpstr>
      <vt:lpstr>  Example: For Given Inorder and Preorder  </vt:lpstr>
      <vt:lpstr>  Example: For Given Inorder and POSTorder   </vt:lpstr>
      <vt:lpstr>  Example: For Given Inorder and POSTorder   </vt:lpstr>
      <vt:lpstr>Slide 45</vt:lpstr>
      <vt:lpstr>Slide 46</vt:lpstr>
      <vt:lpstr>Slide 47</vt:lpstr>
      <vt:lpstr>Slide 48</vt:lpstr>
      <vt:lpstr>Slide 49</vt:lpstr>
      <vt:lpstr>GTU Questions 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BINARY TREE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Mahabub Jahan Shuvo</dc:creator>
  <cp:lastModifiedBy>admin</cp:lastModifiedBy>
  <cp:revision>166</cp:revision>
  <dcterms:created xsi:type="dcterms:W3CDTF">2015-03-25T16:59:30Z</dcterms:created>
  <dcterms:modified xsi:type="dcterms:W3CDTF">2018-07-23T14:16:03Z</dcterms:modified>
</cp:coreProperties>
</file>