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2" r:id="rId10"/>
    <p:sldId id="267" r:id="rId11"/>
    <p:sldId id="266" r:id="rId12"/>
    <p:sldId id="265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64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1709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06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4506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892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3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8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7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7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wdflower.com/data-for-everyone/" TargetMode="External"/><Relationship Id="rId2" Type="http://schemas.openxmlformats.org/officeDocument/2006/relationships/hyperlink" Target="https://www.linkedin.com/in/konstantinpalagach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owdflow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rowdflower/twitter-user-gender-class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1B060-6919-47ED-A18C-160222EA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50F09-19F4-4696-BEA9-040E8180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Garamond" panose="02020404030301010803" pitchFamily="18" charset="0"/>
                <a:cs typeface="Iskoola Pota" panose="020B0604020202020204" pitchFamily="34" charset="0"/>
              </a:rPr>
              <a:t>CLASSIFICATION OF GENDER BASED ON TWEETS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91456-A0E0-43B2-95CF-F7F32B5BF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RAVI TEJA VEMURI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SPRINGBOARD CAPSTONE PROJECT </a:t>
            </a:r>
            <a:r>
              <a:rPr lang="en-US" b="1" dirty="0">
                <a:solidFill>
                  <a:srgbClr val="0070C0"/>
                </a:solidFill>
                <a:latin typeface="Kristen ITC" panose="03050502040202030202" pitchFamily="66" charset="0"/>
              </a:rPr>
              <a:t>#2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DATA SCIENCE CAREER TRACK</a:t>
            </a: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44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CF57-4250-4C61-A156-6697F58E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217053" cy="12808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USING FASTAI FOR PREDICTIVE MODELLING (TRANSFER LEARNING)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FEE5-89AF-4D79-BA9B-9074DB57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2121376"/>
            <a:ext cx="4141673" cy="41125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Transfer learning is a machine learning method where a model developed for a task is reused as the starting point for a model on a second task.</a:t>
            </a:r>
          </a:p>
          <a:p>
            <a:r>
              <a:rPr lang="en-US" dirty="0"/>
              <a:t>Used Google Colab notebooks since it’s on cloud as has GPU as runtime. </a:t>
            </a:r>
          </a:p>
          <a:p>
            <a:r>
              <a:rPr lang="en-US" dirty="0"/>
              <a:t>TextLMDataBunch used to get the data ready for a language model</a:t>
            </a:r>
          </a:p>
          <a:p>
            <a:r>
              <a:rPr lang="en-US" dirty="0"/>
              <a:t>TextClasDataBunch used to get the data ready for a text classifier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E04472B-9819-4F88-B311-FFC5C509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22" y="2121376"/>
            <a:ext cx="59436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54DEA3B-0DA2-4CFB-90F9-2411E769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22" y="4094001"/>
            <a:ext cx="61436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93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8A4B-A168-4481-BA28-E1FACFC3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446" y="624111"/>
            <a:ext cx="4790008" cy="1280890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Garamond" panose="02020404030301010803" pitchFamily="18" charset="0"/>
              </a:rPr>
              <a:t>FINE TUNING AND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2FFA-307E-430A-AF63-AC1EA97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266" y="2040467"/>
            <a:ext cx="4802188" cy="3870755"/>
          </a:xfrm>
        </p:spPr>
        <p:txBody>
          <a:bodyPr>
            <a:normAutofit/>
          </a:bodyPr>
          <a:lstStyle/>
          <a:p>
            <a:r>
              <a:rPr lang="en-US" dirty="0"/>
              <a:t>Freeze(freeze_to) and unfreezing(unfreeze) is helpful in us deciding which specific layers of the model we want to train at a certain point of time in an epoch.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Confusion-matrix is a good technique to summarize the performance of a classification algorithm. We use ClassificationInterpretationclass here.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D7083-C91A-4998-B56B-D0807E189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 r="11482"/>
          <a:stretch/>
        </p:blipFill>
        <p:spPr bwMode="auto">
          <a:xfrm>
            <a:off x="7558675" y="3429000"/>
            <a:ext cx="3408245" cy="237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C5F24615-672D-4FE5-894D-5E96EEC2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54" y="504826"/>
            <a:ext cx="30384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39D720-7978-42B7-BC97-AEAF9A8B1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154" y="5465166"/>
            <a:ext cx="4686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7FDF-1B2E-4942-9C97-3748AE36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>
                <a:latin typeface="Garamond" panose="02020404030301010803" pitchFamily="18" charset="0"/>
              </a:rPr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52AF-46F1-4417-A90D-F79B713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811144"/>
            <a:ext cx="4096059" cy="442274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Optimized Parameters using GridSearchCV using 5 folds (penalty = 'l1', C= 0.1)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tweets(non cleaned version of text and description combined)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Optimized Parameters using GridSearchCV using 5 folds (penalty = 'l1', C= 0.1)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tweets(using process of Lemmatization, tokenization, stop words)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A8BA8F-7EAA-4FA0-B97D-4E709828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1720814"/>
            <a:ext cx="3434263" cy="23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257F34-5191-48AD-BE65-A929F0A4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537" y="2154346"/>
            <a:ext cx="2176651" cy="12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FC0A15F3-EF98-4061-9BE2-0D635650D2E3}"/>
              </a:ext>
            </a:extLst>
          </p:cNvPr>
          <p:cNvSpPr/>
          <p:nvPr/>
        </p:nvSpPr>
        <p:spPr>
          <a:xfrm>
            <a:off x="5503178" y="1644242"/>
            <a:ext cx="864096" cy="22650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919C5-C0BB-4472-95D5-499A52F3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32" y="4245429"/>
            <a:ext cx="3288505" cy="22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2F64266-154C-42B2-9521-46E7877FE893}"/>
              </a:ext>
            </a:extLst>
          </p:cNvPr>
          <p:cNvSpPr/>
          <p:nvPr/>
        </p:nvSpPr>
        <p:spPr>
          <a:xfrm>
            <a:off x="5503178" y="4152122"/>
            <a:ext cx="864096" cy="208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D3C33-D6ED-4A2C-B66A-53338F5D7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412" y="856649"/>
            <a:ext cx="436245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DA1E9-D392-4771-B6AC-167BAE6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537" y="4511901"/>
            <a:ext cx="2245803" cy="1362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592EBF-F4FA-4127-88AD-67098B7543B0}"/>
              </a:ext>
            </a:extLst>
          </p:cNvPr>
          <p:cNvSpPr txBox="1"/>
          <p:nvPr/>
        </p:nvSpPr>
        <p:spPr>
          <a:xfrm>
            <a:off x="6842834" y="1395159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32076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EC24-0D94-42EB-9DCF-9464002C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RANDOMFOREST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5DD0-BF1D-4544-BC71-9A81D54A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1905000"/>
            <a:ext cx="4140772" cy="43288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Hypertuned parameters using GridSearchCV with 5 folds(n_estimators= 50, max_depth=15)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 feature, non cleaned.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Hypertuned parameters using GridSearchCV with 5 folds(n_estimators= 50, max_depth=15)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 feature.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FD2892-72B8-47EE-8D5B-9987AA6C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2059196"/>
            <a:ext cx="2847412" cy="196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EE3877-BFB4-485C-BEEF-8FACCE1C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61" y="2299136"/>
            <a:ext cx="2454546" cy="14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6951A23-B5AC-40DA-909F-ED27CFD022CF}"/>
              </a:ext>
            </a:extLst>
          </p:cNvPr>
          <p:cNvSpPr/>
          <p:nvPr/>
        </p:nvSpPr>
        <p:spPr>
          <a:xfrm>
            <a:off x="5402424" y="1905000"/>
            <a:ext cx="895739" cy="2117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6F09C2-CD1C-4637-AAB0-B691ED72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29" y="4360344"/>
            <a:ext cx="2717357" cy="18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5ECA0D-F08B-4EAC-8789-435F45168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760" y="4450702"/>
            <a:ext cx="2542128" cy="148881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421EB054-8DC5-4190-877A-B7256F952DCF}"/>
              </a:ext>
            </a:extLst>
          </p:cNvPr>
          <p:cNvSpPr/>
          <p:nvPr/>
        </p:nvSpPr>
        <p:spPr>
          <a:xfrm>
            <a:off x="5402424" y="4273420"/>
            <a:ext cx="895739" cy="1744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FE1C3-17A5-48ED-B735-CBA558D85C0D}"/>
              </a:ext>
            </a:extLst>
          </p:cNvPr>
          <p:cNvSpPr txBox="1"/>
          <p:nvPr/>
        </p:nvSpPr>
        <p:spPr>
          <a:xfrm>
            <a:off x="6644081" y="1602297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82591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0CEC-C51B-4DE1-9EE6-985693B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13B1-49AF-4831-837C-9CD0B4F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410029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Optimized parameters with GridSearchCV 5 folds(</a:t>
            </a:r>
            <a:r>
              <a:rPr lang="it-IT" dirty="0">
                <a:solidFill>
                  <a:srgbClr val="000000"/>
                </a:solidFill>
              </a:rPr>
              <a:t>C=1,gamma='scale', kernel='linear’)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 feature, non cleaned.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Optimized parameters with GridSearchCV 5 folds(</a:t>
            </a:r>
            <a:r>
              <a:rPr lang="it-IT" dirty="0">
                <a:solidFill>
                  <a:srgbClr val="000000"/>
                </a:solidFill>
              </a:rPr>
              <a:t>C=1,gamma='scale', kernel='linear’)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 feature, 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CE636C-528A-41F1-B970-C9F48F52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4126" y="2065124"/>
            <a:ext cx="2838813" cy="19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8CAAD3-0E09-4184-A47C-F5EEBE0F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096" y="2276858"/>
            <a:ext cx="2551896" cy="153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2F46C6BF-FA5D-4162-B442-995F083AAFF7}"/>
              </a:ext>
            </a:extLst>
          </p:cNvPr>
          <p:cNvSpPr/>
          <p:nvPr/>
        </p:nvSpPr>
        <p:spPr>
          <a:xfrm>
            <a:off x="5225143" y="2065124"/>
            <a:ext cx="788742" cy="1957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4CB7A1C-86AD-4ABF-B285-59CFAF48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24" y="4566949"/>
            <a:ext cx="2838815" cy="19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2365D-4F54-43FB-B644-57B11D6FA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201" y="4700073"/>
            <a:ext cx="2607489" cy="153381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07E48FE-2513-4B41-B80B-32E7A3E578C0}"/>
              </a:ext>
            </a:extLst>
          </p:cNvPr>
          <p:cNvSpPr/>
          <p:nvPr/>
        </p:nvSpPr>
        <p:spPr>
          <a:xfrm>
            <a:off x="5449078" y="4366727"/>
            <a:ext cx="646922" cy="20247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4A20C-AD0F-4D2D-BD30-19E1E01A3AA3}"/>
              </a:ext>
            </a:extLst>
          </p:cNvPr>
          <p:cNvSpPr txBox="1"/>
          <p:nvPr/>
        </p:nvSpPr>
        <p:spPr>
          <a:xfrm>
            <a:off x="6644081" y="1602297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202968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0796-7294-4C7E-88F1-7D7D9D68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COMPARISION OF MODEL BOXPLOTS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767873E1-3FCD-4E96-B3D7-FBF6ED1A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96" y="2107601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Original Tweets model accuracies using Kfold splits of 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Cleaned Tweets model accuracies using Kfold splits of 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B178A8-E4EA-483B-853C-8B42A0B6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1021427"/>
            <a:ext cx="2756361" cy="296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6FF27-7E54-4EB1-9266-55E469B2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635" y="2107601"/>
            <a:ext cx="287553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LR: 0.597185 (0.007982) RFC: 0.564169 (0.013691) SVM: 0.616746 (0.007782)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7FB1FC8F-9ABC-49F2-BB10-FFAC947E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80" y="3984172"/>
            <a:ext cx="2613955" cy="28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C9182B6-CB51-4DF7-BE5E-4F8EDF208727}"/>
              </a:ext>
            </a:extLst>
          </p:cNvPr>
          <p:cNvSpPr/>
          <p:nvPr/>
        </p:nvSpPr>
        <p:spPr>
          <a:xfrm>
            <a:off x="4935894" y="1905000"/>
            <a:ext cx="888833" cy="1771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51131FF-7517-4D02-80E8-D7473B7C1A88}"/>
              </a:ext>
            </a:extLst>
          </p:cNvPr>
          <p:cNvSpPr/>
          <p:nvPr/>
        </p:nvSpPr>
        <p:spPr>
          <a:xfrm>
            <a:off x="4832059" y="4513277"/>
            <a:ext cx="992668" cy="1912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66FAE-4462-4031-A785-D41EA7B8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218" y="5084238"/>
            <a:ext cx="287553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LR: 0.560856 (0.010851) RFC: 0.539329 (0.008562) SVM: 0.598219 (0.011240)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CF0-DBB2-48BA-9279-6AE8E843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5E19-1E1E-4824-B686-3A7EB8FF6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Confusion matrix → good distribution of true positives/true negatives</a:t>
            </a:r>
          </a:p>
          <a:p>
            <a:r>
              <a:rPr lang="en-US" dirty="0">
                <a:solidFill>
                  <a:srgbClr val="000000"/>
                </a:solidFill>
              </a:rPr>
              <a:t>Summary of the model’s performances. I used 5 epochs for the final accuracy.</a:t>
            </a:r>
          </a:p>
          <a:p>
            <a:r>
              <a:rPr lang="en-US" dirty="0">
                <a:solidFill>
                  <a:srgbClr val="000000"/>
                </a:solidFill>
              </a:rPr>
              <a:t>Using more epochs is causing the data to overfit. So had to early stop. </a:t>
            </a:r>
          </a:p>
          <a:p>
            <a:r>
              <a:rPr lang="en-US" dirty="0">
                <a:solidFill>
                  <a:srgbClr val="000000"/>
                </a:solidFill>
              </a:rPr>
              <a:t>Better performance using fastai deep learning library in comparison to the models built.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B01A8-B2E5-44F5-95F1-3EFB6A28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59" y="1592091"/>
            <a:ext cx="4140772" cy="2122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31C2C-07F5-4506-8717-8C45D57D6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59" y="4161009"/>
            <a:ext cx="3771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CA68-B908-4759-8686-5E87C9CE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5E9F-94CE-4184-8007-329F070F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profileImage feature to perform Image Classification of the gender(male, female, brand) with fastai library</a:t>
            </a:r>
          </a:p>
          <a:p>
            <a:r>
              <a:rPr lang="en-US" dirty="0"/>
              <a:t> SVM can be worked along with PCA for reducing the feature space, where I encode my text data as separate vectors</a:t>
            </a:r>
          </a:p>
          <a:p>
            <a:r>
              <a:rPr lang="en-US" dirty="0"/>
              <a:t>I can incorporate some more features along with the text data into my predictors, so maybe some improvement can be seen on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7017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5A56-897E-457F-9C1C-E7F0CF05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453B-685C-40CB-AD94-9E045C03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Special thanks to my mentor, </a:t>
            </a:r>
            <a:r>
              <a:rPr lang="en-US" dirty="0">
                <a:hlinkClick r:id="rId2"/>
              </a:rPr>
              <a:t>Konstantin Palagachev</a:t>
            </a:r>
            <a:r>
              <a:rPr lang="en-US" dirty="0"/>
              <a:t>, for helping me in every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Thanks to Springboard team, Katherine Allen.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Thanks to the author/preparer of the data </a:t>
            </a:r>
            <a:r>
              <a:rPr lang="en-US" dirty="0" err="1">
                <a:hlinkClick r:id="rId3"/>
              </a:rPr>
              <a:t>Data</a:t>
            </a:r>
            <a:r>
              <a:rPr lang="en-US" dirty="0">
                <a:hlinkClick r:id="rId3"/>
              </a:rPr>
              <a:t> For Everyone Library</a:t>
            </a:r>
            <a:r>
              <a:rPr lang="en-US" dirty="0"/>
              <a:t> on </a:t>
            </a:r>
            <a:r>
              <a:rPr lang="en-US" dirty="0" err="1">
                <a:hlinkClick r:id="rId4"/>
              </a:rPr>
              <a:t>Crowdflower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83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F1E0-387A-4721-9B29-BB4B740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867" y="566358"/>
            <a:ext cx="4942530" cy="1280890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  <a:cs typeface="Iskoola Pota" panose="020B0502040204020203" pitchFamily="34" charset="0"/>
              </a:rPr>
              <a:t>TWITTER PROFILES </a:t>
            </a:r>
          </a:p>
        </p:txBody>
      </p:sp>
      <p:pic>
        <p:nvPicPr>
          <p:cNvPr id="1028" name="Picture 4" descr="Twitter bans users for &quot;misgendering&quot; but behind the scenes it's ...">
            <a:extLst>
              <a:ext uri="{FF2B5EF4-FFF2-40B4-BE49-F238E27FC236}">
                <a16:creationId xmlns:a16="http://schemas.microsoft.com/office/drawing/2014/main" id="{EC0B434E-2CC5-4E5E-A933-B5BEE02BB3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2279650"/>
            <a:ext cx="7315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7152-5DAB-4DB2-85EF-99D9C3BD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WHAT IS THE GOAL?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F92616-9783-4F83-82A7-44527E1B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en-US" sz="2000" dirty="0"/>
              <a:t>To simply view a Twitter profile and judge whether the user was a male, a female, or a brand (non-individual).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is useful for the prospective client in determining a gender in analyzing well, based on seeing a user’s tweet or a profile.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A7DEDC75-9CFF-40CB-8D24-440BC9EC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410" y="1274994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49FA-5811-4891-956A-F6D18E64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ACQUIRING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842E-4F91-4A9C-A5F2-A2178554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data acquired is stored in a .csv file.</a:t>
            </a:r>
          </a:p>
          <a:p>
            <a:r>
              <a:rPr lang="en-US" dirty="0">
                <a:solidFill>
                  <a:srgbClr val="000000"/>
                </a:solidFill>
              </a:rPr>
              <a:t>It consists of 20050 rows and 26 columns/features.</a:t>
            </a:r>
          </a:p>
          <a:p>
            <a:r>
              <a:rPr lang="en-US" dirty="0">
                <a:solidFill>
                  <a:srgbClr val="000000"/>
                </a:solidFill>
              </a:rPr>
              <a:t>The dataset was obtained from </a:t>
            </a:r>
            <a:r>
              <a:rPr lang="en-US" dirty="0">
                <a:hlinkClick r:id="rId2"/>
              </a:rPr>
              <a:t>Kaggle Crowdflower Dataset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text data consists tons of information for analysis but there were few missing values which had to be cleaned for text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A46DA-4D1C-4E10-A3B8-437606F5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1844787"/>
            <a:ext cx="4535651" cy="23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7B56-C10E-41DB-BC75-936B1D5F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546E-C452-4E86-B7C5-968D5927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905000"/>
            <a:ext cx="4140772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Gender count plot by dropping the unknown gender values.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Applied techniques like Lemmatization, Tokenization and stop words.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above methods reduce the number of words in the vocabulary, in order to make it suitable for standard ML algorithms 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Dropped the features not required for the classification like gender_gold etc.</a:t>
            </a:r>
          </a:p>
          <a:p>
            <a:r>
              <a:rPr lang="en-US" sz="1600" dirty="0">
                <a:solidFill>
                  <a:schemeClr val="tx1"/>
                </a:solidFill>
              </a:rPr>
              <a:t>Missing values in the description column were concatenated with that in the text column to impute the NaN values.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DB5B8B-3B29-432C-A226-18ADCCF16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r="1" b="1"/>
          <a:stretch/>
        </p:blipFill>
        <p:spPr bwMode="auto">
          <a:xfrm>
            <a:off x="6096000" y="1700280"/>
            <a:ext cx="4137060" cy="39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F9C4-D7F7-4F15-A428-CC73B645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944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7246-1331-4DF5-A880-977035F3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818" y="1914088"/>
            <a:ext cx="4802188" cy="38707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Common words of cleaned Tweets in a plot.</a:t>
            </a:r>
          </a:p>
          <a:p>
            <a:r>
              <a:rPr lang="en-US" dirty="0"/>
              <a:t>Generated word cloud for the most common words . </a:t>
            </a:r>
          </a:p>
          <a:p>
            <a:r>
              <a:rPr lang="en-US" dirty="0"/>
              <a:t>Removed the duplicates in the tweets text as well.</a:t>
            </a:r>
          </a:p>
          <a:p>
            <a:r>
              <a:rPr lang="en-US" dirty="0"/>
              <a:t>Word Cloud represents the frequency or the importance of each word.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B3C6CC-17BD-49F1-9328-445E49C10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044" b="3"/>
          <a:stretch/>
        </p:blipFill>
        <p:spPr bwMode="auto">
          <a:xfrm>
            <a:off x="6971952" y="733866"/>
            <a:ext cx="3768466" cy="26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E0A5F0-0E74-4C86-AB4C-8902837BC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5" b="-2"/>
          <a:stretch/>
        </p:blipFill>
        <p:spPr bwMode="auto">
          <a:xfrm>
            <a:off x="6971952" y="3429000"/>
            <a:ext cx="3768466" cy="26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8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65C2-23A7-45CC-BE78-64D9B562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71812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EDA(continued..)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B30F-E3BD-4A52-A071-55E65982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70" y="1757076"/>
            <a:ext cx="3931624" cy="334384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plots shows the female and male word tweet counts.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These words are the most frequent used in their tweets.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These text is analyzed from the cleaned data, where I applied Tokenization, stop words, and Lemmatization.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32D210-CEFD-4E72-980A-0D7CF269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8081" y="684764"/>
            <a:ext cx="3534795" cy="27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1277C4-9217-4366-8961-61F76CB3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081" y="3647040"/>
            <a:ext cx="3620011" cy="281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5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5CF8-9849-4975-997F-618062CE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INFERENTIAL STATISTICS(TWO TAILED T-TEST)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6F9-0F7D-488F-9F4F-92101D79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821" y="1905000"/>
            <a:ext cx="5835121" cy="4328890"/>
          </a:xfrm>
        </p:spPr>
        <p:txBody>
          <a:bodyPr>
            <a:normAutofit/>
          </a:bodyPr>
          <a:lstStyle/>
          <a:p>
            <a:r>
              <a:rPr lang="en-US" dirty="0"/>
              <a:t>Null Hypothesis H</a:t>
            </a:r>
            <a:r>
              <a:rPr lang="en-US" baseline="-25000" dirty="0"/>
              <a:t>0</a:t>
            </a:r>
            <a:r>
              <a:rPr lang="en-US" dirty="0"/>
              <a:t> = There is no difference in average length of words for male and female genders(Identical). </a:t>
            </a:r>
          </a:p>
          <a:p>
            <a:endParaRPr lang="en-US" dirty="0"/>
          </a:p>
          <a:p>
            <a:r>
              <a:rPr lang="en-US" dirty="0"/>
              <a:t>There is a statistically significant difference between male and female average length of words in a text.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 statistically significant difference between male and female average length of words in a cleaned version text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13B4A-A831-4BA8-9BB9-60896AF5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824" y="3388868"/>
            <a:ext cx="3719636" cy="622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A2572B-72C1-4069-A9F7-3C119C58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599" y="5156539"/>
            <a:ext cx="3757861" cy="52280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F745566-0D78-4247-99BE-40EDF07637E5}"/>
              </a:ext>
            </a:extLst>
          </p:cNvPr>
          <p:cNvSpPr/>
          <p:nvPr/>
        </p:nvSpPr>
        <p:spPr>
          <a:xfrm>
            <a:off x="8028264" y="3331213"/>
            <a:ext cx="236678" cy="73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3BD8ECF-2F7F-4BA6-850F-5AE412AA101E}"/>
              </a:ext>
            </a:extLst>
          </p:cNvPr>
          <p:cNvSpPr/>
          <p:nvPr/>
        </p:nvSpPr>
        <p:spPr>
          <a:xfrm>
            <a:off x="8028264" y="5088420"/>
            <a:ext cx="236678" cy="73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59B9-07C8-4799-9110-55461209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F981-314F-4062-9D0C-E13337A7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Converts text to a matrix where every row is an observation and every feature is a unique word.</a:t>
            </a:r>
          </a:p>
          <a:p>
            <a:r>
              <a:rPr lang="en-US" dirty="0">
                <a:solidFill>
                  <a:srgbClr val="000000"/>
                </a:solidFill>
              </a:rPr>
              <a:t>Used </a:t>
            </a:r>
            <a:r>
              <a:rPr lang="en-US" b="1" dirty="0">
                <a:solidFill>
                  <a:srgbClr val="000000"/>
                </a:solidFill>
              </a:rPr>
              <a:t>CountVectorizer</a:t>
            </a:r>
            <a:r>
              <a:rPr lang="en-US" dirty="0">
                <a:solidFill>
                  <a:srgbClr val="000000"/>
                </a:solidFill>
              </a:rPr>
              <a:t> on the features/predictors which will be useful in ML models which also performs </a:t>
            </a:r>
            <a:r>
              <a:rPr lang="en-US" dirty="0">
                <a:solidFill>
                  <a:schemeClr val="tx1"/>
                </a:solidFill>
              </a:rPr>
              <a:t>tokenization. It counts the word frequencies.</a:t>
            </a:r>
          </a:p>
          <a:p>
            <a:r>
              <a:rPr lang="en-US" b="1" dirty="0">
                <a:solidFill>
                  <a:schemeClr val="tx1"/>
                </a:solidFill>
              </a:rPr>
              <a:t>LabelEncoder</a:t>
            </a:r>
            <a:r>
              <a:rPr lang="en-US" dirty="0">
                <a:solidFill>
                  <a:schemeClr val="tx1"/>
                </a:solidFill>
              </a:rPr>
              <a:t> was used to convert the target variable classes to ordinal numbers like 0,1,…n-1. Later, I used inverse transform to decode the target classes back to categories for us to know.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Bold">
            <a:extLst>
              <a:ext uri="{FF2B5EF4-FFF2-40B4-BE49-F238E27FC236}">
                <a16:creationId xmlns:a16="http://schemas.microsoft.com/office/drawing/2014/main" id="{AAA53F34-7A89-4DF9-B27F-A9828E89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914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1013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Courier New</vt:lpstr>
      <vt:lpstr>Garamond</vt:lpstr>
      <vt:lpstr>Kristen ITC</vt:lpstr>
      <vt:lpstr>Wingdings</vt:lpstr>
      <vt:lpstr>Wingdings 3</vt:lpstr>
      <vt:lpstr>Wisp</vt:lpstr>
      <vt:lpstr>CLASSIFICATION OF GENDER BASED ON TWEETS DATA</vt:lpstr>
      <vt:lpstr>TWITTER PROFILES </vt:lpstr>
      <vt:lpstr>WHAT IS THE GOAL?</vt:lpstr>
      <vt:lpstr>ACQUIRING THE DATA</vt:lpstr>
      <vt:lpstr>DATA CLEANING</vt:lpstr>
      <vt:lpstr>EXPLORATORY DATA ANALYSIS</vt:lpstr>
      <vt:lpstr>EDA(continued..)</vt:lpstr>
      <vt:lpstr>INFERENTIAL STATISTICS(TWO TAILED T-TEST)</vt:lpstr>
      <vt:lpstr>BAG OF WORDS</vt:lpstr>
      <vt:lpstr>USING FASTAI FOR PREDICTIVE MODELLING (TRANSFER LEARNING) </vt:lpstr>
      <vt:lpstr>FINE TUNING AND CONFUSION MATRIX</vt:lpstr>
      <vt:lpstr>LOGISTIC REGRESSION MODEL</vt:lpstr>
      <vt:lpstr>RANDOMFOREST MODEL</vt:lpstr>
      <vt:lpstr>SUPPORT VECTOR MACHINE</vt:lpstr>
      <vt:lpstr>COMPARISION OF MODEL BOXPLOTS</vt:lpstr>
      <vt:lpstr>RESULTS</vt:lpstr>
      <vt:lpstr>FUTURE WORK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GENDER BASED ON TWEETS DATA</dc:title>
  <dc:creator>Poojitha Kolluri</dc:creator>
  <cp:lastModifiedBy>Poojitha Kolluri</cp:lastModifiedBy>
  <cp:revision>17</cp:revision>
  <dcterms:created xsi:type="dcterms:W3CDTF">2020-05-29T18:13:24Z</dcterms:created>
  <dcterms:modified xsi:type="dcterms:W3CDTF">2020-05-31T23:38:57Z</dcterms:modified>
</cp:coreProperties>
</file>