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62" r:id="rId3"/>
    <p:sldId id="258" r:id="rId4"/>
    <p:sldId id="259" r:id="rId5"/>
    <p:sldId id="261" r:id="rId6"/>
    <p:sldId id="260" r:id="rId7"/>
    <p:sldId id="265" r:id="rId8"/>
    <p:sldId id="264" r:id="rId9"/>
    <p:sldId id="266" r:id="rId10"/>
    <p:sldId id="268" r:id="rId11"/>
    <p:sldId id="267" r:id="rId12"/>
    <p:sldId id="271" r:id="rId13"/>
    <p:sldId id="270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3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4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5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1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3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4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2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8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7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Kaggle%20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Kaggle%20Datas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insideairbnb.com/get-the-dat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851AA-1899-492F-868C-98BC8619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03" b="828"/>
          <a:stretch/>
        </p:blipFill>
        <p:spPr>
          <a:xfrm>
            <a:off x="1" y="-33299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77D848-17E2-41DF-BEC7-B3312B3A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882000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PREDICTING THE PRICES OF AIRBNB IN BERLIN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6E1FF-43D6-4992-B133-39BCBCCC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509" y="3947092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RAVI TEJA VEMURI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SPRINGBOARD CAPSTONE PROJECT# 1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DATA SCIENCE CAREER TRACK</a:t>
            </a:r>
          </a:p>
        </p:txBody>
      </p:sp>
    </p:spTree>
    <p:extLst>
      <p:ext uri="{BB962C8B-B14F-4D97-AF65-F5344CB8AC3E}">
        <p14:creationId xmlns:p14="http://schemas.microsoft.com/office/powerpoint/2010/main" val="306650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15A-5593-4E1A-932C-FA6EFD0B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OLS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AF41-E0FC-4E61-9648-344AE527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57306"/>
            <a:ext cx="9601196" cy="3518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model is useful for determining which features are a good measure for the target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 is the measure of metric is the R squared value to check how the features correlated with each 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Correlation matrix plot on the right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4C933F-C34D-4298-8789-FE6D703A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4581"/>
              </p:ext>
            </p:extLst>
          </p:nvPr>
        </p:nvGraphicFramePr>
        <p:xfrm>
          <a:off x="1295401" y="4810073"/>
          <a:ext cx="5943600" cy="6197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2831763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943676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79845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R^2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53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OLS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0.422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3400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640FCC9-5D03-4C4A-A9A8-F13B13181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906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8F59376-1110-45C4-95CE-950926BE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610256"/>
            <a:ext cx="4219663" cy="264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5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C035B4-328C-4092-8EA9-F96EC946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3"/>
                </a:solidFill>
              </a:rPr>
              <a:t>LINEAR REGRESSION MODEL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D515-9023-47CD-8AAF-9485AC82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Linear Regression models a target prediction value based on independent variables.</a:t>
            </a:r>
          </a:p>
          <a:p>
            <a:pPr marL="0" indent="0" algn="ctr">
              <a:buNone/>
            </a:pP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127E34-9C71-4BD9-AEC1-6286A19B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97163"/>
            <a:ext cx="18473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C82950-BEA8-402D-8137-D7C61AAB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44292"/>
              </p:ext>
            </p:extLst>
          </p:nvPr>
        </p:nvGraphicFramePr>
        <p:xfrm>
          <a:off x="5418668" y="2100238"/>
          <a:ext cx="5469468" cy="265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086">
                  <a:extLst>
                    <a:ext uri="{9D8B030D-6E8A-4147-A177-3AD203B41FA5}">
                      <a16:colId xmlns:a16="http://schemas.microsoft.com/office/drawing/2014/main" val="3095623789"/>
                    </a:ext>
                  </a:extLst>
                </a:gridCol>
                <a:gridCol w="1424373">
                  <a:extLst>
                    <a:ext uri="{9D8B030D-6E8A-4147-A177-3AD203B41FA5}">
                      <a16:colId xmlns:a16="http://schemas.microsoft.com/office/drawing/2014/main" val="4074672627"/>
                    </a:ext>
                  </a:extLst>
                </a:gridCol>
                <a:gridCol w="1138991">
                  <a:extLst>
                    <a:ext uri="{9D8B030D-6E8A-4147-A177-3AD203B41FA5}">
                      <a16:colId xmlns:a16="http://schemas.microsoft.com/office/drawing/2014/main" val="221752425"/>
                    </a:ext>
                  </a:extLst>
                </a:gridCol>
                <a:gridCol w="1367018">
                  <a:extLst>
                    <a:ext uri="{9D8B030D-6E8A-4147-A177-3AD203B41FA5}">
                      <a16:colId xmlns:a16="http://schemas.microsoft.com/office/drawing/2014/main" val="4283772841"/>
                    </a:ext>
                  </a:extLst>
                </a:gridCol>
              </a:tblGrid>
              <a:tr h="56352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rgbClr val="24292E"/>
                          </a:solidFill>
                          <a:effectLst/>
                        </a:rPr>
                        <a:t>Model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solidFill>
                            <a:srgbClr val="24292E"/>
                          </a:solidFill>
                          <a:effectLst/>
                        </a:rPr>
                        <a:t>Features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solidFill>
                            <a:srgbClr val="24292E"/>
                          </a:solidFill>
                          <a:effectLst/>
                        </a:rPr>
                        <a:t>MSE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solidFill>
                            <a:srgbClr val="24292E"/>
                          </a:solidFill>
                          <a:effectLst/>
                        </a:rPr>
                        <a:t>R^2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extLst>
                  <a:ext uri="{0D108BD9-81ED-4DB2-BD59-A6C34878D82A}">
                    <a16:rowId xmlns:a16="http://schemas.microsoft.com/office/drawing/2014/main" val="2402962404"/>
                  </a:ext>
                </a:extLst>
              </a:tr>
              <a:tr h="87241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24292E"/>
                          </a:solidFill>
                          <a:effectLst/>
                        </a:rPr>
                        <a:t>Linear Regressor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24292E"/>
                          </a:solidFill>
                          <a:effectLst/>
                        </a:rPr>
                        <a:t>25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Train :     - 0.4895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Train:        - 0.332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extLst>
                  <a:ext uri="{0D108BD9-81ED-4DB2-BD59-A6C34878D82A}">
                    <a16:rowId xmlns:a16="http://schemas.microsoft.com/office/drawing/2014/main" val="3183269874"/>
                  </a:ext>
                </a:extLst>
              </a:tr>
              <a:tr h="122158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3200" b="0" u="none" strike="noStrike">
                          <a:effectLst/>
                        </a:rPr>
                      </a:b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24292E"/>
                          </a:solidFill>
                          <a:effectLst/>
                        </a:rPr>
                        <a:t>25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Test :      - 0.4782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Test :         -0.317 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06" marR="111206" marT="111206" marB="111206"/>
                </a:tc>
                <a:extLst>
                  <a:ext uri="{0D108BD9-81ED-4DB2-BD59-A6C34878D82A}">
                    <a16:rowId xmlns:a16="http://schemas.microsoft.com/office/drawing/2014/main" val="302202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0DEA6-5A04-4811-8B56-C736A016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RIDGE REGRESSION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B0F2-1FF0-462F-BB0E-E7D2BD02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26"/>
                </a:solidFill>
              </a:rPr>
              <a:t>Ridge regression can shrink the coefficients and helps to reduce the model complexity and multi-collinearity, which was seen from above OLS methods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26"/>
                </a:solidFill>
              </a:rPr>
              <a:t>RidgeCV model was used to cross validate and obtain the best hyperparameter from the model to train</a:t>
            </a:r>
            <a:br>
              <a:rPr lang="en-US" sz="1600" dirty="0">
                <a:solidFill>
                  <a:srgbClr val="262626"/>
                </a:solidFill>
              </a:rPr>
            </a:b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950820-D613-4AD5-8B9E-251DC855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297163"/>
            <a:ext cx="18473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50F609-79D7-40D5-A0AB-58FCCB541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7461"/>
              </p:ext>
            </p:extLst>
          </p:nvPr>
        </p:nvGraphicFramePr>
        <p:xfrm>
          <a:off x="5418668" y="2085908"/>
          <a:ext cx="5469468" cy="26861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7563">
                  <a:extLst>
                    <a:ext uri="{9D8B030D-6E8A-4147-A177-3AD203B41FA5}">
                      <a16:colId xmlns:a16="http://schemas.microsoft.com/office/drawing/2014/main" val="1260574980"/>
                    </a:ext>
                  </a:extLst>
                </a:gridCol>
                <a:gridCol w="1474779">
                  <a:extLst>
                    <a:ext uri="{9D8B030D-6E8A-4147-A177-3AD203B41FA5}">
                      <a16:colId xmlns:a16="http://schemas.microsoft.com/office/drawing/2014/main" val="1710477011"/>
                    </a:ext>
                  </a:extLst>
                </a:gridCol>
                <a:gridCol w="1187451">
                  <a:extLst>
                    <a:ext uri="{9D8B030D-6E8A-4147-A177-3AD203B41FA5}">
                      <a16:colId xmlns:a16="http://schemas.microsoft.com/office/drawing/2014/main" val="4251452163"/>
                    </a:ext>
                  </a:extLst>
                </a:gridCol>
                <a:gridCol w="1219675">
                  <a:extLst>
                    <a:ext uri="{9D8B030D-6E8A-4147-A177-3AD203B41FA5}">
                      <a16:colId xmlns:a16="http://schemas.microsoft.com/office/drawing/2014/main" val="2386642707"/>
                    </a:ext>
                  </a:extLst>
                </a:gridCol>
              </a:tblGrid>
              <a:tr h="5860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solidFill>
                            <a:srgbClr val="24292E"/>
                          </a:solidFill>
                          <a:effectLst/>
                        </a:rPr>
                        <a:t>Model</a:t>
                      </a: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solidFill>
                            <a:srgbClr val="24292E"/>
                          </a:solidFill>
                          <a:effectLst/>
                        </a:rPr>
                        <a:t>Features</a:t>
                      </a: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solidFill>
                            <a:srgbClr val="24292E"/>
                          </a:solidFill>
                          <a:effectLst/>
                        </a:rPr>
                        <a:t>MSE</a:t>
                      </a: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solidFill>
                            <a:srgbClr val="24292E"/>
                          </a:solidFill>
                          <a:effectLst/>
                        </a:rPr>
                        <a:t>R^2</a:t>
                      </a: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extLst>
                  <a:ext uri="{0D108BD9-81ED-4DB2-BD59-A6C34878D82A}">
                    <a16:rowId xmlns:a16="http://schemas.microsoft.com/office/drawing/2014/main" val="596880242"/>
                  </a:ext>
                </a:extLst>
              </a:tr>
              <a:tr h="895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24292E"/>
                          </a:solidFill>
                          <a:effectLst/>
                        </a:rPr>
                        <a:t>Ridge Regressor</a:t>
                      </a: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24292E"/>
                          </a:solidFill>
                          <a:effectLst/>
                        </a:rPr>
                        <a:t>25</a:t>
                      </a: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Train      - 0.3223</a:t>
                      </a:r>
                      <a:endParaRPr lang="en-US" sz="3000" dirty="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Train :     -0.368</a:t>
                      </a:r>
                      <a:endParaRPr lang="en-US" sz="3000" dirty="0">
                        <a:effectLst/>
                      </a:endParaRPr>
                    </a:p>
                  </a:txBody>
                  <a:tcPr marL="107413" marR="107413" marT="107413" marB="107413"/>
                </a:tc>
                <a:extLst>
                  <a:ext uri="{0D108BD9-81ED-4DB2-BD59-A6C34878D82A}">
                    <a16:rowId xmlns:a16="http://schemas.microsoft.com/office/drawing/2014/main" val="2487815265"/>
                  </a:ext>
                </a:extLst>
              </a:tr>
              <a:tr h="1204743">
                <a:tc>
                  <a:txBody>
                    <a:bodyPr/>
                    <a:lstStyle/>
                    <a:p>
                      <a:pPr fontAlgn="t"/>
                      <a:br>
                        <a:rPr lang="en-US" sz="3000">
                          <a:effectLst/>
                        </a:rPr>
                      </a:b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24292E"/>
                          </a:solidFill>
                          <a:effectLst/>
                        </a:rPr>
                        <a:t>25</a:t>
                      </a:r>
                      <a:endParaRPr lang="en-US" sz="300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Test:       - 0.3071</a:t>
                      </a:r>
                      <a:endParaRPr lang="en-US" sz="3000" dirty="0">
                        <a:effectLst/>
                      </a:endParaRPr>
                    </a:p>
                  </a:txBody>
                  <a:tcPr marL="107413" marR="107413" marT="107413" marB="10741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24292E"/>
                          </a:solidFill>
                          <a:effectLst/>
                        </a:rPr>
                        <a:t>Test :       -0.177</a:t>
                      </a:r>
                      <a:endParaRPr lang="en-US" sz="3000" dirty="0">
                        <a:effectLst/>
                      </a:endParaRPr>
                    </a:p>
                  </a:txBody>
                  <a:tcPr marL="107413" marR="107413" marT="107413" marB="107413"/>
                </a:tc>
                <a:extLst>
                  <a:ext uri="{0D108BD9-81ED-4DB2-BD59-A6C34878D82A}">
                    <a16:rowId xmlns:a16="http://schemas.microsoft.com/office/drawing/2014/main" val="112969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3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90EE-2101-4A83-B34D-6D8C770A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EAD8-0579-4E2E-AF1D-54F5F544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Elastic Net Model is useful when there are more correlated variables(deals with multicollinearity issues)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Sets the proper alpha value between 0 and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A224F3-B682-4989-BAC4-781D53E8A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14450"/>
              </p:ext>
            </p:extLst>
          </p:nvPr>
        </p:nvGraphicFramePr>
        <p:xfrm>
          <a:off x="1295401" y="4189530"/>
          <a:ext cx="5934075" cy="1478280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13214549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3876742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5073675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86763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R^2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83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Elastic Net Regressor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 - 0.3223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 : -0.3682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 - 0.3071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 : -0.1776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84210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69F3A47-7C3F-4712-B50E-49DCFDE13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4188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31DEEC-C645-42F5-ADE4-5B15021D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2" y="3263523"/>
            <a:ext cx="4034325" cy="15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A09F-8993-42FD-9C22-B02D7242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RANDOM FOREST REGRESSOR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CF4548-1689-4E0E-9B3E-4687DD73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FE7C33-D30E-4692-B107-4F337476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 Regressor combines multiple decision trees in determining the final output rather than relying on individual decision trees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0FDFD7-71A2-4251-AB72-259D43437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64450"/>
              </p:ext>
            </p:extLst>
          </p:nvPr>
        </p:nvGraphicFramePr>
        <p:xfrm>
          <a:off x="2502888" y="3299664"/>
          <a:ext cx="7186221" cy="2916926"/>
        </p:xfrm>
        <a:graphic>
          <a:graphicData uri="http://schemas.openxmlformats.org/drawingml/2006/table">
            <a:tbl>
              <a:tblPr/>
              <a:tblGrid>
                <a:gridCol w="1787904">
                  <a:extLst>
                    <a:ext uri="{9D8B030D-6E8A-4147-A177-3AD203B41FA5}">
                      <a16:colId xmlns:a16="http://schemas.microsoft.com/office/drawing/2014/main" val="402458856"/>
                    </a:ext>
                  </a:extLst>
                </a:gridCol>
                <a:gridCol w="1799439">
                  <a:extLst>
                    <a:ext uri="{9D8B030D-6E8A-4147-A177-3AD203B41FA5}">
                      <a16:colId xmlns:a16="http://schemas.microsoft.com/office/drawing/2014/main" val="1183307508"/>
                    </a:ext>
                  </a:extLst>
                </a:gridCol>
                <a:gridCol w="1799439">
                  <a:extLst>
                    <a:ext uri="{9D8B030D-6E8A-4147-A177-3AD203B41FA5}">
                      <a16:colId xmlns:a16="http://schemas.microsoft.com/office/drawing/2014/main" val="3314460447"/>
                    </a:ext>
                  </a:extLst>
                </a:gridCol>
                <a:gridCol w="1799439">
                  <a:extLst>
                    <a:ext uri="{9D8B030D-6E8A-4147-A177-3AD203B41FA5}">
                      <a16:colId xmlns:a16="http://schemas.microsoft.com/office/drawing/2014/main" val="28476261"/>
                    </a:ext>
                  </a:extLst>
                </a:gridCol>
              </a:tblGrid>
              <a:tr h="194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R^2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233423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Random Forest Regressor(n_estimators= 500, oob_score=True)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Train: 0.2117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 : 0.7507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188690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Test:  0.2722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 : 0.5729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212551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Random Forest Regressor(n_estimators= 1000, oob_score=True)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Train: 0.2116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Train: 0.7511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39503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Test: 0.2723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Test: 0.5726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8799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Random Forest Regressor(n_estimators= 1300, oob_score=True)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Train: 0.2115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Train: 0.7512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04032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120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Test: 0.2723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Test: 0.5727</a:t>
                      </a:r>
                      <a:endParaRPr lang="en-US" sz="1200" dirty="0">
                        <a:effectLst/>
                      </a:endParaRPr>
                    </a:p>
                  </a:txBody>
                  <a:tcPr marL="42889" marR="42889" marT="42889" marB="42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526625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FA78F3D7-5AED-4656-A30D-57D6BBFA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2557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9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DBF90-D008-459A-9D07-56942E79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>
                <a:solidFill>
                  <a:schemeClr val="accent3"/>
                </a:solidFill>
              </a:rPr>
              <a:t>RANDOM FOREST(continued..)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8" name="Picture 4">
            <a:extLst>
              <a:ext uri="{FF2B5EF4-FFF2-40B4-BE49-F238E27FC236}">
                <a16:creationId xmlns:a16="http://schemas.microsoft.com/office/drawing/2014/main" id="{09D653A5-D6A6-4A0E-BD4B-692BF5A3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6305" y="4124319"/>
            <a:ext cx="4651018" cy="1662739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6151">
            <a:extLst>
              <a:ext uri="{FF2B5EF4-FFF2-40B4-BE49-F238E27FC236}">
                <a16:creationId xmlns:a16="http://schemas.microsoft.com/office/drawing/2014/main" id="{5B2B2F49-1BBA-4D06-9BC7-366EDF1157FC}"/>
              </a:ext>
            </a:extLst>
          </p:cNvPr>
          <p:cNvSpPr txBox="1">
            <a:spLocks/>
          </p:cNvSpPr>
          <p:nvPr/>
        </p:nvSpPr>
        <p:spPr>
          <a:xfrm>
            <a:off x="1369516" y="2661756"/>
            <a:ext cx="4951437" cy="1662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Regression scatter plot for the actual and predicted prices of the training and testing values.</a:t>
            </a:r>
          </a:p>
        </p:txBody>
      </p:sp>
    </p:spTree>
    <p:extLst>
      <p:ext uri="{BB962C8B-B14F-4D97-AF65-F5344CB8AC3E}">
        <p14:creationId xmlns:p14="http://schemas.microsoft.com/office/powerpoint/2010/main" val="28942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3203-49D6-477D-B1CA-E827EF6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5D9A-97A9-49B9-8C9E-2E879939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 Regressor(Non-Linear model) was a good model with a very good accuracy in predicting the prices.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6151">
            <a:extLst>
              <a:ext uri="{FF2B5EF4-FFF2-40B4-BE49-F238E27FC236}">
                <a16:creationId xmlns:a16="http://schemas.microsoft.com/office/drawing/2014/main" id="{2C4B3015-114F-446B-99CE-061A48F71001}"/>
              </a:ext>
            </a:extLst>
          </p:cNvPr>
          <p:cNvSpPr txBox="1">
            <a:spLocks/>
          </p:cNvSpPr>
          <p:nvPr/>
        </p:nvSpPr>
        <p:spPr>
          <a:xfrm>
            <a:off x="5945160" y="3982964"/>
            <a:ext cx="4951437" cy="1662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Relative Feature Importance plot for the Random Forest Regressor in price detection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C71DD4-8A37-44C8-8C96-4EBFDD3B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205" y="3689349"/>
            <a:ext cx="4073055" cy="1629221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FF2E366-1264-44D0-8888-C5E848E0EDEC}"/>
              </a:ext>
            </a:extLst>
          </p:cNvPr>
          <p:cNvSpPr/>
          <p:nvPr/>
        </p:nvSpPr>
        <p:spPr>
          <a:xfrm>
            <a:off x="5159229" y="3689349"/>
            <a:ext cx="431149" cy="1478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5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062-94FF-40AC-BB05-36EB0A3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23AB-F42C-408B-99C6-3CAC17E3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Including other csv files and including different other features. Reviews csv file contain text, so NLP can be used in determining the price.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Tuning more hyperparameters by including various values for the coefficients and including them in a pipeline.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Using other supervised learning methods like KNN, SVM and also can try PCA for dimensionality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7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0A80-17C4-41DA-9C17-C097101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AE18-4562-4E4D-8A2C-8FAAEB33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Special thanks to my mentor, Konstantin Palagachev, for helping me in every 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Springboard team, Katherine Allen.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the author/preparer of the dataset Murray Cox. </a:t>
            </a:r>
            <a:r>
              <a:rPr lang="en-US" dirty="0">
                <a:hlinkClick r:id="rId2" action="ppaction://hlinkfile"/>
              </a:rPr>
              <a:t>Kaggle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2A4-AEB6-468C-B6BB-F877D187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HOUSES IN BERLIN</a:t>
            </a:r>
          </a:p>
        </p:txBody>
      </p:sp>
      <p:pic>
        <p:nvPicPr>
          <p:cNvPr id="4" name="Picture 2" descr="Community Houses Clipart Png , Transparent Cartoon, Free Cliparts ...">
            <a:extLst>
              <a:ext uri="{FF2B5EF4-FFF2-40B4-BE49-F238E27FC236}">
                <a16:creationId xmlns:a16="http://schemas.microsoft.com/office/drawing/2014/main" id="{DEE68A04-8E75-4B5F-A69B-66A6793E2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557463"/>
            <a:ext cx="698500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6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8E1F-19BC-4220-A79C-FE64ABC4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PROBLEM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3569-752B-424D-B2D5-98BBB89B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 new host enters the market, he/she would want to know what price their home might cost to offer it to the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analysis given here is important because it tries to provide information for Airbnb company to improve their services and provide a best solution to the hosts in determining a good price for their apartments.</a:t>
            </a:r>
          </a:p>
        </p:txBody>
      </p:sp>
    </p:spTree>
    <p:extLst>
      <p:ext uri="{BB962C8B-B14F-4D97-AF65-F5344CB8AC3E}">
        <p14:creationId xmlns:p14="http://schemas.microsoft.com/office/powerpoint/2010/main" val="132288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5902-BF62-44BA-A86D-B88C013C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91F5-EDD9-47D3-948E-BD797AC5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26"/>
                </a:solidFill>
              </a:rPr>
              <a:t>The data has been acquired and stored as a .</a:t>
            </a:r>
            <a:r>
              <a:rPr lang="en-US" sz="2000" b="1" dirty="0">
                <a:solidFill>
                  <a:srgbClr val="262626"/>
                </a:solidFill>
              </a:rPr>
              <a:t>csv</a:t>
            </a:r>
            <a:r>
              <a:rPr lang="en-US" sz="2000" dirty="0">
                <a:solidFill>
                  <a:srgbClr val="262626"/>
                </a:solidFill>
              </a:rPr>
              <a:t>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26"/>
                </a:solidFill>
              </a:rPr>
              <a:t>It has been almost cleaned, but still there was some information missing, where I used some cleaning techniques and have handled outliers too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26"/>
                </a:solidFill>
              </a:rPr>
              <a:t>It has 22552 rows and 96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26"/>
                </a:solidFill>
              </a:rPr>
              <a:t>The dataset was obtained from </a:t>
            </a:r>
            <a:r>
              <a:rPr lang="en-US" sz="2000" dirty="0">
                <a:hlinkClick r:id="rId3" action="ppaction://hlinkfile"/>
              </a:rPr>
              <a:t>Kaggle Dataset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data was created by Murray Cox and his Inside Airbnb project which can be found </a:t>
            </a:r>
            <a:r>
              <a:rPr lang="en-US" sz="2000" dirty="0">
                <a:hlinkClick r:id="rId4"/>
              </a:rPr>
              <a:t>here</a:t>
            </a:r>
            <a:endParaRPr lang="en-US" sz="2000" dirty="0">
              <a:solidFill>
                <a:srgbClr val="26262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223B-BF16-4AE3-A302-09F2EC0EE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268" y="2873828"/>
            <a:ext cx="3463460" cy="147197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8991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F32D-3214-4F30-A653-7C49E4B3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2D37-7916-4ABF-918B-B26676AE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047790" cy="33189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Columns like cleaning fee, security deposit had missing values, so it was imputed with 0’s or the mean/median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The outliers were removed after €400 for the price column to clean up, since this is target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I have used Imputer for the ‘size’ column and replaced it with median for missing values.</a:t>
            </a: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6A7E-8D92-4AEF-A829-D97BE42F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3192" y="3429000"/>
            <a:ext cx="3964275" cy="90329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0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DB46-BCB5-49ED-9F78-D2CCF0B2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FA1D5-9898-4245-86C6-27F05AF6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556932"/>
            <a:ext cx="3359195" cy="159561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298A-DED3-4CD6-B070-A2397AD3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237" y="3033395"/>
            <a:ext cx="6256863" cy="24396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Different plots of the features based on the price range and the average price per room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Number of listings for each price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Bar Histogram plot of average price based on number of accommodates.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FA779-87FC-41A7-9035-66E4938805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0" y="4253218"/>
            <a:ext cx="3421505" cy="190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2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F0C-E323-45E9-BAE6-7DE2296E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EDA(Continued..)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9351D4-2222-4F05-971F-BD776A68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84" y="2556932"/>
            <a:ext cx="3588164" cy="1928637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8C3997-4706-4D61-86E2-7BDA14E5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844" y="2912534"/>
            <a:ext cx="6256863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Plot of the different amenities used by the hosts frequently. Most common 30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62626"/>
                </a:solidFill>
              </a:rPr>
              <a:t>The plot below it shows the properties count within each neighborhood and the average price associated with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C0B9E5B-09E2-4031-9A4B-704E8ED1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9" y="4572002"/>
            <a:ext cx="4052503" cy="147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BA1A-AAFB-4305-B09E-6B88060A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MORE EDA PLOTS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5187E-4A81-4163-AADD-B916EABFD3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7" y="2544399"/>
            <a:ext cx="2135167" cy="153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4E8864-7E3D-4FAD-8C80-D386085B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73" y="4048838"/>
            <a:ext cx="2476864" cy="20648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309D0D-BE94-4B9A-988F-03BAA568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3" y="2515626"/>
            <a:ext cx="2424407" cy="205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F237A-FABC-444C-8158-B56CB9E4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416" y="4316142"/>
            <a:ext cx="2966651" cy="191071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984EBF-9805-43F6-918F-1AF526D9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57" y="2468069"/>
            <a:ext cx="3675785" cy="18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7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581E-9C87-482B-93B3-6EFFF929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8A73-DC82-442D-84A6-3228A880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Performed statistical test by calculating the p-value for different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Pearson correlation coefficient of accommodates and price features is 0.5745 and the p-value was ~0, which are strongly correlated(null-hypothesis can be rejected, which in this case was that it was not a good measure)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Pearson correlation coefficient of cleaning fee and price features is 0.4041 and the p-value was ~0, which are strongly correlated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28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882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Berlin Sans FB Demi</vt:lpstr>
      <vt:lpstr>Garamond</vt:lpstr>
      <vt:lpstr>Wingdings</vt:lpstr>
      <vt:lpstr>Organic</vt:lpstr>
      <vt:lpstr>PREDICTING THE PRICES OF AIRBNB IN BERLIN</vt:lpstr>
      <vt:lpstr>HOUSES IN BERLIN</vt:lpstr>
      <vt:lpstr>PROBLEM &amp; SIGNIFICANCE</vt:lpstr>
      <vt:lpstr>DATA ACQUISITION</vt:lpstr>
      <vt:lpstr>DATA WRANGLING</vt:lpstr>
      <vt:lpstr>EXPLORATORY DATA ANALYSIS</vt:lpstr>
      <vt:lpstr>EDA(Continued..)</vt:lpstr>
      <vt:lpstr>MORE EDA PLOTS</vt:lpstr>
      <vt:lpstr>INFERENTIAL STATISTICS</vt:lpstr>
      <vt:lpstr>OLS MODEL</vt:lpstr>
      <vt:lpstr>LINEAR REGRESSION MODEL</vt:lpstr>
      <vt:lpstr>RIDGE REGRESSION MODEL</vt:lpstr>
      <vt:lpstr>ELASTIC NET REGRESSION</vt:lpstr>
      <vt:lpstr>RANDOM FOREST REGRESSOR</vt:lpstr>
      <vt:lpstr>RANDOM FOREST(continued..)</vt:lpstr>
      <vt:lpstr>RESULTS</vt:lpstr>
      <vt:lpstr>FUTURE WORK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PRICES OF AIRBNB IN BERLIN</dc:title>
  <dc:creator>Poojitha Kolluri</dc:creator>
  <cp:lastModifiedBy>Poojitha Kolluri</cp:lastModifiedBy>
  <cp:revision>10</cp:revision>
  <dcterms:created xsi:type="dcterms:W3CDTF">2020-04-25T21:31:02Z</dcterms:created>
  <dcterms:modified xsi:type="dcterms:W3CDTF">2020-04-25T22:15:45Z</dcterms:modified>
</cp:coreProperties>
</file>