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59" r:id="rId2"/>
    <p:sldId id="260" r:id="rId3"/>
    <p:sldId id="262" r:id="rId4"/>
    <p:sldId id="263" r:id="rId5"/>
    <p:sldId id="261" r:id="rId6"/>
    <p:sldId id="264" r:id="rId7"/>
    <p:sldId id="266"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60"/>
            <p14:sldId id="262"/>
            <p14:sldId id="263"/>
            <p14:sldId id="261"/>
            <p14:sldId id="264"/>
            <p14:sldId id="266"/>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83977" autoAdjust="0"/>
  </p:normalViewPr>
  <p:slideViewPr>
    <p:cSldViewPr>
      <p:cViewPr varScale="1">
        <p:scale>
          <a:sx n="84" d="100"/>
          <a:sy n="84" d="100"/>
        </p:scale>
        <p:origin x="-140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11/22/2024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922400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11/22/2024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9243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EE4DC8-2BAA-4E46-AA48-CFE6ADBAA050}" type="datetime1">
              <a:rPr lang="en-US" smtClean="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5B479-6B73-4AB3-ADEC-7CB8D9989D2C}" type="datetime1">
              <a:rPr lang="en-US" smtClean="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4D3C5A45-7012-40EB-9823-6D0C705878D6}" type="datetime1">
              <a:rPr lang="en-US" smtClean="0"/>
              <a:t>11/23/2024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3CC3FEB-3477-4FAD-8699-563EF367EFA3}" type="datetime1">
              <a:rPr lang="en-US" smtClean="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D60B51-8BAD-4575-A0B9-AB014E02BC90}" type="datetime1">
              <a:rPr lang="en-US" smtClean="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C27AA0-69F6-4731-92CE-536D2882C20D}" type="datetime1">
              <a:rPr lang="en-US" smtClean="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D6FD0-9DD6-4706-9F76-0278238CD15C}" type="datetime1">
              <a:rPr lang="en-US" smtClean="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4404D-5A29-4563-8074-2B9A92506E11}" type="datetime1">
              <a:rPr lang="en-US" smtClean="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0C4F7-A345-432F-BE99-68EEE3D74DB2}" type="datetime1">
              <a:rPr lang="en-US" smtClean="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E63E58-3838-403D-8AE5-2FB36B82E317}" type="datetime1">
              <a:rPr lang="en-US" smtClean="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B40AC-4FDA-4129-B8D3-78CF77683CD9}" type="datetime1">
              <a:rPr lang="en-US" smtClean="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07567-B50A-46B1-833E-62D5F7DF030D}" type="datetime1">
              <a:rPr lang="en-US" smtClean="0"/>
              <a:t>11/23/2024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sldNum="0"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699792" y="836713"/>
            <a:ext cx="6180224" cy="1080120"/>
          </a:xfrm>
        </p:spPr>
        <p:txBody>
          <a:bodyPr>
            <a:normAutofit fontScale="90000"/>
          </a:bodyPr>
          <a:lstStyle/>
          <a:p>
            <a:r>
              <a:rPr lang="en-US" dirty="0" smtClean="0">
                <a:latin typeface="Times New Roman" pitchFamily="18" charset="0"/>
                <a:cs typeface="Times New Roman" pitchFamily="18" charset="0"/>
              </a:rPr>
              <a:t>SD CARD DATALOGGER</a:t>
            </a:r>
            <a:endParaRPr lang="en-US" dirty="0">
              <a:latin typeface="Times New Roman" pitchFamily="18" charset="0"/>
              <a:cs typeface="Times New Roman" pitchFamily="18" charset="0"/>
            </a:endParaRPr>
          </a:p>
        </p:txBody>
      </p:sp>
      <p:sp>
        <p:nvSpPr>
          <p:cNvPr id="3" name="Subtitle 2"/>
          <p:cNvSpPr>
            <a:spLocks noGrp="1"/>
          </p:cNvSpPr>
          <p:nvPr>
            <p:ph type="subTitle" idx="1"/>
            <p:custDataLst>
              <p:tags r:id="rId3"/>
            </p:custDataLst>
          </p:nvPr>
        </p:nvSpPr>
        <p:spPr>
          <a:xfrm>
            <a:off x="4288324" y="2336549"/>
            <a:ext cx="4772528" cy="990600"/>
          </a:xfrm>
        </p:spPr>
        <p:txBody>
          <a:bodyPr>
            <a:normAutofit/>
          </a:bodyPr>
          <a:lstStyle/>
          <a:p>
            <a:r>
              <a:rPr lang="en-US" sz="2400" dirty="0" smtClean="0">
                <a:latin typeface="Times New Roman" pitchFamily="18" charset="0"/>
                <a:cs typeface="Times New Roman" pitchFamily="18" charset="0"/>
              </a:rPr>
              <a:t>RAVI PRAKASH (EE24MT017)</a:t>
            </a:r>
          </a:p>
          <a:p>
            <a:r>
              <a:rPr lang="en-US" sz="2400" dirty="0" smtClean="0">
                <a:latin typeface="Times New Roman" pitchFamily="18" charset="0"/>
                <a:cs typeface="Times New Roman" pitchFamily="18" charset="0"/>
              </a:rPr>
              <a:t>YADU KRISHNAN (EE24MT013)</a:t>
            </a:r>
            <a:endParaRPr lang="en-US" sz="2400" dirty="0">
              <a:latin typeface="Times New Roman" pitchFamily="18" charset="0"/>
              <a:cs typeface="Times New Roman" pitchFamily="18" charset="0"/>
            </a:endParaRPr>
          </a:p>
        </p:txBody>
      </p:sp>
      <p:pic>
        <p:nvPicPr>
          <p:cNvPr id="1026" name="Picture 2" descr="Home - EE IIT Dharwad"/>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076056" y="3332333"/>
            <a:ext cx="3888432" cy="348792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5220072" cy="1362075"/>
          </a:xfrm>
        </p:spPr>
        <p:txBody>
          <a:bodyPr/>
          <a:lstStyle/>
          <a:p>
            <a:r>
              <a:rPr lang="en-IN" dirty="0">
                <a:latin typeface="Times New Roman" pitchFamily="18" charset="0"/>
                <a:cs typeface="Times New Roman" pitchFamily="18" charset="0"/>
              </a:rPr>
              <a:t>Problem Statement</a:t>
            </a:r>
          </a:p>
        </p:txBody>
      </p:sp>
      <p:sp>
        <p:nvSpPr>
          <p:cNvPr id="4" name="TextBox 3"/>
          <p:cNvSpPr txBox="1"/>
          <p:nvPr/>
        </p:nvSpPr>
        <p:spPr>
          <a:xfrm>
            <a:off x="311658" y="3056766"/>
            <a:ext cx="8496944" cy="830997"/>
          </a:xfrm>
          <a:prstGeom prst="rect">
            <a:avLst/>
          </a:prstGeom>
          <a:noFill/>
        </p:spPr>
        <p:txBody>
          <a:bodyPr wrap="square" rtlCol="0">
            <a:spAutoFit/>
          </a:bodyPr>
          <a:lstStyle/>
          <a:p>
            <a:r>
              <a:rPr lang="en-US" sz="2400" dirty="0">
                <a:latin typeface="Times New Roman" pitchFamily="18" charset="0"/>
                <a:cs typeface="Times New Roman" pitchFamily="18" charset="0"/>
              </a:rPr>
              <a:t>Storing a string of data in a </a:t>
            </a:r>
            <a:r>
              <a:rPr lang="en-US" sz="2400" dirty="0" smtClean="0">
                <a:latin typeface="Times New Roman" pitchFamily="18" charset="0"/>
                <a:cs typeface="Times New Roman" pitchFamily="18" charset="0"/>
              </a:rPr>
              <a:t>continuous </a:t>
            </a:r>
            <a:r>
              <a:rPr lang="en-US" sz="2400" dirty="0">
                <a:latin typeface="Times New Roman" pitchFamily="18" charset="0"/>
                <a:cs typeface="Times New Roman" pitchFamily="18" charset="0"/>
              </a:rPr>
              <a:t>data locations into the SD card, which can be used for data logging purpose</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286180796"/>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156176" cy="620688"/>
          </a:xfrm>
        </p:spPr>
        <p:txBody>
          <a:bodyPr>
            <a:noAutofit/>
          </a:bodyPr>
          <a:lstStyle/>
          <a:p>
            <a:r>
              <a:rPr lang="en-US" dirty="0" smtClean="0">
                <a:latin typeface="Times New Roman" pitchFamily="18" charset="0"/>
                <a:cs typeface="Times New Roman" pitchFamily="18" charset="0"/>
              </a:rPr>
              <a:t>Functions Implemented</a:t>
            </a:r>
            <a:endParaRPr lang="en-IN" dirty="0">
              <a:latin typeface="Times New Roman" pitchFamily="18" charset="0"/>
              <a:cs typeface="Times New Roman" pitchFamily="18" charset="0"/>
            </a:endParaRPr>
          </a:p>
        </p:txBody>
      </p:sp>
      <p:sp>
        <p:nvSpPr>
          <p:cNvPr id="4" name="TextBox 3"/>
          <p:cNvSpPr txBox="1"/>
          <p:nvPr/>
        </p:nvSpPr>
        <p:spPr>
          <a:xfrm>
            <a:off x="0" y="980728"/>
            <a:ext cx="9144000" cy="3170099"/>
          </a:xfrm>
          <a:prstGeom prst="rect">
            <a:avLst/>
          </a:prstGeom>
          <a:noFill/>
        </p:spPr>
        <p:txBody>
          <a:bodyPr wrap="square" rtlCol="0">
            <a:spAutoFit/>
          </a:bodyPr>
          <a:lstStyle/>
          <a:p>
            <a:pPr marL="342900" indent="-342900">
              <a:buAutoNum type="arabicPeriod"/>
            </a:pPr>
            <a:r>
              <a:rPr lang="en-US" sz="2000" b="1" dirty="0" smtClean="0">
                <a:latin typeface="Times New Roman" pitchFamily="18" charset="0"/>
                <a:cs typeface="Times New Roman" pitchFamily="18" charset="0"/>
              </a:rPr>
              <a:t>Auto </a:t>
            </a:r>
            <a:r>
              <a:rPr lang="en-US" sz="2000" b="1" dirty="0">
                <a:latin typeface="Times New Roman" pitchFamily="18" charset="0"/>
                <a:cs typeface="Times New Roman" pitchFamily="18" charset="0"/>
              </a:rPr>
              <a:t>Initialization on Startup</a:t>
            </a:r>
            <a:r>
              <a:rPr lang="en-US" sz="2000" dirty="0">
                <a:latin typeface="Times New Roman" pitchFamily="18" charset="0"/>
                <a:cs typeface="Times New Roman" pitchFamily="18" charset="0"/>
              </a:rPr>
              <a:t>: The system automatically initializes and checks SD card compatibility on boot</a:t>
            </a:r>
            <a:r>
              <a:rPr lang="en-US" sz="2000" dirty="0" smtClean="0">
                <a:latin typeface="Times New Roman" pitchFamily="18" charset="0"/>
                <a:cs typeface="Times New Roman" pitchFamily="18" charset="0"/>
              </a:rPr>
              <a:t>.</a:t>
            </a:r>
          </a:p>
          <a:p>
            <a:pPr marL="342900" indent="-342900">
              <a:buAutoNum type="arabicPeriod"/>
            </a:pPr>
            <a:r>
              <a:rPr lang="en-US" sz="2000" b="1" dirty="0" smtClean="0">
                <a:latin typeface="Times New Roman" pitchFamily="18" charset="0"/>
                <a:cs typeface="Times New Roman" pitchFamily="18" charset="0"/>
              </a:rPr>
              <a:t>LED </a:t>
            </a:r>
            <a:r>
              <a:rPr lang="en-US" sz="2000" b="1" dirty="0">
                <a:latin typeface="Times New Roman" pitchFamily="18" charset="0"/>
                <a:cs typeface="Times New Roman" pitchFamily="18" charset="0"/>
              </a:rPr>
              <a:t>Indicators</a:t>
            </a:r>
            <a:r>
              <a:rPr lang="en-US" sz="2000" dirty="0">
                <a:latin typeface="Times New Roman" pitchFamily="18" charset="0"/>
                <a:cs typeface="Times New Roman" pitchFamily="18" charset="0"/>
              </a:rPr>
              <a:t>: LED indicators are used to simplify the selection of different operation modes</a:t>
            </a:r>
            <a:r>
              <a:rPr lang="en-US" sz="2000" dirty="0" smtClean="0">
                <a:latin typeface="Times New Roman" pitchFamily="18" charset="0"/>
                <a:cs typeface="Times New Roman" pitchFamily="18" charset="0"/>
              </a:rPr>
              <a:t>.</a:t>
            </a:r>
          </a:p>
          <a:p>
            <a:pPr marL="342900" indent="-342900">
              <a:buAutoNum type="arabicPeriod"/>
            </a:pPr>
            <a:r>
              <a:rPr lang="en-US" sz="2000" b="1" dirty="0" smtClean="0">
                <a:latin typeface="Times New Roman" pitchFamily="18" charset="0"/>
                <a:cs typeface="Times New Roman" pitchFamily="18" charset="0"/>
              </a:rPr>
              <a:t>SD </a:t>
            </a:r>
            <a:r>
              <a:rPr lang="en-US" sz="2000" b="1" dirty="0">
                <a:latin typeface="Times New Roman" pitchFamily="18" charset="0"/>
                <a:cs typeface="Times New Roman" pitchFamily="18" charset="0"/>
              </a:rPr>
              <a:t>Card Read Functionality</a:t>
            </a:r>
            <a:r>
              <a:rPr lang="en-US" sz="2000" dirty="0">
                <a:latin typeface="Times New Roman" pitchFamily="18" charset="0"/>
                <a:cs typeface="Times New Roman" pitchFamily="18" charset="0"/>
              </a:rPr>
              <a:t>: Added the ability to read data from the SD card for easy verification of written data</a:t>
            </a:r>
            <a:r>
              <a:rPr lang="en-US" sz="2000" dirty="0" smtClean="0">
                <a:latin typeface="Times New Roman" pitchFamily="18" charset="0"/>
                <a:cs typeface="Times New Roman" pitchFamily="18" charset="0"/>
              </a:rPr>
              <a:t>.</a:t>
            </a:r>
          </a:p>
          <a:p>
            <a:pPr marL="342900" indent="-342900">
              <a:buAutoNum type="arabicPeriod"/>
            </a:pPr>
            <a:r>
              <a:rPr lang="en-US" sz="2000" b="1" dirty="0" smtClean="0">
                <a:latin typeface="Times New Roman" pitchFamily="18" charset="0"/>
                <a:cs typeface="Times New Roman" pitchFamily="18" charset="0"/>
              </a:rPr>
              <a:t>Three </a:t>
            </a:r>
            <a:r>
              <a:rPr lang="en-US" sz="2000" b="1" dirty="0">
                <a:latin typeface="Times New Roman" pitchFamily="18" charset="0"/>
                <a:cs typeface="Times New Roman" pitchFamily="18" charset="0"/>
              </a:rPr>
              <a:t>Operation Modes</a:t>
            </a:r>
            <a:r>
              <a:rPr lang="en-US" sz="2000" dirty="0">
                <a:latin typeface="Times New Roman" pitchFamily="18" charset="0"/>
                <a:cs typeface="Times New Roman" pitchFamily="18" charset="0"/>
              </a:rPr>
              <a:t>: The system supports three modes of </a:t>
            </a:r>
            <a:r>
              <a:rPr lang="en-US" sz="2000" dirty="0" smtClean="0">
                <a:latin typeface="Times New Roman" pitchFamily="18" charset="0"/>
                <a:cs typeface="Times New Roman" pitchFamily="18" charset="0"/>
              </a:rPr>
              <a:t>operation - sector </a:t>
            </a:r>
            <a:r>
              <a:rPr lang="en-US" sz="2000" dirty="0">
                <a:latin typeface="Times New Roman" pitchFamily="18" charset="0"/>
                <a:cs typeface="Times New Roman" pitchFamily="18" charset="0"/>
              </a:rPr>
              <a:t>read, sector erase, and sector write. Users can select the mode using push buttons</a:t>
            </a:r>
            <a:r>
              <a:rPr lang="en-US" sz="2000" dirty="0" smtClean="0">
                <a:latin typeface="Times New Roman" pitchFamily="18" charset="0"/>
                <a:cs typeface="Times New Roman" pitchFamily="18" charset="0"/>
              </a:rPr>
              <a:t>.</a:t>
            </a:r>
          </a:p>
          <a:p>
            <a:pPr marL="342900" indent="-342900">
              <a:buAutoNum type="arabicPeriod"/>
            </a:pPr>
            <a:r>
              <a:rPr lang="en-US" sz="2000" b="1" dirty="0" smtClean="0">
                <a:latin typeface="Times New Roman" pitchFamily="18" charset="0"/>
                <a:cs typeface="Times New Roman" pitchFamily="18" charset="0"/>
              </a:rPr>
              <a:t>Serial </a:t>
            </a:r>
            <a:r>
              <a:rPr lang="en-US" sz="2000" b="1" dirty="0">
                <a:latin typeface="Times New Roman" pitchFamily="18" charset="0"/>
                <a:cs typeface="Times New Roman" pitchFamily="18" charset="0"/>
              </a:rPr>
              <a:t>Interface</a:t>
            </a:r>
            <a:r>
              <a:rPr lang="en-US" sz="2000" dirty="0">
                <a:latin typeface="Times New Roman" pitchFamily="18" charset="0"/>
                <a:cs typeface="Times New Roman" pitchFamily="18" charset="0"/>
              </a:rPr>
              <a:t>: Enabled serial communication to monitor the microcontroller's operation step-by-step via a serial monitor on a PC.</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6040726"/>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72008"/>
            <a:ext cx="9001000" cy="620688"/>
          </a:xfrm>
        </p:spPr>
        <p:txBody>
          <a:bodyPr>
            <a:normAutofit fontScale="90000"/>
          </a:bodyPr>
          <a:lstStyle/>
          <a:p>
            <a:r>
              <a:rPr lang="en-US" dirty="0"/>
              <a:t>Implemented Program </a:t>
            </a:r>
            <a:r>
              <a:rPr lang="en-US" dirty="0" smtClean="0"/>
              <a:t>Flow</a:t>
            </a:r>
            <a:endParaRPr lang="en-IN" dirty="0"/>
          </a:p>
        </p:txBody>
      </p:sp>
      <p:sp>
        <p:nvSpPr>
          <p:cNvPr id="5" name="Rectangle 1"/>
          <p:cNvSpPr>
            <a:spLocks noChangeArrowheads="1"/>
          </p:cNvSpPr>
          <p:nvPr/>
        </p:nvSpPr>
        <p:spPr bwMode="auto">
          <a:xfrm>
            <a:off x="-36512" y="401751"/>
            <a:ext cx="9150174"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750" b="1" dirty="0" smtClean="0">
                <a:latin typeface="Times New Roman" pitchFamily="18" charset="0"/>
                <a:cs typeface="Times New Roman" pitchFamily="18" charset="0"/>
              </a:rPr>
              <a:t>Startup</a:t>
            </a:r>
            <a:r>
              <a:rPr lang="en-US" sz="1750" b="1" dirty="0">
                <a:latin typeface="Times New Roman" pitchFamily="18" charset="0"/>
                <a:cs typeface="Times New Roman" pitchFamily="18" charset="0"/>
              </a:rPr>
              <a:t>:</a:t>
            </a:r>
            <a:endParaRPr lang="en-US" sz="1750" dirty="0">
              <a:latin typeface="Times New Roman" pitchFamily="18" charset="0"/>
              <a:cs typeface="Times New Roman" pitchFamily="18" charset="0"/>
            </a:endParaRPr>
          </a:p>
          <a:p>
            <a:r>
              <a:rPr lang="en-US" sz="1750" dirty="0">
                <a:latin typeface="Times New Roman" pitchFamily="18" charset="0"/>
                <a:cs typeface="Times New Roman" pitchFamily="18" charset="0"/>
              </a:rPr>
              <a:t>Initialize all peripherals.</a:t>
            </a:r>
          </a:p>
          <a:p>
            <a:r>
              <a:rPr lang="en-US" sz="1750" dirty="0">
                <a:latin typeface="Times New Roman" pitchFamily="18" charset="0"/>
                <a:cs typeface="Times New Roman" pitchFamily="18" charset="0"/>
              </a:rPr>
              <a:t>Initialize the SD card and check its compatibility, while displaying debugging information on the PC serial monitor.</a:t>
            </a:r>
          </a:p>
          <a:p>
            <a:r>
              <a:rPr lang="en-US" sz="1750" dirty="0">
                <a:latin typeface="Times New Roman" pitchFamily="18" charset="0"/>
                <a:cs typeface="Times New Roman" pitchFamily="18" charset="0"/>
              </a:rPr>
              <a:t>Enter a while loop, waiting for input from button SW1 to select the operation mode. The selected mode is indicated by an LED, and confirmation is required by pressing SW2.</a:t>
            </a:r>
          </a:p>
          <a:p>
            <a:r>
              <a:rPr lang="en-US" sz="1750" b="1" dirty="0">
                <a:latin typeface="Times New Roman" pitchFamily="18" charset="0"/>
                <a:cs typeface="Times New Roman" pitchFamily="18" charset="0"/>
              </a:rPr>
              <a:t>1. Read Operation:</a:t>
            </a:r>
            <a:endParaRPr lang="en-US" sz="1750" dirty="0">
              <a:latin typeface="Times New Roman" pitchFamily="18" charset="0"/>
              <a:cs typeface="Times New Roman" pitchFamily="18" charset="0"/>
            </a:endParaRPr>
          </a:p>
          <a:p>
            <a:r>
              <a:rPr lang="en-US" sz="1750" dirty="0">
                <a:latin typeface="Times New Roman" pitchFamily="18" charset="0"/>
                <a:cs typeface="Times New Roman" pitchFamily="18" charset="0"/>
              </a:rPr>
              <a:t>Debugging information is sent via serial communication.</a:t>
            </a:r>
          </a:p>
          <a:p>
            <a:r>
              <a:rPr lang="en-US" sz="1750" dirty="0">
                <a:latin typeface="Times New Roman" pitchFamily="18" charset="0"/>
                <a:cs typeface="Times New Roman" pitchFamily="18" charset="0"/>
              </a:rPr>
              <a:t>The necessary commands are sent to the SD card to read a sector.</a:t>
            </a:r>
          </a:p>
          <a:p>
            <a:r>
              <a:rPr lang="en-US" sz="1750" dirty="0">
                <a:latin typeface="Times New Roman" pitchFamily="18" charset="0"/>
                <a:cs typeface="Times New Roman" pitchFamily="18" charset="0"/>
              </a:rPr>
              <a:t>The received data is saved to an array.</a:t>
            </a:r>
          </a:p>
          <a:p>
            <a:r>
              <a:rPr lang="en-US" sz="1750" dirty="0">
                <a:latin typeface="Times New Roman" pitchFamily="18" charset="0"/>
                <a:cs typeface="Times New Roman" pitchFamily="18" charset="0"/>
              </a:rPr>
              <a:t>After completion, the function exits, and the system returns to the main loop, waiting for the next mode selection.</a:t>
            </a:r>
          </a:p>
          <a:p>
            <a:r>
              <a:rPr lang="en-US" sz="1750" b="1" dirty="0">
                <a:latin typeface="Times New Roman" pitchFamily="18" charset="0"/>
                <a:cs typeface="Times New Roman" pitchFamily="18" charset="0"/>
              </a:rPr>
              <a:t>2. Data Erase:</a:t>
            </a:r>
            <a:endParaRPr lang="en-US" sz="1750" dirty="0">
              <a:latin typeface="Times New Roman" pitchFamily="18" charset="0"/>
              <a:cs typeface="Times New Roman" pitchFamily="18" charset="0"/>
            </a:endParaRPr>
          </a:p>
          <a:p>
            <a:r>
              <a:rPr lang="en-US" sz="1750" dirty="0">
                <a:latin typeface="Times New Roman" pitchFamily="18" charset="0"/>
                <a:cs typeface="Times New Roman" pitchFamily="18" charset="0"/>
              </a:rPr>
              <a:t>Debugging information is sent via serial communication.</a:t>
            </a:r>
          </a:p>
          <a:p>
            <a:r>
              <a:rPr lang="en-US" sz="1750" dirty="0">
                <a:latin typeface="Times New Roman" pitchFamily="18" charset="0"/>
                <a:cs typeface="Times New Roman" pitchFamily="18" charset="0"/>
              </a:rPr>
              <a:t>This operation writes 0x00 to all data locations in the selected sector.</a:t>
            </a:r>
          </a:p>
          <a:p>
            <a:r>
              <a:rPr lang="en-US" sz="1750" dirty="0">
                <a:latin typeface="Times New Roman" pitchFamily="18" charset="0"/>
                <a:cs typeface="Times New Roman" pitchFamily="18" charset="0"/>
              </a:rPr>
              <a:t>Commands are sent to the SD card to perform the write operation.</a:t>
            </a:r>
          </a:p>
          <a:p>
            <a:r>
              <a:rPr lang="en-US" sz="1750" dirty="0">
                <a:latin typeface="Times New Roman" pitchFamily="18" charset="0"/>
                <a:cs typeface="Times New Roman" pitchFamily="18" charset="0"/>
              </a:rPr>
              <a:t>After successful completion, the function exits and returns to the main loop to wait for mode selection.</a:t>
            </a:r>
          </a:p>
          <a:p>
            <a:r>
              <a:rPr lang="en-US" sz="1750" b="1" dirty="0">
                <a:latin typeface="Times New Roman" pitchFamily="18" charset="0"/>
                <a:cs typeface="Times New Roman" pitchFamily="18" charset="0"/>
              </a:rPr>
              <a:t>3. Data Write Operation:</a:t>
            </a:r>
            <a:endParaRPr lang="en-US" sz="1750" dirty="0">
              <a:latin typeface="Times New Roman" pitchFamily="18" charset="0"/>
              <a:cs typeface="Times New Roman" pitchFamily="18" charset="0"/>
            </a:endParaRPr>
          </a:p>
          <a:p>
            <a:r>
              <a:rPr lang="en-US" sz="1750" dirty="0">
                <a:latin typeface="Times New Roman" pitchFamily="18" charset="0"/>
                <a:cs typeface="Times New Roman" pitchFamily="18" charset="0"/>
              </a:rPr>
              <a:t>Debugging information is sent via serial communication.</a:t>
            </a:r>
          </a:p>
          <a:p>
            <a:r>
              <a:rPr lang="en-US" sz="1750" dirty="0">
                <a:latin typeface="Times New Roman" pitchFamily="18" charset="0"/>
                <a:cs typeface="Times New Roman" pitchFamily="18" charset="0"/>
              </a:rPr>
              <a:t>The necessary commands are sent to the SD card to write data.</a:t>
            </a:r>
          </a:p>
          <a:p>
            <a:r>
              <a:rPr lang="en-US" sz="1750" dirty="0">
                <a:latin typeface="Times New Roman" pitchFamily="18" charset="0"/>
                <a:cs typeface="Times New Roman" pitchFamily="18" charset="0"/>
              </a:rPr>
              <a:t>The string data is written to the first location, followed by 0x00 written to the remaining locations.</a:t>
            </a:r>
          </a:p>
          <a:p>
            <a:r>
              <a:rPr lang="en-US" sz="1750" dirty="0">
                <a:latin typeface="Times New Roman" pitchFamily="18" charset="0"/>
                <a:cs typeface="Times New Roman" pitchFamily="18" charset="0"/>
              </a:rPr>
              <a:t>After successful completion, the function exits and the system returns to the main loop, waiting for mode </a:t>
            </a:r>
            <a:r>
              <a:rPr lang="en-US" sz="1750" dirty="0" smtClean="0">
                <a:latin typeface="Times New Roman" pitchFamily="18" charset="0"/>
                <a:cs typeface="Times New Roman" pitchFamily="18" charset="0"/>
              </a:rPr>
              <a:t>selection</a:t>
            </a:r>
            <a:r>
              <a:rPr lang="en-US" sz="1750" dirty="0">
                <a:latin typeface="Times New Roman" pitchFamily="18" charset="0"/>
                <a:cs typeface="Times New Roman" pitchFamily="18" charset="0"/>
              </a:rPr>
              <a:t>.</a:t>
            </a:r>
          </a:p>
        </p:txBody>
      </p:sp>
    </p:spTree>
    <p:extLst>
      <p:ext uri="{BB962C8B-B14F-4D97-AF65-F5344CB8AC3E}">
        <p14:creationId xmlns:p14="http://schemas.microsoft.com/office/powerpoint/2010/main" val="2401302519"/>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367444" y="576372"/>
            <a:ext cx="4337103" cy="9001000"/>
          </a:xfrm>
          <a:prstGeom prst="rect">
            <a:avLst/>
          </a:prstGeom>
        </p:spPr>
      </p:pic>
      <p:sp>
        <p:nvSpPr>
          <p:cNvPr id="2" name="Title 1"/>
          <p:cNvSpPr>
            <a:spLocks noGrp="1"/>
          </p:cNvSpPr>
          <p:nvPr>
            <p:ph type="title"/>
          </p:nvPr>
        </p:nvSpPr>
        <p:spPr>
          <a:xfrm>
            <a:off x="0" y="1"/>
            <a:ext cx="7812360" cy="764704"/>
          </a:xfrm>
        </p:spPr>
        <p:txBody>
          <a:bodyPr/>
          <a:lstStyle/>
          <a:p>
            <a:r>
              <a:rPr lang="en-IN" dirty="0">
                <a:latin typeface="Times New Roman" pitchFamily="18" charset="0"/>
                <a:cs typeface="Times New Roman" pitchFamily="18" charset="0"/>
              </a:rPr>
              <a:t>Flow Chart (Program Flow)</a:t>
            </a:r>
          </a:p>
        </p:txBody>
      </p:sp>
      <p:sp>
        <p:nvSpPr>
          <p:cNvPr id="4" name="TextBox 3"/>
          <p:cNvSpPr txBox="1"/>
          <p:nvPr/>
        </p:nvSpPr>
        <p:spPr>
          <a:xfrm>
            <a:off x="0" y="836712"/>
            <a:ext cx="8820472" cy="2554545"/>
          </a:xfrm>
          <a:prstGeom prst="rect">
            <a:avLst/>
          </a:prstGeom>
          <a:noFill/>
        </p:spPr>
        <p:txBody>
          <a:bodyPr wrap="square" rtlCol="0">
            <a:spAutoFit/>
          </a:bodyPr>
          <a:lstStyle/>
          <a:p>
            <a:pPr marL="457200" indent="-457200">
              <a:buAutoNum type="arabicPeriod"/>
            </a:pPr>
            <a:r>
              <a:rPr lang="en-US" sz="2000" dirty="0" smtClean="0"/>
              <a:t>Set </a:t>
            </a:r>
            <a:r>
              <a:rPr lang="en-US" sz="2000" dirty="0"/>
              <a:t>up the clock and configure the GPIO pins for SPI communication and the input button </a:t>
            </a:r>
            <a:r>
              <a:rPr lang="en-US" sz="2000" dirty="0" smtClean="0"/>
              <a:t>switch.</a:t>
            </a:r>
          </a:p>
          <a:p>
            <a:pPr marL="457200" indent="-457200">
              <a:buAutoNum type="arabicPeriod"/>
            </a:pPr>
            <a:r>
              <a:rPr lang="en-US" sz="2000" dirty="0" smtClean="0"/>
              <a:t>Monitor </a:t>
            </a:r>
            <a:r>
              <a:rPr lang="en-US" sz="2000" dirty="0"/>
              <a:t>for a button </a:t>
            </a:r>
            <a:r>
              <a:rPr lang="en-US" sz="2000" dirty="0" smtClean="0"/>
              <a:t>press.</a:t>
            </a:r>
          </a:p>
          <a:p>
            <a:pPr marL="457200" indent="-457200">
              <a:buAutoNum type="arabicPeriod"/>
            </a:pPr>
            <a:r>
              <a:rPr lang="en-US" sz="2000" dirty="0" smtClean="0"/>
              <a:t>When </a:t>
            </a:r>
            <a:r>
              <a:rPr lang="en-US" sz="2000" dirty="0"/>
              <a:t>a button press is detected, initialize the SD card and erase its </a:t>
            </a:r>
            <a:r>
              <a:rPr lang="en-US" sz="2000" dirty="0" smtClean="0"/>
              <a:t>contents.</a:t>
            </a:r>
          </a:p>
          <a:p>
            <a:pPr marL="457200" indent="-457200">
              <a:buAutoNum type="arabicPeriod"/>
            </a:pPr>
            <a:r>
              <a:rPr lang="en-US" sz="2000" dirty="0" smtClean="0"/>
              <a:t>Write </a:t>
            </a:r>
            <a:r>
              <a:rPr lang="en-US" sz="2000" dirty="0"/>
              <a:t>a small string (e.g., "</a:t>
            </a:r>
            <a:r>
              <a:rPr lang="en-US" sz="2000" dirty="0" err="1"/>
              <a:t>abcdefg</a:t>
            </a:r>
            <a:r>
              <a:rPr lang="en-US" sz="2000" dirty="0"/>
              <a:t>") of data to the SD card in a continuous location (without using a file format</a:t>
            </a:r>
            <a:r>
              <a:rPr lang="en-US" sz="2000" dirty="0" smtClean="0"/>
              <a:t>).</a:t>
            </a:r>
          </a:p>
          <a:p>
            <a:pPr marL="457200" indent="-457200">
              <a:buAutoNum type="arabicPeriod"/>
            </a:pPr>
            <a:r>
              <a:rPr lang="en-US" sz="2000" dirty="0" smtClean="0"/>
              <a:t>Wait </a:t>
            </a:r>
            <a:r>
              <a:rPr lang="en-US" sz="2000" dirty="0"/>
              <a:t>for the next button press, and if detected, repeat the process starting from step 3.</a:t>
            </a:r>
          </a:p>
        </p:txBody>
      </p:sp>
    </p:spTree>
    <p:extLst>
      <p:ext uri="{BB962C8B-B14F-4D97-AF65-F5344CB8AC3E}">
        <p14:creationId xmlns:p14="http://schemas.microsoft.com/office/powerpoint/2010/main" val="3343201938"/>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343400" cy="836712"/>
          </a:xfrm>
        </p:spPr>
        <p:txBody>
          <a:bodyPr/>
          <a:lstStyle/>
          <a:p>
            <a:r>
              <a:rPr lang="en-US" dirty="0" smtClean="0">
                <a:latin typeface="Times New Roman" pitchFamily="18" charset="0"/>
                <a:cs typeface="Times New Roman" pitchFamily="18" charset="0"/>
              </a:rPr>
              <a:t>Commands Used</a:t>
            </a:r>
            <a:endParaRPr lang="en-IN" dirty="0">
              <a:latin typeface="Times New Roman" pitchFamily="18" charset="0"/>
              <a:cs typeface="Times New Roman" pitchFamily="18" charset="0"/>
            </a:endParaRPr>
          </a:p>
        </p:txBody>
      </p:sp>
      <p:sp>
        <p:nvSpPr>
          <p:cNvPr id="4" name="TextBox 3"/>
          <p:cNvSpPr txBox="1"/>
          <p:nvPr/>
        </p:nvSpPr>
        <p:spPr>
          <a:xfrm>
            <a:off x="-36512" y="1412776"/>
            <a:ext cx="9144000" cy="4093428"/>
          </a:xfrm>
          <a:prstGeom prst="rect">
            <a:avLst/>
          </a:prstGeom>
          <a:noFill/>
        </p:spPr>
        <p:txBody>
          <a:bodyPr wrap="square" rtlCol="0">
            <a:spAutoFit/>
          </a:bodyPr>
          <a:lstStyle/>
          <a:p>
            <a:pPr marL="457200" indent="-457200">
              <a:buAutoNum type="arabicPeriod"/>
            </a:pPr>
            <a:r>
              <a:rPr lang="en-US" sz="2000" b="1" dirty="0" smtClean="0">
                <a:latin typeface="Times New Roman" pitchFamily="18" charset="0"/>
                <a:cs typeface="Times New Roman" pitchFamily="18" charset="0"/>
              </a:rPr>
              <a:t>CMD0</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Reset </a:t>
            </a:r>
            <a:r>
              <a:rPr lang="en-IN" sz="2000" b="1" dirty="0" smtClean="0">
                <a:latin typeface="Times New Roman" pitchFamily="18" charset="0"/>
                <a:cs typeface="Times New Roman" pitchFamily="18" charset="0"/>
              </a:rPr>
              <a:t>Command</a:t>
            </a:r>
            <a:r>
              <a:rPr lang="en-IN" sz="2000" dirty="0" smtClean="0">
                <a:latin typeface="Times New Roman" pitchFamily="18" charset="0"/>
                <a:cs typeface="Times New Roman" pitchFamily="18" charset="0"/>
              </a:rPr>
              <a:t> –When card supports boot functionalities and receives this command as the first one in idle state after power up, the argument is regarded as the bus mode in Fast Boot</a:t>
            </a:r>
            <a:r>
              <a:rPr lang="en-US" sz="2000" dirty="0" smtClean="0">
                <a:latin typeface="Times New Roman" pitchFamily="18" charset="0"/>
                <a:cs typeface="Times New Roman" pitchFamily="18" charset="0"/>
              </a:rPr>
              <a:t>.</a:t>
            </a:r>
          </a:p>
          <a:p>
            <a:pPr marL="457200" indent="-457200">
              <a:buFontTx/>
              <a:buAutoNum type="arabicPeriod"/>
            </a:pPr>
            <a:r>
              <a:rPr lang="en-US" sz="2000" b="1" dirty="0" smtClean="0">
                <a:latin typeface="Times New Roman" pitchFamily="18" charset="0"/>
                <a:cs typeface="Times New Roman" pitchFamily="18" charset="0"/>
              </a:rPr>
              <a:t>CMD8</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Interface </a:t>
            </a:r>
            <a:r>
              <a:rPr lang="en-IN" sz="2000" b="1" dirty="0" smtClean="0">
                <a:latin typeface="Times New Roman" pitchFamily="18" charset="0"/>
                <a:cs typeface="Times New Roman" pitchFamily="18" charset="0"/>
              </a:rPr>
              <a:t>Condition</a:t>
            </a:r>
            <a:r>
              <a:rPr lang="en-IN"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Sends SD Memory Card interface condition, which includes host supply voltage information and asks the card whether card supports </a:t>
            </a:r>
            <a:r>
              <a:rPr lang="en-US" sz="2000" dirty="0" err="1" smtClean="0">
                <a:latin typeface="Times New Roman" pitchFamily="18" charset="0"/>
                <a:cs typeface="Times New Roman" pitchFamily="18" charset="0"/>
              </a:rPr>
              <a:t>volage</a:t>
            </a:r>
            <a:r>
              <a:rPr lang="en-US" sz="2000" dirty="0" smtClean="0">
                <a:latin typeface="Times New Roman" pitchFamily="18" charset="0"/>
                <a:cs typeface="Times New Roman" pitchFamily="18" charset="0"/>
              </a:rPr>
              <a:t>.</a:t>
            </a:r>
          </a:p>
          <a:p>
            <a:pPr marL="457200" indent="-457200">
              <a:buAutoNum type="arabicPeriod"/>
            </a:pPr>
            <a:r>
              <a:rPr lang="en-US" sz="2000" b="1" dirty="0" smtClean="0">
                <a:latin typeface="Times New Roman" pitchFamily="18" charset="0"/>
                <a:cs typeface="Times New Roman" pitchFamily="18" charset="0"/>
              </a:rPr>
              <a:t>CMD55</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Application-Specific </a:t>
            </a:r>
            <a:r>
              <a:rPr lang="en-IN" sz="2000" b="1" dirty="0" smtClean="0">
                <a:latin typeface="Times New Roman" pitchFamily="18" charset="0"/>
                <a:cs typeface="Times New Roman" pitchFamily="18" charset="0"/>
              </a:rPr>
              <a:t>Command</a:t>
            </a:r>
            <a:r>
              <a:rPr lang="en-IN"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Sets </a:t>
            </a:r>
            <a:r>
              <a:rPr lang="en-US" sz="2000" dirty="0">
                <a:latin typeface="Times New Roman" pitchFamily="18" charset="0"/>
                <a:cs typeface="Times New Roman" pitchFamily="18" charset="0"/>
              </a:rPr>
              <a:t>the context for the next </a:t>
            </a:r>
            <a:r>
              <a:rPr lang="en-US" sz="2000" dirty="0" smtClean="0">
                <a:latin typeface="Times New Roman" pitchFamily="18" charset="0"/>
                <a:cs typeface="Times New Roman" pitchFamily="18" charset="0"/>
              </a:rPr>
              <a:t>ACMD.</a:t>
            </a:r>
          </a:p>
          <a:p>
            <a:pPr marL="457200" indent="-457200">
              <a:buAutoNum type="arabicPeriod"/>
            </a:pPr>
            <a:r>
              <a:rPr lang="en-US" sz="2000" b="1" dirty="0" smtClean="0">
                <a:latin typeface="Times New Roman" pitchFamily="18" charset="0"/>
                <a:cs typeface="Times New Roman" pitchFamily="18" charset="0"/>
              </a:rPr>
              <a:t>CMD41</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Card </a:t>
            </a:r>
            <a:r>
              <a:rPr lang="en-IN" sz="2000" b="1" dirty="0" smtClean="0">
                <a:latin typeface="Times New Roman" pitchFamily="18" charset="0"/>
                <a:cs typeface="Times New Roman" pitchFamily="18" charset="0"/>
              </a:rPr>
              <a:t>Initialization</a:t>
            </a:r>
            <a:r>
              <a:rPr lang="en-IN"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Initializes </a:t>
            </a:r>
            <a:r>
              <a:rPr lang="en-US" sz="2000" dirty="0">
                <a:latin typeface="Times New Roman" pitchFamily="18" charset="0"/>
                <a:cs typeface="Times New Roman" pitchFamily="18" charset="0"/>
              </a:rPr>
              <a:t>the card and clears the idle </a:t>
            </a:r>
            <a:r>
              <a:rPr lang="en-US" sz="2000" dirty="0" smtClean="0">
                <a:latin typeface="Times New Roman" pitchFamily="18" charset="0"/>
                <a:cs typeface="Times New Roman" pitchFamily="18" charset="0"/>
              </a:rPr>
              <a:t>state.</a:t>
            </a:r>
          </a:p>
          <a:p>
            <a:pPr marL="457200" indent="-457200">
              <a:buAutoNum type="arabicPeriod"/>
            </a:pPr>
            <a:r>
              <a:rPr lang="en-US" sz="2000" b="1" dirty="0" smtClean="0">
                <a:latin typeface="Times New Roman" pitchFamily="18" charset="0"/>
                <a:cs typeface="Times New Roman" pitchFamily="18" charset="0"/>
              </a:rPr>
              <a:t>CMD58</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Operating Conditions Register (OCR</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Provides </a:t>
            </a:r>
            <a:r>
              <a:rPr lang="en-US" sz="2000" dirty="0">
                <a:latin typeface="Times New Roman" pitchFamily="18" charset="0"/>
                <a:cs typeface="Times New Roman" pitchFamily="18" charset="0"/>
              </a:rPr>
              <a:t>card-specific details like voltage and </a:t>
            </a:r>
            <a:r>
              <a:rPr lang="en-US" sz="2000" dirty="0" smtClean="0">
                <a:latin typeface="Times New Roman" pitchFamily="18" charset="0"/>
                <a:cs typeface="Times New Roman" pitchFamily="18" charset="0"/>
              </a:rPr>
              <a:t>type.</a:t>
            </a:r>
          </a:p>
          <a:p>
            <a:pPr marL="457200" indent="-457200">
              <a:buFontTx/>
              <a:buAutoNum type="arabicPeriod"/>
            </a:pPr>
            <a:r>
              <a:rPr lang="en-US" sz="2000" b="1" dirty="0" smtClean="0">
                <a:latin typeface="Times New Roman" pitchFamily="18" charset="0"/>
                <a:cs typeface="Times New Roman" pitchFamily="18" charset="0"/>
              </a:rPr>
              <a:t>CMD16</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Set Block </a:t>
            </a:r>
            <a:r>
              <a:rPr lang="en-IN" sz="2000" b="1" dirty="0" smtClean="0">
                <a:latin typeface="Times New Roman" pitchFamily="18" charset="0"/>
                <a:cs typeface="Times New Roman" pitchFamily="18" charset="0"/>
              </a:rPr>
              <a:t>Length</a:t>
            </a:r>
            <a:r>
              <a:rPr lang="en-IN"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Configures </a:t>
            </a:r>
            <a:r>
              <a:rPr lang="en-US" sz="2000" dirty="0">
                <a:latin typeface="Times New Roman" pitchFamily="18" charset="0"/>
                <a:cs typeface="Times New Roman" pitchFamily="18" charset="0"/>
              </a:rPr>
              <a:t>the data block </a:t>
            </a:r>
            <a:r>
              <a:rPr lang="en-US" sz="2000" dirty="0" smtClean="0">
                <a:latin typeface="Times New Roman" pitchFamily="18" charset="0"/>
                <a:cs typeface="Times New Roman" pitchFamily="18" charset="0"/>
              </a:rPr>
              <a:t>size.</a:t>
            </a:r>
          </a:p>
          <a:p>
            <a:pPr marL="457200" indent="-457200">
              <a:buAutoNum type="arabicPeriod"/>
            </a:pPr>
            <a:r>
              <a:rPr lang="en-US" sz="2000" b="1" dirty="0" smtClean="0">
                <a:latin typeface="Times New Roman" pitchFamily="18" charset="0"/>
                <a:cs typeface="Times New Roman" pitchFamily="18" charset="0"/>
              </a:rPr>
              <a:t>CMD17</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Read Single </a:t>
            </a:r>
            <a:r>
              <a:rPr lang="en-IN" sz="2000" b="1" dirty="0" smtClean="0">
                <a:latin typeface="Times New Roman" pitchFamily="18" charset="0"/>
                <a:cs typeface="Times New Roman" pitchFamily="18" charset="0"/>
              </a:rPr>
              <a:t>Block</a:t>
            </a:r>
            <a:r>
              <a:rPr lang="en-IN"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Reads </a:t>
            </a:r>
            <a:r>
              <a:rPr lang="en-US" sz="2000" dirty="0">
                <a:latin typeface="Times New Roman" pitchFamily="18" charset="0"/>
                <a:cs typeface="Times New Roman" pitchFamily="18" charset="0"/>
              </a:rPr>
              <a:t>512 bytes from a specific </a:t>
            </a:r>
            <a:r>
              <a:rPr lang="en-US" sz="2000" dirty="0" smtClean="0">
                <a:latin typeface="Times New Roman" pitchFamily="18" charset="0"/>
                <a:cs typeface="Times New Roman" pitchFamily="18" charset="0"/>
              </a:rPr>
              <a:t>location.</a:t>
            </a:r>
          </a:p>
          <a:p>
            <a:pPr marL="457200" indent="-457200">
              <a:buAutoNum type="arabicPeriod"/>
            </a:pPr>
            <a:r>
              <a:rPr lang="en-US" sz="2000" b="1" dirty="0" smtClean="0">
                <a:latin typeface="Times New Roman" pitchFamily="18" charset="0"/>
                <a:cs typeface="Times New Roman" pitchFamily="18" charset="0"/>
              </a:rPr>
              <a:t>CMD24</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Write Single </a:t>
            </a:r>
            <a:r>
              <a:rPr lang="en-IN" sz="2000" b="1" dirty="0" smtClean="0">
                <a:latin typeface="Times New Roman" pitchFamily="18" charset="0"/>
                <a:cs typeface="Times New Roman" pitchFamily="18" charset="0"/>
              </a:rPr>
              <a:t>Block</a:t>
            </a:r>
            <a:r>
              <a:rPr lang="en-IN"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Writes </a:t>
            </a:r>
            <a:r>
              <a:rPr lang="en-US" sz="2000" dirty="0">
                <a:latin typeface="Times New Roman" pitchFamily="18" charset="0"/>
                <a:cs typeface="Times New Roman" pitchFamily="18" charset="0"/>
              </a:rPr>
              <a:t>512 bytes to a specific location.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7657916"/>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1090856"/>
              </p:ext>
            </p:extLst>
          </p:nvPr>
        </p:nvGraphicFramePr>
        <p:xfrm>
          <a:off x="1" y="-1"/>
          <a:ext cx="9144000" cy="6858000"/>
        </p:xfrm>
        <a:graphic>
          <a:graphicData uri="http://schemas.openxmlformats.org/drawingml/2006/table">
            <a:tbl>
              <a:tblPr firstRow="1" bandRow="1">
                <a:tableStyleId>{5C22544A-7EE6-4342-B048-85BDC9FD1C3A}</a:tableStyleId>
              </a:tblPr>
              <a:tblGrid>
                <a:gridCol w="1188450"/>
                <a:gridCol w="2278459"/>
                <a:gridCol w="5677091"/>
              </a:tblGrid>
              <a:tr h="546909">
                <a:tc>
                  <a:txBody>
                    <a:bodyPr/>
                    <a:lstStyle/>
                    <a:p>
                      <a:r>
                        <a:rPr lang="en-US" sz="1200" b="1" dirty="0" smtClean="0">
                          <a:latin typeface="Times New Roman" pitchFamily="18" charset="0"/>
                          <a:cs typeface="Times New Roman" pitchFamily="18" charset="0"/>
                        </a:rPr>
                        <a:t>CMD Index</a:t>
                      </a:r>
                      <a:endParaRPr lang="en-IN" sz="1200" b="1" dirty="0">
                        <a:latin typeface="Times New Roman" pitchFamily="18" charset="0"/>
                        <a:cs typeface="Times New Roman" pitchFamily="18" charset="0"/>
                      </a:endParaRPr>
                    </a:p>
                  </a:txBody>
                  <a:tcPr/>
                </a:tc>
                <a:tc>
                  <a:txBody>
                    <a:bodyPr/>
                    <a:lstStyle/>
                    <a:p>
                      <a:r>
                        <a:rPr lang="en-US" sz="1200" b="1" dirty="0" smtClean="0">
                          <a:latin typeface="Times New Roman" pitchFamily="18" charset="0"/>
                          <a:cs typeface="Times New Roman" pitchFamily="18" charset="0"/>
                        </a:rPr>
                        <a:t>Argument</a:t>
                      </a:r>
                      <a:endParaRPr lang="en-IN" sz="1200" b="1" dirty="0">
                        <a:latin typeface="Times New Roman" pitchFamily="18" charset="0"/>
                        <a:cs typeface="Times New Roman" pitchFamily="18" charset="0"/>
                      </a:endParaRPr>
                    </a:p>
                  </a:txBody>
                  <a:tcPr/>
                </a:tc>
                <a:tc>
                  <a:txBody>
                    <a:bodyPr/>
                    <a:lstStyle/>
                    <a:p>
                      <a:r>
                        <a:rPr lang="en-US" sz="1200" b="1" dirty="0" smtClean="0">
                          <a:latin typeface="Times New Roman" pitchFamily="18" charset="0"/>
                          <a:cs typeface="Times New Roman" pitchFamily="18" charset="0"/>
                        </a:rPr>
                        <a:t>CMD</a:t>
                      </a:r>
                      <a:r>
                        <a:rPr lang="en-US" sz="1200" b="1" baseline="0" dirty="0" smtClean="0">
                          <a:latin typeface="Times New Roman" pitchFamily="18" charset="0"/>
                          <a:cs typeface="Times New Roman" pitchFamily="18" charset="0"/>
                        </a:rPr>
                        <a:t> Description</a:t>
                      </a:r>
                      <a:endParaRPr lang="en-IN" sz="1200" b="1" dirty="0">
                        <a:latin typeface="Times New Roman" pitchFamily="18" charset="0"/>
                        <a:cs typeface="Times New Roman" pitchFamily="18" charset="0"/>
                      </a:endParaRPr>
                    </a:p>
                  </a:txBody>
                  <a:tcPr/>
                </a:tc>
              </a:tr>
              <a:tr h="615491">
                <a:tc>
                  <a:txBody>
                    <a:bodyPr/>
                    <a:lstStyle/>
                    <a:p>
                      <a:r>
                        <a:rPr lang="en-US" sz="1200" b="0" dirty="0" smtClean="0">
                          <a:latin typeface="Times New Roman" pitchFamily="18" charset="0"/>
                          <a:cs typeface="Times New Roman" pitchFamily="18" charset="0"/>
                        </a:rPr>
                        <a:t>CMD0</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[31:0] stuff bits or bus mode in fast boot</a:t>
                      </a:r>
                      <a:endParaRPr lang="en-IN" sz="1200" b="0" dirty="0">
                        <a:latin typeface="Times New Roman" pitchFamily="18" charset="0"/>
                        <a:cs typeface="Times New Roman" pitchFamily="18" charset="0"/>
                      </a:endParaRPr>
                    </a:p>
                  </a:txBody>
                  <a:tcPr/>
                </a:tc>
                <a:tc>
                  <a:txBody>
                    <a:bodyPr/>
                    <a:lstStyle/>
                    <a:p>
                      <a:r>
                        <a:rPr lang="en-IN" sz="1200" b="0" dirty="0" smtClean="0">
                          <a:latin typeface="Times New Roman" pitchFamily="18" charset="0"/>
                          <a:cs typeface="Times New Roman" pitchFamily="18" charset="0"/>
                        </a:rPr>
                        <a:t>When card supports boot functionalities and receives this command as the first one in idle state after power up, the argument is regarded as the bus mode in Fast Boot</a:t>
                      </a:r>
                      <a:endParaRPr lang="en-IN" sz="1200" b="0" dirty="0">
                        <a:latin typeface="Times New Roman" pitchFamily="18" charset="0"/>
                        <a:cs typeface="Times New Roman" pitchFamily="18" charset="0"/>
                      </a:endParaRPr>
                    </a:p>
                  </a:txBody>
                  <a:tcPr/>
                </a:tc>
              </a:tr>
              <a:tr h="694496">
                <a:tc>
                  <a:txBody>
                    <a:bodyPr/>
                    <a:lstStyle/>
                    <a:p>
                      <a:r>
                        <a:rPr lang="en-US" sz="1200" b="0" dirty="0" smtClean="0">
                          <a:latin typeface="Times New Roman" pitchFamily="18" charset="0"/>
                          <a:cs typeface="Times New Roman" pitchFamily="18" charset="0"/>
                        </a:rPr>
                        <a:t>CMD8</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[31:12] reserved</a:t>
                      </a:r>
                    </a:p>
                    <a:p>
                      <a:r>
                        <a:rPr lang="en-US" sz="1200" b="0" dirty="0" smtClean="0">
                          <a:latin typeface="Times New Roman" pitchFamily="18" charset="0"/>
                          <a:cs typeface="Times New Roman" pitchFamily="18" charset="0"/>
                        </a:rPr>
                        <a:t>[11:8] VHS</a:t>
                      </a:r>
                    </a:p>
                    <a:p>
                      <a:r>
                        <a:rPr lang="en-US" sz="1200" b="0" dirty="0" smtClean="0">
                          <a:latin typeface="Times New Roman" pitchFamily="18" charset="0"/>
                          <a:cs typeface="Times New Roman" pitchFamily="18" charset="0"/>
                        </a:rPr>
                        <a:t>[7:0] check pattern</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Sends SD Memory Card interface condition, which includes host supply voltage information and asks the card whether card supports voltage</a:t>
                      </a:r>
                      <a:endParaRPr lang="en-IN" sz="1200" b="0" dirty="0">
                        <a:latin typeface="Times New Roman" pitchFamily="18" charset="0"/>
                        <a:cs typeface="Times New Roman" pitchFamily="18" charset="0"/>
                      </a:endParaRPr>
                    </a:p>
                  </a:txBody>
                  <a:tcPr/>
                </a:tc>
              </a:tr>
              <a:tr h="694496">
                <a:tc>
                  <a:txBody>
                    <a:bodyPr/>
                    <a:lstStyle/>
                    <a:p>
                      <a:r>
                        <a:rPr lang="en-US" sz="1200" b="0" dirty="0" smtClean="0">
                          <a:latin typeface="Times New Roman" pitchFamily="18" charset="0"/>
                          <a:cs typeface="Times New Roman" pitchFamily="18" charset="0"/>
                        </a:rPr>
                        <a:t>CMD16</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[31:0] block length</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In the case of a standard capacity SD memory card this command sets the block length (in bytes) for all following block commands (read,  write, lock). Default block length is fixed to</a:t>
                      </a:r>
                      <a:r>
                        <a:rPr lang="en-US" sz="1200" b="0" baseline="0" dirty="0" smtClean="0">
                          <a:latin typeface="Times New Roman" pitchFamily="18" charset="0"/>
                          <a:cs typeface="Times New Roman" pitchFamily="18" charset="0"/>
                        </a:rPr>
                        <a:t> 5</a:t>
                      </a:r>
                      <a:r>
                        <a:rPr lang="en-US" sz="1200" b="0" dirty="0" smtClean="0">
                          <a:latin typeface="Times New Roman" pitchFamily="18" charset="0"/>
                          <a:cs typeface="Times New Roman" pitchFamily="18" charset="0"/>
                        </a:rPr>
                        <a:t>12 bytes</a:t>
                      </a:r>
                      <a:endParaRPr lang="en-IN" sz="1200" b="0" dirty="0">
                        <a:latin typeface="Times New Roman" pitchFamily="18" charset="0"/>
                        <a:cs typeface="Times New Roman" pitchFamily="18" charset="0"/>
                      </a:endParaRPr>
                    </a:p>
                  </a:txBody>
                  <a:tcPr/>
                </a:tc>
              </a:tr>
              <a:tr h="615491">
                <a:tc>
                  <a:txBody>
                    <a:bodyPr/>
                    <a:lstStyle/>
                    <a:p>
                      <a:r>
                        <a:rPr lang="en-US" sz="1200" b="0" dirty="0" smtClean="0">
                          <a:latin typeface="Times New Roman" pitchFamily="18" charset="0"/>
                          <a:cs typeface="Times New Roman" pitchFamily="18" charset="0"/>
                        </a:rPr>
                        <a:t>CMD17</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[31:0] data address </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In case of Standard</a:t>
                      </a:r>
                      <a:r>
                        <a:rPr lang="en-US" sz="1200" b="0" baseline="0" dirty="0" smtClean="0">
                          <a:latin typeface="Times New Roman" pitchFamily="18" charset="0"/>
                          <a:cs typeface="Times New Roman" pitchFamily="18" charset="0"/>
                        </a:rPr>
                        <a:t> Capacity SD Card, this command reads a block of the size selected by CMD16</a:t>
                      </a:r>
                      <a:endParaRPr lang="en-IN" sz="1200" b="0" dirty="0">
                        <a:latin typeface="Times New Roman" pitchFamily="18" charset="0"/>
                        <a:cs typeface="Times New Roman" pitchFamily="18" charset="0"/>
                      </a:endParaRPr>
                    </a:p>
                  </a:txBody>
                  <a:tcPr/>
                </a:tc>
              </a:tr>
              <a:tr h="615491">
                <a:tc>
                  <a:txBody>
                    <a:bodyPr/>
                    <a:lstStyle/>
                    <a:p>
                      <a:r>
                        <a:rPr lang="en-US" sz="1200" b="0" dirty="0" smtClean="0">
                          <a:latin typeface="Times New Roman" pitchFamily="18" charset="0"/>
                          <a:cs typeface="Times New Roman" pitchFamily="18" charset="0"/>
                        </a:rPr>
                        <a:t>CMD24</a:t>
                      </a:r>
                      <a:endParaRPr lang="en-IN" sz="12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Times New Roman" pitchFamily="18" charset="0"/>
                          <a:cs typeface="Times New Roman" pitchFamily="18" charset="0"/>
                        </a:rPr>
                        <a:t>[31:0] data address </a:t>
                      </a:r>
                      <a:endParaRPr lang="en-IN" sz="1200" b="0" dirty="0" smtClean="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Write a single block of data (typically 512 bytes) to the SD card at a specific address in SPI mode</a:t>
                      </a:r>
                      <a:endParaRPr lang="en-IN" sz="1200" b="0" dirty="0">
                        <a:latin typeface="Times New Roman" pitchFamily="18" charset="0"/>
                        <a:cs typeface="Times New Roman" pitchFamily="18" charset="0"/>
                      </a:endParaRPr>
                    </a:p>
                  </a:txBody>
                  <a:tcPr/>
                </a:tc>
              </a:tr>
              <a:tr h="1091351">
                <a:tc>
                  <a:txBody>
                    <a:bodyPr/>
                    <a:lstStyle/>
                    <a:p>
                      <a:r>
                        <a:rPr lang="en-US" sz="1200" b="0" dirty="0" smtClean="0">
                          <a:latin typeface="Times New Roman" pitchFamily="18" charset="0"/>
                          <a:cs typeface="Times New Roman" pitchFamily="18" charset="0"/>
                        </a:rPr>
                        <a:t>CMD41</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[47:46] Start</a:t>
                      </a:r>
                      <a:r>
                        <a:rPr lang="en-US" sz="1200" b="0" baseline="0" dirty="0" smtClean="0">
                          <a:latin typeface="Times New Roman" pitchFamily="18" charset="0"/>
                          <a:cs typeface="Times New Roman" pitchFamily="18" charset="0"/>
                        </a:rPr>
                        <a:t> bits (01)</a:t>
                      </a:r>
                    </a:p>
                    <a:p>
                      <a:r>
                        <a:rPr lang="en-US" sz="1200" b="0" baseline="0" dirty="0" smtClean="0">
                          <a:latin typeface="Times New Roman" pitchFamily="18" charset="0"/>
                          <a:cs typeface="Times New Roman" pitchFamily="18" charset="0"/>
                        </a:rPr>
                        <a:t>[45:40] Command index</a:t>
                      </a:r>
                    </a:p>
                    <a:p>
                      <a:r>
                        <a:rPr lang="en-US" sz="1200" b="0" baseline="0" dirty="0" smtClean="0">
                          <a:latin typeface="Times New Roman" pitchFamily="18" charset="0"/>
                          <a:cs typeface="Times New Roman" pitchFamily="18" charset="0"/>
                        </a:rPr>
                        <a:t>[39:8] Argument</a:t>
                      </a:r>
                    </a:p>
                    <a:p>
                      <a:r>
                        <a:rPr lang="en-US" sz="1200" b="0" baseline="0" dirty="0" smtClean="0">
                          <a:latin typeface="Times New Roman" pitchFamily="18" charset="0"/>
                          <a:cs typeface="Times New Roman" pitchFamily="18" charset="0"/>
                        </a:rPr>
                        <a:t>[7:1] CRC</a:t>
                      </a:r>
                    </a:p>
                    <a:p>
                      <a:r>
                        <a:rPr lang="en-US" sz="1200" b="0" baseline="0" dirty="0" smtClean="0">
                          <a:latin typeface="Times New Roman" pitchFamily="18" charset="0"/>
                          <a:cs typeface="Times New Roman" pitchFamily="18" charset="0"/>
                        </a:rPr>
                        <a:t>0 Stop bit</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Used during the initialization process of an SD card in SPI mode. It prepares the card to operate and transitions it from the idle state to the ready state. This command works alongside CMD55</a:t>
                      </a:r>
                    </a:p>
                    <a:p>
                      <a:r>
                        <a:rPr lang="en-US" sz="1200" b="0" dirty="0" smtClean="0">
                          <a:latin typeface="Times New Roman" pitchFamily="18" charset="0"/>
                          <a:cs typeface="Times New Roman" pitchFamily="18" charset="0"/>
                        </a:rPr>
                        <a:t>(Ensures card is ready for use)</a:t>
                      </a:r>
                      <a:endParaRPr lang="en-IN" sz="1200" b="0" dirty="0">
                        <a:latin typeface="Times New Roman" pitchFamily="18" charset="0"/>
                        <a:cs typeface="Times New Roman" pitchFamily="18" charset="0"/>
                      </a:endParaRPr>
                    </a:p>
                  </a:txBody>
                  <a:tcPr/>
                </a:tc>
              </a:tr>
              <a:tr h="892924">
                <a:tc>
                  <a:txBody>
                    <a:bodyPr/>
                    <a:lstStyle/>
                    <a:p>
                      <a:r>
                        <a:rPr lang="en-US" sz="1200" b="0" dirty="0" smtClean="0">
                          <a:latin typeface="Times New Roman" pitchFamily="18" charset="0"/>
                          <a:cs typeface="Times New Roman" pitchFamily="18" charset="0"/>
                        </a:rPr>
                        <a:t>CMD55</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[31:16]</a:t>
                      </a:r>
                      <a:r>
                        <a:rPr lang="en-US" sz="1200" b="0" baseline="0" dirty="0" smtClean="0">
                          <a:latin typeface="Times New Roman" pitchFamily="18" charset="0"/>
                          <a:cs typeface="Times New Roman" pitchFamily="18" charset="0"/>
                        </a:rPr>
                        <a:t> RCA</a:t>
                      </a:r>
                    </a:p>
                    <a:p>
                      <a:r>
                        <a:rPr lang="en-US" sz="1200" b="0" baseline="0" dirty="0" smtClean="0">
                          <a:latin typeface="Times New Roman" pitchFamily="18" charset="0"/>
                          <a:cs typeface="Times New Roman" pitchFamily="18" charset="0"/>
                        </a:rPr>
                        <a:t>[15:0] stuff bits</a:t>
                      </a:r>
                      <a:endParaRPr lang="en-IN" sz="1200" b="0" dirty="0" smtClean="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Used to indicate that the next command is application-specific (ACMD). Without CMD55, the SD card will interpret the subsequent command as a standard command instead of an ACMD</a:t>
                      </a:r>
                    </a:p>
                    <a:p>
                      <a:r>
                        <a:rPr lang="en-US" sz="1200" b="0" dirty="0" smtClean="0">
                          <a:latin typeface="Times New Roman" pitchFamily="18" charset="0"/>
                          <a:cs typeface="Times New Roman" pitchFamily="18" charset="0"/>
                        </a:rPr>
                        <a:t>(Prepares card for ACMD commands)</a:t>
                      </a:r>
                      <a:endParaRPr lang="en-IN" sz="1200" b="0" dirty="0">
                        <a:latin typeface="Times New Roman" pitchFamily="18" charset="0"/>
                        <a:cs typeface="Times New Roman" pitchFamily="18" charset="0"/>
                      </a:endParaRPr>
                    </a:p>
                  </a:txBody>
                  <a:tcPr/>
                </a:tc>
              </a:tr>
              <a:tr h="1091351">
                <a:tc>
                  <a:txBody>
                    <a:bodyPr/>
                    <a:lstStyle/>
                    <a:p>
                      <a:r>
                        <a:rPr lang="en-US" sz="1200" b="0" dirty="0" smtClean="0">
                          <a:latin typeface="Times New Roman" pitchFamily="18" charset="0"/>
                          <a:cs typeface="Times New Roman" pitchFamily="18" charset="0"/>
                        </a:rPr>
                        <a:t>CMD58</a:t>
                      </a:r>
                      <a:endParaRPr lang="en-IN" sz="1200" b="0" dirty="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[47:46] Start</a:t>
                      </a:r>
                      <a:r>
                        <a:rPr lang="en-US" sz="1200" b="0" baseline="0" dirty="0" smtClean="0">
                          <a:latin typeface="Times New Roman" pitchFamily="18" charset="0"/>
                          <a:cs typeface="Times New Roman" pitchFamily="18" charset="0"/>
                        </a:rPr>
                        <a:t> bits (01)</a:t>
                      </a:r>
                    </a:p>
                    <a:p>
                      <a:r>
                        <a:rPr lang="en-US" sz="1200" b="0" baseline="0" dirty="0" smtClean="0">
                          <a:latin typeface="Times New Roman" pitchFamily="18" charset="0"/>
                          <a:cs typeface="Times New Roman" pitchFamily="18" charset="0"/>
                        </a:rPr>
                        <a:t>[45:40] Command index</a:t>
                      </a:r>
                    </a:p>
                    <a:p>
                      <a:r>
                        <a:rPr lang="en-US" sz="1200" b="0" baseline="0" dirty="0" smtClean="0">
                          <a:latin typeface="Times New Roman" pitchFamily="18" charset="0"/>
                          <a:cs typeface="Times New Roman" pitchFamily="18" charset="0"/>
                        </a:rPr>
                        <a:t>[39:8] Argument</a:t>
                      </a:r>
                    </a:p>
                    <a:p>
                      <a:r>
                        <a:rPr lang="en-US" sz="1200" b="0" baseline="0" dirty="0" smtClean="0">
                          <a:latin typeface="Times New Roman" pitchFamily="18" charset="0"/>
                          <a:cs typeface="Times New Roman" pitchFamily="18" charset="0"/>
                        </a:rPr>
                        <a:t>[7:1] CRC</a:t>
                      </a:r>
                    </a:p>
                    <a:p>
                      <a:r>
                        <a:rPr lang="en-US" sz="1200" b="0" baseline="0" dirty="0" smtClean="0">
                          <a:latin typeface="Times New Roman" pitchFamily="18" charset="0"/>
                          <a:cs typeface="Times New Roman" pitchFamily="18" charset="0"/>
                        </a:rPr>
                        <a:t>0 Stop bit</a:t>
                      </a:r>
                      <a:endParaRPr lang="en-IN" sz="1200" b="0" dirty="0" smtClean="0">
                        <a:latin typeface="Times New Roman" pitchFamily="18" charset="0"/>
                        <a:cs typeface="Times New Roman" pitchFamily="18" charset="0"/>
                      </a:endParaRPr>
                    </a:p>
                  </a:txBody>
                  <a:tcPr/>
                </a:tc>
                <a:tc>
                  <a:txBody>
                    <a:bodyPr/>
                    <a:lstStyle/>
                    <a:p>
                      <a:r>
                        <a:rPr lang="en-US" sz="1200" b="0" dirty="0" smtClean="0">
                          <a:latin typeface="Times New Roman" pitchFamily="18" charset="0"/>
                          <a:cs typeface="Times New Roman" pitchFamily="18" charset="0"/>
                        </a:rPr>
                        <a:t>Used to read the Operating Conditions Register (OCR) of the SD card</a:t>
                      </a:r>
                    </a:p>
                    <a:p>
                      <a:r>
                        <a:rPr lang="en-US" sz="1200" b="0" dirty="0" smtClean="0">
                          <a:latin typeface="Times New Roman" pitchFamily="18" charset="0"/>
                          <a:cs typeface="Times New Roman" pitchFamily="18" charset="0"/>
                        </a:rPr>
                        <a:t>(Checks card voltage and type)</a:t>
                      </a:r>
                      <a:endParaRPr lang="en-IN" sz="1200" b="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461999717"/>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2348880"/>
            <a:ext cx="4343400" cy="1362075"/>
          </a:xfrm>
        </p:spPr>
        <p:txBody>
          <a:bodyPr>
            <a:normAutofit/>
          </a:bodyPr>
          <a:lstStyle/>
          <a:p>
            <a:r>
              <a:rPr lang="en-US" sz="4400" dirty="0" smtClean="0">
                <a:latin typeface="Castellar" pitchFamily="18" charset="0"/>
              </a:rPr>
              <a:t>Thank You</a:t>
            </a:r>
            <a:endParaRPr lang="en-IN" sz="4400" dirty="0">
              <a:latin typeface="Castellar" pitchFamily="18" charset="0"/>
            </a:endParaRPr>
          </a:p>
        </p:txBody>
      </p:sp>
    </p:spTree>
    <p:extLst>
      <p:ext uri="{BB962C8B-B14F-4D97-AF65-F5344CB8AC3E}">
        <p14:creationId xmlns:p14="http://schemas.microsoft.com/office/powerpoint/2010/main" val="322179928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1144</Words>
  <Application>Microsoft Office PowerPoint</Application>
  <PresentationFormat>On-screen Show (4:3)</PresentationFormat>
  <Paragraphs>106</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Training</vt:lpstr>
      <vt:lpstr>SD CARD DATALOGGER</vt:lpstr>
      <vt:lpstr>Problem Statement</vt:lpstr>
      <vt:lpstr>Functions Implemented</vt:lpstr>
      <vt:lpstr>Implemented Program Flow</vt:lpstr>
      <vt:lpstr>Flow Chart (Program Flow)</vt:lpstr>
      <vt:lpstr>Commands Used</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2024-11-22T16:53:36Z</dcterms:created>
  <dcterms:modified xsi:type="dcterms:W3CDTF">2024-11-23T09:28:29Z</dcterms:modified>
</cp:coreProperties>
</file>