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6" r:id="rId2"/>
    <p:sldId id="257" r:id="rId3"/>
    <p:sldId id="258" r:id="rId4"/>
    <p:sldId id="266" r:id="rId5"/>
    <p:sldId id="260" r:id="rId6"/>
    <p:sldId id="262" r:id="rId7"/>
    <p:sldId id="268"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4B197-D4E9-4E91-A54B-7519ABAB6AF9}"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6E7A4-9822-42AE-B2D7-0A27B1E30A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64A2C35-3224-4612-8901-7CA81C885382}" type="datetime1">
              <a:rPr lang="en-US" smtClean="0"/>
              <a:t>11/26/2022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71EF04D-2FC1-478B-9095-BECB3B86B350}"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ADE97-18C2-4486-8970-BF9E1456DFA3}"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BC255-1035-402B-BA47-4EDF049E1027}"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4AE3D0-FB17-4B77-91A3-6BC90D5019AD}"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2EE0CE2-CA1F-4F1E-91BF-6AF9052B0035}" type="datetime1">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7AD651-E77A-404C-B9E2-2CC33FAD9A9F}" type="datetime1">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0F8425-FEF1-4518-93EB-1E31A0170D20}" type="datetime1">
              <a:rPr lang="en-US" smtClean="0"/>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3F4EF5-1098-4FEE-B4EC-577B2EDA0652}" type="datetime1">
              <a:rPr lang="en-US" smtClean="0"/>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157B-D532-4597-A096-614AB18CEFE7}" type="datetime1">
              <a:rPr lang="en-US" smtClean="0"/>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A6258-05E6-4B66-914D-DAFFE91E0CCC}" type="datetime1">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8ACC61-5658-4531-95C1-0B4496B04FF0}" type="datetime1">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EF04D-2FC1-478B-9095-BECB3B86B350}"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9FBC56D-AF1D-45AB-9123-76B3C36B4275}" type="datetime1">
              <a:rPr lang="en-US" smtClean="0"/>
              <a:t>11/26/2022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71EF04D-2FC1-478B-9095-BECB3B86B3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rjet.net/archives/V5/i4/IRJET-V5I41065.pdf" TargetMode="External"/><Relationship Id="rId2" Type="http://schemas.openxmlformats.org/officeDocument/2006/relationships/hyperlink" Target="https://ijariie.com/AdminUploadPdf/REALTIME_EMOTION_BASED_MUSIC_PLAYER_USING_IMAGE_PROCESSING_ijariie17839.pdf" TargetMode="External"/><Relationship Id="rId1" Type="http://schemas.openxmlformats.org/officeDocument/2006/relationships/slideLayout" Target="../slideLayouts/slideLayout2.xml"/><Relationship Id="rId6" Type="http://schemas.openxmlformats.org/officeDocument/2006/relationships/hyperlink" Target="https://medium.com/analytics-vidhya/image-classification-with-mobilenet-cc6fbb2cd470" TargetMode="External"/><Relationship Id="rId5" Type="http://schemas.openxmlformats.org/officeDocument/2006/relationships/hyperlink" Target="https://www.mygreatlearning.com/blog/viola-jones-algorithm/#sh3" TargetMode="External"/><Relationship Id="rId4" Type="http://schemas.openxmlformats.org/officeDocument/2006/relationships/hyperlink" Target="http://www.ijirset.com/upload/2020/june/21_Music_NC.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761044" y="734807"/>
            <a:ext cx="10669905" cy="1322070"/>
          </a:xfrm>
          <a:prstGeom prst="rect">
            <a:avLst/>
          </a:prstGeom>
          <a:noFill/>
        </p:spPr>
        <p:txBody>
          <a:bodyPr wrap="square" rtlCol="0">
            <a:spAutoFit/>
          </a:bodyPr>
          <a:lstStyle/>
          <a:p>
            <a:pPr algn="ctr"/>
            <a:r>
              <a:rPr lang="en-US" sz="4000" dirty="0">
                <a:latin typeface="Arial Rounded MT Bold" panose="020F0704030504030204" pitchFamily="34" charset="0"/>
              </a:rPr>
              <a:t>MUSIC PLAYER </a:t>
            </a:r>
            <a:r>
              <a:rPr lang="en-US" sz="4000" b="1" dirty="0">
                <a:latin typeface="+mj-lt"/>
              </a:rPr>
              <a:t>BASED</a:t>
            </a:r>
            <a:r>
              <a:rPr lang="en-US" sz="4000" dirty="0">
                <a:latin typeface="Arial Rounded MT Bold" panose="020F0704030504030204" pitchFamily="34" charset="0"/>
              </a:rPr>
              <a:t> ON EMOTION RECOGNITION</a:t>
            </a:r>
          </a:p>
        </p:txBody>
      </p:sp>
      <p:sp>
        <p:nvSpPr>
          <p:cNvPr id="5" name="TextBox 4"/>
          <p:cNvSpPr txBox="1"/>
          <p:nvPr/>
        </p:nvSpPr>
        <p:spPr>
          <a:xfrm flipH="1">
            <a:off x="2749231" y="2132554"/>
            <a:ext cx="6693535" cy="1477328"/>
          </a:xfrm>
          <a:prstGeom prst="rect">
            <a:avLst/>
          </a:prstGeom>
          <a:noFill/>
        </p:spPr>
        <p:txBody>
          <a:bodyPr wrap="square" rtlCol="0">
            <a:spAutoFit/>
          </a:bodyPr>
          <a:lstStyle/>
          <a:p>
            <a:pPr algn="ctr"/>
            <a:r>
              <a:rPr lang="en-US" dirty="0">
                <a:latin typeface="Bookman Old Style" panose="02050604050505020204" pitchFamily="18" charset="0"/>
              </a:rPr>
              <a:t>By</a:t>
            </a:r>
          </a:p>
          <a:p>
            <a:pPr algn="ctr"/>
            <a:r>
              <a:rPr lang="en-GB" altLang="en-US" sz="2400" dirty="0">
                <a:latin typeface="Bookman Old Style" panose="02050604050505020204" pitchFamily="18" charset="0"/>
              </a:rPr>
              <a:t>Name: </a:t>
            </a:r>
            <a:r>
              <a:rPr lang="en-US" sz="2400" dirty="0">
                <a:latin typeface="Bookman Old Style" panose="02050604050505020204" pitchFamily="18" charset="0"/>
              </a:rPr>
              <a:t>RAVI</a:t>
            </a:r>
            <a:r>
              <a:rPr lang="en-GB" altLang="en-US" sz="2400" dirty="0">
                <a:latin typeface="Bookman Old Style" panose="02050604050505020204" pitchFamily="18" charset="0"/>
              </a:rPr>
              <a:t> R</a:t>
            </a:r>
            <a:r>
              <a:rPr lang="en-US" sz="2400" dirty="0">
                <a:latin typeface="Bookman Old Style" panose="02050604050505020204" pitchFamily="18" charset="0"/>
              </a:rPr>
              <a:t>ANJAN</a:t>
            </a:r>
          </a:p>
          <a:p>
            <a:pPr algn="ctr"/>
            <a:r>
              <a:rPr lang="en-GB" altLang="en-US" sz="2400" dirty="0">
                <a:latin typeface="Bookman Old Style" panose="02050604050505020204" pitchFamily="18" charset="0"/>
              </a:rPr>
              <a:t>Enrolment no: 22020002004006</a:t>
            </a:r>
            <a:endParaRPr lang="en-US" altLang="en-US" sz="2400" dirty="0">
              <a:latin typeface="Bookman Old Style" panose="02050604050505020204" pitchFamily="18" charset="0"/>
            </a:endParaRPr>
          </a:p>
          <a:p>
            <a:pPr algn="ctr"/>
            <a:r>
              <a:rPr lang="en-GB" altLang="en-US" sz="2400" dirty="0">
                <a:latin typeface="Bookman Old Style" panose="02050604050505020204" pitchFamily="18" charset="0"/>
              </a:rPr>
              <a:t>Class r</a:t>
            </a:r>
            <a:r>
              <a:rPr lang="en-US" sz="2400" dirty="0">
                <a:latin typeface="Bookman Old Style" panose="02050604050505020204" pitchFamily="18" charset="0"/>
              </a:rPr>
              <a:t>oll no:- 128</a:t>
            </a:r>
          </a:p>
        </p:txBody>
      </p:sp>
      <p:sp>
        <p:nvSpPr>
          <p:cNvPr id="6" name="TextBox 5"/>
          <p:cNvSpPr txBox="1"/>
          <p:nvPr/>
        </p:nvSpPr>
        <p:spPr>
          <a:xfrm>
            <a:off x="4679948" y="4115070"/>
            <a:ext cx="2832099" cy="706755"/>
          </a:xfrm>
          <a:prstGeom prst="rect">
            <a:avLst/>
          </a:prstGeom>
          <a:noFill/>
        </p:spPr>
        <p:txBody>
          <a:bodyPr wrap="square" rtlCol="0">
            <a:spAutoFit/>
          </a:bodyPr>
          <a:lstStyle/>
          <a:p>
            <a:pPr algn="ctr"/>
            <a:r>
              <a:rPr lang="en-US" sz="2000" dirty="0"/>
              <a:t>Under the guidance of</a:t>
            </a:r>
          </a:p>
          <a:p>
            <a:pPr algn="ctr"/>
            <a:r>
              <a:rPr lang="en-US" sz="2000" dirty="0"/>
              <a:t>Mr. Swagtam Basu</a:t>
            </a:r>
          </a:p>
        </p:txBody>
      </p:sp>
      <p:sp>
        <p:nvSpPr>
          <p:cNvPr id="7" name="TextBox 6"/>
          <p:cNvSpPr txBox="1"/>
          <p:nvPr/>
        </p:nvSpPr>
        <p:spPr>
          <a:xfrm>
            <a:off x="1765297" y="5316444"/>
            <a:ext cx="8661400" cy="1077218"/>
          </a:xfrm>
          <a:prstGeom prst="rect">
            <a:avLst/>
          </a:prstGeom>
          <a:noFill/>
        </p:spPr>
        <p:txBody>
          <a:bodyPr wrap="square" rtlCol="0">
            <a:spAutoFit/>
          </a:bodyPr>
          <a:lstStyle/>
          <a:p>
            <a:pPr algn="ctr"/>
            <a:r>
              <a:rPr lang="en-US" sz="3200" dirty="0">
                <a:latin typeface="+mj-lt"/>
              </a:rPr>
              <a:t>Department of </a:t>
            </a:r>
          </a:p>
          <a:p>
            <a:pPr algn="ctr"/>
            <a:r>
              <a:rPr lang="en-US" sz="3200" dirty="0">
                <a:latin typeface="+mj-lt"/>
              </a:rPr>
              <a:t>Institute of Engineering  and Management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765" y="508561"/>
            <a:ext cx="9811871" cy="979581"/>
          </a:xfrm>
        </p:spPr>
        <p:txBody>
          <a:bodyPr>
            <a:normAutofit/>
          </a:bodyPr>
          <a:lstStyle/>
          <a:p>
            <a:r>
              <a:rPr lang="en-US" sz="4000" dirty="0">
                <a:latin typeface="Bookman Old Style" panose="02050604050505020204" pitchFamily="18" charset="0"/>
              </a:rPr>
              <a:t>Topics </a:t>
            </a:r>
            <a:r>
              <a:rPr lang="en-US" sz="4000" dirty="0"/>
              <a:t>Covered</a:t>
            </a:r>
            <a:r>
              <a:rPr lang="en-US" sz="4000" dirty="0">
                <a:latin typeface="Bookman Old Style" panose="02050604050505020204" pitchFamily="18" charset="0"/>
              </a:rPr>
              <a:t>:</a:t>
            </a:r>
          </a:p>
        </p:txBody>
      </p:sp>
      <p:sp>
        <p:nvSpPr>
          <p:cNvPr id="4" name="TextBox 3"/>
          <p:cNvSpPr txBox="1"/>
          <p:nvPr/>
        </p:nvSpPr>
        <p:spPr>
          <a:xfrm>
            <a:off x="1307352" y="1726453"/>
            <a:ext cx="6545729" cy="3046988"/>
          </a:xfrm>
          <a:prstGeom prst="rect">
            <a:avLst/>
          </a:prstGeom>
          <a:noFill/>
        </p:spPr>
        <p:txBody>
          <a:bodyPr wrap="square" rtlCol="0">
            <a:spAutoFit/>
          </a:bodyPr>
          <a:lstStyle/>
          <a:p>
            <a:pPr marL="285750" indent="-285750">
              <a:buFont typeface="Wingdings" panose="05000000000000000000" pitchFamily="2" charset="2"/>
              <a:buChar char="Ø"/>
            </a:pPr>
            <a:r>
              <a:rPr lang="en-GB" altLang="en-US" sz="2400" dirty="0"/>
              <a:t>Progress Report</a:t>
            </a:r>
            <a:endParaRPr lang="en-US" sz="2400" dirty="0"/>
          </a:p>
          <a:p>
            <a:pPr marL="285750" indent="-285750">
              <a:buFont typeface="Wingdings" panose="05000000000000000000" pitchFamily="2" charset="2"/>
              <a:buChar char="Ø"/>
            </a:pPr>
            <a:r>
              <a:rPr lang="en-GB" altLang="en-US" sz="2400" dirty="0"/>
              <a:t>Problem Definition</a:t>
            </a:r>
            <a:endParaRPr lang="en-US" sz="2400" dirty="0"/>
          </a:p>
          <a:p>
            <a:pPr marL="285750" indent="-285750">
              <a:buFont typeface="Wingdings" panose="05000000000000000000" pitchFamily="2" charset="2"/>
              <a:buChar char="Ø"/>
            </a:pPr>
            <a:r>
              <a:rPr lang="en-GB" altLang="en-US" sz="2400" dirty="0"/>
              <a:t>Aim &amp; Scope</a:t>
            </a:r>
          </a:p>
          <a:p>
            <a:pPr marL="285750" indent="-285750">
              <a:buFont typeface="Wingdings" panose="05000000000000000000" pitchFamily="2" charset="2"/>
              <a:buChar char="Ø"/>
            </a:pPr>
            <a:r>
              <a:rPr lang="en-GB" altLang="en-US" sz="2400" dirty="0"/>
              <a:t>Methodology</a:t>
            </a:r>
          </a:p>
          <a:p>
            <a:pPr marL="285750" indent="-285750">
              <a:buFont typeface="Wingdings" panose="05000000000000000000" pitchFamily="2" charset="2"/>
              <a:buChar char="Ø"/>
            </a:pPr>
            <a:r>
              <a:rPr lang="en-GB" altLang="en-US" sz="2400" dirty="0"/>
              <a:t>Process</a:t>
            </a:r>
          </a:p>
          <a:p>
            <a:pPr marL="285750" indent="-285750">
              <a:buFont typeface="Wingdings" panose="05000000000000000000" pitchFamily="2" charset="2"/>
              <a:buChar char="Ø"/>
            </a:pPr>
            <a:r>
              <a:rPr lang="en-GB" altLang="en-US" sz="2400" dirty="0"/>
              <a:t>Future Scope</a:t>
            </a:r>
          </a:p>
          <a:p>
            <a:pPr marL="285750" indent="-285750">
              <a:buFont typeface="Wingdings" panose="05000000000000000000" pitchFamily="2" charset="2"/>
              <a:buChar char="Ø"/>
            </a:pPr>
            <a:r>
              <a:rPr lang="en-GB" altLang="en-US" sz="2400" dirty="0"/>
              <a:t>Reference</a:t>
            </a:r>
          </a:p>
          <a:p>
            <a:pPr marL="285750" indent="-285750">
              <a:buFont typeface="Wingdings" panose="05000000000000000000" pitchFamily="2" charset="2"/>
              <a:buChar char="Ø"/>
            </a:pPr>
            <a:endParaRPr lang="en-GB" altLang="en-US" sz="2400" dirty="0"/>
          </a:p>
        </p:txBody>
      </p:sp>
      <p:sp>
        <p:nvSpPr>
          <p:cNvPr id="5" name="Slide Number Placeholder 4"/>
          <p:cNvSpPr>
            <a:spLocks noGrp="1"/>
          </p:cNvSpPr>
          <p:nvPr>
            <p:ph type="sldNum" sz="quarter" idx="12"/>
          </p:nvPr>
        </p:nvSpPr>
        <p:spPr/>
        <p:txBody>
          <a:bodyPr/>
          <a:lstStyle/>
          <a:p>
            <a:fld id="{C71EF04D-2FC1-478B-9095-BECB3B86B350}"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1973719457"/>
              </p:ext>
            </p:extLst>
          </p:nvPr>
        </p:nvGraphicFramePr>
        <p:xfrm>
          <a:off x="1449892" y="1456055"/>
          <a:ext cx="8223497" cy="4538678"/>
        </p:xfrm>
        <a:graphic>
          <a:graphicData uri="http://schemas.openxmlformats.org/drawingml/2006/table">
            <a:tbl>
              <a:tblPr firstRow="1" bandRow="1">
                <a:tableStyleId>{5C22544A-7EE6-4342-B048-85BDC9FD1C3A}</a:tableStyleId>
              </a:tblPr>
              <a:tblGrid>
                <a:gridCol w="2258019">
                  <a:extLst>
                    <a:ext uri="{9D8B030D-6E8A-4147-A177-3AD203B41FA5}">
                      <a16:colId xmlns:a16="http://schemas.microsoft.com/office/drawing/2014/main" val="20000"/>
                    </a:ext>
                  </a:extLst>
                </a:gridCol>
                <a:gridCol w="5965478">
                  <a:extLst>
                    <a:ext uri="{9D8B030D-6E8A-4147-A177-3AD203B41FA5}">
                      <a16:colId xmlns:a16="http://schemas.microsoft.com/office/drawing/2014/main" val="20001"/>
                    </a:ext>
                  </a:extLst>
                </a:gridCol>
              </a:tblGrid>
              <a:tr h="458696">
                <a:tc>
                  <a:txBody>
                    <a:bodyPr/>
                    <a:lstStyle/>
                    <a:p>
                      <a:r>
                        <a:rPr lang="en-US" sz="2400" dirty="0">
                          <a:latin typeface="Bookman Old Style" panose="02050604050505020204" pitchFamily="18" charset="0"/>
                        </a:rPr>
                        <a:t>Semester</a:t>
                      </a:r>
                    </a:p>
                  </a:txBody>
                  <a:tcPr/>
                </a:tc>
                <a:tc>
                  <a:txBody>
                    <a:bodyPr/>
                    <a:lstStyle/>
                    <a:p>
                      <a:r>
                        <a:rPr lang="en-US" sz="2400" dirty="0">
                          <a:latin typeface="Bookman Old Style" panose="02050604050505020204" pitchFamily="18" charset="0"/>
                        </a:rPr>
                        <a:t>Work Done</a:t>
                      </a:r>
                    </a:p>
                  </a:txBody>
                  <a:tcPr/>
                </a:tc>
                <a:extLst>
                  <a:ext uri="{0D108BD9-81ED-4DB2-BD59-A6C34878D82A}">
                    <a16:rowId xmlns:a16="http://schemas.microsoft.com/office/drawing/2014/main" val="10000"/>
                  </a:ext>
                </a:extLst>
              </a:tr>
              <a:tr h="1231237">
                <a:tc>
                  <a:txBody>
                    <a:bodyPr/>
                    <a:lstStyle/>
                    <a:p>
                      <a:r>
                        <a:rPr lang="en-GB" altLang="en-US" sz="2400" dirty="0">
                          <a:latin typeface="Bookman Old Style" panose="02050604050505020204" pitchFamily="18" charset="0"/>
                        </a:rPr>
                        <a:t>5</a:t>
                      </a:r>
                    </a:p>
                  </a:txBody>
                  <a:tcPr/>
                </a:tc>
                <a:tc>
                  <a:txBody>
                    <a:bodyPr/>
                    <a:lstStyle/>
                    <a:p>
                      <a:r>
                        <a:rPr lang="en-GB" altLang="en-US" sz="2400" dirty="0">
                          <a:latin typeface="Bookman Old Style" panose="02050604050505020204" pitchFamily="18" charset="0"/>
                        </a:rPr>
                        <a:t>study to related necessary topic for project(python, machine learning, etc.)</a:t>
                      </a:r>
                    </a:p>
                  </a:txBody>
                  <a:tcPr/>
                </a:tc>
                <a:extLst>
                  <a:ext uri="{0D108BD9-81ED-4DB2-BD59-A6C34878D82A}">
                    <a16:rowId xmlns:a16="http://schemas.microsoft.com/office/drawing/2014/main" val="10001"/>
                  </a:ext>
                </a:extLst>
              </a:tr>
              <a:tr h="1231237">
                <a:tc>
                  <a:txBody>
                    <a:bodyPr/>
                    <a:lstStyle/>
                    <a:p>
                      <a:r>
                        <a:rPr lang="en-GB" altLang="en-US" sz="2400">
                          <a:latin typeface="Bookman Old Style" panose="02050604050505020204" pitchFamily="18" charset="0"/>
                        </a:rPr>
                        <a:t>6</a:t>
                      </a:r>
                    </a:p>
                  </a:txBody>
                  <a:tcPr/>
                </a:tc>
                <a:tc>
                  <a:txBody>
                    <a:bodyPr/>
                    <a:lstStyle/>
                    <a:p>
                      <a:r>
                        <a:rPr lang="en-GB" altLang="en-US" sz="2400" dirty="0">
                          <a:latin typeface="Bookman Old Style" panose="02050604050505020204" pitchFamily="18" charset="0"/>
                        </a:rPr>
                        <a:t>work on basics like how to extract face using python through </a:t>
                      </a:r>
                      <a:r>
                        <a:rPr lang="en-GB" altLang="en-US" sz="2400" dirty="0" err="1">
                          <a:latin typeface="Bookman Old Style" panose="02050604050505020204" pitchFamily="18" charset="0"/>
                        </a:rPr>
                        <a:t>Haar</a:t>
                      </a:r>
                      <a:r>
                        <a:rPr lang="en-GB" altLang="en-US" sz="2400" dirty="0">
                          <a:latin typeface="Bookman Old Style" panose="02050604050505020204" pitchFamily="18" charset="0"/>
                        </a:rPr>
                        <a:t> cascade algo. </a:t>
                      </a:r>
                    </a:p>
                  </a:txBody>
                  <a:tcPr/>
                </a:tc>
                <a:extLst>
                  <a:ext uri="{0D108BD9-81ED-4DB2-BD59-A6C34878D82A}">
                    <a16:rowId xmlns:a16="http://schemas.microsoft.com/office/drawing/2014/main" val="10002"/>
                  </a:ext>
                </a:extLst>
              </a:tr>
              <a:tr h="1617508">
                <a:tc>
                  <a:txBody>
                    <a:bodyPr/>
                    <a:lstStyle/>
                    <a:p>
                      <a:r>
                        <a:rPr lang="en-GB" altLang="en-US" sz="2400" dirty="0">
                          <a:latin typeface="Bookman Old Style" panose="02050604050505020204" pitchFamily="18" charset="0"/>
                        </a:rPr>
                        <a:t>7 </a:t>
                      </a:r>
                    </a:p>
                  </a:txBody>
                  <a:tcPr/>
                </a:tc>
                <a:tc>
                  <a:txBody>
                    <a:bodyPr/>
                    <a:lstStyle/>
                    <a:p>
                      <a:r>
                        <a:rPr lang="en-GB" altLang="en-US" sz="2400" dirty="0">
                          <a:latin typeface="Bookman Old Style" panose="02050604050505020204" pitchFamily="18" charset="0"/>
                        </a:rPr>
                        <a:t>Now study the way the model work to further process in project(like CNN model generates)</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C71EF04D-2FC1-478B-9095-BECB3B86B350}" type="slidenum">
              <a:rPr lang="en-US" smtClean="0"/>
              <a:t>3</a:t>
            </a:fld>
            <a:endParaRPr lang="en-US"/>
          </a:p>
        </p:txBody>
      </p:sp>
      <p:sp>
        <p:nvSpPr>
          <p:cNvPr id="6" name="TextBox 5"/>
          <p:cNvSpPr txBox="1"/>
          <p:nvPr/>
        </p:nvSpPr>
        <p:spPr>
          <a:xfrm>
            <a:off x="499633" y="249741"/>
            <a:ext cx="9380220" cy="646331"/>
          </a:xfrm>
          <a:prstGeom prst="rect">
            <a:avLst/>
          </a:prstGeom>
          <a:noFill/>
        </p:spPr>
        <p:txBody>
          <a:bodyPr wrap="square" rtlCol="0">
            <a:spAutoFit/>
          </a:bodyPr>
          <a:lstStyle/>
          <a:p>
            <a:pPr algn="l"/>
            <a:r>
              <a:rPr lang="en-US" sz="3600" dirty="0">
                <a:effectLst>
                  <a:outerShdw blurRad="38100" dist="38100" dir="2700000" algn="tl">
                    <a:srgbClr val="000000">
                      <a:alpha val="43137"/>
                    </a:srgbClr>
                  </a:outerShdw>
                </a:effectLst>
                <a:latin typeface="+mj-lt"/>
              </a:rPr>
              <a:t>Progress Report</a:t>
            </a:r>
          </a:p>
        </p:txBody>
      </p:sp>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8476"/>
            <a:ext cx="10972800" cy="582613"/>
          </a:xfrm>
        </p:spPr>
        <p:txBody>
          <a:bodyPr/>
          <a:lstStyle/>
          <a:p>
            <a:br>
              <a:rPr lang="en-US" dirty="0">
                <a:latin typeface="Bookman Old Style" panose="02050604050505020204" pitchFamily="18" charset="0"/>
              </a:rPr>
            </a:br>
            <a:r>
              <a:rPr lang="en-US" dirty="0">
                <a:latin typeface="Bookman Old Style" panose="02050604050505020204" pitchFamily="18" charset="0"/>
                <a:sym typeface="+mn-ea"/>
              </a:rPr>
              <a:t>Problem Definition:</a:t>
            </a:r>
            <a:br>
              <a:rPr lang="en-US" dirty="0">
                <a:latin typeface="Bookman Old Style" panose="02050604050505020204" pitchFamily="18" charset="0"/>
              </a:rPr>
            </a:br>
            <a:endParaRPr lang="en-US" dirty="0"/>
          </a:p>
        </p:txBody>
      </p:sp>
      <p:sp>
        <p:nvSpPr>
          <p:cNvPr id="3" name="Content Placeholder 2"/>
          <p:cNvSpPr>
            <a:spLocks noGrp="1"/>
          </p:cNvSpPr>
          <p:nvPr>
            <p:ph idx="1"/>
          </p:nvPr>
        </p:nvSpPr>
        <p:spPr>
          <a:xfrm>
            <a:off x="609600" y="1768475"/>
            <a:ext cx="10972800" cy="4953000"/>
          </a:xfrm>
        </p:spPr>
        <p:txBody>
          <a:bodyPr/>
          <a:lstStyle/>
          <a:p>
            <a:r>
              <a:rPr lang="en-US" sz="2400" dirty="0"/>
              <a:t>Music plays a very important role in today’s life. Everyone wants to listen music of individual taste and based on their moods.</a:t>
            </a:r>
          </a:p>
          <a:p>
            <a:r>
              <a:rPr lang="en-US" sz="2400" dirty="0"/>
              <a:t>But User always faces  the task of manually browsing the music and to create a playlist based on their moods.</a:t>
            </a:r>
          </a:p>
          <a:p>
            <a:r>
              <a:rPr lang="en-US" sz="2400" dirty="0"/>
              <a:t>In today’s world, many music player are available with different features like fast forward, reverse, various playback speed, local playback, different genre groups </a:t>
            </a:r>
            <a:r>
              <a:rPr lang="en-US" sz="2400" dirty="0" err="1"/>
              <a:t>etc</a:t>
            </a:r>
            <a:r>
              <a:rPr lang="en-GB" altLang="en-US" sz="2400" dirty="0"/>
              <a:t>.</a:t>
            </a:r>
          </a:p>
          <a:p>
            <a:r>
              <a:rPr lang="en-GB" altLang="en-US" sz="2400" dirty="0"/>
              <a:t>These features satisfy the user’s basic requirements. Yet the user has manually select the playlist of songs and select songs based on his moods.</a:t>
            </a:r>
          </a:p>
        </p:txBody>
      </p:sp>
      <p:sp>
        <p:nvSpPr>
          <p:cNvPr id="4" name="Slide Number Placeholder 3"/>
          <p:cNvSpPr>
            <a:spLocks noGrp="1"/>
          </p:cNvSpPr>
          <p:nvPr>
            <p:ph type="sldNum" sz="quarter" idx="12"/>
          </p:nvPr>
        </p:nvSpPr>
        <p:spPr/>
        <p:txBody>
          <a:bodyPr/>
          <a:lstStyle/>
          <a:p>
            <a:fld id="{C71EF04D-2FC1-478B-9095-BECB3B86B350}"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79258"/>
            <a:ext cx="10972800" cy="582613"/>
          </a:xfrm>
        </p:spPr>
        <p:txBody>
          <a:bodyPr/>
          <a:lstStyle/>
          <a:p>
            <a:br>
              <a:rPr lang="en-US" dirty="0">
                <a:latin typeface="Bookman Old Style" panose="02050604050505020204" pitchFamily="18" charset="0"/>
                <a:sym typeface="+mn-ea"/>
              </a:rPr>
            </a:br>
            <a:r>
              <a:rPr lang="en-US" dirty="0">
                <a:latin typeface="Bookman Old Style" panose="02050604050505020204" pitchFamily="18" charset="0"/>
                <a:sym typeface="+mn-ea"/>
              </a:rPr>
              <a:t>Aim &amp; Scope:</a:t>
            </a:r>
            <a:br>
              <a:rPr lang="en-US" dirty="0">
                <a:latin typeface="Bookman Old Style" panose="02050604050505020204" pitchFamily="18" charset="0"/>
              </a:rPr>
            </a:br>
            <a:endParaRPr lang="en-US"/>
          </a:p>
        </p:txBody>
      </p:sp>
      <p:sp>
        <p:nvSpPr>
          <p:cNvPr id="3" name="Content Placeholder 2"/>
          <p:cNvSpPr>
            <a:spLocks noGrp="1"/>
          </p:cNvSpPr>
          <p:nvPr>
            <p:ph idx="1"/>
          </p:nvPr>
        </p:nvSpPr>
        <p:spPr>
          <a:xfrm>
            <a:off x="609600" y="1391920"/>
            <a:ext cx="10972800" cy="5329555"/>
          </a:xfrm>
        </p:spPr>
        <p:txBody>
          <a:bodyPr/>
          <a:lstStyle/>
          <a:p>
            <a:r>
              <a:rPr lang="en-US" sz="2400" dirty="0"/>
              <a:t>My basic approach is to create Emotion based music player that helps user to automatically play songs based on the emotion of the user.</a:t>
            </a:r>
          </a:p>
          <a:p>
            <a:endParaRPr lang="en-US" sz="2400" dirty="0"/>
          </a:p>
          <a:p>
            <a:r>
              <a:rPr lang="en-US" sz="2400" dirty="0"/>
              <a:t>It recognizes the facial emotion of the user based on their Facial Expression.</a:t>
            </a:r>
          </a:p>
          <a:p>
            <a:endParaRPr lang="en-US" sz="2400" dirty="0"/>
          </a:p>
          <a:p>
            <a:r>
              <a:rPr lang="en-US" sz="2400" dirty="0"/>
              <a:t>Humans links the music lyrics from which music they listen and how they feel.</a:t>
            </a:r>
          </a:p>
          <a:p>
            <a:r>
              <a:rPr lang="en-US" sz="2400" dirty="0"/>
              <a:t>It would be helpful if the music player was “smart enough” to sort out the music based on the current state of emotion the person is feeling.</a:t>
            </a:r>
          </a:p>
        </p:txBody>
      </p:sp>
      <p:sp>
        <p:nvSpPr>
          <p:cNvPr id="4" name="Slide Number Placeholder 3"/>
          <p:cNvSpPr>
            <a:spLocks noGrp="1"/>
          </p:cNvSpPr>
          <p:nvPr>
            <p:ph type="sldNum" sz="quarter" idx="12"/>
          </p:nvPr>
        </p:nvSpPr>
        <p:spPr/>
        <p:txBody>
          <a:bodyPr/>
          <a:lstStyle/>
          <a:p>
            <a:fld id="{C71EF04D-2FC1-478B-9095-BECB3B86B350}"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Methodology:</a:t>
            </a:r>
          </a:p>
        </p:txBody>
      </p:sp>
      <p:pic>
        <p:nvPicPr>
          <p:cNvPr id="6" name="Content Placeholder 5">
            <a:extLst>
              <a:ext uri="{FF2B5EF4-FFF2-40B4-BE49-F238E27FC236}">
                <a16:creationId xmlns:a16="http://schemas.microsoft.com/office/drawing/2014/main" id="{850CBE73-B3A8-025A-9EE3-9F0EC2F4CE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684" y="1363288"/>
            <a:ext cx="6598221" cy="3110099"/>
          </a:xfrm>
        </p:spPr>
      </p:pic>
      <p:sp>
        <p:nvSpPr>
          <p:cNvPr id="4" name="Slide Number Placeholder 3"/>
          <p:cNvSpPr>
            <a:spLocks noGrp="1"/>
          </p:cNvSpPr>
          <p:nvPr>
            <p:ph type="sldNum" sz="quarter" idx="12"/>
          </p:nvPr>
        </p:nvSpPr>
        <p:spPr/>
        <p:txBody>
          <a:bodyPr/>
          <a:lstStyle/>
          <a:p>
            <a:fld id="{C71EF04D-2FC1-478B-9095-BECB3B86B350}" type="slidenum">
              <a:rPr lang="en-US" smtClean="0"/>
              <a:t>6</a:t>
            </a:fld>
            <a:endParaRPr lang="en-US"/>
          </a:p>
        </p:txBody>
      </p:sp>
      <p:pic>
        <p:nvPicPr>
          <p:cNvPr id="8" name="Picture 7">
            <a:extLst>
              <a:ext uri="{FF2B5EF4-FFF2-40B4-BE49-F238E27FC236}">
                <a16:creationId xmlns:a16="http://schemas.microsoft.com/office/drawing/2014/main" id="{EF003EC1-1733-A5E3-9E23-938C9F46E5C5}"/>
              </a:ext>
            </a:extLst>
          </p:cNvPr>
          <p:cNvPicPr>
            <a:picLocks noChangeAspect="1"/>
          </p:cNvPicPr>
          <p:nvPr/>
        </p:nvPicPr>
        <p:blipFill>
          <a:blip r:embed="rId3"/>
          <a:stretch>
            <a:fillRect/>
          </a:stretch>
        </p:blipFill>
        <p:spPr>
          <a:xfrm>
            <a:off x="8384106" y="371168"/>
            <a:ext cx="3422412" cy="4413021"/>
          </a:xfrm>
          <a:prstGeom prst="rect">
            <a:avLst/>
          </a:prstGeom>
        </p:spPr>
      </p:pic>
      <p:sp>
        <p:nvSpPr>
          <p:cNvPr id="3" name="Content Placeholder 2">
            <a:extLst>
              <a:ext uri="{FF2B5EF4-FFF2-40B4-BE49-F238E27FC236}">
                <a16:creationId xmlns:a16="http://schemas.microsoft.com/office/drawing/2014/main" id="{5A2C6B0B-11A9-20FF-7FE9-3FAA5A840B8C}"/>
              </a:ext>
            </a:extLst>
          </p:cNvPr>
          <p:cNvSpPr txBox="1">
            <a:spLocks/>
          </p:cNvSpPr>
          <p:nvPr/>
        </p:nvSpPr>
        <p:spPr>
          <a:xfrm>
            <a:off x="609600" y="5063562"/>
            <a:ext cx="10972800" cy="1290918"/>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the webcam captures the image of the user. Then it will extract the human face feature of the user from captures image. After that extract the facial features of the user from captures image. Facial expression categorized into seven different moods (Happy, Sad, Disgust, Fear, Neutral, Angry, Surprise).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CC7E-B955-C663-8381-0E5DA17FB6AA}"/>
              </a:ext>
            </a:extLst>
          </p:cNvPr>
          <p:cNvSpPr>
            <a:spLocks noGrp="1"/>
          </p:cNvSpPr>
          <p:nvPr>
            <p:ph type="title"/>
          </p:nvPr>
        </p:nvSpPr>
        <p:spPr>
          <a:xfrm>
            <a:off x="609600" y="432547"/>
            <a:ext cx="10972800" cy="582613"/>
          </a:xfrm>
        </p:spPr>
        <p:txBody>
          <a:bodyPr/>
          <a:lstStyle/>
          <a:p>
            <a:r>
              <a:rPr lang="en-IN" dirty="0"/>
              <a:t>Process:-</a:t>
            </a:r>
          </a:p>
        </p:txBody>
      </p:sp>
      <p:sp>
        <p:nvSpPr>
          <p:cNvPr id="3" name="Content Placeholder 2">
            <a:extLst>
              <a:ext uri="{FF2B5EF4-FFF2-40B4-BE49-F238E27FC236}">
                <a16:creationId xmlns:a16="http://schemas.microsoft.com/office/drawing/2014/main" id="{B98CAE15-C43D-C2C6-E203-A82F0E7DD035}"/>
              </a:ext>
            </a:extLst>
          </p:cNvPr>
          <p:cNvSpPr>
            <a:spLocks noGrp="1"/>
          </p:cNvSpPr>
          <p:nvPr>
            <p:ph idx="1"/>
          </p:nvPr>
        </p:nvSpPr>
        <p:spPr>
          <a:xfrm>
            <a:off x="609600" y="1470212"/>
            <a:ext cx="10972800" cy="4775012"/>
          </a:xfrm>
        </p:spPr>
        <p:txBody>
          <a:bodyPr/>
          <a:lstStyle/>
          <a:p>
            <a:r>
              <a:rPr lang="en-IN" sz="1800" dirty="0">
                <a:effectLst/>
                <a:latin typeface="Calibri" panose="020F0502020204030204" pitchFamily="34" charset="0"/>
                <a:ea typeface="Calibri" panose="020F0502020204030204" pitchFamily="34" charset="0"/>
              </a:rPr>
              <a:t>This project consists of 4 module – faces detection, feature extraction, emotion detection and songs classification. </a:t>
            </a:r>
          </a:p>
          <a:p>
            <a:r>
              <a:rPr lang="en-IN" sz="1800" dirty="0">
                <a:effectLst/>
                <a:latin typeface="Calibri" panose="020F0502020204030204" pitchFamily="34" charset="0"/>
                <a:ea typeface="Calibri" panose="020F0502020204030204" pitchFamily="34" charset="0"/>
              </a:rPr>
              <a:t>We use Viola-Jones algorithm which is quite powerful and its application has proven to be exceptionally notable in real-time face detection. </a:t>
            </a:r>
          </a:p>
          <a:p>
            <a:r>
              <a:rPr lang="en-IN" sz="1800" dirty="0">
                <a:solidFill>
                  <a:srgbClr val="000000"/>
                </a:solidFill>
                <a:effectLst/>
                <a:latin typeface="Calibri" panose="020F0502020204030204" pitchFamily="34" charset="0"/>
                <a:ea typeface="Calibri" panose="020F0502020204030204" pitchFamily="34" charset="0"/>
              </a:rPr>
              <a:t>Viola-Jones outlines a box and searches for a face within the </a:t>
            </a:r>
            <a:r>
              <a:rPr lang="en-IN" sz="1800" dirty="0" err="1">
                <a:solidFill>
                  <a:srgbClr val="000000"/>
                </a:solidFill>
                <a:effectLst/>
                <a:latin typeface="Calibri" panose="020F0502020204030204" pitchFamily="34" charset="0"/>
                <a:ea typeface="Calibri" panose="020F0502020204030204" pitchFamily="34" charset="0"/>
              </a:rPr>
              <a:t>box.Before</a:t>
            </a:r>
            <a:r>
              <a:rPr lang="en-IN" sz="1800" dirty="0">
                <a:solidFill>
                  <a:srgbClr val="000000"/>
                </a:solidFill>
                <a:effectLst/>
                <a:latin typeface="Calibri" panose="020F0502020204030204" pitchFamily="34" charset="0"/>
                <a:ea typeface="Calibri" panose="020F0502020204030204" pitchFamily="34" charset="0"/>
              </a:rPr>
              <a:t> detecting a face, the image is converted into grayscale, since it is easier to work with and there’s lesser data to process. The Viola-Jones algorithm first detects the face on the grayscale image and then finds the location on the coloured image.</a:t>
            </a:r>
          </a:p>
          <a:p>
            <a:r>
              <a:rPr lang="en-IN" sz="1800" dirty="0">
                <a:solidFill>
                  <a:srgbClr val="000000"/>
                </a:solidFill>
                <a:latin typeface="Calibri" panose="020F0502020204030204" pitchFamily="34" charset="0"/>
                <a:ea typeface="Calibri" panose="020F0502020204030204" pitchFamily="34" charset="0"/>
              </a:rPr>
              <a:t>Then we used CNN(</a:t>
            </a:r>
            <a:r>
              <a:rPr lang="en-IN" sz="1800" dirty="0" err="1">
                <a:solidFill>
                  <a:srgbClr val="000000"/>
                </a:solidFill>
                <a:latin typeface="Calibri" panose="020F0502020204030204" pitchFamily="34" charset="0"/>
                <a:ea typeface="Calibri" panose="020F0502020204030204" pitchFamily="34" charset="0"/>
              </a:rPr>
              <a:t>MobileNet</a:t>
            </a:r>
            <a:r>
              <a:rPr lang="en-IN" sz="1800" dirty="0">
                <a:solidFill>
                  <a:srgbClr val="000000"/>
                </a:solidFill>
                <a:latin typeface="Calibri" panose="020F0502020204030204" pitchFamily="34" charset="0"/>
                <a:ea typeface="Calibri" panose="020F0502020204030204" pitchFamily="34" charset="0"/>
              </a:rPr>
              <a:t> architecture) for feature extraction module </a:t>
            </a:r>
            <a:r>
              <a:rPr lang="en-IN" sz="1800" dirty="0">
                <a:effectLst/>
                <a:latin typeface="Calibri" panose="020F0502020204030204" pitchFamily="34" charset="0"/>
                <a:ea typeface="Calibri" panose="020F0502020204030204" pitchFamily="34" charset="0"/>
              </a:rPr>
              <a:t>and The Viola-Jones Algorithm which is used to detect the presence of face and extract the features needed form a pattern that matches the facial expression. The CNN is trained manually for the classification of 7 emotion states (happy, sad, surprise, angry, disgust, fear, neutral)</a:t>
            </a:r>
          </a:p>
          <a:p>
            <a:r>
              <a:rPr lang="en-IN" sz="1800" dirty="0">
                <a:solidFill>
                  <a:srgbClr val="000000"/>
                </a:solidFill>
                <a:latin typeface="Calibri" panose="020F0502020204030204" pitchFamily="34" charset="0"/>
                <a:ea typeface="Calibri" panose="020F0502020204030204" pitchFamily="34" charset="0"/>
              </a:rPr>
              <a:t>During Song Classification Module , </a:t>
            </a:r>
            <a:r>
              <a:rPr lang="en-IN" sz="1800" dirty="0">
                <a:effectLst/>
                <a:latin typeface="Calibri" panose="020F0502020204030204" pitchFamily="34" charset="0"/>
                <a:ea typeface="Calibri" panose="020F0502020204030204" pitchFamily="34" charset="0"/>
                <a:cs typeface="Calibri" panose="020F0502020204030204" pitchFamily="34" charset="0"/>
              </a:rPr>
              <a:t>we will identify the mapping of each song with its mood. Based on these features, we need to train an artificial neural network which successfully classifies the songs in 7 classes with a higher accuracy . The songs have to manually labelled. All the features will extracted using Python and relevant packages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Calibri" panose="020F0502020204030204" pitchFamily="34" charset="0"/>
            </a:endParaRPr>
          </a:p>
          <a:p>
            <a:endParaRPr lang="en-IN" sz="2400" dirty="0"/>
          </a:p>
        </p:txBody>
      </p:sp>
      <p:sp>
        <p:nvSpPr>
          <p:cNvPr id="4" name="Slide Number Placeholder 3">
            <a:extLst>
              <a:ext uri="{FF2B5EF4-FFF2-40B4-BE49-F238E27FC236}">
                <a16:creationId xmlns:a16="http://schemas.microsoft.com/office/drawing/2014/main" id="{2B3FF5C0-F406-02D1-6A30-9703AFB6C68A}"/>
              </a:ext>
            </a:extLst>
          </p:cNvPr>
          <p:cNvSpPr>
            <a:spLocks noGrp="1"/>
          </p:cNvSpPr>
          <p:nvPr>
            <p:ph type="sldNum" sz="quarter" idx="12"/>
          </p:nvPr>
        </p:nvSpPr>
        <p:spPr/>
        <p:txBody>
          <a:bodyPr/>
          <a:lstStyle/>
          <a:p>
            <a:fld id="{C71EF04D-2FC1-478B-9095-BECB3B86B350}" type="slidenum">
              <a:rPr lang="en-US" smtClean="0"/>
              <a:t>7</a:t>
            </a:fld>
            <a:endParaRPr lang="en-US"/>
          </a:p>
        </p:txBody>
      </p:sp>
    </p:spTree>
    <p:extLst>
      <p:ext uri="{BB962C8B-B14F-4D97-AF65-F5344CB8AC3E}">
        <p14:creationId xmlns:p14="http://schemas.microsoft.com/office/powerpoint/2010/main" val="152856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5F71-5952-CE36-89A2-D8B94AD07154}"/>
              </a:ext>
            </a:extLst>
          </p:cNvPr>
          <p:cNvSpPr>
            <a:spLocks noGrp="1"/>
          </p:cNvSpPr>
          <p:nvPr>
            <p:ph type="title"/>
          </p:nvPr>
        </p:nvSpPr>
        <p:spPr>
          <a:xfrm>
            <a:off x="288758" y="542865"/>
            <a:ext cx="10972800" cy="582613"/>
          </a:xfrm>
        </p:spPr>
        <p:txBody>
          <a:bodyPr/>
          <a:lstStyle/>
          <a:p>
            <a:r>
              <a:rPr lang="en-IN" dirty="0"/>
              <a:t>Future Scope:-</a:t>
            </a:r>
          </a:p>
        </p:txBody>
      </p:sp>
      <p:sp>
        <p:nvSpPr>
          <p:cNvPr id="3" name="Content Placeholder 2">
            <a:extLst>
              <a:ext uri="{FF2B5EF4-FFF2-40B4-BE49-F238E27FC236}">
                <a16:creationId xmlns:a16="http://schemas.microsoft.com/office/drawing/2014/main" id="{5897E5BC-F473-2B0B-2EB7-40F654C9B3E2}"/>
              </a:ext>
            </a:extLst>
          </p:cNvPr>
          <p:cNvSpPr>
            <a:spLocks noGrp="1"/>
          </p:cNvSpPr>
          <p:nvPr>
            <p:ph idx="1"/>
          </p:nvPr>
        </p:nvSpPr>
        <p:spPr>
          <a:xfrm>
            <a:off x="726141" y="1502926"/>
            <a:ext cx="10972800" cy="3562132"/>
          </a:xfrm>
        </p:spPr>
        <p:txBody>
          <a:bodyPr/>
          <a:lstStyle/>
          <a:p>
            <a:pPr marL="0" indent="0">
              <a:lnSpc>
                <a:spcPct val="107000"/>
              </a:lnSpc>
              <a:buNone/>
            </a:pPr>
            <a:r>
              <a:rPr lang="en-IN" sz="2400" dirty="0">
                <a:effectLst/>
                <a:latin typeface="Calibri" panose="020F0502020204030204" pitchFamily="34" charset="0"/>
                <a:ea typeface="Calibri" panose="020F0502020204030204" pitchFamily="34" charset="0"/>
                <a:cs typeface="Calibri" panose="020F0502020204030204" pitchFamily="34" charset="0"/>
              </a:rPr>
              <a:t>We can use this project as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Automatically play song based on the emotion of the user using Spotify API</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Smart TV that choose channels or movies web series according to our mood.</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Recommendation on YouTube.</a:t>
            </a:r>
          </a:p>
          <a:p>
            <a:pPr marL="342900" lvl="0" indent="-3429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Can be used for Blind people which is more convenient for them. They can show their emotion and different application works according to their mood.</a:t>
            </a:r>
          </a:p>
          <a:p>
            <a:pPr marL="342900" lvl="0" indent="-342900">
              <a:lnSpc>
                <a:spcPct val="107000"/>
              </a:lnSpc>
              <a:spcAft>
                <a:spcPts val="8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Personal Assistant based of Emotion Recognition</a:t>
            </a:r>
          </a:p>
          <a:p>
            <a:endParaRPr lang="en-IN" sz="2400" dirty="0"/>
          </a:p>
        </p:txBody>
      </p:sp>
      <p:sp>
        <p:nvSpPr>
          <p:cNvPr id="4" name="Slide Number Placeholder 3">
            <a:extLst>
              <a:ext uri="{FF2B5EF4-FFF2-40B4-BE49-F238E27FC236}">
                <a16:creationId xmlns:a16="http://schemas.microsoft.com/office/drawing/2014/main" id="{F43C0EEE-7430-840D-12C6-37D40CE1DA86}"/>
              </a:ext>
            </a:extLst>
          </p:cNvPr>
          <p:cNvSpPr>
            <a:spLocks noGrp="1"/>
          </p:cNvSpPr>
          <p:nvPr>
            <p:ph type="sldNum" sz="quarter" idx="12"/>
          </p:nvPr>
        </p:nvSpPr>
        <p:spPr/>
        <p:txBody>
          <a:bodyPr/>
          <a:lstStyle/>
          <a:p>
            <a:fld id="{C71EF04D-2FC1-478B-9095-BECB3B86B350}" type="slidenum">
              <a:rPr lang="en-US" smtClean="0"/>
              <a:t>8</a:t>
            </a:fld>
            <a:endParaRPr lang="en-US"/>
          </a:p>
        </p:txBody>
      </p:sp>
    </p:spTree>
    <p:extLst>
      <p:ext uri="{BB962C8B-B14F-4D97-AF65-F5344CB8AC3E}">
        <p14:creationId xmlns:p14="http://schemas.microsoft.com/office/powerpoint/2010/main" val="316058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83" y="607172"/>
            <a:ext cx="10515600" cy="841375"/>
          </a:xfrm>
        </p:spPr>
        <p:txBody>
          <a:bodyPr/>
          <a:lstStyle/>
          <a:p>
            <a:r>
              <a:rPr lang="en-US" dirty="0"/>
              <a:t>Reference</a:t>
            </a:r>
          </a:p>
        </p:txBody>
      </p:sp>
      <p:sp>
        <p:nvSpPr>
          <p:cNvPr id="4" name="Slide Number Placeholder 3"/>
          <p:cNvSpPr>
            <a:spLocks noGrp="1"/>
          </p:cNvSpPr>
          <p:nvPr>
            <p:ph type="sldNum" sz="quarter" idx="12"/>
          </p:nvPr>
        </p:nvSpPr>
        <p:spPr/>
        <p:txBody>
          <a:bodyPr/>
          <a:lstStyle/>
          <a:p>
            <a:fld id="{C71EF04D-2FC1-478B-9095-BECB3B86B350}" type="slidenum">
              <a:rPr lang="en-US" smtClean="0"/>
              <a:t>9</a:t>
            </a:fld>
            <a:endParaRPr lang="en-US"/>
          </a:p>
        </p:txBody>
      </p:sp>
      <p:sp>
        <p:nvSpPr>
          <p:cNvPr id="6" name="TextBox 5">
            <a:extLst>
              <a:ext uri="{FF2B5EF4-FFF2-40B4-BE49-F238E27FC236}">
                <a16:creationId xmlns:a16="http://schemas.microsoft.com/office/drawing/2014/main" id="{455E6867-0553-611F-EF3C-6645C825AEB5}"/>
              </a:ext>
            </a:extLst>
          </p:cNvPr>
          <p:cNvSpPr txBox="1"/>
          <p:nvPr/>
        </p:nvSpPr>
        <p:spPr>
          <a:xfrm>
            <a:off x="1269332" y="1635706"/>
            <a:ext cx="9653336" cy="4532651"/>
          </a:xfrm>
          <a:prstGeom prst="rect">
            <a:avLst/>
          </a:prstGeom>
          <a:noFill/>
        </p:spPr>
        <p:txBody>
          <a:bodyPr wrap="square">
            <a:spAutoFit/>
          </a:bodyPr>
          <a:lstStyle/>
          <a:p>
            <a:pPr marL="342900" lvl="0" indent="-342900">
              <a:buFont typeface="Symbol" panose="05050102010706020507" pitchFamily="18" charset="2"/>
              <a:buChar char=""/>
            </a:pPr>
            <a:r>
              <a:rPr lang="en-IN" sz="2400" u="sng" dirty="0">
                <a:solidFill>
                  <a:srgbClr val="000000"/>
                </a:solidFill>
                <a:effectLst/>
                <a:latin typeface="Calibri" panose="020F0502020204030204" pitchFamily="34" charset="0"/>
                <a:ea typeface="Calibri" panose="020F0502020204030204" pitchFamily="34" charset="0"/>
                <a:hlinkClick r:id="rId2"/>
              </a:rPr>
              <a:t>https://ijariie.com/AdminUploadPdf/REALTIME_EMOTION_BASED_MUSIC_PLAYER_USING_IMAGE_PROCESSING_ijariie17839.pdf</a:t>
            </a:r>
            <a:endParaRPr lang="en-IN" sz="2400" dirty="0">
              <a:solidFill>
                <a:srgbClr val="000000"/>
              </a:solidFill>
              <a:effectLst/>
              <a:latin typeface="Times New Roman" panose="02020603050405020304" pitchFamily="18" charset="0"/>
              <a:ea typeface="Calibri" panose="020F0502020204030204" pitchFamily="34" charset="0"/>
            </a:endParaRPr>
          </a:p>
          <a:p>
            <a:pPr marL="547370"/>
            <a:r>
              <a:rPr lang="en-IN" sz="2400" dirty="0">
                <a:solidFill>
                  <a:srgbClr val="000000"/>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IN" sz="2400" u="sng" dirty="0">
                <a:solidFill>
                  <a:srgbClr val="000000"/>
                </a:solidFill>
                <a:effectLst/>
                <a:latin typeface="Calibri" panose="020F0502020204030204" pitchFamily="34" charset="0"/>
                <a:ea typeface="Calibri" panose="020F0502020204030204" pitchFamily="34" charset="0"/>
                <a:hlinkClick r:id="rId3"/>
              </a:rPr>
              <a:t>https://www.irjet.net/archives/V5/i4/IRJET-V5I41065.pdf</a:t>
            </a:r>
            <a:endParaRPr lang="en-IN" sz="2400" dirty="0">
              <a:solidFill>
                <a:srgbClr val="000000"/>
              </a:solidFill>
              <a:effectLst/>
              <a:latin typeface="Times New Roman" panose="02020603050405020304" pitchFamily="18"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IN" sz="2400" u="sng" dirty="0">
                <a:solidFill>
                  <a:srgbClr val="000000"/>
                </a:solidFill>
                <a:effectLst/>
                <a:latin typeface="Calibri" panose="020F0502020204030204" pitchFamily="34" charset="0"/>
                <a:ea typeface="Calibri" panose="020F0502020204030204" pitchFamily="34" charset="0"/>
                <a:hlinkClick r:id="rId4"/>
              </a:rPr>
              <a:t>http://www.ijirset.com/upload/2020/june/21_Music_NC.PDF</a:t>
            </a:r>
            <a:endParaRPr lang="en-IN" sz="2400" dirty="0">
              <a:solidFill>
                <a:srgbClr val="000000"/>
              </a:solidFill>
              <a:effectLst/>
              <a:latin typeface="Times New Roman" panose="02020603050405020304" pitchFamily="18"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IN" sz="2400" u="sng" dirty="0">
                <a:solidFill>
                  <a:srgbClr val="000000"/>
                </a:solidFill>
                <a:effectLst/>
                <a:latin typeface="Calibri" panose="020F0502020204030204" pitchFamily="34" charset="0"/>
                <a:ea typeface="Calibri" panose="020F0502020204030204" pitchFamily="34" charset="0"/>
                <a:hlinkClick r:id="rId5"/>
              </a:rPr>
              <a:t>https://www.mygreatlearning.com/blog/viola-jones-algorithm/#sh3</a:t>
            </a:r>
            <a:endParaRPr lang="en-IN" sz="2400" dirty="0">
              <a:solidFill>
                <a:srgbClr val="000000"/>
              </a:solidFill>
              <a:effectLst/>
              <a:latin typeface="Times New Roman" panose="02020603050405020304" pitchFamily="18"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IN" sz="2400" u="sng" dirty="0">
                <a:solidFill>
                  <a:srgbClr val="000000"/>
                </a:solidFill>
                <a:effectLst/>
                <a:latin typeface="Calibri" panose="020F0502020204030204" pitchFamily="34" charset="0"/>
                <a:ea typeface="Calibri" panose="020F0502020204030204" pitchFamily="34" charset="0"/>
                <a:hlinkClick r:id="rId6"/>
              </a:rPr>
              <a:t>https://medium.com/analytics-vidhya/image-classification-with-mobilenet-cc6fbb2cd470</a:t>
            </a:r>
            <a:endParaRPr lang="en-IN" sz="2400" dirty="0">
              <a:solidFill>
                <a:srgbClr val="000000"/>
              </a:solidFill>
              <a:effectLst/>
              <a:latin typeface="Times New Roman" panose="02020603050405020304" pitchFamily="18" charset="0"/>
              <a:ea typeface="Calibri" panose="020F0502020204030204" pitchFamily="34" charset="0"/>
            </a:endParaRPr>
          </a:p>
          <a:p>
            <a:pPr marL="375920" indent="-285750">
              <a:lnSpc>
                <a:spcPct val="107000"/>
              </a:lnSpc>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772</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Rounded MT Bold</vt:lpstr>
      <vt:lpstr>Bookman Old Style</vt:lpstr>
      <vt:lpstr>Calibri</vt:lpstr>
      <vt:lpstr>Symbol</vt:lpstr>
      <vt:lpstr>Times New Roman</vt:lpstr>
      <vt:lpstr>Wingdings</vt:lpstr>
      <vt:lpstr>Blue Waves</vt:lpstr>
      <vt:lpstr>PowerPoint Presentation</vt:lpstr>
      <vt:lpstr>Topics Covered:</vt:lpstr>
      <vt:lpstr>PowerPoint Presentation</vt:lpstr>
      <vt:lpstr> Problem Definition: </vt:lpstr>
      <vt:lpstr> Aim &amp; Scope: </vt:lpstr>
      <vt:lpstr>Methodology:</vt:lpstr>
      <vt:lpstr>Process:-</vt:lpstr>
      <vt:lpstr>Future Scope:-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Bharat Gupta</dc:creator>
  <cp:lastModifiedBy>Ravi</cp:lastModifiedBy>
  <cp:revision>7</cp:revision>
  <dcterms:created xsi:type="dcterms:W3CDTF">2022-01-12T04:09:00Z</dcterms:created>
  <dcterms:modified xsi:type="dcterms:W3CDTF">2022-11-26T17:24:47Z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9D66CA7828CC454F870288B5EAC72625</vt:lpwstr>
  </property>
  <property fmtid="{D5CDD505-2E9C-101B-9397-08002B2CF9AE}" pid="3" name="KSOProductBuildVer">
    <vt:lpwstr>1033-11.2.0.11214</vt:lpwstr>
  </property>
</Properties>
</file>