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79" r:id="rId3"/>
    <p:sldId id="261" r:id="rId4"/>
    <p:sldId id="285" r:id="rId5"/>
    <p:sldId id="262" r:id="rId6"/>
    <p:sldId id="263" r:id="rId7"/>
    <p:sldId id="264" r:id="rId8"/>
    <p:sldId id="265" r:id="rId9"/>
    <p:sldId id="268" r:id="rId10"/>
    <p:sldId id="272" r:id="rId11"/>
    <p:sldId id="281" r:id="rId12"/>
    <p:sldId id="280" r:id="rId13"/>
    <p:sldId id="282" r:id="rId14"/>
    <p:sldId id="283" r:id="rId15"/>
    <p:sldId id="284" r:id="rId16"/>
    <p:sldId id="259" r:id="rId17"/>
  </p:sldIdLst>
  <p:sldSz cx="12192000" cy="6858000"/>
  <p:notesSz cx="6858000" cy="9144000"/>
  <p:embeddedFontLs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3BC6"/>
    <a:srgbClr val="B84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99910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032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815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9144" y="0"/>
            <a:ext cx="12190815" cy="6858000"/>
          </a:xfrm>
          <a:prstGeom prst="rect">
            <a:avLst/>
          </a:prstGeom>
          <a:noFill/>
          <a:ln>
            <a:noFill/>
          </a:ln>
        </p:spPr>
      </p:pic>
      <p:sp>
        <p:nvSpPr>
          <p:cNvPr id="99" name="Google Shape;99;p1"/>
          <p:cNvSpPr txBox="1"/>
          <p:nvPr/>
        </p:nvSpPr>
        <p:spPr>
          <a:xfrm>
            <a:off x="1325880" y="3569938"/>
            <a:ext cx="10012680" cy="1077178"/>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US" sz="3200" b="1" dirty="0">
                <a:solidFill>
                  <a:srgbClr val="C00000"/>
                </a:solidFill>
                <a:latin typeface="Times New Roman" panose="02020603050405020304" pitchFamily="18" charset="0"/>
                <a:cs typeface="Times New Roman" panose="02020603050405020304" pitchFamily="18" charset="0"/>
              </a:rPr>
              <a:t>Exploratory Data Analysis of CCARPRICE</a:t>
            </a:r>
          </a:p>
          <a:p>
            <a:pPr marL="0" marR="0" lvl="0" indent="0" algn="ctr" rtl="0">
              <a:spcBef>
                <a:spcPts val="0"/>
              </a:spcBef>
              <a:spcAft>
                <a:spcPts val="0"/>
              </a:spcAft>
              <a:buNone/>
            </a:pPr>
            <a:endParaRPr dirty="0"/>
          </a:p>
        </p:txBody>
      </p:sp>
      <p:sp>
        <p:nvSpPr>
          <p:cNvPr id="2" name="TextBox 1"/>
          <p:cNvSpPr txBox="1"/>
          <p:nvPr/>
        </p:nvSpPr>
        <p:spPr>
          <a:xfrm>
            <a:off x="690664" y="4708188"/>
            <a:ext cx="2169268" cy="615553"/>
          </a:xfrm>
          <a:prstGeom prst="rect">
            <a:avLst/>
          </a:prstGeom>
          <a:noFill/>
        </p:spPr>
        <p:txBody>
          <a:bodyPr wrap="square" rtlCol="0">
            <a:spAutoFit/>
          </a:bodyPr>
          <a:lstStyle/>
          <a:p>
            <a:r>
              <a:rPr lang="en-US" sz="2000" u="sng" dirty="0">
                <a:latin typeface="Times New Roman" panose="02020603050405020304" pitchFamily="18" charset="0"/>
                <a:cs typeface="Times New Roman" panose="02020603050405020304" pitchFamily="18" charset="0"/>
              </a:rPr>
              <a:t>Batch no:324</a:t>
            </a:r>
          </a:p>
          <a:p>
            <a:endParaRPr lang="en-US" dirty="0"/>
          </a:p>
        </p:txBody>
      </p:sp>
      <p:sp>
        <p:nvSpPr>
          <p:cNvPr id="3" name="TextBox 2"/>
          <p:cNvSpPr txBox="1"/>
          <p:nvPr/>
        </p:nvSpPr>
        <p:spPr>
          <a:xfrm>
            <a:off x="690664" y="5251695"/>
            <a:ext cx="2286000" cy="1138773"/>
          </a:xfrm>
          <a:prstGeom prst="rect">
            <a:avLst/>
          </a:prstGeom>
          <a:noFill/>
        </p:spPr>
        <p:txBody>
          <a:bodyPr wrap="square" rtlCol="0">
            <a:spAutoFit/>
          </a:bodyPr>
          <a:lstStyle/>
          <a:p>
            <a:r>
              <a:rPr lang="en-US" sz="1800" u="sng" dirty="0">
                <a:latin typeface="Times New Roman" panose="02020603050405020304" pitchFamily="18" charset="0"/>
                <a:cs typeface="Times New Roman" panose="02020603050405020304" pitchFamily="18" charset="0"/>
              </a:rPr>
              <a:t>Team Members:</a:t>
            </a:r>
          </a:p>
          <a:p>
            <a:r>
              <a:rPr lang="en-US" sz="1800" dirty="0">
                <a:latin typeface="Times New Roman" panose="02020603050405020304" pitchFamily="18" charset="0"/>
                <a:cs typeface="Times New Roman" panose="02020603050405020304" pitchFamily="18" charset="0"/>
              </a:rPr>
              <a:t>Ravi Prakash</a:t>
            </a:r>
          </a:p>
          <a:p>
            <a:r>
              <a:rPr lang="en-US" sz="1800" dirty="0">
                <a:latin typeface="Times New Roman" panose="02020603050405020304" pitchFamily="18" charset="0"/>
                <a:cs typeface="Times New Roman" panose="02020603050405020304" pitchFamily="18" charset="0"/>
              </a:rPr>
              <a:t>Shabnam </a:t>
            </a:r>
            <a:r>
              <a:rPr lang="en-US" sz="1800" dirty="0" err="1">
                <a:latin typeface="Times New Roman" panose="02020603050405020304" pitchFamily="18" charset="0"/>
                <a:cs typeface="Times New Roman" panose="02020603050405020304" pitchFamily="18" charset="0"/>
              </a:rPr>
              <a:t>Patibandla</a:t>
            </a:r>
            <a:endParaRPr lang="en-US" sz="18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A8BA14A-FFA3-1E66-69EE-71AF46CD8622}"/>
              </a:ext>
            </a:extLst>
          </p:cNvPr>
          <p:cNvSpPr txBox="1"/>
          <p:nvPr/>
        </p:nvSpPr>
        <p:spPr>
          <a:xfrm>
            <a:off x="530352" y="4597561"/>
            <a:ext cx="10863072" cy="923330"/>
          </a:xfrm>
          <a:prstGeom prst="rect">
            <a:avLst/>
          </a:prstGeom>
          <a:noFill/>
        </p:spPr>
        <p:txBody>
          <a:bodyPr wrap="square" rtlCol="0">
            <a:spAutoFit/>
          </a:bodyPr>
          <a:lstStyle/>
          <a:p>
            <a:pPr marL="285750" indent="-285750" algn="just">
              <a:buFont typeface="Arial" panose="020B0604020202020204" pitchFamily="34" charset="0"/>
              <a:buChar char="•"/>
            </a:pPr>
            <a:r>
              <a:rPr lang="en-US" sz="1800" dirty="0"/>
              <a:t>The graph provides a quick overview of how different car body types are positioned in terms of average pricing, ranging from budget-friendly options to luxury vehicles.</a:t>
            </a:r>
          </a:p>
          <a:p>
            <a:pPr marL="285750" indent="-285750" algn="just">
              <a:buFont typeface="Arial" panose="020B0604020202020204" pitchFamily="34" charset="0"/>
              <a:buChar char="•"/>
            </a:pPr>
            <a:r>
              <a:rPr lang="en-US" sz="1800" dirty="0"/>
              <a:t>Factors like car model, features, and brand can influence the average price within each body type.</a:t>
            </a:r>
            <a:endParaRPr lang="en-IN" sz="1800" dirty="0"/>
          </a:p>
        </p:txBody>
      </p:sp>
      <p:pic>
        <p:nvPicPr>
          <p:cNvPr id="8" name="Picture 7">
            <a:extLst>
              <a:ext uri="{FF2B5EF4-FFF2-40B4-BE49-F238E27FC236}">
                <a16:creationId xmlns:a16="http://schemas.microsoft.com/office/drawing/2014/main" id="{B587E470-0922-94D7-2ADA-C1B0FF9EAD72}"/>
              </a:ext>
            </a:extLst>
          </p:cNvPr>
          <p:cNvPicPr>
            <a:picLocks noChangeAspect="1"/>
          </p:cNvPicPr>
          <p:nvPr/>
        </p:nvPicPr>
        <p:blipFill>
          <a:blip r:embed="rId2"/>
          <a:srcRect l="750" t="5479" r="2750" b="1219"/>
          <a:stretch/>
        </p:blipFill>
        <p:spPr>
          <a:xfrm>
            <a:off x="79248" y="264160"/>
            <a:ext cx="11765280" cy="4226560"/>
          </a:xfrm>
          <a:prstGeom prst="rect">
            <a:avLst/>
          </a:prstGeom>
        </p:spPr>
      </p:pic>
    </p:spTree>
    <p:extLst>
      <p:ext uri="{BB962C8B-B14F-4D97-AF65-F5344CB8AC3E}">
        <p14:creationId xmlns:p14="http://schemas.microsoft.com/office/powerpoint/2010/main" val="1259392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3D0EE5-5519-AC44-FD2C-6DAC7FB8C757}"/>
              </a:ext>
            </a:extLst>
          </p:cNvPr>
          <p:cNvSpPr txBox="1"/>
          <p:nvPr/>
        </p:nvSpPr>
        <p:spPr>
          <a:xfrm>
            <a:off x="279400" y="102973"/>
            <a:ext cx="9155804" cy="523220"/>
          </a:xfrm>
          <a:prstGeom prst="rect">
            <a:avLst/>
          </a:prstGeom>
          <a:noFill/>
        </p:spPr>
        <p:txBody>
          <a:bodyPr wrap="square" rtlCol="0">
            <a:spAutoFit/>
          </a:bodyPr>
          <a:lstStyle/>
          <a:p>
            <a:r>
              <a:rPr lang="en-IN" sz="2800" b="1" u="sng" dirty="0">
                <a:solidFill>
                  <a:srgbClr val="00B0F0"/>
                </a:solidFill>
              </a:rPr>
              <a:t>Price Comparison Across Brands</a:t>
            </a:r>
            <a:endParaRPr lang="en-IN" sz="2800" b="1" u="sng" dirty="0">
              <a:solidFill>
                <a:srgbClr val="00B0F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D652D12-8B2D-86DC-D603-63B18E663A0D}"/>
              </a:ext>
            </a:extLst>
          </p:cNvPr>
          <p:cNvPicPr>
            <a:picLocks noChangeAspect="1"/>
          </p:cNvPicPr>
          <p:nvPr/>
        </p:nvPicPr>
        <p:blipFill>
          <a:blip r:embed="rId2"/>
          <a:srcRect l="34250" t="14451" r="35749" b="10188"/>
          <a:stretch/>
        </p:blipFill>
        <p:spPr>
          <a:xfrm>
            <a:off x="279400" y="886035"/>
            <a:ext cx="5037221" cy="4785360"/>
          </a:xfrm>
          <a:prstGeom prst="rect">
            <a:avLst/>
          </a:prstGeom>
        </p:spPr>
      </p:pic>
      <p:pic>
        <p:nvPicPr>
          <p:cNvPr id="6" name="Picture 5">
            <a:extLst>
              <a:ext uri="{FF2B5EF4-FFF2-40B4-BE49-F238E27FC236}">
                <a16:creationId xmlns:a16="http://schemas.microsoft.com/office/drawing/2014/main" id="{234CDB2E-2FCB-2BD0-6816-E4813EC23F0D}"/>
              </a:ext>
            </a:extLst>
          </p:cNvPr>
          <p:cNvPicPr>
            <a:picLocks noChangeAspect="1"/>
          </p:cNvPicPr>
          <p:nvPr/>
        </p:nvPicPr>
        <p:blipFill>
          <a:blip r:embed="rId2"/>
          <a:srcRect l="93166" t="15893" r="167" b="14354"/>
          <a:stretch/>
        </p:blipFill>
        <p:spPr>
          <a:xfrm>
            <a:off x="5148417" y="886035"/>
            <a:ext cx="1097280" cy="4265676"/>
          </a:xfrm>
          <a:prstGeom prst="rect">
            <a:avLst/>
          </a:prstGeom>
        </p:spPr>
      </p:pic>
      <p:sp>
        <p:nvSpPr>
          <p:cNvPr id="9" name="Rectangle: Rounded Corners 8">
            <a:extLst>
              <a:ext uri="{FF2B5EF4-FFF2-40B4-BE49-F238E27FC236}">
                <a16:creationId xmlns:a16="http://schemas.microsoft.com/office/drawing/2014/main" id="{B8BA5957-3CDE-9813-3964-13B9A5DFC07E}"/>
              </a:ext>
            </a:extLst>
          </p:cNvPr>
          <p:cNvSpPr/>
          <p:nvPr/>
        </p:nvSpPr>
        <p:spPr>
          <a:xfrm>
            <a:off x="7406640" y="626193"/>
            <a:ext cx="4325112" cy="4785360"/>
          </a:xfrm>
          <a:prstGeom prst="roundRect">
            <a:avLst/>
          </a:prstGeom>
          <a:solidFill>
            <a:schemeClr val="accent4">
              <a:lumMod val="60000"/>
              <a:lumOff val="40000"/>
            </a:schemeClr>
          </a:solidFill>
          <a:ln>
            <a:noFill/>
          </a:ln>
          <a:effectLst>
            <a:glow rad="228600">
              <a:schemeClr val="accent3">
                <a:satMod val="175000"/>
                <a:alpha val="40000"/>
              </a:schemeClr>
            </a:glow>
            <a:outerShdw blurRad="50800" dist="38100" dir="10800000" algn="r" rotWithShape="0">
              <a:prstClr val="black">
                <a:alpha val="40000"/>
              </a:prstClr>
            </a:outerShdw>
            <a:softEdge rad="317500"/>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dirty="0">
                <a:ln w="0">
                  <a:solidFill>
                    <a:schemeClr val="tx1">
                      <a:lumMod val="95000"/>
                      <a:lumOff val="5000"/>
                    </a:schemeClr>
                  </a:solidFill>
                </a:ln>
                <a:solidFill>
                  <a:schemeClr val="tx1"/>
                </a:solidFill>
                <a:effectLst>
                  <a:outerShdw blurRad="38100" dist="19050" dir="2700000" algn="tl" rotWithShape="0">
                    <a:schemeClr val="dk1">
                      <a:alpha val="40000"/>
                    </a:schemeClr>
                  </a:outerShdw>
                </a:effectLst>
              </a:rPr>
              <a:t>Price Variation: There is a significant price difference between brands, body types, and fuel types. Gasoline SUVs and Hybrids tend to have higher average prices compared to other configurations.</a:t>
            </a:r>
          </a:p>
          <a:p>
            <a:r>
              <a:rPr lang="en-US" sz="1800" dirty="0">
                <a:ln w="0">
                  <a:solidFill>
                    <a:schemeClr val="tx1">
                      <a:lumMod val="95000"/>
                      <a:lumOff val="5000"/>
                    </a:schemeClr>
                  </a:solidFill>
                </a:ln>
                <a:solidFill>
                  <a:schemeClr val="tx1"/>
                </a:solidFill>
                <a:effectLst>
                  <a:outerShdw blurRad="38100" dist="19050" dir="2700000" algn="tl" rotWithShape="0">
                    <a:schemeClr val="dk1">
                      <a:alpha val="40000"/>
                    </a:schemeClr>
                  </a:outerShdw>
                </a:effectLst>
              </a:rPr>
              <a:t>SUVs and Hybrids are generally more expensive than sedans and hatchbacks.</a:t>
            </a:r>
          </a:p>
          <a:p>
            <a:r>
              <a:rPr lang="en-US" sz="1800" dirty="0">
                <a:ln w="0">
                  <a:solidFill>
                    <a:schemeClr val="tx1">
                      <a:lumMod val="95000"/>
                      <a:lumOff val="5000"/>
                    </a:schemeClr>
                  </a:solidFill>
                </a:ln>
                <a:solidFill>
                  <a:schemeClr val="tx1"/>
                </a:solidFill>
                <a:effectLst>
                  <a:outerShdw blurRad="38100" dist="19050" dir="2700000" algn="tl" rotWithShape="0">
                    <a:schemeClr val="dk1">
                      <a:alpha val="40000"/>
                    </a:schemeClr>
                  </a:outerShdw>
                </a:effectLst>
              </a:rPr>
              <a:t>Hybrid and Electric vehicles tend to have higher average prices compared to gasoline-powered cars.</a:t>
            </a:r>
            <a:endParaRPr lang="en-IN" sz="1800" dirty="0">
              <a:ln w="0">
                <a:solidFill>
                  <a:schemeClr val="tx1">
                    <a:lumMod val="95000"/>
                    <a:lumOff val="5000"/>
                  </a:schemeClr>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3437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58E92-CABC-E470-682B-017169B3B847}"/>
              </a:ext>
            </a:extLst>
          </p:cNvPr>
          <p:cNvSpPr txBox="1"/>
          <p:nvPr/>
        </p:nvSpPr>
        <p:spPr>
          <a:xfrm>
            <a:off x="330200" y="0"/>
            <a:ext cx="9155804" cy="523220"/>
          </a:xfrm>
          <a:prstGeom prst="rect">
            <a:avLst/>
          </a:prstGeom>
          <a:noFill/>
        </p:spPr>
        <p:txBody>
          <a:bodyPr wrap="square" rtlCol="0">
            <a:spAutoFit/>
          </a:bodyPr>
          <a:lstStyle/>
          <a:p>
            <a:r>
              <a:rPr lang="en-IN" sz="2800" b="1" u="sng" dirty="0">
                <a:solidFill>
                  <a:srgbClr val="FF0000"/>
                </a:solidFill>
                <a:latin typeface="Times New Roman" panose="02020603050405020304" pitchFamily="18" charset="0"/>
                <a:cs typeface="Times New Roman" panose="02020603050405020304" pitchFamily="18" charset="0"/>
              </a:rPr>
              <a:t>Car price by brand and Category</a:t>
            </a:r>
          </a:p>
        </p:txBody>
      </p:sp>
      <p:pic>
        <p:nvPicPr>
          <p:cNvPr id="5" name="Picture 4">
            <a:extLst>
              <a:ext uri="{FF2B5EF4-FFF2-40B4-BE49-F238E27FC236}">
                <a16:creationId xmlns:a16="http://schemas.microsoft.com/office/drawing/2014/main" id="{E7663C4D-8239-B4A3-BDDF-6EEE50CCEECA}"/>
              </a:ext>
            </a:extLst>
          </p:cNvPr>
          <p:cNvPicPr>
            <a:picLocks noChangeAspect="1"/>
          </p:cNvPicPr>
          <p:nvPr/>
        </p:nvPicPr>
        <p:blipFill>
          <a:blip r:embed="rId2"/>
          <a:srcRect t="10149" r="750" b="5519"/>
          <a:stretch/>
        </p:blipFill>
        <p:spPr>
          <a:xfrm>
            <a:off x="0" y="523220"/>
            <a:ext cx="12100560" cy="3820160"/>
          </a:xfrm>
          <a:prstGeom prst="rect">
            <a:avLst/>
          </a:prstGeom>
        </p:spPr>
      </p:pic>
      <p:sp>
        <p:nvSpPr>
          <p:cNvPr id="10" name="TextBox 9">
            <a:extLst>
              <a:ext uri="{FF2B5EF4-FFF2-40B4-BE49-F238E27FC236}">
                <a16:creationId xmlns:a16="http://schemas.microsoft.com/office/drawing/2014/main" id="{AB70D4FB-31F9-1516-0FCF-4C7B611EEEA1}"/>
              </a:ext>
            </a:extLst>
          </p:cNvPr>
          <p:cNvSpPr txBox="1"/>
          <p:nvPr/>
        </p:nvSpPr>
        <p:spPr>
          <a:xfrm>
            <a:off x="770382" y="4602119"/>
            <a:ext cx="9882378" cy="923330"/>
          </a:xfrm>
          <a:prstGeom prst="rect">
            <a:avLst/>
          </a:prstGeom>
          <a:noFill/>
        </p:spPr>
        <p:txBody>
          <a:bodyPr wrap="square">
            <a:spAutoFit/>
          </a:bodyPr>
          <a:lstStyle/>
          <a:p>
            <a:r>
              <a:rPr lang="en-IN" sz="1800" dirty="0">
                <a:solidFill>
                  <a:schemeClr val="tx1">
                    <a:lumMod val="95000"/>
                    <a:lumOff val="5000"/>
                  </a:schemeClr>
                </a:solidFill>
              </a:rPr>
              <a:t>The graph </a:t>
            </a:r>
            <a:r>
              <a:rPr lang="en-US" sz="1800" dirty="0">
                <a:solidFill>
                  <a:schemeClr val="tx1">
                    <a:lumMod val="95000"/>
                    <a:lumOff val="5000"/>
                  </a:schemeClr>
                </a:solidFill>
              </a:rPr>
              <a:t>shows the average prices of cars across different brands and categories. </a:t>
            </a:r>
          </a:p>
          <a:p>
            <a:r>
              <a:rPr lang="en-US" sz="1800" dirty="0">
                <a:solidFill>
                  <a:schemeClr val="tx1">
                    <a:lumMod val="95000"/>
                    <a:lumOff val="5000"/>
                  </a:schemeClr>
                </a:solidFill>
              </a:rPr>
              <a:t>Luxury cars have significantly higher average prices compared to mid-range and basic cars, reflecting their higher features and premium status.</a:t>
            </a:r>
          </a:p>
        </p:txBody>
      </p:sp>
    </p:spTree>
    <p:extLst>
      <p:ext uri="{BB962C8B-B14F-4D97-AF65-F5344CB8AC3E}">
        <p14:creationId xmlns:p14="http://schemas.microsoft.com/office/powerpoint/2010/main" val="869438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3555EF-D22F-3CD0-E961-4CB2D3E78FB4}"/>
              </a:ext>
            </a:extLst>
          </p:cNvPr>
          <p:cNvSpPr txBox="1"/>
          <p:nvPr/>
        </p:nvSpPr>
        <p:spPr>
          <a:xfrm>
            <a:off x="25400" y="50800"/>
            <a:ext cx="9155804" cy="523220"/>
          </a:xfrm>
          <a:prstGeom prst="rect">
            <a:avLst/>
          </a:prstGeom>
          <a:noFill/>
        </p:spPr>
        <p:txBody>
          <a:bodyPr wrap="square" rtlCol="0">
            <a:spAutoFit/>
          </a:bodyPr>
          <a:lstStyle/>
          <a:p>
            <a:r>
              <a:rPr lang="en-US" sz="2800" b="1" u="sng" dirty="0">
                <a:solidFill>
                  <a:srgbClr val="FF0000"/>
                </a:solidFill>
              </a:rPr>
              <a:t>Distribution of Body Types Across Brands</a:t>
            </a:r>
            <a:endParaRPr lang="en-IN" sz="2800" b="1" u="sng"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3FDEBAE-B2E9-CEFF-6978-44CF8B8A1ACD}"/>
              </a:ext>
            </a:extLst>
          </p:cNvPr>
          <p:cNvPicPr>
            <a:picLocks noChangeAspect="1"/>
          </p:cNvPicPr>
          <p:nvPr/>
        </p:nvPicPr>
        <p:blipFill>
          <a:blip r:embed="rId2"/>
          <a:srcRect l="5167" t="15798" r="751" b="11086"/>
          <a:stretch/>
        </p:blipFill>
        <p:spPr>
          <a:xfrm>
            <a:off x="70361" y="662412"/>
            <a:ext cx="12051278" cy="3378220"/>
          </a:xfrm>
          <a:prstGeom prst="rect">
            <a:avLst/>
          </a:prstGeom>
        </p:spPr>
      </p:pic>
      <p:sp>
        <p:nvSpPr>
          <p:cNvPr id="9" name="TextBox 8">
            <a:extLst>
              <a:ext uri="{FF2B5EF4-FFF2-40B4-BE49-F238E27FC236}">
                <a16:creationId xmlns:a16="http://schemas.microsoft.com/office/drawing/2014/main" id="{79CF7804-D72D-C18E-0561-F4289692A179}"/>
              </a:ext>
            </a:extLst>
          </p:cNvPr>
          <p:cNvSpPr txBox="1"/>
          <p:nvPr/>
        </p:nvSpPr>
        <p:spPr>
          <a:xfrm>
            <a:off x="182880" y="4487652"/>
            <a:ext cx="10872216" cy="923330"/>
          </a:xfrm>
          <a:prstGeom prst="rect">
            <a:avLst/>
          </a:prstGeom>
          <a:noFill/>
        </p:spPr>
        <p:txBody>
          <a:bodyPr wrap="square">
            <a:spAutoFit/>
          </a:bodyPr>
          <a:lstStyle/>
          <a:p>
            <a:r>
              <a:rPr lang="en-US" sz="1800" dirty="0"/>
              <a:t>SUVs are the most common body type across most brands, indicating their popularity in the market</a:t>
            </a:r>
            <a:r>
              <a:rPr lang="en-IN" sz="1800" dirty="0"/>
              <a:t>.</a:t>
            </a:r>
          </a:p>
          <a:p>
            <a:r>
              <a:rPr lang="en-US" sz="1800" dirty="0"/>
              <a:t>Some brands, like Suzuki and Mitsubishi, have a higher proportion of SUVs compared to others. Brands like Honda and Infiniti have a mix of SUVs, sedans, and other body types</a:t>
            </a:r>
            <a:r>
              <a:rPr lang="en-IN" sz="1800" dirty="0"/>
              <a:t>.</a:t>
            </a:r>
          </a:p>
        </p:txBody>
      </p:sp>
    </p:spTree>
    <p:extLst>
      <p:ext uri="{BB962C8B-B14F-4D97-AF65-F5344CB8AC3E}">
        <p14:creationId xmlns:p14="http://schemas.microsoft.com/office/powerpoint/2010/main" val="343723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4F0932-ED9F-85C5-3EEC-CD7AE715E963}"/>
              </a:ext>
            </a:extLst>
          </p:cNvPr>
          <p:cNvSpPr txBox="1"/>
          <p:nvPr/>
        </p:nvSpPr>
        <p:spPr>
          <a:xfrm>
            <a:off x="185166" y="254020"/>
            <a:ext cx="6094476" cy="523220"/>
          </a:xfrm>
          <a:prstGeom prst="rect">
            <a:avLst/>
          </a:prstGeom>
          <a:noFill/>
        </p:spPr>
        <p:txBody>
          <a:bodyPr wrap="square">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1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8448344-3BDD-68E6-0B6B-39B627E9E8BF}"/>
              </a:ext>
            </a:extLst>
          </p:cNvPr>
          <p:cNvSpPr txBox="1"/>
          <p:nvPr/>
        </p:nvSpPr>
        <p:spPr>
          <a:xfrm>
            <a:off x="185166" y="1026818"/>
            <a:ext cx="6094476" cy="523220"/>
          </a:xfrm>
          <a:prstGeom prst="rect">
            <a:avLst/>
          </a:prstGeom>
          <a:noFill/>
        </p:spPr>
        <p:txBody>
          <a:bodyPr wrap="square">
            <a:spAutoFit/>
          </a:bodyPr>
          <a:lstStyle/>
          <a:p>
            <a:r>
              <a:rPr lang="en-IN" sz="2800" b="1" dirty="0">
                <a:solidFill>
                  <a:srgbClr val="00B050"/>
                </a:solidFill>
                <a:latin typeface="Times New Roman" panose="02020603050405020304" pitchFamily="18" charset="0"/>
                <a:cs typeface="Times New Roman" panose="02020603050405020304" pitchFamily="18" charset="0"/>
              </a:rPr>
              <a:t>Price Segmentation:</a:t>
            </a:r>
            <a:endParaRPr lang="en-IN" sz="2800" dirty="0">
              <a:solidFill>
                <a:srgbClr val="00B050"/>
              </a:solidFill>
            </a:endParaRPr>
          </a:p>
        </p:txBody>
      </p:sp>
      <p:sp>
        <p:nvSpPr>
          <p:cNvPr id="7" name="TextBox 6">
            <a:extLst>
              <a:ext uri="{FF2B5EF4-FFF2-40B4-BE49-F238E27FC236}">
                <a16:creationId xmlns:a16="http://schemas.microsoft.com/office/drawing/2014/main" id="{110AB326-06C1-4D41-FF84-CFF753C64A55}"/>
              </a:ext>
            </a:extLst>
          </p:cNvPr>
          <p:cNvSpPr txBox="1"/>
          <p:nvPr/>
        </p:nvSpPr>
        <p:spPr>
          <a:xfrm>
            <a:off x="185166" y="1665229"/>
            <a:ext cx="10815066" cy="923330"/>
          </a:xfrm>
          <a:prstGeom prst="rect">
            <a:avLst/>
          </a:prstGeom>
          <a:noFill/>
        </p:spPr>
        <p:txBody>
          <a:bodyPr wrap="square">
            <a:spAutoFit/>
          </a:bodyPr>
          <a:lstStyle/>
          <a:p>
            <a:pPr marL="285750" indent="-285750">
              <a:buFont typeface="Arial" panose="020B0604020202020204" pitchFamily="34" charset="0"/>
              <a:buChar char="•"/>
            </a:pPr>
            <a:r>
              <a:rPr lang="en-US" sz="1800" dirty="0"/>
              <a:t>The market is segmented based on price, with luxury, mid-range, and budget-friendly options.</a:t>
            </a:r>
          </a:p>
          <a:p>
            <a:pPr marL="285750" indent="-285750">
              <a:buFont typeface="Arial" panose="020B0604020202020204" pitchFamily="34" charset="0"/>
              <a:buChar char="•"/>
            </a:pPr>
            <a:r>
              <a:rPr lang="en-US" sz="1800" dirty="0"/>
              <a:t>SUVs are the most popular body type across various brands.</a:t>
            </a:r>
          </a:p>
          <a:p>
            <a:pPr marL="285750" indent="-285750">
              <a:buFont typeface="Arial" panose="020B0604020202020204" pitchFamily="34" charset="0"/>
              <a:buChar char="•"/>
            </a:pPr>
            <a:r>
              <a:rPr lang="en-US" sz="1800" dirty="0"/>
              <a:t>Gasoline-powered vehicles are still dominant, but hybrid and electric vehicles are gaining traction.</a:t>
            </a:r>
            <a:endParaRPr lang="en-IN" sz="1800" dirty="0"/>
          </a:p>
        </p:txBody>
      </p:sp>
      <p:sp>
        <p:nvSpPr>
          <p:cNvPr id="11" name="TextBox 10">
            <a:extLst>
              <a:ext uri="{FF2B5EF4-FFF2-40B4-BE49-F238E27FC236}">
                <a16:creationId xmlns:a16="http://schemas.microsoft.com/office/drawing/2014/main" id="{83F8231A-5A63-626F-E3BF-19B13416F187}"/>
              </a:ext>
            </a:extLst>
          </p:cNvPr>
          <p:cNvSpPr txBox="1"/>
          <p:nvPr/>
        </p:nvSpPr>
        <p:spPr>
          <a:xfrm>
            <a:off x="185166" y="2818942"/>
            <a:ext cx="6096000" cy="523220"/>
          </a:xfrm>
          <a:prstGeom prst="rect">
            <a:avLst/>
          </a:prstGeom>
          <a:noFill/>
        </p:spPr>
        <p:txBody>
          <a:bodyPr wrap="square">
            <a:spAutoFit/>
          </a:bodyPr>
          <a:lstStyle/>
          <a:p>
            <a:r>
              <a:rPr lang="en-IN" sz="2800" b="1" dirty="0">
                <a:solidFill>
                  <a:srgbClr val="00B050"/>
                </a:solidFill>
                <a:latin typeface="Times New Roman" panose="02020603050405020304" pitchFamily="18" charset="0"/>
                <a:cs typeface="Times New Roman" panose="02020603050405020304" pitchFamily="18" charset="0"/>
              </a:rPr>
              <a:t>Popular Trends:</a:t>
            </a:r>
            <a:endParaRPr lang="en-IN" sz="2800" dirty="0">
              <a:solidFill>
                <a:srgbClr val="00B050"/>
              </a:solidFill>
            </a:endParaRPr>
          </a:p>
        </p:txBody>
      </p:sp>
      <p:sp>
        <p:nvSpPr>
          <p:cNvPr id="13" name="TextBox 12">
            <a:extLst>
              <a:ext uri="{FF2B5EF4-FFF2-40B4-BE49-F238E27FC236}">
                <a16:creationId xmlns:a16="http://schemas.microsoft.com/office/drawing/2014/main" id="{4C21BBF9-2956-A3DC-B800-4565A46C2ADC}"/>
              </a:ext>
            </a:extLst>
          </p:cNvPr>
          <p:cNvSpPr txBox="1"/>
          <p:nvPr/>
        </p:nvSpPr>
        <p:spPr>
          <a:xfrm>
            <a:off x="185166" y="3565054"/>
            <a:ext cx="10582544" cy="861774"/>
          </a:xfrm>
          <a:prstGeom prst="rect">
            <a:avLst/>
          </a:prstGeom>
          <a:noFill/>
        </p:spPr>
        <p:txBody>
          <a:bodyPr wrap="square">
            <a:spAutoFit/>
          </a:bodyPr>
          <a:lstStyle/>
          <a:p>
            <a:pPr marL="285750" indent="-285750">
              <a:buFont typeface="Arial" panose="020B0604020202020204" pitchFamily="34" charset="0"/>
              <a:buChar char="•"/>
            </a:pPr>
            <a:r>
              <a:rPr lang="en-US" sz="1800" dirty="0"/>
              <a:t>SUVs have become increasingly popular across various brands.</a:t>
            </a:r>
          </a:p>
          <a:p>
            <a:pPr marL="285750" indent="-285750">
              <a:buFont typeface="Arial" panose="020B0604020202020204" pitchFamily="34" charset="0"/>
              <a:buChar char="•"/>
            </a:pPr>
            <a:r>
              <a:rPr lang="en-US" sz="1800" dirty="0"/>
              <a:t>There is a growing demand for hybrid and electric vehicles, especially in developed markets.</a:t>
            </a:r>
          </a:p>
          <a:p>
            <a:endParaRPr lang="en-IN" dirty="0"/>
          </a:p>
        </p:txBody>
      </p:sp>
    </p:spTree>
    <p:extLst>
      <p:ext uri="{BB962C8B-B14F-4D97-AF65-F5344CB8AC3E}">
        <p14:creationId xmlns:p14="http://schemas.microsoft.com/office/powerpoint/2010/main" val="3999858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63E1930-F894-FE9F-F981-395F32B8370B}"/>
              </a:ext>
            </a:extLst>
          </p:cNvPr>
          <p:cNvPicPr>
            <a:picLocks noChangeAspect="1"/>
          </p:cNvPicPr>
          <p:nvPr/>
        </p:nvPicPr>
        <p:blipFill>
          <a:blip r:embed="rId2"/>
          <a:stretch>
            <a:fillRect/>
          </a:stretch>
        </p:blipFill>
        <p:spPr>
          <a:xfrm>
            <a:off x="838200" y="231969"/>
            <a:ext cx="10515600" cy="5431536"/>
          </a:xfrm>
          <a:prstGeom prst="rect">
            <a:avLst/>
          </a:prstGeom>
          <a:ln>
            <a:noFill/>
          </a:ln>
          <a:effectLst>
            <a:softEdge rad="112500"/>
          </a:effectLst>
        </p:spPr>
      </p:pic>
    </p:spTree>
    <p:extLst>
      <p:ext uri="{BB962C8B-B14F-4D97-AF65-F5344CB8AC3E}">
        <p14:creationId xmlns:p14="http://schemas.microsoft.com/office/powerpoint/2010/main" val="316165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594646" y="1151467"/>
            <a:ext cx="4465643" cy="2834317"/>
          </a:xfrm>
          <a:prstGeom prst="rect">
            <a:avLst/>
          </a:prstGeom>
          <a:noFill/>
          <a:ln>
            <a:noFill/>
          </a:ln>
        </p:spPr>
      </p:pic>
      <p:sp>
        <p:nvSpPr>
          <p:cNvPr id="117" name="Google Shape;117;p5"/>
          <p:cNvSpPr txBox="1"/>
          <p:nvPr/>
        </p:nvSpPr>
        <p:spPr>
          <a:xfrm>
            <a:off x="1101558" y="1669857"/>
            <a:ext cx="3895516" cy="116392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5500" b="0" i="0" u="none" strike="noStrike" cap="none" dirty="0">
                <a:solidFill>
                  <a:srgbClr val="C00000"/>
                </a:solidFill>
                <a:latin typeface="Libre Baskerville"/>
                <a:ea typeface="Libre Baskerville"/>
                <a:cs typeface="Libre Baskerville"/>
                <a:sym typeface="Libre Baskerville"/>
              </a:rPr>
              <a:t>THANK    YOU</a:t>
            </a:r>
            <a:endParaRPr sz="5500" b="0" i="0" u="none" strike="noStrike" cap="none" dirty="0">
              <a:solidFill>
                <a:schemeClr val="dk1"/>
              </a:solidFill>
              <a:latin typeface="Calibri"/>
              <a:ea typeface="Calibri"/>
              <a:cs typeface="Calibri"/>
              <a:sym typeface="Calibri"/>
            </a:endParaRPr>
          </a:p>
        </p:txBody>
      </p:sp>
      <p:pic>
        <p:nvPicPr>
          <p:cNvPr id="2" name="Picture 2" descr="Porsche 911 GT3 RS - Porsche Middle East">
            <a:extLst>
              <a:ext uri="{FF2B5EF4-FFF2-40B4-BE49-F238E27FC236}">
                <a16:creationId xmlns:a16="http://schemas.microsoft.com/office/drawing/2014/main" id="{9F33E4DA-BD43-42BA-89E4-C9CC3B716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226" y="2833780"/>
            <a:ext cx="7000240" cy="40581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3BCB8-6DF3-A1D3-3445-4411C8015855}"/>
              </a:ext>
            </a:extLst>
          </p:cNvPr>
          <p:cNvSpPr txBox="1"/>
          <p:nvPr/>
        </p:nvSpPr>
        <p:spPr>
          <a:xfrm>
            <a:off x="396240" y="304800"/>
            <a:ext cx="4521200" cy="523220"/>
          </a:xfrm>
          <a:prstGeom prst="rect">
            <a:avLst/>
          </a:prstGeom>
          <a:noFill/>
        </p:spPr>
        <p:txBody>
          <a:bodyPr wrap="square" rtlCol="0">
            <a:spAutoFit/>
          </a:bodyPr>
          <a:lstStyle/>
          <a:p>
            <a:r>
              <a:rPr lang="en-IN" sz="2800" b="1" dirty="0">
                <a:solidFill>
                  <a:srgbClr val="FF0000"/>
                </a:solidFill>
              </a:rPr>
              <a:t>INTRODUCTION</a:t>
            </a:r>
          </a:p>
        </p:txBody>
      </p:sp>
      <p:sp>
        <p:nvSpPr>
          <p:cNvPr id="5" name="TextBox 4">
            <a:extLst>
              <a:ext uri="{FF2B5EF4-FFF2-40B4-BE49-F238E27FC236}">
                <a16:creationId xmlns:a16="http://schemas.microsoft.com/office/drawing/2014/main" id="{B8CD68F2-0134-EA38-7BE7-EEF0A39CBAAD}"/>
              </a:ext>
            </a:extLst>
          </p:cNvPr>
          <p:cNvSpPr txBox="1"/>
          <p:nvPr/>
        </p:nvSpPr>
        <p:spPr>
          <a:xfrm>
            <a:off x="396240" y="1202224"/>
            <a:ext cx="10952480" cy="2123658"/>
          </a:xfrm>
          <a:prstGeom prst="rect">
            <a:avLst/>
          </a:prstGeom>
          <a:noFill/>
        </p:spPr>
        <p:txBody>
          <a:bodyPr wrap="square" rtlCol="0">
            <a:spAutoFit/>
          </a:bodyPr>
          <a:lstStyle/>
          <a:p>
            <a:r>
              <a:rPr lang="en-US" sz="2200" dirty="0"/>
              <a:t>The automotive industry is shaped by a variety of factors that influence vehicle pricing, including brand reputation, design preferences, and advancements in fuel technology. This project aims to analyze car prices through the lens of brand, body type, and fuel type, providing a comprehensive view of market trends and pricing dynamics. By exploring similarities and differences among models, brands, and categories, the study seeks to uncover insights into how these factors affect vehicle value.</a:t>
            </a:r>
            <a:endParaRPr lang="en-IN" sz="2200" dirty="0"/>
          </a:p>
        </p:txBody>
      </p:sp>
    </p:spTree>
    <p:extLst>
      <p:ext uri="{BB962C8B-B14F-4D97-AF65-F5344CB8AC3E}">
        <p14:creationId xmlns:p14="http://schemas.microsoft.com/office/powerpoint/2010/main" val="2305729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5762" y="572181"/>
            <a:ext cx="3103124" cy="677108"/>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OBJECTIVE</a:t>
            </a:r>
          </a:p>
          <a:p>
            <a:endParaRPr lang="en-US" dirty="0"/>
          </a:p>
        </p:txBody>
      </p:sp>
      <p:sp>
        <p:nvSpPr>
          <p:cNvPr id="3" name="TextBox 2"/>
          <p:cNvSpPr txBox="1"/>
          <p:nvPr/>
        </p:nvSpPr>
        <p:spPr>
          <a:xfrm>
            <a:off x="966347" y="1760901"/>
            <a:ext cx="4620638" cy="2308324"/>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Identify the average price of cars by brand, body type, and fuel type.</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Compare prices of similar models across brands.</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Compare the pricing of different body types to determine trends.</a:t>
            </a:r>
          </a:p>
        </p:txBody>
      </p:sp>
      <p:pic>
        <p:nvPicPr>
          <p:cNvPr id="5" name="Picture 4">
            <a:extLst>
              <a:ext uri="{FF2B5EF4-FFF2-40B4-BE49-F238E27FC236}">
                <a16:creationId xmlns:a16="http://schemas.microsoft.com/office/drawing/2014/main" id="{EABF779C-19B9-8D51-8E87-C71BF7ECC1BC}"/>
              </a:ext>
            </a:extLst>
          </p:cNvPr>
          <p:cNvPicPr>
            <a:picLocks noChangeAspect="1"/>
          </p:cNvPicPr>
          <p:nvPr/>
        </p:nvPicPr>
        <p:blipFill>
          <a:blip r:embed="rId2"/>
          <a:stretch>
            <a:fillRect/>
          </a:stretch>
        </p:blipFill>
        <p:spPr>
          <a:xfrm>
            <a:off x="5990844" y="640080"/>
            <a:ext cx="5715000" cy="5184648"/>
          </a:xfrm>
          <a:prstGeom prst="rect">
            <a:avLst/>
          </a:prstGeom>
        </p:spPr>
      </p:pic>
    </p:spTree>
    <p:extLst>
      <p:ext uri="{BB962C8B-B14F-4D97-AF65-F5344CB8AC3E}">
        <p14:creationId xmlns:p14="http://schemas.microsoft.com/office/powerpoint/2010/main" val="2014499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E0D2DD-50E9-1F86-0D0F-9EA0E24D3331}"/>
              </a:ext>
            </a:extLst>
          </p:cNvPr>
          <p:cNvSpPr txBox="1"/>
          <p:nvPr/>
        </p:nvSpPr>
        <p:spPr>
          <a:xfrm>
            <a:off x="481714" y="428313"/>
            <a:ext cx="3103124" cy="677108"/>
          </a:xfrm>
          <a:prstGeom prst="rect">
            <a:avLst/>
          </a:prstGeom>
          <a:noFill/>
        </p:spPr>
        <p:txBody>
          <a:bodyPr wrap="square" rtlCol="0">
            <a:spAutoFit/>
          </a:bodyPr>
          <a:lstStyle/>
          <a:p>
            <a:r>
              <a:rPr lang="en-US" sz="2400" b="1" dirty="0">
                <a:solidFill>
                  <a:srgbClr val="00B0F0"/>
                </a:solidFill>
                <a:latin typeface="Times New Roman" panose="02020603050405020304" pitchFamily="18" charset="0"/>
                <a:cs typeface="Times New Roman" panose="02020603050405020304" pitchFamily="18" charset="0"/>
              </a:rPr>
              <a:t>Tools Used:</a:t>
            </a:r>
          </a:p>
          <a:p>
            <a:endParaRPr lang="en-US" dirty="0"/>
          </a:p>
        </p:txBody>
      </p:sp>
      <p:sp>
        <p:nvSpPr>
          <p:cNvPr id="3" name="TextBox 2">
            <a:extLst>
              <a:ext uri="{FF2B5EF4-FFF2-40B4-BE49-F238E27FC236}">
                <a16:creationId xmlns:a16="http://schemas.microsoft.com/office/drawing/2014/main" id="{22D28E95-8CAF-F0D3-EBD8-AC7FD64F0F81}"/>
              </a:ext>
            </a:extLst>
          </p:cNvPr>
          <p:cNvSpPr txBox="1"/>
          <p:nvPr/>
        </p:nvSpPr>
        <p:spPr>
          <a:xfrm>
            <a:off x="481714" y="862584"/>
            <a:ext cx="4521200" cy="707886"/>
          </a:xfrm>
          <a:prstGeom prst="rect">
            <a:avLst/>
          </a:prstGeom>
          <a:noFill/>
        </p:spPr>
        <p:txBody>
          <a:bodyPr wrap="square" rtlCol="0">
            <a:spAutoFit/>
          </a:bodyPr>
          <a:lstStyle/>
          <a:p>
            <a:pPr marL="342900" indent="-342900">
              <a:buFont typeface="Arial" panose="020B0604020202020204" pitchFamily="34" charset="0"/>
              <a:buChar char="•"/>
            </a:pPr>
            <a:r>
              <a:rPr lang="en-IN" sz="2000" b="1" dirty="0">
                <a:solidFill>
                  <a:schemeClr val="tx1">
                    <a:lumMod val="95000"/>
                    <a:lumOff val="5000"/>
                  </a:schemeClr>
                </a:solidFill>
              </a:rPr>
              <a:t>NumPy</a:t>
            </a:r>
          </a:p>
          <a:p>
            <a:pPr marL="342900" indent="-342900">
              <a:buFont typeface="Arial" panose="020B0604020202020204" pitchFamily="34" charset="0"/>
              <a:buChar char="•"/>
            </a:pPr>
            <a:r>
              <a:rPr lang="en-IN" sz="2000" b="1" dirty="0">
                <a:solidFill>
                  <a:schemeClr val="tx1">
                    <a:lumMod val="95000"/>
                    <a:lumOff val="5000"/>
                  </a:schemeClr>
                </a:solidFill>
              </a:rPr>
              <a:t>Pandas</a:t>
            </a:r>
          </a:p>
        </p:txBody>
      </p:sp>
      <p:sp>
        <p:nvSpPr>
          <p:cNvPr id="4" name="TextBox 3">
            <a:extLst>
              <a:ext uri="{FF2B5EF4-FFF2-40B4-BE49-F238E27FC236}">
                <a16:creationId xmlns:a16="http://schemas.microsoft.com/office/drawing/2014/main" id="{B1717099-904A-F1EF-7EB8-B708F340180E}"/>
              </a:ext>
            </a:extLst>
          </p:cNvPr>
          <p:cNvSpPr txBox="1"/>
          <p:nvPr/>
        </p:nvSpPr>
        <p:spPr>
          <a:xfrm>
            <a:off x="481714" y="2065420"/>
            <a:ext cx="3103124" cy="461665"/>
          </a:xfrm>
          <a:prstGeom prst="rect">
            <a:avLst/>
          </a:prstGeom>
          <a:noFill/>
        </p:spPr>
        <p:txBody>
          <a:bodyPr wrap="square" rtlCol="0">
            <a:spAutoFit/>
          </a:bodyPr>
          <a:lstStyle/>
          <a:p>
            <a:r>
              <a:rPr lang="en-US" sz="2400" b="1" dirty="0">
                <a:solidFill>
                  <a:srgbClr val="00B0F0"/>
                </a:solidFill>
              </a:rPr>
              <a:t>Libraries Used:</a:t>
            </a:r>
          </a:p>
        </p:txBody>
      </p:sp>
      <p:sp>
        <p:nvSpPr>
          <p:cNvPr id="5" name="TextBox 4">
            <a:extLst>
              <a:ext uri="{FF2B5EF4-FFF2-40B4-BE49-F238E27FC236}">
                <a16:creationId xmlns:a16="http://schemas.microsoft.com/office/drawing/2014/main" id="{125B300C-89F2-870A-3A21-A0AC3D2F78D9}"/>
              </a:ext>
            </a:extLst>
          </p:cNvPr>
          <p:cNvSpPr txBox="1"/>
          <p:nvPr/>
        </p:nvSpPr>
        <p:spPr>
          <a:xfrm>
            <a:off x="481714" y="2608289"/>
            <a:ext cx="4521200" cy="1015663"/>
          </a:xfrm>
          <a:prstGeom prst="rect">
            <a:avLst/>
          </a:prstGeom>
          <a:noFill/>
        </p:spPr>
        <p:txBody>
          <a:bodyPr wrap="square" rtlCol="0">
            <a:spAutoFit/>
          </a:bodyPr>
          <a:lstStyle/>
          <a:p>
            <a:pPr marL="342900" indent="-342900">
              <a:buFont typeface="Arial" panose="020B0604020202020204" pitchFamily="34" charset="0"/>
              <a:buChar char="•"/>
            </a:pPr>
            <a:r>
              <a:rPr lang="en-IN" sz="2000" b="1" dirty="0">
                <a:solidFill>
                  <a:schemeClr val="tx1">
                    <a:lumMod val="95000"/>
                    <a:lumOff val="5000"/>
                  </a:schemeClr>
                </a:solidFill>
              </a:rPr>
              <a:t>Matplotlib</a:t>
            </a:r>
          </a:p>
          <a:p>
            <a:pPr marL="342900" indent="-342900">
              <a:buFont typeface="Arial" panose="020B0604020202020204" pitchFamily="34" charset="0"/>
              <a:buChar char="•"/>
            </a:pPr>
            <a:r>
              <a:rPr lang="en-IN" sz="2000" b="1" dirty="0">
                <a:solidFill>
                  <a:schemeClr val="tx1">
                    <a:lumMod val="95000"/>
                    <a:lumOff val="5000"/>
                  </a:schemeClr>
                </a:solidFill>
              </a:rPr>
              <a:t>Seaborn</a:t>
            </a:r>
          </a:p>
          <a:p>
            <a:pPr marL="342900" indent="-342900">
              <a:buFont typeface="Arial" panose="020B0604020202020204" pitchFamily="34" charset="0"/>
              <a:buChar char="•"/>
            </a:pPr>
            <a:r>
              <a:rPr lang="en-IN" sz="2000" b="1" dirty="0" err="1">
                <a:solidFill>
                  <a:schemeClr val="tx1">
                    <a:lumMod val="95000"/>
                    <a:lumOff val="5000"/>
                  </a:schemeClr>
                </a:solidFill>
              </a:rPr>
              <a:t>Plotly</a:t>
            </a:r>
            <a:endParaRPr lang="en-IN" sz="2000" b="1" dirty="0">
              <a:solidFill>
                <a:schemeClr val="tx1">
                  <a:lumMod val="95000"/>
                  <a:lumOff val="5000"/>
                </a:schemeClr>
              </a:solidFill>
            </a:endParaRPr>
          </a:p>
        </p:txBody>
      </p:sp>
      <p:sp>
        <p:nvSpPr>
          <p:cNvPr id="6" name="TextBox 5">
            <a:extLst>
              <a:ext uri="{FF2B5EF4-FFF2-40B4-BE49-F238E27FC236}">
                <a16:creationId xmlns:a16="http://schemas.microsoft.com/office/drawing/2014/main" id="{9AEAFB72-9E80-9C14-E792-43E6C4335147}"/>
              </a:ext>
            </a:extLst>
          </p:cNvPr>
          <p:cNvSpPr txBox="1"/>
          <p:nvPr/>
        </p:nvSpPr>
        <p:spPr>
          <a:xfrm>
            <a:off x="481714" y="4200106"/>
            <a:ext cx="3103124" cy="461665"/>
          </a:xfrm>
          <a:prstGeom prst="rect">
            <a:avLst/>
          </a:prstGeom>
          <a:noFill/>
        </p:spPr>
        <p:txBody>
          <a:bodyPr wrap="square" rtlCol="0">
            <a:spAutoFit/>
          </a:bodyPr>
          <a:lstStyle/>
          <a:p>
            <a:r>
              <a:rPr lang="en-US" sz="2400" b="1" dirty="0">
                <a:solidFill>
                  <a:srgbClr val="00B0F0"/>
                </a:solidFill>
              </a:rPr>
              <a:t>Web Scraping:</a:t>
            </a:r>
          </a:p>
        </p:txBody>
      </p:sp>
      <p:sp>
        <p:nvSpPr>
          <p:cNvPr id="7" name="TextBox 6">
            <a:extLst>
              <a:ext uri="{FF2B5EF4-FFF2-40B4-BE49-F238E27FC236}">
                <a16:creationId xmlns:a16="http://schemas.microsoft.com/office/drawing/2014/main" id="{D6C0DB9D-9FDB-C516-F9CA-2AEFB66F4D7A}"/>
              </a:ext>
            </a:extLst>
          </p:cNvPr>
          <p:cNvSpPr txBox="1"/>
          <p:nvPr/>
        </p:nvSpPr>
        <p:spPr>
          <a:xfrm>
            <a:off x="481714" y="4808945"/>
            <a:ext cx="4521200" cy="400110"/>
          </a:xfrm>
          <a:prstGeom prst="rect">
            <a:avLst/>
          </a:prstGeom>
          <a:noFill/>
        </p:spPr>
        <p:txBody>
          <a:bodyPr wrap="square" rtlCol="0">
            <a:spAutoFit/>
          </a:bodyPr>
          <a:lstStyle/>
          <a:p>
            <a:pPr marL="342900" indent="-342900">
              <a:buFont typeface="Arial" panose="020B0604020202020204" pitchFamily="34" charset="0"/>
              <a:buChar char="•"/>
            </a:pPr>
            <a:r>
              <a:rPr lang="en-IN" sz="2000" b="1" dirty="0" err="1">
                <a:solidFill>
                  <a:schemeClr val="tx1">
                    <a:lumMod val="95000"/>
                    <a:lumOff val="5000"/>
                  </a:schemeClr>
                </a:solidFill>
              </a:rPr>
              <a:t>BeautifulSoup</a:t>
            </a:r>
            <a:endParaRPr lang="en-IN" sz="2000" b="1" dirty="0">
              <a:solidFill>
                <a:schemeClr val="tx1">
                  <a:lumMod val="95000"/>
                  <a:lumOff val="5000"/>
                </a:schemeClr>
              </a:solidFill>
            </a:endParaRPr>
          </a:p>
        </p:txBody>
      </p:sp>
      <p:pic>
        <p:nvPicPr>
          <p:cNvPr id="8" name="Picture 7">
            <a:extLst>
              <a:ext uri="{FF2B5EF4-FFF2-40B4-BE49-F238E27FC236}">
                <a16:creationId xmlns:a16="http://schemas.microsoft.com/office/drawing/2014/main" id="{D7E25EFB-59D2-207F-22A5-DEB190E57B7F}"/>
              </a:ext>
            </a:extLst>
          </p:cNvPr>
          <p:cNvPicPr>
            <a:picLocks noChangeAspect="1"/>
          </p:cNvPicPr>
          <p:nvPr/>
        </p:nvPicPr>
        <p:blipFill>
          <a:blip r:embed="rId2"/>
          <a:stretch>
            <a:fillRect/>
          </a:stretch>
        </p:blipFill>
        <p:spPr>
          <a:xfrm>
            <a:off x="4545584" y="4200106"/>
            <a:ext cx="3430016" cy="1929384"/>
          </a:xfrm>
          <a:prstGeom prst="rect">
            <a:avLst/>
          </a:prstGeom>
        </p:spPr>
      </p:pic>
      <p:pic>
        <p:nvPicPr>
          <p:cNvPr id="9" name="Picture 8">
            <a:extLst>
              <a:ext uri="{FF2B5EF4-FFF2-40B4-BE49-F238E27FC236}">
                <a16:creationId xmlns:a16="http://schemas.microsoft.com/office/drawing/2014/main" id="{25D17829-FD88-838B-E447-5C61F6F4701F}"/>
              </a:ext>
            </a:extLst>
          </p:cNvPr>
          <p:cNvPicPr>
            <a:picLocks noChangeAspect="1"/>
          </p:cNvPicPr>
          <p:nvPr/>
        </p:nvPicPr>
        <p:blipFill>
          <a:blip r:embed="rId3"/>
          <a:stretch>
            <a:fillRect/>
          </a:stretch>
        </p:blipFill>
        <p:spPr>
          <a:xfrm>
            <a:off x="4545584" y="197626"/>
            <a:ext cx="2209800" cy="2076450"/>
          </a:xfrm>
          <a:prstGeom prst="rect">
            <a:avLst/>
          </a:prstGeom>
        </p:spPr>
      </p:pic>
      <p:pic>
        <p:nvPicPr>
          <p:cNvPr id="10" name="Picture 9">
            <a:extLst>
              <a:ext uri="{FF2B5EF4-FFF2-40B4-BE49-F238E27FC236}">
                <a16:creationId xmlns:a16="http://schemas.microsoft.com/office/drawing/2014/main" id="{690A0521-0539-5B8F-0CA5-81154FD0D4B1}"/>
              </a:ext>
            </a:extLst>
          </p:cNvPr>
          <p:cNvPicPr>
            <a:picLocks noChangeAspect="1"/>
          </p:cNvPicPr>
          <p:nvPr/>
        </p:nvPicPr>
        <p:blipFill>
          <a:blip r:embed="rId4"/>
          <a:stretch>
            <a:fillRect/>
          </a:stretch>
        </p:blipFill>
        <p:spPr>
          <a:xfrm>
            <a:off x="8447783" y="545288"/>
            <a:ext cx="3305175" cy="1381125"/>
          </a:xfrm>
          <a:prstGeom prst="rect">
            <a:avLst/>
          </a:prstGeom>
        </p:spPr>
      </p:pic>
      <p:pic>
        <p:nvPicPr>
          <p:cNvPr id="12" name="Picture 11">
            <a:extLst>
              <a:ext uri="{FF2B5EF4-FFF2-40B4-BE49-F238E27FC236}">
                <a16:creationId xmlns:a16="http://schemas.microsoft.com/office/drawing/2014/main" id="{ADB4624F-8258-F1F9-32FB-AC03B4F7E7F1}"/>
              </a:ext>
            </a:extLst>
          </p:cNvPr>
          <p:cNvPicPr>
            <a:picLocks noChangeAspect="1"/>
          </p:cNvPicPr>
          <p:nvPr/>
        </p:nvPicPr>
        <p:blipFill>
          <a:blip r:embed="rId5"/>
          <a:stretch>
            <a:fillRect/>
          </a:stretch>
        </p:blipFill>
        <p:spPr>
          <a:xfrm>
            <a:off x="4221734" y="2404729"/>
            <a:ext cx="2857500" cy="1598315"/>
          </a:xfrm>
          <a:prstGeom prst="rect">
            <a:avLst/>
          </a:prstGeom>
        </p:spPr>
      </p:pic>
      <p:pic>
        <p:nvPicPr>
          <p:cNvPr id="13" name="Picture 12">
            <a:extLst>
              <a:ext uri="{FF2B5EF4-FFF2-40B4-BE49-F238E27FC236}">
                <a16:creationId xmlns:a16="http://schemas.microsoft.com/office/drawing/2014/main" id="{A184198C-4FF6-F554-2D6E-B66ADA6E44A7}"/>
              </a:ext>
            </a:extLst>
          </p:cNvPr>
          <p:cNvPicPr>
            <a:picLocks noChangeAspect="1"/>
          </p:cNvPicPr>
          <p:nvPr/>
        </p:nvPicPr>
        <p:blipFill>
          <a:blip r:embed="rId6"/>
          <a:stretch>
            <a:fillRect/>
          </a:stretch>
        </p:blipFill>
        <p:spPr>
          <a:xfrm>
            <a:off x="8447783" y="2316020"/>
            <a:ext cx="2857500" cy="1600200"/>
          </a:xfrm>
          <a:prstGeom prst="rect">
            <a:avLst/>
          </a:prstGeom>
        </p:spPr>
      </p:pic>
      <p:pic>
        <p:nvPicPr>
          <p:cNvPr id="1026" name="Picture 2" descr="Blog">
            <a:extLst>
              <a:ext uri="{FF2B5EF4-FFF2-40B4-BE49-F238E27FC236}">
                <a16:creationId xmlns:a16="http://schemas.microsoft.com/office/drawing/2014/main" id="{96CA81BB-FE14-050C-09D0-B9B466F53DE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71620" y="4413657"/>
            <a:ext cx="28575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95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36" y="204296"/>
            <a:ext cx="4396903" cy="461665"/>
          </a:xfrm>
          <a:prstGeom prst="rect">
            <a:avLst/>
          </a:prstGeom>
          <a:noFill/>
        </p:spPr>
        <p:txBody>
          <a:bodyPr wrap="squar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WEBSITE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t="3607"/>
          <a:stretch/>
        </p:blipFill>
        <p:spPr>
          <a:xfrm>
            <a:off x="636036" y="804672"/>
            <a:ext cx="10761043" cy="4434922"/>
          </a:xfrm>
          <a:prstGeom prst="rect">
            <a:avLst/>
          </a:prstGeom>
        </p:spPr>
      </p:pic>
      <p:sp>
        <p:nvSpPr>
          <p:cNvPr id="6" name="TextBox 5"/>
          <p:cNvSpPr txBox="1"/>
          <p:nvPr/>
        </p:nvSpPr>
        <p:spPr>
          <a:xfrm>
            <a:off x="636036" y="5553071"/>
            <a:ext cx="9111468" cy="646331"/>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We performed Scrapping on </a:t>
            </a:r>
            <a:r>
              <a:rPr lang="en-IN" sz="1800" b="1" u="sng" dirty="0">
                <a:latin typeface="Times New Roman" panose="02020603050405020304" pitchFamily="18" charset="0"/>
                <a:cs typeface="Times New Roman" panose="02020603050405020304" pitchFamily="18" charset="0"/>
              </a:rPr>
              <a:t>CCARPRICE </a:t>
            </a:r>
            <a:r>
              <a:rPr lang="en-IN" sz="1800" dirty="0">
                <a:latin typeface="Times New Roman" panose="02020603050405020304" pitchFamily="18" charset="0"/>
                <a:cs typeface="Times New Roman" panose="02020603050405020304" pitchFamily="18" charset="0"/>
              </a:rPr>
              <a:t>Website to get the data.</a:t>
            </a:r>
            <a:endParaRPr lang="en-IN" sz="1800" b="1" dirty="0">
              <a:solidFill>
                <a:srgbClr val="FF0000"/>
              </a:solidFill>
              <a:latin typeface="Times New Roman" panose="02020603050405020304" pitchFamily="18" charset="0"/>
              <a:cs typeface="Times New Roman" panose="02020603050405020304" pitchFamily="18" charset="0"/>
            </a:endParaRPr>
          </a:p>
          <a:p>
            <a:r>
              <a:rPr lang="en-IN" sz="1800" b="1" dirty="0">
                <a:solidFill>
                  <a:srgbClr val="FF0000"/>
                </a:solidFill>
                <a:latin typeface="Times New Roman" panose="02020603050405020304" pitchFamily="18" charset="0"/>
                <a:cs typeface="Times New Roman" panose="02020603050405020304" pitchFamily="18" charset="0"/>
              </a:rPr>
              <a:t>Website Link </a:t>
            </a:r>
            <a:r>
              <a:rPr lang="en-IN" sz="1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800" b="1" dirty="0">
                <a:solidFill>
                  <a:srgbClr val="002060"/>
                </a:solidFill>
                <a:latin typeface="Times New Roman" panose="02020603050405020304" pitchFamily="18" charset="0"/>
                <a:cs typeface="Times New Roman" panose="02020603050405020304" pitchFamily="18" charset="0"/>
              </a:rPr>
              <a:t>https://www.ccarprice.com/au/</a:t>
            </a:r>
          </a:p>
        </p:txBody>
      </p:sp>
    </p:spTree>
    <p:extLst>
      <p:ext uri="{BB962C8B-B14F-4D97-AF65-F5344CB8AC3E}">
        <p14:creationId xmlns:p14="http://schemas.microsoft.com/office/powerpoint/2010/main" val="3591911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8290" y="453503"/>
            <a:ext cx="10778246" cy="5786199"/>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                                                      </a:t>
            </a:r>
            <a:r>
              <a:rPr lang="en-IN" sz="2800" b="1" dirty="0">
                <a:solidFill>
                  <a:srgbClr val="FF0000"/>
                </a:solidFill>
                <a:latin typeface="Times New Roman" panose="02020603050405020304" pitchFamily="18" charset="0"/>
                <a:cs typeface="Times New Roman" panose="02020603050405020304" pitchFamily="18" charset="0"/>
              </a:rPr>
              <a:t>DATA  PREPARATION</a:t>
            </a:r>
          </a:p>
          <a:p>
            <a:r>
              <a:rPr lang="en-IN" sz="2400" b="1" u="sng" dirty="0">
                <a:solidFill>
                  <a:srgbClr val="FF0000"/>
                </a:solidFill>
                <a:latin typeface="Times New Roman" panose="02020603050405020304" pitchFamily="18" charset="0"/>
                <a:cs typeface="Times New Roman" panose="02020603050405020304" pitchFamily="18" charset="0"/>
              </a:rPr>
              <a:t>Web Scraping :</a:t>
            </a:r>
          </a:p>
          <a:p>
            <a:endParaRPr lang="en-IN" sz="2000" b="1" dirty="0">
              <a:solidFill>
                <a:srgbClr val="FF0000"/>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1800" dirty="0">
                <a:solidFill>
                  <a:schemeClr val="tx1"/>
                </a:solidFill>
                <a:latin typeface="Times New Roman" panose="02020603050405020304" pitchFamily="18" charset="0"/>
                <a:cs typeface="Times New Roman" panose="02020603050405020304" pitchFamily="18" charset="0"/>
              </a:rPr>
              <a:t>By Using Request Library , We extracted the HTML code of the page. </a:t>
            </a:r>
          </a:p>
          <a:p>
            <a:pPr marL="457200" indent="-457200">
              <a:buFont typeface="+mj-lt"/>
              <a:buAutoNum type="arabicPeriod"/>
            </a:pPr>
            <a:endParaRPr lang="en-IN" sz="1800" dirty="0">
              <a:solidFill>
                <a:schemeClr val="tx1"/>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1800" dirty="0">
                <a:solidFill>
                  <a:schemeClr val="tx1"/>
                </a:solidFill>
                <a:latin typeface="Times New Roman" panose="02020603050405020304" pitchFamily="18" charset="0"/>
                <a:cs typeface="Times New Roman" panose="02020603050405020304" pitchFamily="18" charset="0"/>
              </a:rPr>
              <a:t>By using the </a:t>
            </a:r>
            <a:r>
              <a:rPr lang="en-IN" sz="1800" dirty="0" err="1">
                <a:solidFill>
                  <a:schemeClr val="tx1"/>
                </a:solidFill>
                <a:highlight>
                  <a:srgbClr val="FFFF00"/>
                </a:highlight>
                <a:latin typeface="Times New Roman" panose="02020603050405020304" pitchFamily="18" charset="0"/>
                <a:cs typeface="Times New Roman" panose="02020603050405020304" pitchFamily="18" charset="0"/>
              </a:rPr>
              <a:t>BeautifulSoup</a:t>
            </a:r>
            <a:r>
              <a:rPr lang="en-IN" sz="1800" dirty="0">
                <a:solidFill>
                  <a:schemeClr val="tx1"/>
                </a:solidFill>
                <a:highlight>
                  <a:srgbClr val="FFFF00"/>
                </a:highlight>
                <a:latin typeface="Times New Roman" panose="02020603050405020304" pitchFamily="18" charset="0"/>
                <a:cs typeface="Times New Roman" panose="02020603050405020304" pitchFamily="18" charset="0"/>
              </a:rPr>
              <a:t> BS4</a:t>
            </a:r>
            <a:r>
              <a:rPr lang="en-IN" sz="1800" dirty="0">
                <a:solidFill>
                  <a:schemeClr val="tx1"/>
                </a:solidFill>
                <a:latin typeface="Times New Roman" panose="02020603050405020304" pitchFamily="18" charset="0"/>
                <a:cs typeface="Times New Roman" panose="02020603050405020304" pitchFamily="18" charset="0"/>
              </a:rPr>
              <a:t> Library , We parse and navigate the HTML Structure of a webpage in a simple Efficient Way.</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400" b="1" u="sng" dirty="0" err="1">
                <a:solidFill>
                  <a:srgbClr val="FF0000"/>
                </a:solidFill>
                <a:latin typeface="Times New Roman" panose="02020603050405020304" pitchFamily="18" charset="0"/>
                <a:cs typeface="Times New Roman" panose="02020603050405020304" pitchFamily="18" charset="0"/>
              </a:rPr>
              <a:t>BeautifulSoup</a:t>
            </a:r>
            <a:r>
              <a:rPr lang="en-IN" sz="2400" b="1" u="sng" dirty="0">
                <a:solidFill>
                  <a:srgbClr val="FF0000"/>
                </a:solidFill>
                <a:latin typeface="Times New Roman" panose="02020603050405020304" pitchFamily="18" charset="0"/>
                <a:cs typeface="Times New Roman" panose="02020603050405020304" pitchFamily="18" charset="0"/>
              </a:rPr>
              <a:t> :</a:t>
            </a:r>
          </a:p>
          <a:p>
            <a:endParaRPr lang="en-IN" b="1" u="sng"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Easy to use</a:t>
            </a:r>
            <a:r>
              <a:rPr lang="en-IN" sz="2000" dirty="0">
                <a:solidFill>
                  <a:schemeClr val="tx1"/>
                </a:solidFill>
                <a:latin typeface="Times New Roman" panose="02020603050405020304" pitchFamily="18" charset="0"/>
                <a:cs typeface="Times New Roman" panose="02020603050405020304" pitchFamily="18" charset="0"/>
              </a:rPr>
              <a:t>: Simple API for common scraping tasks.</a:t>
            </a:r>
          </a:p>
          <a:p>
            <a:pPr marL="342900" indent="-34290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Handles broken HTML</a:t>
            </a:r>
            <a:r>
              <a:rPr lang="en-IN" sz="2000" dirty="0">
                <a:solidFill>
                  <a:schemeClr val="tx1"/>
                </a:solidFill>
                <a:latin typeface="Times New Roman" panose="02020603050405020304" pitchFamily="18" charset="0"/>
                <a:cs typeface="Times New Roman" panose="02020603050405020304" pitchFamily="18" charset="0"/>
              </a:rPr>
              <a:t>: Can parse and clean malformed HTML.</a:t>
            </a:r>
          </a:p>
          <a:p>
            <a:pPr marL="342900" indent="-34290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Powerful search: </a:t>
            </a:r>
            <a:r>
              <a:rPr lang="en-IN" sz="2000" dirty="0">
                <a:solidFill>
                  <a:schemeClr val="tx1"/>
                </a:solidFill>
                <a:latin typeface="Times New Roman" panose="02020603050405020304" pitchFamily="18" charset="0"/>
                <a:cs typeface="Times New Roman" panose="02020603050405020304" pitchFamily="18" charset="0"/>
              </a:rPr>
              <a:t>Easily find elements by tag, class, id, or attributes.</a:t>
            </a:r>
          </a:p>
          <a:p>
            <a:pPr marL="342900" indent="-34290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Efficient parsing</a:t>
            </a:r>
            <a:r>
              <a:rPr lang="en-IN" sz="2000" dirty="0">
                <a:solidFill>
                  <a:schemeClr val="tx1"/>
                </a:solidFill>
                <a:latin typeface="Times New Roman" panose="02020603050405020304" pitchFamily="18" charset="0"/>
                <a:cs typeface="Times New Roman" panose="02020603050405020304" pitchFamily="18" charset="0"/>
              </a:rPr>
              <a:t>: Quickly navigate and extract data from complex web pages.</a:t>
            </a:r>
          </a:p>
          <a:p>
            <a:endParaRPr lang="en-US" sz="2000" dirty="0"/>
          </a:p>
        </p:txBody>
      </p:sp>
    </p:spTree>
    <p:extLst>
      <p:ext uri="{BB962C8B-B14F-4D97-AF65-F5344CB8AC3E}">
        <p14:creationId xmlns:p14="http://schemas.microsoft.com/office/powerpoint/2010/main" val="61907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4051" y="972766"/>
            <a:ext cx="10496144" cy="1692771"/>
          </a:xfrm>
          <a:prstGeom prst="rect">
            <a:avLst/>
          </a:prstGeom>
          <a:noFill/>
        </p:spPr>
        <p:txBody>
          <a:bodyPr wrap="square" rtlCol="0">
            <a:spAutoFit/>
          </a:bodyPr>
          <a:lstStyle/>
          <a:p>
            <a:endParaRPr lang="en-IN" sz="2000" dirty="0">
              <a:solidFill>
                <a:srgbClr val="FF000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b="1" dirty="0">
              <a:solidFill>
                <a:schemeClr val="tx1"/>
              </a:solidFill>
              <a:latin typeface="Times New Roman" panose="02020603050405020304" pitchFamily="18" charset="0"/>
              <a:cs typeface="Times New Roman" panose="02020603050405020304" pitchFamily="18" charset="0"/>
            </a:endParaRPr>
          </a:p>
          <a:p>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879388" y="410318"/>
            <a:ext cx="4902740" cy="400110"/>
          </a:xfrm>
          <a:prstGeom prst="rect">
            <a:avLst/>
          </a:prstGeom>
          <a:noFill/>
        </p:spPr>
        <p:txBody>
          <a:bodyPr wrap="square" rtlCol="0">
            <a:spAutoFit/>
          </a:bodyPr>
          <a:lstStyle/>
          <a:p>
            <a:pPr algn="ctr"/>
            <a:r>
              <a:rPr lang="en-IN" sz="2000" b="1" u="sng" dirty="0">
                <a:solidFill>
                  <a:srgbClr val="FF0000"/>
                </a:solidFill>
                <a:latin typeface="Times New Roman" panose="02020603050405020304" pitchFamily="18" charset="0"/>
                <a:cs typeface="Times New Roman" panose="02020603050405020304" pitchFamily="18" charset="0"/>
              </a:rPr>
              <a:t>EXPLORATORY DATA ANALYSIS</a:t>
            </a:r>
          </a:p>
        </p:txBody>
      </p:sp>
      <p:sp>
        <p:nvSpPr>
          <p:cNvPr id="5" name="TextBox 4"/>
          <p:cNvSpPr txBox="1"/>
          <p:nvPr/>
        </p:nvSpPr>
        <p:spPr>
          <a:xfrm>
            <a:off x="739302" y="851652"/>
            <a:ext cx="10564239" cy="830997"/>
          </a:xfrm>
          <a:prstGeom prst="rect">
            <a:avLst/>
          </a:prstGeom>
          <a:noFill/>
        </p:spPr>
        <p:txBody>
          <a:bodyPr wrap="square" rtlCol="0">
            <a:spAutoFit/>
          </a:bodyPr>
          <a:lstStyle/>
          <a:p>
            <a:r>
              <a:rPr lang="en-IN" sz="2000" b="1" u="sng" dirty="0">
                <a:solidFill>
                  <a:srgbClr val="0070C0"/>
                </a:solidFill>
                <a:latin typeface="Times New Roman" panose="02020603050405020304" pitchFamily="18" charset="0"/>
                <a:cs typeface="Times New Roman" panose="02020603050405020304" pitchFamily="18" charset="0"/>
              </a:rPr>
              <a:t>Inspecting the Data : </a:t>
            </a:r>
          </a:p>
          <a:p>
            <a:endParaRPr lang="en-IN" b="1" u="sng"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7" name="TextBox 6"/>
          <p:cNvSpPr txBox="1"/>
          <p:nvPr/>
        </p:nvSpPr>
        <p:spPr>
          <a:xfrm>
            <a:off x="739302" y="5496127"/>
            <a:ext cx="6488349" cy="861774"/>
          </a:xfrm>
          <a:prstGeom prst="rect">
            <a:avLst/>
          </a:prstGeom>
          <a:noFill/>
        </p:spPr>
        <p:txBody>
          <a:bodyPr wrap="square" rtlCol="0">
            <a:spAutoFit/>
          </a:bodyPr>
          <a:lstStyle/>
          <a:p>
            <a:pPr marL="457200" indent="-457200">
              <a:buFont typeface="Arial" panose="020B0604020202020204" pitchFamily="34" charset="0"/>
              <a:buChar char="•"/>
            </a:pPr>
            <a:r>
              <a:rPr lang="en-IN" sz="1800" b="1" dirty="0">
                <a:solidFill>
                  <a:schemeClr val="tx1"/>
                </a:solidFill>
                <a:latin typeface="Times New Roman" panose="02020603050405020304" pitchFamily="18" charset="0"/>
                <a:cs typeface="Times New Roman" panose="02020603050405020304" pitchFamily="18" charset="0"/>
              </a:rPr>
              <a:t>Data frame contains 975 Rows and 8 columns</a:t>
            </a:r>
          </a:p>
          <a:p>
            <a:endParaRPr lang="en-IN" sz="1800" b="1" u="sng" dirty="0">
              <a:solidFill>
                <a:schemeClr val="tx1"/>
              </a:solidFill>
              <a:latin typeface="Times New Roman" panose="02020603050405020304" pitchFamily="18" charset="0"/>
              <a:cs typeface="Times New Roman" panose="02020603050405020304" pitchFamily="18" charset="0"/>
            </a:endParaRPr>
          </a:p>
          <a:p>
            <a:endParaRPr lang="en-US" dirty="0"/>
          </a:p>
        </p:txBody>
      </p:sp>
      <p:sp>
        <p:nvSpPr>
          <p:cNvPr id="8" name="TextBox 7"/>
          <p:cNvSpPr txBox="1"/>
          <p:nvPr/>
        </p:nvSpPr>
        <p:spPr>
          <a:xfrm>
            <a:off x="8249055" y="736036"/>
            <a:ext cx="3511684" cy="523220"/>
          </a:xfrm>
          <a:prstGeom prst="rect">
            <a:avLst/>
          </a:prstGeom>
          <a:noFill/>
        </p:spPr>
        <p:txBody>
          <a:bodyPr wrap="square" rtlCol="0">
            <a:spAutoFit/>
          </a:bodyPr>
          <a:lstStyle/>
          <a:p>
            <a:endParaRPr lang="en-US" dirty="0"/>
          </a:p>
          <a:p>
            <a:endParaRPr lang="en-US" dirty="0"/>
          </a:p>
        </p:txBody>
      </p:sp>
      <p:pic>
        <p:nvPicPr>
          <p:cNvPr id="12" name="Picture 11">
            <a:extLst>
              <a:ext uri="{FF2B5EF4-FFF2-40B4-BE49-F238E27FC236}">
                <a16:creationId xmlns:a16="http://schemas.microsoft.com/office/drawing/2014/main" id="{B5C040A6-B0BD-5340-51A3-9DC8AD9F5012}"/>
              </a:ext>
            </a:extLst>
          </p:cNvPr>
          <p:cNvPicPr>
            <a:picLocks noChangeAspect="1"/>
          </p:cNvPicPr>
          <p:nvPr/>
        </p:nvPicPr>
        <p:blipFill>
          <a:blip r:embed="rId2"/>
          <a:stretch>
            <a:fillRect/>
          </a:stretch>
        </p:blipFill>
        <p:spPr>
          <a:xfrm>
            <a:off x="888458" y="1493520"/>
            <a:ext cx="4689381" cy="3627120"/>
          </a:xfrm>
          <a:prstGeom prst="rect">
            <a:avLst/>
          </a:prstGeom>
        </p:spPr>
      </p:pic>
      <p:pic>
        <p:nvPicPr>
          <p:cNvPr id="14" name="Picture 13">
            <a:extLst>
              <a:ext uri="{FF2B5EF4-FFF2-40B4-BE49-F238E27FC236}">
                <a16:creationId xmlns:a16="http://schemas.microsoft.com/office/drawing/2014/main" id="{8597E914-D173-E1F7-90CA-F4417B85762B}"/>
              </a:ext>
            </a:extLst>
          </p:cNvPr>
          <p:cNvPicPr>
            <a:picLocks noChangeAspect="1"/>
          </p:cNvPicPr>
          <p:nvPr/>
        </p:nvPicPr>
        <p:blipFill>
          <a:blip r:embed="rId3"/>
          <a:stretch>
            <a:fillRect/>
          </a:stretch>
        </p:blipFill>
        <p:spPr>
          <a:xfrm>
            <a:off x="6763316" y="1471118"/>
            <a:ext cx="4689381" cy="3671924"/>
          </a:xfrm>
          <a:prstGeom prst="rect">
            <a:avLst/>
          </a:prstGeom>
        </p:spPr>
      </p:pic>
    </p:spTree>
    <p:extLst>
      <p:ext uri="{BB962C8B-B14F-4D97-AF65-F5344CB8AC3E}">
        <p14:creationId xmlns:p14="http://schemas.microsoft.com/office/powerpoint/2010/main" val="113321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6420" y="121660"/>
            <a:ext cx="6760723" cy="523220"/>
          </a:xfrm>
          <a:prstGeom prst="rect">
            <a:avLst/>
          </a:prstGeom>
          <a:noFill/>
        </p:spPr>
        <p:txBody>
          <a:bodyPr wrap="square" rtlCol="0">
            <a:spAutoFit/>
          </a:bodyPr>
          <a:lstStyle/>
          <a:p>
            <a:r>
              <a:rPr lang="en-IN" sz="2800" b="1" u="sng" dirty="0">
                <a:solidFill>
                  <a:srgbClr val="FF0000"/>
                </a:solidFill>
                <a:latin typeface="Times New Roman" panose="02020603050405020304" pitchFamily="18" charset="0"/>
                <a:cs typeface="Times New Roman" panose="02020603050405020304" pitchFamily="18" charset="0"/>
              </a:rPr>
              <a:t>Data Cleaning:</a:t>
            </a:r>
          </a:p>
        </p:txBody>
      </p:sp>
      <p:pic>
        <p:nvPicPr>
          <p:cNvPr id="8" name="Picture 7">
            <a:extLst>
              <a:ext uri="{FF2B5EF4-FFF2-40B4-BE49-F238E27FC236}">
                <a16:creationId xmlns:a16="http://schemas.microsoft.com/office/drawing/2014/main" id="{2FE0FEFD-64E5-5991-EEF3-8B6B947C4648}"/>
              </a:ext>
            </a:extLst>
          </p:cNvPr>
          <p:cNvPicPr>
            <a:picLocks noChangeAspect="1"/>
          </p:cNvPicPr>
          <p:nvPr/>
        </p:nvPicPr>
        <p:blipFill>
          <a:blip r:embed="rId2"/>
          <a:stretch>
            <a:fillRect/>
          </a:stretch>
        </p:blipFill>
        <p:spPr>
          <a:xfrm>
            <a:off x="416560" y="833120"/>
            <a:ext cx="4124960" cy="4003039"/>
          </a:xfrm>
          <a:prstGeom prst="rect">
            <a:avLst/>
          </a:prstGeom>
        </p:spPr>
      </p:pic>
      <p:pic>
        <p:nvPicPr>
          <p:cNvPr id="2050" name="Picture 2" descr="Mastering the Art of Data Cleaning in Python - KDnuggets">
            <a:extLst>
              <a:ext uri="{FF2B5EF4-FFF2-40B4-BE49-F238E27FC236}">
                <a16:creationId xmlns:a16="http://schemas.microsoft.com/office/drawing/2014/main" id="{475B4522-6C8D-70DD-62AB-EDDA7DF901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860"/>
          <a:stretch/>
        </p:blipFill>
        <p:spPr bwMode="auto">
          <a:xfrm>
            <a:off x="5730559" y="472160"/>
            <a:ext cx="5343842" cy="551208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F156498-55D5-C672-AC09-C1EBFB46302C}"/>
              </a:ext>
            </a:extLst>
          </p:cNvPr>
          <p:cNvSpPr txBox="1"/>
          <p:nvPr/>
        </p:nvSpPr>
        <p:spPr>
          <a:xfrm>
            <a:off x="528320" y="5024399"/>
            <a:ext cx="5313999" cy="923330"/>
          </a:xfrm>
          <a:prstGeom prst="rect">
            <a:avLst/>
          </a:prstGeom>
          <a:noFill/>
        </p:spPr>
        <p:txBody>
          <a:bodyPr wrap="square" rtlCol="0">
            <a:spAutoFit/>
          </a:bodyPr>
          <a:lstStyle/>
          <a:p>
            <a:pPr marL="285750" indent="-285750">
              <a:buFont typeface="Arial" panose="020B0604020202020204" pitchFamily="34" charset="0"/>
              <a:buChar char="•"/>
            </a:pPr>
            <a:r>
              <a:rPr lang="en-IN" sz="1800" dirty="0"/>
              <a:t>After data cleaning process done</a:t>
            </a:r>
          </a:p>
          <a:p>
            <a:r>
              <a:rPr lang="en-IN" sz="1800" dirty="0"/>
              <a:t>    </a:t>
            </a:r>
            <a:r>
              <a:rPr lang="en-IN" sz="1800" b="1" dirty="0">
                <a:solidFill>
                  <a:schemeClr val="tx1"/>
                </a:solidFill>
                <a:latin typeface="Times New Roman" panose="02020603050405020304" pitchFamily="18" charset="0"/>
                <a:cs typeface="Times New Roman" panose="02020603050405020304" pitchFamily="18" charset="0"/>
              </a:rPr>
              <a:t>Data frame contains 726 Rows and 8 columns</a:t>
            </a:r>
          </a:p>
          <a:p>
            <a:endParaRPr lang="en-IN" sz="1800" dirty="0"/>
          </a:p>
        </p:txBody>
      </p:sp>
    </p:spTree>
    <p:extLst>
      <p:ext uri="{BB962C8B-B14F-4D97-AF65-F5344CB8AC3E}">
        <p14:creationId xmlns:p14="http://schemas.microsoft.com/office/powerpoint/2010/main" val="924677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520" y="123293"/>
            <a:ext cx="9155804" cy="954107"/>
          </a:xfrm>
          <a:prstGeom prst="rect">
            <a:avLst/>
          </a:prstGeom>
          <a:noFill/>
        </p:spPr>
        <p:txBody>
          <a:bodyPr wrap="square" rtlCol="0">
            <a:spAutoFit/>
          </a:bodyPr>
          <a:lstStyle/>
          <a:p>
            <a:r>
              <a:rPr lang="en-IN" sz="2800" b="1" u="sng" dirty="0">
                <a:solidFill>
                  <a:srgbClr val="FF0000"/>
                </a:solidFill>
                <a:latin typeface="Times New Roman" panose="02020603050405020304" pitchFamily="18" charset="0"/>
                <a:cs typeface="Times New Roman" panose="02020603050405020304" pitchFamily="18" charset="0"/>
              </a:rPr>
              <a:t>Average price analysis by brand &amp; body type</a:t>
            </a:r>
          </a:p>
          <a:p>
            <a:endParaRPr lang="en-IN" sz="2800" b="1" u="sng" dirty="0">
              <a:solidFill>
                <a:srgbClr val="FF0000"/>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9F150AE-713B-F73F-41D6-15604F384573}"/>
              </a:ext>
            </a:extLst>
          </p:cNvPr>
          <p:cNvPicPr>
            <a:picLocks noChangeAspect="1"/>
          </p:cNvPicPr>
          <p:nvPr/>
        </p:nvPicPr>
        <p:blipFill>
          <a:blip r:embed="rId2"/>
          <a:srcRect l="316" t="13945" r="4959" b="5824"/>
          <a:stretch/>
        </p:blipFill>
        <p:spPr>
          <a:xfrm>
            <a:off x="0" y="740664"/>
            <a:ext cx="11548872" cy="3410712"/>
          </a:xfrm>
          <a:prstGeom prst="rect">
            <a:avLst/>
          </a:prstGeom>
        </p:spPr>
      </p:pic>
      <p:sp>
        <p:nvSpPr>
          <p:cNvPr id="24" name="TextBox 23">
            <a:extLst>
              <a:ext uri="{FF2B5EF4-FFF2-40B4-BE49-F238E27FC236}">
                <a16:creationId xmlns:a16="http://schemas.microsoft.com/office/drawing/2014/main" id="{436566EA-245E-9382-4FE8-FD5FB60AC087}"/>
              </a:ext>
            </a:extLst>
          </p:cNvPr>
          <p:cNvSpPr txBox="1"/>
          <p:nvPr/>
        </p:nvSpPr>
        <p:spPr>
          <a:xfrm>
            <a:off x="596646" y="4226088"/>
            <a:ext cx="10888218" cy="1754326"/>
          </a:xfrm>
          <a:prstGeom prst="rect">
            <a:avLst/>
          </a:prstGeom>
          <a:noFill/>
        </p:spPr>
        <p:txBody>
          <a:bodyPr wrap="square">
            <a:spAutoFit/>
          </a:bodyPr>
          <a:lstStyle/>
          <a:p>
            <a:pPr marL="285750" indent="-285750">
              <a:buFont typeface="Arial" panose="020B0604020202020204" pitchFamily="34" charset="0"/>
              <a:buChar char="•"/>
            </a:pPr>
            <a:r>
              <a:rPr lang="en-US" sz="1800" dirty="0"/>
              <a:t>There's a significant variation in average car prices across different brands.</a:t>
            </a:r>
          </a:p>
          <a:p>
            <a:pPr marL="285750" indent="-285750">
              <a:buFont typeface="Arial" panose="020B0604020202020204" pitchFamily="34" charset="0"/>
              <a:buChar char="•"/>
            </a:pPr>
            <a:r>
              <a:rPr lang="en-US" sz="1800" b="1" dirty="0"/>
              <a:t>High-End Brands:</a:t>
            </a:r>
            <a:r>
              <a:rPr lang="en-US" sz="1800" dirty="0"/>
              <a:t> Mercedes and Porsche have the highest average prices, indicating they are luxury brands.</a:t>
            </a:r>
          </a:p>
          <a:p>
            <a:pPr marL="285750" indent="-285750">
              <a:buFont typeface="Arial" panose="020B0604020202020204" pitchFamily="34" charset="0"/>
              <a:buChar char="•"/>
            </a:pPr>
            <a:r>
              <a:rPr lang="en-US" sz="1800" b="1" dirty="0"/>
              <a:t>Mid-Range Brands:</a:t>
            </a:r>
            <a:r>
              <a:rPr lang="en-US" sz="1800" dirty="0"/>
              <a:t> Brands like Audi, BMW, and Lexus fall in the mid-range price segment.</a:t>
            </a:r>
          </a:p>
          <a:p>
            <a:pPr marL="285750" indent="-285750">
              <a:buFont typeface="Arial" panose="020B0604020202020204" pitchFamily="34" charset="0"/>
              <a:buChar char="•"/>
            </a:pPr>
            <a:r>
              <a:rPr lang="en-US" sz="1800" b="1" dirty="0"/>
              <a:t>Budget-Friendly Brands:</a:t>
            </a:r>
            <a:r>
              <a:rPr lang="en-US" sz="1800" dirty="0"/>
              <a:t> Chevrolet, Ford, Honda, and Hyundai offer cars at more affordable price points</a:t>
            </a:r>
            <a:endParaRPr lang="en-IN" sz="1800" dirty="0"/>
          </a:p>
        </p:txBody>
      </p:sp>
    </p:spTree>
    <p:extLst>
      <p:ext uri="{BB962C8B-B14F-4D97-AF65-F5344CB8AC3E}">
        <p14:creationId xmlns:p14="http://schemas.microsoft.com/office/powerpoint/2010/main" val="13983969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2844</TotalTime>
  <Words>674</Words>
  <Application>Microsoft Office PowerPoint</Application>
  <PresentationFormat>Widescreen</PresentationFormat>
  <Paragraphs>78</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Libre Baskerville</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eliab paul</cp:lastModifiedBy>
  <cp:revision>23</cp:revision>
  <dcterms:created xsi:type="dcterms:W3CDTF">2021-02-16T05:19:01Z</dcterms:created>
  <dcterms:modified xsi:type="dcterms:W3CDTF">2024-11-30T03:23:24Z</dcterms:modified>
</cp:coreProperties>
</file>