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58" r:id="rId4"/>
    <p:sldId id="259" r:id="rId5"/>
    <p:sldId id="260" r:id="rId6"/>
    <p:sldId id="277" r:id="rId7"/>
    <p:sldId id="261" r:id="rId8"/>
    <p:sldId id="262" r:id="rId9"/>
    <p:sldId id="263" r:id="rId10"/>
    <p:sldId id="264" r:id="rId11"/>
    <p:sldId id="265" r:id="rId12"/>
    <p:sldId id="266" r:id="rId13"/>
    <p:sldId id="267" r:id="rId14"/>
    <p:sldId id="268" r:id="rId15"/>
    <p:sldId id="269" r:id="rId16"/>
    <p:sldId id="272"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9" d="100"/>
          <a:sy n="69" d="100"/>
        </p:scale>
        <p:origin x="54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12/13/2024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364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algn="l"/>
            <a:endParaRPr lang="en-IN"/>
          </a:p>
        </p:txBody>
      </p:sp>
      <p:sp>
        <p:nvSpPr>
          <p:cNvPr id="5" name="Footer Placeholder 4"/>
          <p:cNvSpPr>
            <a:spLocks noGrp="1"/>
          </p:cNvSpPr>
          <p:nvPr>
            <p:ph type="ftr" sz="quarter" idx="11"/>
          </p:nvPr>
        </p:nvSpPr>
        <p:spPr/>
        <p:txBody>
          <a:bodyPr/>
          <a:lstStyle/>
          <a:p>
            <a:pPr marL="0" algn="l"/>
            <a:endParaRPr lang="en-IN"/>
          </a:p>
        </p:txBody>
      </p:sp>
      <p:sp>
        <p:nvSpPr>
          <p:cNvPr id="6" name="Slide Number Placeholder 5"/>
          <p:cNvSpPr>
            <a:spLocks noGrp="1"/>
          </p:cNvSpPr>
          <p:nvPr>
            <p:ph type="sldNum" sz="quarter" idx="12"/>
          </p:nvPr>
        </p:nvSpPr>
        <p:spPr/>
        <p:txBody>
          <a:bodyPr/>
          <a:lstStyle/>
          <a:p>
            <a:pPr marL="0" algn="l"/>
            <a:fld id="{3386411A-70EE-422D-B97C-F56BEE3FF077}" type="slidenum">
              <a:rPr lang="en-US" sz="1800" b="0" i="0" u="none" baseline="0" smtClean="0">
                <a:solidFill>
                  <a:srgbClr val="FFFFFF"/>
                </a:solidFill>
                <a:latin typeface="Arial"/>
                <a:ea typeface="Arial"/>
              </a:rPr>
              <a:t>‹#›</a:t>
            </a:fld>
            <a:endParaRPr lang="en-US" sz="1800" b="0" i="0" u="none" baseline="0">
              <a:solidFill>
                <a:srgbClr val="FFFFFF"/>
              </a:solidFill>
              <a:latin typeface="Arial"/>
              <a:ea typeface="Arial"/>
            </a:endParaRPr>
          </a:p>
        </p:txBody>
      </p:sp>
    </p:spTree>
    <p:extLst>
      <p:ext uri="{BB962C8B-B14F-4D97-AF65-F5344CB8AC3E}">
        <p14:creationId xmlns:p14="http://schemas.microsoft.com/office/powerpoint/2010/main" val="13683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algn="l"/>
            <a:endParaRPr lang="en-IN"/>
          </a:p>
        </p:txBody>
      </p:sp>
      <p:sp>
        <p:nvSpPr>
          <p:cNvPr id="5" name="Footer Placeholder 4"/>
          <p:cNvSpPr>
            <a:spLocks noGrp="1"/>
          </p:cNvSpPr>
          <p:nvPr>
            <p:ph type="ftr" sz="quarter" idx="11"/>
          </p:nvPr>
        </p:nvSpPr>
        <p:spPr/>
        <p:txBody>
          <a:bodyPr/>
          <a:lstStyle/>
          <a:p>
            <a:pPr marL="0" algn="l"/>
            <a:endParaRPr lang="en-IN"/>
          </a:p>
        </p:txBody>
      </p:sp>
      <p:sp>
        <p:nvSpPr>
          <p:cNvPr id="6" name="Slide Number Placeholder 5"/>
          <p:cNvSpPr>
            <a:spLocks noGrp="1"/>
          </p:cNvSpPr>
          <p:nvPr>
            <p:ph type="sldNum" sz="quarter" idx="12"/>
          </p:nvPr>
        </p:nvSpPr>
        <p:spPr/>
        <p:txBody>
          <a:bodyPr/>
          <a:lstStyle/>
          <a:p>
            <a:pPr marL="0" algn="l"/>
            <a:fld id="{3386411A-70EE-422D-B97C-F56BEE3FF077}" type="slidenum">
              <a:rPr lang="en-US" sz="1800" b="0" i="0" u="none" baseline="0" smtClean="0">
                <a:solidFill>
                  <a:srgbClr val="FFFFFF"/>
                </a:solidFill>
                <a:latin typeface="Arial"/>
                <a:ea typeface="Arial"/>
              </a:rPr>
              <a:t>‹#›</a:t>
            </a:fld>
            <a:endParaRPr lang="en-US" sz="1800" b="0" i="0" u="none" baseline="0">
              <a:solidFill>
                <a:srgbClr val="FFFFFF"/>
              </a:solidFill>
              <a:latin typeface="Arial"/>
              <a:ea typeface="Arial"/>
            </a:endParaRPr>
          </a:p>
        </p:txBody>
      </p:sp>
    </p:spTree>
    <p:extLst>
      <p:ext uri="{BB962C8B-B14F-4D97-AF65-F5344CB8AC3E}">
        <p14:creationId xmlns:p14="http://schemas.microsoft.com/office/powerpoint/2010/main" val="4164524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p:bg>
      <p:bgPr>
        <a:gradFill>
          <a:gsLst>
            <a:gs pos="0">
              <a:srgbClr val="3C6790">
                <a:alpha val="80000"/>
              </a:srgbClr>
            </a:gs>
            <a:gs pos="66000">
              <a:srgbClr val="3C6790"/>
            </a:gs>
          </a:gsLst>
          <a:lin ang="54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1999" cy="6858000"/>
            <a:chOff x="0" y="0"/>
            <a:chExt cx="12191999" cy="6858000"/>
          </a:xfrm>
        </p:grpSpPr>
        <p:sp>
          <p:nvSpPr>
            <p:cNvPr id="3" name="AutoShape 3"/>
            <p:cNvSpPr/>
            <p:nvPr/>
          </p:nvSpPr>
          <p:spPr>
            <a:xfrm>
              <a:off x="0" y="0"/>
              <a:ext cx="12191999" cy="6858000"/>
            </a:xfrm>
            <a:prstGeom prst="rect">
              <a:avLst/>
            </a:prstGeom>
            <a:blipFill>
              <a:blip r:embed="rId2"/>
              <a:srcRect/>
              <a:stretch>
                <a:fillRect l="-184" r="-184"/>
              </a:stretch>
            </a:blipFill>
            <a:ln>
              <a:noFill/>
            </a:ln>
            <a:effectLst/>
          </p:spPr>
          <p:txBody>
            <a:bodyPr rot="0" vert="horz" wrap="square" lIns="91440" tIns="45720" rIns="91440" bIns="45720" anchor="t">
              <a:prstTxWarp prst="textNoShape">
                <a:avLst/>
              </a:prstTxWarp>
              <a:noAutofit/>
            </a:bodyPr>
            <a:lstStyle/>
            <a:p>
              <a:pPr marL="0" algn="ctr"/>
              <a:endParaRPr/>
            </a:p>
          </p:txBody>
        </p:sp>
        <p:sp>
          <p:nvSpPr>
            <p:cNvPr id="4" name="Freeform 4"/>
            <p:cNvSpPr/>
            <p:nvPr/>
          </p:nvSpPr>
          <p:spPr>
            <a:xfrm>
              <a:off x="0" y="5140778"/>
              <a:ext cx="1717222" cy="1717222"/>
            </a:xfrm>
            <a:custGeom>
              <a:avLst/>
              <a:gdLst/>
              <a:ahLst/>
              <a:cxnLst/>
              <a:rect l="l" t="t" r="r" b="b"/>
              <a:pathLst>
                <a:path w="2039257" h="2039257">
                  <a:moveTo>
                    <a:pt x="1223554" y="0"/>
                  </a:moveTo>
                  <a:lnTo>
                    <a:pt x="2039257" y="0"/>
                  </a:lnTo>
                  <a:cubicBezTo>
                    <a:pt x="2039257" y="1126251"/>
                    <a:pt x="1126251" y="2039257"/>
                    <a:pt x="0" y="2039257"/>
                  </a:cubicBezTo>
                  <a:lnTo>
                    <a:pt x="0" y="1223554"/>
                  </a:lnTo>
                  <a:cubicBezTo>
                    <a:pt x="675750" y="1223554"/>
                    <a:pt x="1223554" y="675750"/>
                    <a:pt x="1223554" y="0"/>
                  </a:cubicBezTo>
                  <a:close/>
                </a:path>
              </a:pathLst>
            </a:custGeom>
            <a:gradFill>
              <a:gsLst>
                <a:gs pos="0">
                  <a:srgbClr val="BF9762">
                    <a:alpha val="0"/>
                  </a:srgbClr>
                </a:gs>
                <a:gs pos="100000">
                  <a:srgbClr val="BF9762">
                    <a:alpha val="50000"/>
                  </a:srgbClr>
                </a:gs>
              </a:gsLst>
              <a:lin ang="5400000"/>
            </a:grad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
          <p:nvSpPr>
            <p:cNvPr id="5" name="Freeform 5"/>
            <p:cNvSpPr/>
            <p:nvPr/>
          </p:nvSpPr>
          <p:spPr>
            <a:xfrm>
              <a:off x="0" y="3423556"/>
              <a:ext cx="1717222" cy="1717222"/>
            </a:xfrm>
            <a:custGeom>
              <a:avLst/>
              <a:gdLst/>
              <a:ahLst/>
              <a:cxnLst/>
              <a:rect l="l" t="t" r="r" b="b"/>
              <a:pathLst>
                <a:path w="2039257" h="2039257">
                  <a:moveTo>
                    <a:pt x="2039257" y="0"/>
                  </a:moveTo>
                  <a:lnTo>
                    <a:pt x="2039257" y="815703"/>
                  </a:lnTo>
                  <a:cubicBezTo>
                    <a:pt x="1363507" y="815703"/>
                    <a:pt x="815703" y="1363507"/>
                    <a:pt x="815703" y="2039257"/>
                  </a:cubicBezTo>
                  <a:lnTo>
                    <a:pt x="0" y="2039257"/>
                  </a:lnTo>
                  <a:cubicBezTo>
                    <a:pt x="0" y="913006"/>
                    <a:pt x="913006" y="0"/>
                    <a:pt x="2039257" y="0"/>
                  </a:cubicBezTo>
                  <a:close/>
                </a:path>
              </a:pathLst>
            </a:custGeom>
            <a:gradFill>
              <a:gsLst>
                <a:gs pos="0">
                  <a:srgbClr val="3C6790">
                    <a:alpha val="61000"/>
                  </a:srgbClr>
                </a:gs>
                <a:gs pos="100000">
                  <a:srgbClr val="3C6790">
                    <a:alpha val="0"/>
                  </a:srgbClr>
                </a:gs>
              </a:gsLst>
              <a:lin ang="5400000"/>
            </a:gradFill>
            <a:ln>
              <a:noFill/>
            </a:ln>
          </p:spPr>
          <p:txBody>
            <a:bodyPr vert="horz" wrap="square" lIns="91440" tIns="45720" rIns="91440" bIns="45720" anchor="ctr">
              <a:noAutofit/>
            </a:bodyPr>
            <a:lstStyle/>
            <a:p>
              <a:pPr marL="0" algn="ctr"/>
              <a:endParaRPr/>
            </a:p>
          </p:txBody>
        </p:sp>
      </p:grpSp>
      <p:sp>
        <p:nvSpPr>
          <p:cNvPr id="6" name="AutoShape 6"/>
          <p:cNvSpPr>
            <a:spLocks noGrp="1"/>
          </p:cNvSpPr>
          <p:nvPr>
            <p:ph type="title"/>
          </p:nvPr>
        </p:nvSpPr>
        <p:spPr>
          <a:xfrm>
            <a:off x="2061029" y="3429000"/>
            <a:ext cx="9457871" cy="1711778"/>
          </a:xfrm>
          <a:prstGeom prst="rect">
            <a:avLst/>
          </a:prstGeom>
        </p:spPr>
        <p:txBody>
          <a:bodyPr vert="horz" wrap="square" lIns="91440" tIns="45720" rIns="91440" bIns="45720" anchor="b">
            <a:normAutofit/>
          </a:bodyPr>
          <a:lstStyle/>
          <a:p>
            <a:pPr algn="l">
              <a:lnSpc>
                <a:spcPct val="100000"/>
              </a:lnSpc>
              <a:spcBef>
                <a:spcPct val="0"/>
              </a:spcBef>
            </a:pPr>
            <a:r>
              <a:rPr lang="en-US" sz="4800" b="1" i="0" u="none" baseline="0">
                <a:solidFill>
                  <a:srgbClr val="FFFFFF"/>
                </a:solidFill>
                <a:latin typeface="Arial"/>
                <a:ea typeface="Arial"/>
              </a:rPr>
              <a:t>Click to add title</a:t>
            </a:r>
          </a:p>
        </p:txBody>
      </p:sp>
    </p:spTree>
    <p:extLst>
      <p:ext uri="{BB962C8B-B14F-4D97-AF65-F5344CB8AC3E}">
        <p14:creationId xmlns:p14="http://schemas.microsoft.com/office/powerpoint/2010/main" val="109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a:gsLst>
            <a:gs pos="0">
              <a:srgbClr val="3C6790">
                <a:alpha val="80000"/>
              </a:srgbClr>
            </a:gs>
            <a:gs pos="66000">
              <a:srgbClr val="3C6790"/>
            </a:gs>
          </a:gsLst>
          <a:lin ang="54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1999" cy="6858000"/>
            <a:chOff x="0" y="0"/>
            <a:chExt cx="12191999" cy="6858000"/>
          </a:xfrm>
        </p:grpSpPr>
        <p:sp>
          <p:nvSpPr>
            <p:cNvPr id="3" name="AutoShape 3"/>
            <p:cNvSpPr/>
            <p:nvPr/>
          </p:nvSpPr>
          <p:spPr>
            <a:xfrm>
              <a:off x="0" y="0"/>
              <a:ext cx="12191999" cy="6858000"/>
            </a:xfrm>
            <a:prstGeom prst="rect">
              <a:avLst/>
            </a:prstGeom>
            <a:blipFill>
              <a:blip r:embed="rId2"/>
              <a:srcRect/>
              <a:stretch>
                <a:fillRect l="-184" r="-184"/>
              </a:stretch>
            </a:blipFill>
            <a:ln>
              <a:noFill/>
            </a:ln>
            <a:effectLst/>
          </p:spPr>
          <p:txBody>
            <a:bodyPr rot="0" vert="horz" wrap="square" lIns="91440" tIns="45720" rIns="91440" bIns="45720" anchor="t">
              <a:prstTxWarp prst="textNoShape">
                <a:avLst/>
              </a:prstTxWarp>
              <a:noAutofit/>
            </a:bodyPr>
            <a:lstStyle/>
            <a:p>
              <a:pPr marL="0" algn="ctr"/>
              <a:endParaRPr/>
            </a:p>
          </p:txBody>
        </p:sp>
        <p:sp>
          <p:nvSpPr>
            <p:cNvPr id="4" name="Freeform 4"/>
            <p:cNvSpPr/>
            <p:nvPr/>
          </p:nvSpPr>
          <p:spPr>
            <a:xfrm>
              <a:off x="0" y="5140778"/>
              <a:ext cx="1717222" cy="1717222"/>
            </a:xfrm>
            <a:custGeom>
              <a:avLst/>
              <a:gdLst/>
              <a:ahLst/>
              <a:cxnLst/>
              <a:rect l="l" t="t" r="r" b="b"/>
              <a:pathLst>
                <a:path w="2039257" h="2039257">
                  <a:moveTo>
                    <a:pt x="1223554" y="0"/>
                  </a:moveTo>
                  <a:lnTo>
                    <a:pt x="2039257" y="0"/>
                  </a:lnTo>
                  <a:cubicBezTo>
                    <a:pt x="2039257" y="1126251"/>
                    <a:pt x="1126251" y="2039257"/>
                    <a:pt x="0" y="2039257"/>
                  </a:cubicBezTo>
                  <a:lnTo>
                    <a:pt x="0" y="1223554"/>
                  </a:lnTo>
                  <a:cubicBezTo>
                    <a:pt x="675750" y="1223554"/>
                    <a:pt x="1223554" y="675750"/>
                    <a:pt x="1223554" y="0"/>
                  </a:cubicBezTo>
                  <a:close/>
                </a:path>
              </a:pathLst>
            </a:custGeom>
            <a:gradFill>
              <a:gsLst>
                <a:gs pos="0">
                  <a:srgbClr val="BF9762">
                    <a:alpha val="0"/>
                  </a:srgbClr>
                </a:gs>
                <a:gs pos="100000">
                  <a:srgbClr val="BF9762">
                    <a:alpha val="50000"/>
                  </a:srgbClr>
                </a:gs>
              </a:gsLst>
              <a:lin ang="5400000"/>
            </a:grad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
          <p:nvSpPr>
            <p:cNvPr id="5" name="Freeform 5"/>
            <p:cNvSpPr/>
            <p:nvPr/>
          </p:nvSpPr>
          <p:spPr>
            <a:xfrm>
              <a:off x="0" y="3423556"/>
              <a:ext cx="1717222" cy="1717222"/>
            </a:xfrm>
            <a:custGeom>
              <a:avLst/>
              <a:gdLst/>
              <a:ahLst/>
              <a:cxnLst/>
              <a:rect l="l" t="t" r="r" b="b"/>
              <a:pathLst>
                <a:path w="2039257" h="2039257">
                  <a:moveTo>
                    <a:pt x="2039257" y="0"/>
                  </a:moveTo>
                  <a:lnTo>
                    <a:pt x="2039257" y="815703"/>
                  </a:lnTo>
                  <a:cubicBezTo>
                    <a:pt x="1363507" y="815703"/>
                    <a:pt x="815703" y="1363507"/>
                    <a:pt x="815703" y="2039257"/>
                  </a:cubicBezTo>
                  <a:lnTo>
                    <a:pt x="0" y="2039257"/>
                  </a:lnTo>
                  <a:cubicBezTo>
                    <a:pt x="0" y="913006"/>
                    <a:pt x="913006" y="0"/>
                    <a:pt x="2039257" y="0"/>
                  </a:cubicBezTo>
                  <a:close/>
                </a:path>
              </a:pathLst>
            </a:custGeom>
            <a:gradFill>
              <a:gsLst>
                <a:gs pos="0">
                  <a:srgbClr val="3C6790">
                    <a:alpha val="61000"/>
                  </a:srgbClr>
                </a:gs>
                <a:gs pos="100000">
                  <a:srgbClr val="3C6790">
                    <a:alpha val="0"/>
                  </a:srgbClr>
                </a:gs>
              </a:gsLst>
              <a:lin ang="5400000"/>
            </a:gradFill>
            <a:ln>
              <a:noFill/>
            </a:ln>
          </p:spPr>
          <p:txBody>
            <a:bodyPr vert="horz" wrap="square" lIns="91440" tIns="45720" rIns="91440" bIns="45720" anchor="ctr">
              <a:noAutofit/>
            </a:bodyPr>
            <a:lstStyle/>
            <a:p>
              <a:pPr marL="0" algn="ctr"/>
              <a:endParaRPr/>
            </a:p>
          </p:txBody>
        </p:sp>
      </p:grpSp>
      <p:sp>
        <p:nvSpPr>
          <p:cNvPr id="6" name="AutoShape 6"/>
          <p:cNvSpPr>
            <a:spLocks noGrp="1"/>
          </p:cNvSpPr>
          <p:nvPr>
            <p:ph type="ctrTitle"/>
          </p:nvPr>
        </p:nvSpPr>
        <p:spPr>
          <a:xfrm>
            <a:off x="1717222" y="3429000"/>
            <a:ext cx="9801678" cy="1116293"/>
          </a:xfrm>
          <a:prstGeom prst="rect">
            <a:avLst/>
          </a:prstGeom>
        </p:spPr>
        <p:txBody>
          <a:bodyPr vert="horz" wrap="square" lIns="91440" tIns="45720" rIns="91440" bIns="45720" anchor="b">
            <a:normAutofit/>
          </a:bodyPr>
          <a:lstStyle/>
          <a:p>
            <a:pPr algn="l">
              <a:lnSpc>
                <a:spcPct val="100000"/>
              </a:lnSpc>
              <a:spcBef>
                <a:spcPct val="0"/>
              </a:spcBef>
            </a:pPr>
            <a:r>
              <a:rPr lang="en-US" sz="6000" b="1" i="0" u="none" baseline="0">
                <a:gradFill>
                  <a:gsLst>
                    <a:gs pos="0">
                      <a:srgbClr val="BF9762"/>
                    </a:gs>
                    <a:gs pos="66000">
                      <a:srgbClr val="FFFFFF"/>
                    </a:gs>
                  </a:gsLst>
                  <a:lin ang="540000"/>
                </a:gradFill>
                <a:latin typeface="Arial"/>
                <a:ea typeface="Arial"/>
              </a:rPr>
              <a:t>Click to add title</a:t>
            </a:r>
          </a:p>
        </p:txBody>
      </p:sp>
      <p:sp>
        <p:nvSpPr>
          <p:cNvPr id="7" name="AutoShape 7"/>
          <p:cNvSpPr>
            <a:spLocks noGrp="1"/>
          </p:cNvSpPr>
          <p:nvPr>
            <p:ph type="subTitle" sz="quarter" idx="1"/>
          </p:nvPr>
        </p:nvSpPr>
        <p:spPr>
          <a:xfrm>
            <a:off x="1717222" y="4587155"/>
            <a:ext cx="9801678" cy="743961"/>
          </a:xfrm>
          <a:prstGeom prst="rect">
            <a:avLst/>
          </a:prstGeom>
          <a:noFill/>
          <a:ln>
            <a:noFill/>
          </a:ln>
          <a:effectLst/>
        </p:spPr>
        <p:txBody>
          <a:bodyPr vert="horz" wrap="square" lIns="91440" tIns="45720" rIns="91440" bIns="45720" anchor="t">
            <a:normAutofit/>
          </a:bodyPr>
          <a:lstStyle/>
          <a:p>
            <a:pPr marL="0" indent="0" algn="l">
              <a:lnSpc>
                <a:spcPct val="100000"/>
              </a:lnSpc>
              <a:spcBef>
                <a:spcPts val="1000"/>
              </a:spcBef>
            </a:pPr>
            <a:r>
              <a:rPr lang="en-US" sz="2400" b="0" i="0" u="none" baseline="0">
                <a:solidFill>
                  <a:srgbClr val="FFFFFF"/>
                </a:solidFill>
                <a:latin typeface="Arial"/>
                <a:ea typeface="Arial"/>
              </a:rPr>
              <a:t>Click to add subtitle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398" y="2178797"/>
            <a:ext cx="10858491" cy="777873"/>
          </a:xfrm>
          <a:prstGeom prst="roundRect">
            <a:avLst/>
          </a:prstGeom>
          <a:noFill/>
        </p:spPr>
        <p:txBody>
          <a:bodyPr vert="horz" lIns="91440" tIns="45720" rIns="91440" bIns="45720" anchor="ctr">
            <a:normAutofit/>
          </a:bodyPr>
          <a:lstStyle/>
          <a:p>
            <a:pPr algn="l">
              <a:lnSpc>
                <a:spcPct val="100000"/>
              </a:lnSpc>
              <a:spcBef>
                <a:spcPct val="0"/>
              </a:spcBef>
            </a:pPr>
            <a:r>
              <a:rPr lang="en-US" sz="2800" b="1" i="0" u="none" baseline="0">
                <a:solidFill>
                  <a:srgbClr val="FFFFFF"/>
                </a:solidFill>
                <a:latin typeface="Arial"/>
                <a:ea typeface="Arial"/>
              </a:rPr>
              <a:t>Agenda</a:t>
            </a:r>
          </a:p>
        </p:txBody>
      </p:sp>
      <p:sp>
        <p:nvSpPr>
          <p:cNvPr id="3" name="AutoShape 3"/>
          <p:cNvSpPr>
            <a:spLocks noGrp="1"/>
          </p:cNvSpPr>
          <p:nvPr>
            <p:ph sz="quarter" idx="1"/>
          </p:nvPr>
        </p:nvSpPr>
        <p:spPr>
          <a:xfrm>
            <a:off x="660399" y="3429000"/>
            <a:ext cx="10858490" cy="2705100"/>
          </a:xfrm>
        </p:spPr>
        <p:txBody>
          <a:bodyPr vert="horz" lIns="91440" tIns="45720" rIns="91440" bIns="45720" anchor="t">
            <a:normAutofit/>
          </a:bodyPr>
          <a:lstStyle/>
          <a:p>
            <a:pPr marL="342900" indent="-342900" algn="l">
              <a:lnSpc>
                <a:spcPct val="100000"/>
              </a:lnSpc>
              <a:spcBef>
                <a:spcPts val="1000"/>
              </a:spcBef>
            </a:pPr>
            <a:r>
              <a:rPr lang="en-US" sz="1800" b="0" i="0" u="none" baseline="0">
                <a:solidFill>
                  <a:srgbClr val="FFFFFF"/>
                </a:solidFill>
                <a:latin typeface="Arial"/>
                <a:ea typeface="Arial"/>
              </a:rPr>
              <a:t>Click to add text</a:t>
            </a:r>
          </a:p>
          <a:p>
            <a:pPr marL="800100" lvl="1" indent="-342900" algn="l">
              <a:lnSpc>
                <a:spcPct val="100000"/>
              </a:lnSpc>
              <a:spcBef>
                <a:spcPts val="500"/>
              </a:spcBef>
            </a:pPr>
            <a:r>
              <a:rPr lang="en-US" sz="1600" b="0" i="0" u="none" baseline="0">
                <a:solidFill>
                  <a:srgbClr val="FFFFFF"/>
                </a:solidFill>
                <a:latin typeface="Arial"/>
                <a:ea typeface="Arial"/>
              </a:rPr>
              <a:t>Second level</a:t>
            </a:r>
          </a:p>
          <a:p>
            <a:pPr marL="1257300" lvl="2" indent="-342900" algn="l">
              <a:lnSpc>
                <a:spcPct val="100000"/>
              </a:lnSpc>
              <a:spcBef>
                <a:spcPts val="500"/>
              </a:spcBef>
            </a:pPr>
            <a:r>
              <a:rPr lang="en-US" sz="1400" b="0" i="0" u="none" baseline="0">
                <a:solidFill>
                  <a:srgbClr val="FFFFFF"/>
                </a:solidFill>
                <a:latin typeface="Arial"/>
                <a:ea typeface="Arial"/>
              </a:rPr>
              <a:t>Third level</a:t>
            </a:r>
          </a:p>
          <a:p>
            <a:pPr marL="1600200" lvl="3" indent="-228600" algn="l">
              <a:lnSpc>
                <a:spcPct val="100000"/>
              </a:lnSpc>
              <a:spcBef>
                <a:spcPts val="500"/>
              </a:spcBef>
            </a:pPr>
            <a:r>
              <a:rPr lang="en-US" sz="1200" b="0" i="0" u="none" baseline="0">
                <a:solidFill>
                  <a:srgbClr val="FFFFFF"/>
                </a:solidFill>
                <a:latin typeface="Arial"/>
                <a:ea typeface="Arial"/>
              </a:rPr>
              <a:t>Fourth level</a:t>
            </a:r>
          </a:p>
          <a:p>
            <a:pPr marL="2057400" lvl="4" indent="-228600" algn="l">
              <a:lnSpc>
                <a:spcPct val="100000"/>
              </a:lnSpc>
              <a:spcBef>
                <a:spcPts val="500"/>
              </a:spcBef>
            </a:pPr>
            <a:r>
              <a:rPr lang="en-US" sz="1200" b="0" i="0" u="none" baseline="0">
                <a:solidFill>
                  <a:srgbClr val="FFFFFF"/>
                </a:solidFill>
                <a:latin typeface="Arial"/>
                <a:ea typeface="Arial"/>
              </a:rPr>
              <a:t>Fifth level</a:t>
            </a:r>
          </a:p>
        </p:txBody>
      </p:sp>
      <p:sp>
        <p:nvSpPr>
          <p:cNvPr id="4" name="AutoShape 4"/>
          <p:cNvSpPr>
            <a:spLocks noGrp="1"/>
          </p:cNvSpPr>
          <p:nvPr>
            <p:ph type="dt" sz="half" idx="10"/>
          </p:nvPr>
        </p:nvSpPr>
        <p:spPr>
          <a:xfrm>
            <a:off x="4718050" y="6409690"/>
            <a:ext cx="2743200" cy="274320"/>
          </a:xfrm>
        </p:spPr>
        <p:txBody>
          <a:bodyPr vert="horz" lIns="91440" tIns="45720" rIns="91440" bIns="45720" anchor="ctr">
            <a:normAutofit/>
          </a:bodyPr>
          <a:lstStyle/>
          <a:p>
            <a:pPr marL="0" algn="ctr"/>
            <a:endParaRPr/>
          </a:p>
        </p:txBody>
      </p:sp>
      <p:sp>
        <p:nvSpPr>
          <p:cNvPr id="5" name="AutoShape 5"/>
          <p:cNvSpPr>
            <a:spLocks noGrp="1"/>
          </p:cNvSpPr>
          <p:nvPr>
            <p:ph type="ftr" sz="quarter" idx="11"/>
          </p:nvPr>
        </p:nvSpPr>
        <p:spPr>
          <a:xfrm>
            <a:off x="660399" y="6409690"/>
            <a:ext cx="3657600" cy="274320"/>
          </a:xfrm>
        </p:spPr>
        <p:txBody>
          <a:bodyPr vert="horz" lIns="91440" tIns="45720" rIns="91440" bIns="45720" anchor="ctr">
            <a:normAutofit/>
          </a:bodyPr>
          <a:lstStyle/>
          <a:p>
            <a:pPr marL="0" algn="l"/>
            <a:endParaRPr/>
          </a:p>
        </p:txBody>
      </p:sp>
      <p:sp>
        <p:nvSpPr>
          <p:cNvPr id="6" name="AutoShape 6"/>
          <p:cNvSpPr>
            <a:spLocks noGrp="1"/>
          </p:cNvSpPr>
          <p:nvPr>
            <p:ph type="sldNum" sz="quarter" idx="12"/>
          </p:nvPr>
        </p:nvSpPr>
        <p:spPr>
          <a:xfrm>
            <a:off x="7861300" y="6409690"/>
            <a:ext cx="3657600" cy="274320"/>
          </a:xfrm>
        </p:spPr>
        <p:txBody>
          <a:bodyPr vert="horz" lIns="91440" tIns="45720" rIns="91440" bIns="45720" anchor="ctr">
            <a:normAutofit/>
          </a:bodyPr>
          <a:lstStyle/>
          <a:p>
            <a:pPr marL="0" algn="r"/>
            <a:fld id="{3386411A-70EE-422D-B97C-F56BEE3FF077}" type="slidenum">
              <a:rPr lang="en-US" sz="1200" b="0" i="0" u="none" baseline="0">
                <a:solidFill>
                  <a:srgbClr val="FFFFFF">
                    <a:tint val="75000"/>
                  </a:srgbClr>
                </a:solidFill>
                <a:latin typeface="Arial"/>
                <a:ea typeface="Arial"/>
              </a:rPr>
              <a:t>‹#›</a:t>
            </a:fld>
            <a:endParaRPr lang="en-US" sz="1200" b="0" i="0" u="none" baseline="0">
              <a:solidFill>
                <a:srgbClr val="FFFFFF">
                  <a:tint val="75000"/>
                </a:srgbClr>
              </a:solidFill>
              <a:latin typeface="Arial"/>
              <a:ea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Closing">
    <p:bg>
      <p:bgPr>
        <a:gradFill>
          <a:gsLst>
            <a:gs pos="0">
              <a:srgbClr val="3C6790">
                <a:alpha val="80000"/>
              </a:srgbClr>
            </a:gs>
            <a:gs pos="66000">
              <a:srgbClr val="3C6790"/>
            </a:gs>
          </a:gsLst>
          <a:lin ang="54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1999" cy="6858000"/>
            <a:chOff x="0" y="0"/>
            <a:chExt cx="12191999" cy="6858000"/>
          </a:xfrm>
        </p:grpSpPr>
        <p:sp>
          <p:nvSpPr>
            <p:cNvPr id="3" name="AutoShape 3"/>
            <p:cNvSpPr/>
            <p:nvPr/>
          </p:nvSpPr>
          <p:spPr>
            <a:xfrm>
              <a:off x="0" y="0"/>
              <a:ext cx="12191999" cy="6858000"/>
            </a:xfrm>
            <a:prstGeom prst="rect">
              <a:avLst/>
            </a:prstGeom>
            <a:blipFill>
              <a:blip r:embed="rId2"/>
              <a:srcRect/>
              <a:stretch>
                <a:fillRect l="-184" r="-184"/>
              </a:stretch>
            </a:blipFill>
            <a:ln>
              <a:noFill/>
            </a:ln>
            <a:effectLst/>
          </p:spPr>
          <p:txBody>
            <a:bodyPr rot="0" vert="horz" wrap="square" lIns="91440" tIns="45720" rIns="91440" bIns="45720" anchor="t">
              <a:prstTxWarp prst="textNoShape">
                <a:avLst/>
              </a:prstTxWarp>
              <a:noAutofit/>
            </a:bodyPr>
            <a:lstStyle/>
            <a:p>
              <a:pPr marL="0" algn="ctr"/>
              <a:endParaRPr/>
            </a:p>
          </p:txBody>
        </p:sp>
        <p:sp>
          <p:nvSpPr>
            <p:cNvPr id="4" name="Freeform 4"/>
            <p:cNvSpPr/>
            <p:nvPr/>
          </p:nvSpPr>
          <p:spPr>
            <a:xfrm>
              <a:off x="0" y="5140778"/>
              <a:ext cx="1717222" cy="1717222"/>
            </a:xfrm>
            <a:custGeom>
              <a:avLst/>
              <a:gdLst/>
              <a:ahLst/>
              <a:cxnLst/>
              <a:rect l="l" t="t" r="r" b="b"/>
              <a:pathLst>
                <a:path w="2039257" h="2039257">
                  <a:moveTo>
                    <a:pt x="1223554" y="0"/>
                  </a:moveTo>
                  <a:lnTo>
                    <a:pt x="2039257" y="0"/>
                  </a:lnTo>
                  <a:cubicBezTo>
                    <a:pt x="2039257" y="1126251"/>
                    <a:pt x="1126251" y="2039257"/>
                    <a:pt x="0" y="2039257"/>
                  </a:cubicBezTo>
                  <a:lnTo>
                    <a:pt x="0" y="1223554"/>
                  </a:lnTo>
                  <a:cubicBezTo>
                    <a:pt x="675750" y="1223554"/>
                    <a:pt x="1223554" y="675750"/>
                    <a:pt x="1223554" y="0"/>
                  </a:cubicBezTo>
                  <a:close/>
                </a:path>
              </a:pathLst>
            </a:custGeom>
            <a:gradFill>
              <a:gsLst>
                <a:gs pos="0">
                  <a:srgbClr val="BF9762">
                    <a:alpha val="0"/>
                  </a:srgbClr>
                </a:gs>
                <a:gs pos="100000">
                  <a:srgbClr val="BF9762">
                    <a:alpha val="50000"/>
                  </a:srgbClr>
                </a:gs>
              </a:gsLst>
              <a:lin ang="5400000"/>
            </a:grad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
          <p:nvSpPr>
            <p:cNvPr id="5" name="Freeform 5"/>
            <p:cNvSpPr/>
            <p:nvPr/>
          </p:nvSpPr>
          <p:spPr>
            <a:xfrm>
              <a:off x="0" y="3423556"/>
              <a:ext cx="1717222" cy="1717222"/>
            </a:xfrm>
            <a:custGeom>
              <a:avLst/>
              <a:gdLst/>
              <a:ahLst/>
              <a:cxnLst/>
              <a:rect l="l" t="t" r="r" b="b"/>
              <a:pathLst>
                <a:path w="2039257" h="2039257">
                  <a:moveTo>
                    <a:pt x="2039257" y="0"/>
                  </a:moveTo>
                  <a:lnTo>
                    <a:pt x="2039257" y="815703"/>
                  </a:lnTo>
                  <a:cubicBezTo>
                    <a:pt x="1363507" y="815703"/>
                    <a:pt x="815703" y="1363507"/>
                    <a:pt x="815703" y="2039257"/>
                  </a:cubicBezTo>
                  <a:lnTo>
                    <a:pt x="0" y="2039257"/>
                  </a:lnTo>
                  <a:cubicBezTo>
                    <a:pt x="0" y="913006"/>
                    <a:pt x="913006" y="0"/>
                    <a:pt x="2039257" y="0"/>
                  </a:cubicBezTo>
                  <a:close/>
                </a:path>
              </a:pathLst>
            </a:custGeom>
            <a:gradFill>
              <a:gsLst>
                <a:gs pos="0">
                  <a:srgbClr val="3C6790">
                    <a:alpha val="61000"/>
                  </a:srgbClr>
                </a:gs>
                <a:gs pos="100000">
                  <a:srgbClr val="3C6790">
                    <a:alpha val="0"/>
                  </a:srgbClr>
                </a:gs>
              </a:gsLst>
              <a:lin ang="5400000"/>
            </a:gradFill>
            <a:ln>
              <a:noFill/>
            </a:ln>
          </p:spPr>
          <p:txBody>
            <a:bodyPr vert="horz" wrap="square" lIns="91440" tIns="45720" rIns="91440" bIns="45720" anchor="ctr">
              <a:noAutofit/>
            </a:bodyPr>
            <a:lstStyle/>
            <a:p>
              <a:pPr marL="0" algn="ctr"/>
              <a:endParaRPr/>
            </a:p>
          </p:txBody>
        </p:sp>
      </p:grpSp>
      <p:sp>
        <p:nvSpPr>
          <p:cNvPr id="6" name="AutoShape 6"/>
          <p:cNvSpPr>
            <a:spLocks noGrp="1"/>
          </p:cNvSpPr>
          <p:nvPr>
            <p:ph type="title"/>
          </p:nvPr>
        </p:nvSpPr>
        <p:spPr>
          <a:xfrm>
            <a:off x="2061029" y="3429000"/>
            <a:ext cx="9457871" cy="1711778"/>
          </a:xfrm>
          <a:prstGeom prst="rect">
            <a:avLst/>
          </a:prstGeom>
        </p:spPr>
        <p:txBody>
          <a:bodyPr vert="horz" wrap="square" lIns="91440" tIns="45720" rIns="91440" bIns="45720" anchor="b">
            <a:normAutofit/>
          </a:bodyPr>
          <a:lstStyle/>
          <a:p>
            <a:pPr algn="l">
              <a:lnSpc>
                <a:spcPct val="100000"/>
              </a:lnSpc>
              <a:spcBef>
                <a:spcPct val="0"/>
              </a:spcBef>
            </a:pPr>
            <a:r>
              <a:rPr lang="en-US" sz="4800" b="1" i="0" u="none" baseline="0">
                <a:solidFill>
                  <a:srgbClr val="FFFFFF"/>
                </a:solidFill>
                <a:latin typeface="Arial"/>
                <a:ea typeface="Arial"/>
              </a:rPr>
              <a:t>Click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algn="ctr"/>
            <a:endParaRPr lang="en-IN"/>
          </a:p>
        </p:txBody>
      </p:sp>
      <p:sp>
        <p:nvSpPr>
          <p:cNvPr id="5" name="Footer Placeholder 4"/>
          <p:cNvSpPr>
            <a:spLocks noGrp="1"/>
          </p:cNvSpPr>
          <p:nvPr>
            <p:ph type="ftr" sz="quarter" idx="11"/>
          </p:nvPr>
        </p:nvSpPr>
        <p:spPr/>
        <p:txBody>
          <a:bodyPr/>
          <a:lstStyle/>
          <a:p>
            <a:pPr marL="0" algn="l"/>
            <a:endParaRPr lang="en-IN"/>
          </a:p>
        </p:txBody>
      </p:sp>
      <p:sp>
        <p:nvSpPr>
          <p:cNvPr id="6" name="Slide Number Placeholder 5"/>
          <p:cNvSpPr>
            <a:spLocks noGrp="1"/>
          </p:cNvSpPr>
          <p:nvPr>
            <p:ph type="sldNum" sz="quarter" idx="12"/>
          </p:nvPr>
        </p:nvSpPr>
        <p:spPr/>
        <p:txBody>
          <a:bodyPr/>
          <a:lstStyle/>
          <a:p>
            <a:pPr marL="0" algn="r"/>
            <a:fld id="{3386411A-70EE-422D-B97C-F56BEE3FF077}" type="slidenum">
              <a:rPr lang="en-US" sz="1200" b="0" i="0" u="none" baseline="0" smtClean="0">
                <a:solidFill>
                  <a:srgbClr val="FFFFFF">
                    <a:tint val="75000"/>
                  </a:srgbClr>
                </a:solidFill>
                <a:latin typeface="Arial"/>
                <a:ea typeface="Arial"/>
              </a:rPr>
              <a:t>‹#›</a:t>
            </a:fld>
            <a:endParaRPr lang="en-US" sz="1200" b="0" i="0" u="none" baseline="0">
              <a:solidFill>
                <a:srgbClr val="FFFFFF">
                  <a:tint val="75000"/>
                </a:srgbClr>
              </a:solidFill>
              <a:latin typeface="Arial"/>
              <a:ea typeface="Arial"/>
            </a:endParaRPr>
          </a:p>
        </p:txBody>
      </p:sp>
    </p:spTree>
    <p:extLst>
      <p:ext uri="{BB962C8B-B14F-4D97-AF65-F5344CB8AC3E}">
        <p14:creationId xmlns:p14="http://schemas.microsoft.com/office/powerpoint/2010/main" val="23700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4480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algn="l"/>
            <a:endParaRPr lang="en-IN"/>
          </a:p>
        </p:txBody>
      </p:sp>
      <p:sp>
        <p:nvSpPr>
          <p:cNvPr id="6" name="Footer Placeholder 5"/>
          <p:cNvSpPr>
            <a:spLocks noGrp="1"/>
          </p:cNvSpPr>
          <p:nvPr>
            <p:ph type="ftr" sz="quarter" idx="11"/>
          </p:nvPr>
        </p:nvSpPr>
        <p:spPr/>
        <p:txBody>
          <a:bodyPr/>
          <a:lstStyle/>
          <a:p>
            <a:pPr marL="0" algn="l"/>
            <a:endParaRPr lang="en-IN"/>
          </a:p>
        </p:txBody>
      </p:sp>
      <p:sp>
        <p:nvSpPr>
          <p:cNvPr id="7" name="Slide Number Placeholder 6"/>
          <p:cNvSpPr>
            <a:spLocks noGrp="1"/>
          </p:cNvSpPr>
          <p:nvPr>
            <p:ph type="sldNum" sz="quarter" idx="12"/>
          </p:nvPr>
        </p:nvSpPr>
        <p:spPr/>
        <p:txBody>
          <a:bodyPr/>
          <a:lstStyle/>
          <a:p>
            <a:pPr marL="0" algn="l"/>
            <a:fld id="{3386411A-70EE-422D-B97C-F56BEE3FF077}" type="slidenum">
              <a:rPr lang="en-US" sz="1800" b="0" i="0" u="none" baseline="0" smtClean="0">
                <a:solidFill>
                  <a:srgbClr val="FFFFFF"/>
                </a:solidFill>
                <a:latin typeface="Arial"/>
                <a:ea typeface="Arial"/>
              </a:rPr>
              <a:t>‹#›</a:t>
            </a:fld>
            <a:endParaRPr lang="en-US" sz="1800" b="0" i="0" u="none" baseline="0">
              <a:solidFill>
                <a:srgbClr val="FFFFFF"/>
              </a:solidFill>
              <a:latin typeface="Arial"/>
              <a:ea typeface="Arial"/>
            </a:endParaRPr>
          </a:p>
        </p:txBody>
      </p:sp>
    </p:spTree>
    <p:extLst>
      <p:ext uri="{BB962C8B-B14F-4D97-AF65-F5344CB8AC3E}">
        <p14:creationId xmlns:p14="http://schemas.microsoft.com/office/powerpoint/2010/main" val="339336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algn="l"/>
            <a:endParaRPr lang="en-IN"/>
          </a:p>
        </p:txBody>
      </p:sp>
      <p:sp>
        <p:nvSpPr>
          <p:cNvPr id="8" name="Footer Placeholder 7"/>
          <p:cNvSpPr>
            <a:spLocks noGrp="1"/>
          </p:cNvSpPr>
          <p:nvPr>
            <p:ph type="ftr" sz="quarter" idx="11"/>
          </p:nvPr>
        </p:nvSpPr>
        <p:spPr/>
        <p:txBody>
          <a:bodyPr/>
          <a:lstStyle/>
          <a:p>
            <a:pPr marL="0" algn="l"/>
            <a:endParaRPr lang="en-IN"/>
          </a:p>
        </p:txBody>
      </p:sp>
      <p:sp>
        <p:nvSpPr>
          <p:cNvPr id="9" name="Slide Number Placeholder 8"/>
          <p:cNvSpPr>
            <a:spLocks noGrp="1"/>
          </p:cNvSpPr>
          <p:nvPr>
            <p:ph type="sldNum" sz="quarter" idx="12"/>
          </p:nvPr>
        </p:nvSpPr>
        <p:spPr/>
        <p:txBody>
          <a:bodyPr/>
          <a:lstStyle/>
          <a:p>
            <a:pPr marL="0" algn="l"/>
            <a:fld id="{3386411A-70EE-422D-B97C-F56BEE3FF077}" type="slidenum">
              <a:rPr lang="en-US" sz="1800" b="0" i="0" u="none" baseline="0" smtClean="0">
                <a:solidFill>
                  <a:srgbClr val="FFFFFF"/>
                </a:solidFill>
                <a:latin typeface="Arial"/>
                <a:ea typeface="Arial"/>
              </a:rPr>
              <a:t>‹#›</a:t>
            </a:fld>
            <a:endParaRPr lang="en-US" sz="1800" b="0" i="0" u="none" baseline="0">
              <a:solidFill>
                <a:srgbClr val="FFFFFF"/>
              </a:solidFill>
              <a:latin typeface="Arial"/>
              <a:ea typeface="Arial"/>
            </a:endParaRPr>
          </a:p>
        </p:txBody>
      </p:sp>
    </p:spTree>
    <p:extLst>
      <p:ext uri="{BB962C8B-B14F-4D97-AF65-F5344CB8AC3E}">
        <p14:creationId xmlns:p14="http://schemas.microsoft.com/office/powerpoint/2010/main" val="171796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algn="ctr"/>
            <a:endParaRPr lang="en-IN"/>
          </a:p>
        </p:txBody>
      </p:sp>
      <p:sp>
        <p:nvSpPr>
          <p:cNvPr id="4" name="Footer Placeholder 3"/>
          <p:cNvSpPr>
            <a:spLocks noGrp="1"/>
          </p:cNvSpPr>
          <p:nvPr>
            <p:ph type="ftr" sz="quarter" idx="11"/>
          </p:nvPr>
        </p:nvSpPr>
        <p:spPr/>
        <p:txBody>
          <a:bodyPr/>
          <a:lstStyle/>
          <a:p>
            <a:pPr marL="0" algn="l"/>
            <a:endParaRPr lang="en-IN"/>
          </a:p>
        </p:txBody>
      </p:sp>
      <p:sp>
        <p:nvSpPr>
          <p:cNvPr id="5" name="Slide Number Placeholder 4"/>
          <p:cNvSpPr>
            <a:spLocks noGrp="1"/>
          </p:cNvSpPr>
          <p:nvPr>
            <p:ph type="sldNum" sz="quarter" idx="12"/>
          </p:nvPr>
        </p:nvSpPr>
        <p:spPr/>
        <p:txBody>
          <a:bodyPr/>
          <a:lstStyle/>
          <a:p>
            <a:pPr marL="0" algn="r"/>
            <a:fld id="{3386411A-70EE-422D-B97C-F56BEE3FF077}" type="slidenum">
              <a:rPr lang="en-US" sz="1200" b="0" i="0" u="none" baseline="0" smtClean="0">
                <a:solidFill>
                  <a:srgbClr val="FFFFFF">
                    <a:tint val="75000"/>
                  </a:srgbClr>
                </a:solidFill>
                <a:latin typeface="Arial"/>
                <a:ea typeface="Arial"/>
              </a:rPr>
              <a:t>‹#›</a:t>
            </a:fld>
            <a:endParaRPr lang="en-US" sz="1200" b="0" i="0" u="none" baseline="0">
              <a:solidFill>
                <a:srgbClr val="FFFFFF">
                  <a:tint val="75000"/>
                </a:srgbClr>
              </a:solidFill>
              <a:latin typeface="Arial"/>
              <a:ea typeface="Arial"/>
            </a:endParaRPr>
          </a:p>
        </p:txBody>
      </p:sp>
    </p:spTree>
    <p:extLst>
      <p:ext uri="{BB962C8B-B14F-4D97-AF65-F5344CB8AC3E}">
        <p14:creationId xmlns:p14="http://schemas.microsoft.com/office/powerpoint/2010/main" val="221924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algn="ctr"/>
            <a:endParaRPr lang="en-IN"/>
          </a:p>
        </p:txBody>
      </p:sp>
      <p:sp>
        <p:nvSpPr>
          <p:cNvPr id="3" name="Footer Placeholder 2"/>
          <p:cNvSpPr>
            <a:spLocks noGrp="1"/>
          </p:cNvSpPr>
          <p:nvPr>
            <p:ph type="ftr" sz="quarter" idx="11"/>
          </p:nvPr>
        </p:nvSpPr>
        <p:spPr/>
        <p:txBody>
          <a:bodyPr/>
          <a:lstStyle/>
          <a:p>
            <a:pPr marL="0" algn="l"/>
            <a:endParaRPr lang="en-IN"/>
          </a:p>
        </p:txBody>
      </p:sp>
      <p:sp>
        <p:nvSpPr>
          <p:cNvPr id="4" name="Slide Number Placeholder 3"/>
          <p:cNvSpPr>
            <a:spLocks noGrp="1"/>
          </p:cNvSpPr>
          <p:nvPr>
            <p:ph type="sldNum" sz="quarter" idx="12"/>
          </p:nvPr>
        </p:nvSpPr>
        <p:spPr/>
        <p:txBody>
          <a:bodyPr/>
          <a:lstStyle/>
          <a:p>
            <a:pPr marL="0" algn="r"/>
            <a:fld id="{3386411A-70EE-422D-B97C-F56BEE3FF077}" type="slidenum">
              <a:rPr lang="en-US" sz="1200" b="0" i="0" u="none" baseline="0" smtClean="0">
                <a:solidFill>
                  <a:srgbClr val="FFFFFF">
                    <a:tint val="75000"/>
                  </a:srgbClr>
                </a:solidFill>
                <a:latin typeface="Arial"/>
                <a:ea typeface="Arial"/>
              </a:rPr>
              <a:t>‹#›</a:t>
            </a:fld>
            <a:endParaRPr lang="en-US" sz="1200" b="0" i="0" u="none" baseline="0">
              <a:solidFill>
                <a:srgbClr val="FFFFFF">
                  <a:tint val="75000"/>
                </a:srgbClr>
              </a:solidFill>
              <a:latin typeface="Arial"/>
              <a:ea typeface="Arial"/>
            </a:endParaRPr>
          </a:p>
        </p:txBody>
      </p:sp>
    </p:spTree>
    <p:extLst>
      <p:ext uri="{BB962C8B-B14F-4D97-AF65-F5344CB8AC3E}">
        <p14:creationId xmlns:p14="http://schemas.microsoft.com/office/powerpoint/2010/main" val="321248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algn="l"/>
            <a:endParaRPr lang="en-IN"/>
          </a:p>
        </p:txBody>
      </p:sp>
      <p:sp>
        <p:nvSpPr>
          <p:cNvPr id="6" name="Footer Placeholder 5"/>
          <p:cNvSpPr>
            <a:spLocks noGrp="1"/>
          </p:cNvSpPr>
          <p:nvPr>
            <p:ph type="ftr" sz="quarter" idx="11"/>
          </p:nvPr>
        </p:nvSpPr>
        <p:spPr/>
        <p:txBody>
          <a:bodyPr/>
          <a:lstStyle/>
          <a:p>
            <a:pPr marL="0" algn="l"/>
            <a:endParaRPr lang="en-IN"/>
          </a:p>
        </p:txBody>
      </p:sp>
      <p:sp>
        <p:nvSpPr>
          <p:cNvPr id="7" name="Slide Number Placeholder 6"/>
          <p:cNvSpPr>
            <a:spLocks noGrp="1"/>
          </p:cNvSpPr>
          <p:nvPr>
            <p:ph type="sldNum" sz="quarter" idx="12"/>
          </p:nvPr>
        </p:nvSpPr>
        <p:spPr/>
        <p:txBody>
          <a:bodyPr/>
          <a:lstStyle/>
          <a:p>
            <a:pPr marL="0" algn="l"/>
            <a:fld id="{3386411A-70EE-422D-B97C-F56BEE3FF077}" type="slidenum">
              <a:rPr lang="en-US" sz="1800" b="0" i="0" u="none" baseline="0" smtClean="0">
                <a:solidFill>
                  <a:srgbClr val="FFFFFF"/>
                </a:solidFill>
                <a:latin typeface="Arial"/>
                <a:ea typeface="Arial"/>
              </a:rPr>
              <a:t>‹#›</a:t>
            </a:fld>
            <a:endParaRPr lang="en-US" sz="1800" b="0" i="0" u="none" baseline="0">
              <a:solidFill>
                <a:srgbClr val="FFFFFF"/>
              </a:solidFill>
              <a:latin typeface="Arial"/>
              <a:ea typeface="Arial"/>
            </a:endParaRPr>
          </a:p>
        </p:txBody>
      </p:sp>
    </p:spTree>
    <p:extLst>
      <p:ext uri="{BB962C8B-B14F-4D97-AF65-F5344CB8AC3E}">
        <p14:creationId xmlns:p14="http://schemas.microsoft.com/office/powerpoint/2010/main" val="2232011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marL="0" algn="l"/>
            <a:endParaRPr lang="en-IN"/>
          </a:p>
        </p:txBody>
      </p:sp>
      <p:sp>
        <p:nvSpPr>
          <p:cNvPr id="6" name="Footer Placeholder 5"/>
          <p:cNvSpPr>
            <a:spLocks noGrp="1"/>
          </p:cNvSpPr>
          <p:nvPr>
            <p:ph type="ftr" sz="quarter" idx="11"/>
          </p:nvPr>
        </p:nvSpPr>
        <p:spPr>
          <a:xfrm>
            <a:off x="1447382" y="318640"/>
            <a:ext cx="5541004" cy="320931"/>
          </a:xfrm>
        </p:spPr>
        <p:txBody>
          <a:bodyPr/>
          <a:lstStyle/>
          <a:p>
            <a:pPr marL="0" algn="l"/>
            <a:endParaRPr lang="en-IN"/>
          </a:p>
        </p:txBody>
      </p:sp>
      <p:sp>
        <p:nvSpPr>
          <p:cNvPr id="7" name="Slide Number Placeholder 6"/>
          <p:cNvSpPr>
            <a:spLocks noGrp="1"/>
          </p:cNvSpPr>
          <p:nvPr>
            <p:ph type="sldNum" sz="quarter" idx="12"/>
          </p:nvPr>
        </p:nvSpPr>
        <p:spPr/>
        <p:txBody>
          <a:bodyPr/>
          <a:lstStyle/>
          <a:p>
            <a:pPr marL="0" algn="l"/>
            <a:fld id="{3386411A-70EE-422D-B97C-F56BEE3FF077}" type="slidenum">
              <a:rPr lang="en-US" sz="1800" b="0" i="0" u="none" baseline="0" smtClean="0">
                <a:solidFill>
                  <a:srgbClr val="FFFFFF"/>
                </a:solidFill>
                <a:latin typeface="Arial"/>
                <a:ea typeface="Arial"/>
              </a:rPr>
              <a:t>‹#›</a:t>
            </a:fld>
            <a:endParaRPr lang="en-US" sz="1800" b="0" i="0" u="none" baseline="0">
              <a:solidFill>
                <a:srgbClr val="FFFFFF"/>
              </a:solidFill>
              <a:latin typeface="Arial"/>
              <a:ea typeface="Arial"/>
            </a:endParaRPr>
          </a:p>
        </p:txBody>
      </p:sp>
    </p:spTree>
    <p:extLst>
      <p:ext uri="{BB962C8B-B14F-4D97-AF65-F5344CB8AC3E}">
        <p14:creationId xmlns:p14="http://schemas.microsoft.com/office/powerpoint/2010/main" val="7777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marL="0" algn="l"/>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marL="0" algn="l"/>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algn="l"/>
            <a:fld id="{3386411A-70EE-422D-B97C-F56BEE3FF077}" type="slidenum">
              <a:rPr lang="en-US" sz="1800" b="0" i="0" u="none" baseline="0" smtClean="0">
                <a:solidFill>
                  <a:srgbClr val="FFFFFF"/>
                </a:solidFill>
                <a:latin typeface="Arial"/>
                <a:ea typeface="Arial"/>
              </a:rPr>
              <a:t>‹#›</a:t>
            </a:fld>
            <a:endParaRPr lang="en-US" sz="1800" b="0" i="0" u="none" baseline="0">
              <a:solidFill>
                <a:srgbClr val="FFFFFF"/>
              </a:solidFill>
              <a:latin typeface="Arial"/>
              <a:ea typeface="Arial"/>
            </a:endParaRPr>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427526"/>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656" r:id="rId13"/>
    <p:sldLayoutId id="2147483658" r:id="rId14"/>
    <p:sldLayoutId id="2147483662" r:id="rId15"/>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C6790">
                <a:alpha val="80000"/>
              </a:srgbClr>
            </a:gs>
            <a:gs pos="66000">
              <a:srgbClr val="3C6790"/>
            </a:gs>
          </a:gsLst>
          <a:lin ang="540000"/>
        </a:gradFill>
        <a:effectLst/>
      </p:bgPr>
    </p:bg>
    <p:spTree>
      <p:nvGrpSpPr>
        <p:cNvPr id="1" name=""/>
        <p:cNvGrpSpPr/>
        <p:nvPr/>
      </p:nvGrpSpPr>
      <p:grpSpPr>
        <a:xfrm>
          <a:off x="0" y="0"/>
          <a:ext cx="0" cy="0"/>
          <a:chOff x="0" y="0"/>
          <a:chExt cx="0" cy="0"/>
        </a:xfrm>
      </p:grpSpPr>
      <p:sp>
        <p:nvSpPr>
          <p:cNvPr id="2" name="AutoShape 2"/>
          <p:cNvSpPr>
            <a:spLocks noGrp="1"/>
          </p:cNvSpPr>
          <p:nvPr>
            <p:ph type="ctrTitle"/>
          </p:nvPr>
        </p:nvSpPr>
        <p:spPr>
          <a:xfrm>
            <a:off x="1717221" y="2253740"/>
            <a:ext cx="10161101" cy="2031326"/>
          </a:xfrm>
        </p:spPr>
        <p:txBody>
          <a:bodyPr vert="horz" wrap="square" lIns="91440" tIns="45720" rIns="91440" bIns="45720" anchor="b">
            <a:spAutoFit/>
          </a:bodyPr>
          <a:lstStyle/>
          <a:p>
            <a:pPr algn="l">
              <a:lnSpc>
                <a:spcPct val="100000"/>
              </a:lnSpc>
              <a:spcBef>
                <a:spcPct val="0"/>
              </a:spcBef>
            </a:pPr>
            <a:r>
              <a:rPr lang="zh-CN" altLang="en-US" sz="6000" b="1" i="0" u="none" baseline="0" dirty="0">
                <a:gradFill>
                  <a:gsLst>
                    <a:gs pos="0">
                      <a:srgbClr val="BF9762"/>
                    </a:gs>
                    <a:gs pos="66000">
                      <a:srgbClr val="FFFFFF"/>
                    </a:gs>
                  </a:gsLst>
                  <a:lin ang="540000"/>
                </a:gradFill>
                <a:latin typeface="微软雅黑"/>
                <a:ea typeface="微软雅黑"/>
              </a:rPr>
              <a:t>Smart Contract Vulnerabilities and Security Solutions</a:t>
            </a:r>
          </a:p>
        </p:txBody>
      </p:sp>
      <p:sp>
        <p:nvSpPr>
          <p:cNvPr id="3" name="AutoShape 3"/>
          <p:cNvSpPr>
            <a:spLocks noGrp="1"/>
          </p:cNvSpPr>
          <p:nvPr>
            <p:ph type="subTitle" idx="1"/>
          </p:nvPr>
        </p:nvSpPr>
        <p:spPr>
          <a:xfrm>
            <a:off x="1717222" y="4498378"/>
            <a:ext cx="9801678" cy="743961"/>
          </a:xfrm>
        </p:spPr>
        <p:txBody>
          <a:bodyPr vert="horz" lIns="91440" tIns="45720" rIns="91440" bIns="45720" anchor="t">
            <a:normAutofit fontScale="85000" lnSpcReduction="20000"/>
          </a:bodyPr>
          <a:lstStyle/>
          <a:p>
            <a:pPr marL="0" indent="0" algn="l">
              <a:lnSpc>
                <a:spcPct val="100000"/>
              </a:lnSpc>
              <a:spcBef>
                <a:spcPts val="1000"/>
              </a:spcBef>
            </a:pPr>
            <a:r>
              <a:rPr lang="en-IN" altLang="zh-CN" sz="2400" b="0" i="0" u="none" baseline="0" dirty="0">
                <a:solidFill>
                  <a:schemeClr val="accent6">
                    <a:lumMod val="20000"/>
                    <a:lumOff val="80000"/>
                  </a:schemeClr>
                </a:solidFill>
                <a:highlight>
                  <a:srgbClr val="800080"/>
                </a:highlight>
                <a:latin typeface="微软雅黑"/>
                <a:ea typeface="微软雅黑"/>
              </a:rPr>
              <a:t>RAVI SHANKAR 22MEI10050</a:t>
            </a:r>
          </a:p>
          <a:p>
            <a:pPr marL="0" indent="0" algn="l">
              <a:lnSpc>
                <a:spcPct val="100000"/>
              </a:lnSpc>
              <a:spcBef>
                <a:spcPts val="1000"/>
              </a:spcBef>
            </a:pPr>
            <a:r>
              <a:rPr lang="en-IN" altLang="zh-CN" sz="2400" dirty="0">
                <a:solidFill>
                  <a:schemeClr val="accent6">
                    <a:lumMod val="20000"/>
                    <a:lumOff val="80000"/>
                  </a:schemeClr>
                </a:solidFill>
                <a:highlight>
                  <a:srgbClr val="800080"/>
                </a:highlight>
                <a:latin typeface="微软雅黑"/>
                <a:ea typeface="微软雅黑"/>
              </a:rPr>
              <a:t>MATRUPRIYA DIBYANSHU PANDA 22MEI10040</a:t>
            </a:r>
            <a:endParaRPr lang="zh-CN" altLang="en-US" sz="2400" b="0" i="0" u="none" baseline="0" dirty="0">
              <a:solidFill>
                <a:schemeClr val="accent6">
                  <a:lumMod val="20000"/>
                  <a:lumOff val="80000"/>
                </a:schemeClr>
              </a:solidFill>
              <a:highlight>
                <a:srgbClr val="800080"/>
              </a:highlight>
              <a:latin typeface="微软雅黑"/>
              <a:ea typeface="微软雅黑"/>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afterEffect">
                                  <p:stCondLst>
                                    <p:cond delay="0"/>
                                  </p:stCondLst>
                                  <p:iterate type="lt">
                                    <p:tmPct val="10000"/>
                                  </p:iterate>
                                  <p:childTnLst>
                                    <p:anim calcmode="lin" valueType="num">
                                      <p:cBhvr>
                                        <p:cTn id="6" dur="1000" fill="hold"/>
                                        <p:tgtEl>
                                          <p:spTgt spid="2"/>
                                        </p:tgtEl>
                                        <p:attrNameLst>
                                          <p:attrName>ppt_x</p:attrName>
                                        </p:attrNameLst>
                                      </p:cBhvr>
                                      <p:tavLst>
                                        <p:tav tm="0">
                                          <p:val>
                                            <p:strVal val="#ppt_x-.1"/>
                                          </p:val>
                                        </p:tav>
                                        <p:tav tm="100000">
                                          <p:val>
                                            <p:strVal val="#ppt_x"/>
                                          </p:val>
                                        </p:tav>
                                      </p:tavLst>
                                    </p:anim>
                                    <p:anim calcmode="lin" valueType="num">
                                      <p:cBhvr>
                                        <p:cTn id="7" dur="1000" fill="hold"/>
                                        <p:tgtEl>
                                          <p:spTgt spid="2"/>
                                        </p:tgtEl>
                                        <p:attrNameLst>
                                          <p:attrName>ppt_y</p:attrName>
                                        </p:attrNameLst>
                                      </p:cBhvr>
                                      <p:tavLst>
                                        <p:tav tm="0">
                                          <p:val>
                                            <p:strVal val="#ppt_y"/>
                                          </p:val>
                                        </p:tav>
                                        <p:tav tm="100000">
                                          <p:val>
                                            <p:strVal val="#ppt_y"/>
                                          </p:val>
                                        </p:tav>
                                      </p:tavLst>
                                    </p:anim>
                                    <p:animEffect transition="in" filter="fade">
                                      <p:cBhvr>
                                        <p:cTn id="8" dur="1000"/>
                                        <p:tgtEl>
                                          <p:spTgt spid="2"/>
                                        </p:tgtEl>
                                      </p:cBhvr>
                                    </p:animEffec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916943" y="4408676"/>
            <a:ext cx="6840611" cy="584775"/>
          </a:xfrm>
        </p:spPr>
        <p:txBody>
          <a:bodyPr vert="horz" lIns="91440" tIns="45720" rIns="91440" bIns="45720" anchor="t">
            <a:spAutoFit/>
          </a:bodyPr>
          <a:lstStyle/>
          <a:p>
            <a:pPr algn="l">
              <a:lnSpc>
                <a:spcPct val="100000"/>
              </a:lnSpc>
              <a:spcBef>
                <a:spcPct val="0"/>
              </a:spcBef>
            </a:pPr>
            <a:r>
              <a:rPr lang="zh-CN" altLang="en-US" sz="3200" b="1" i="0" u="none" baseline="0">
                <a:solidFill>
                  <a:srgbClr val="FFFFFF"/>
                </a:solidFill>
                <a:latin typeface="微软雅黑"/>
                <a:ea typeface="微软雅黑"/>
              </a:rPr>
              <a:t>Impact of Vulnerabilities</a:t>
            </a:r>
          </a:p>
        </p:txBody>
      </p:sp>
      <p:sp>
        <p:nvSpPr>
          <p:cNvPr id="3" name="TextBox 3"/>
          <p:cNvSpPr txBox="1"/>
          <p:nvPr/>
        </p:nvSpPr>
        <p:spPr>
          <a:xfrm>
            <a:off x="2231214" y="3210498"/>
            <a:ext cx="1363168" cy="1200329"/>
          </a:xfrm>
          <a:prstGeom prst="rect">
            <a:avLst/>
          </a:prstGeom>
          <a:noFill/>
        </p:spPr>
        <p:txBody>
          <a:bodyPr vert="horz" wrap="square" lIns="91440" tIns="45720" rIns="91440" bIns="45720" rtlCol="0" anchor="t">
            <a:spAutoFit/>
          </a:bodyPr>
          <a:lstStyle/>
          <a:p>
            <a:pPr marL="0" algn="l">
              <a:defRPr/>
            </a:pPr>
            <a:r>
              <a:rPr lang="en-US" sz="7200" b="0" i="0" u="none" spc="100" baseline="0">
                <a:solidFill>
                  <a:srgbClr val="FFFFFF"/>
                </a:solidFill>
                <a:latin typeface="Arial"/>
                <a:ea typeface="Arial"/>
              </a:rPr>
              <a:t>03</a:t>
            </a:r>
            <a:endParaRPr lang="en-US" sz="110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afterEffect">
                                  <p:stCondLst>
                                    <p:cond delay="0"/>
                                  </p:stCondLst>
                                  <p:childTnLst>
                                    <p:animEffect transition="in" filter="wheel(8)">
                                      <p:cBhvr>
                                        <p:cTn id="6" dur="1000"/>
                                        <p:tgtEl>
                                          <p:spTgt spid="3"/>
                                        </p:tgtEl>
                                      </p:cBhvr>
                                    </p:animEffect>
                                    <p:set>
                                      <p:cBhvr>
                                        <p:cTn id="7" dur="1000" fill="hold">
                                          <p:stCondLst>
                                            <p:cond delay="0"/>
                                          </p:stCondLst>
                                        </p:cTn>
                                        <p:tgtEl>
                                          <p:spTgt spid="3"/>
                                        </p:tgtEl>
                                        <p:attrNameLst>
                                          <p:attrName>style.visibility</p:attrName>
                                        </p:attrNameLst>
                                      </p:cBhvr>
                                      <p:to>
                                        <p:strVal val="visible"/>
                                      </p:to>
                                    </p:set>
                                  </p:childTnLst>
                                </p:cTn>
                              </p:par>
                              <p:par>
                                <p:cTn id="8" presetID="14" presetClass="entr" presetSubtype="5" fill="hold" nodeType="afterEffect">
                                  <p:stCondLst>
                                    <p:cond delay="0"/>
                                  </p:stCondLst>
                                  <p:childTnLst>
                                    <p:animEffect transition="in" filter="randombar(vertical)">
                                      <p:cBhvr>
                                        <p:cTn id="9" dur="1000"/>
                                        <p:tgtEl>
                                          <p:spTgt spid="2"/>
                                        </p:tgtEl>
                                      </p:cBhvr>
                                    </p:animEffect>
                                    <p:set>
                                      <p:cBhvr>
                                        <p:cTn id="10"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660400" y="128587"/>
            <a:ext cx="10858500" cy="900112"/>
          </a:xfrm>
          <a:prstGeom prst="rect">
            <a:avLst/>
          </a:prstGeom>
        </p:spPr>
        <p:txBody>
          <a:bodyPr vert="horz" lIns="91440" tIns="45720" rIns="91440" bIns="45720" rtlCol="0" anchor="t">
            <a:normAutofit/>
          </a:bodyPr>
          <a:lstStyle/>
          <a:p>
            <a:pPr marL="0" algn="l">
              <a:lnSpc>
                <a:spcPct val="100000"/>
              </a:lnSpc>
              <a:spcBef>
                <a:spcPct val="0"/>
              </a:spcBef>
              <a:defRPr/>
            </a:pPr>
            <a:r>
              <a:rPr lang="zh-CN" altLang="en-US" sz="2800" b="1" i="0" u="none" baseline="0">
                <a:solidFill>
                  <a:srgbClr val="FFFFFF"/>
                </a:solidFill>
                <a:latin typeface="微软雅黑"/>
                <a:ea typeface="微软雅黑"/>
              </a:rPr>
              <a:t>Financial Losses</a:t>
            </a:r>
            <a:endParaRPr lang="en-US" sz="1100"/>
          </a:p>
        </p:txBody>
      </p:sp>
      <p:pic>
        <p:nvPicPr>
          <p:cNvPr id="3" name="image6.png"/>
          <p:cNvPicPr>
            <a:picLocks noChangeAspect="1"/>
          </p:cNvPicPr>
          <p:nvPr/>
        </p:nvPicPr>
        <p:blipFill>
          <a:blip r:embed="rId2"/>
          <a:srcRect l="16392" r="16392"/>
          <a:stretch>
            <a:fillRect/>
          </a:stretch>
        </p:blipFill>
        <p:spPr>
          <a:xfrm>
            <a:off x="660400" y="1263579"/>
            <a:ext cx="4444360" cy="4799400"/>
          </a:xfrm>
          <a:custGeom>
            <a:avLst/>
            <a:gdLst/>
            <a:ahLst/>
            <a:cxnLst/>
            <a:rect l="0" t="0" r="0" b="0"/>
            <a:pathLst>
              <a:path w="5333999" h="5290458">
                <a:moveTo>
                  <a:pt x="82055" y="0"/>
                </a:moveTo>
                <a:lnTo>
                  <a:pt x="5251944" y="0"/>
                </a:lnTo>
                <a:cubicBezTo>
                  <a:pt x="5297262" y="0"/>
                  <a:pt x="5333999" y="36737"/>
                  <a:pt x="5333999" y="82055"/>
                </a:cubicBezTo>
                <a:lnTo>
                  <a:pt x="5333999" y="5208403"/>
                </a:lnTo>
                <a:cubicBezTo>
                  <a:pt x="5333999" y="5253721"/>
                  <a:pt x="5297262" y="5290458"/>
                  <a:pt x="5251944" y="5290458"/>
                </a:cubicBezTo>
                <a:lnTo>
                  <a:pt x="82055" y="5290458"/>
                </a:lnTo>
                <a:cubicBezTo>
                  <a:pt x="36737" y="5290458"/>
                  <a:pt x="0" y="5253721"/>
                  <a:pt x="0" y="5208403"/>
                </a:cubicBezTo>
                <a:lnTo>
                  <a:pt x="0" y="82055"/>
                </a:lnTo>
                <a:cubicBezTo>
                  <a:pt x="0" y="36737"/>
                  <a:pt x="36737" y="0"/>
                  <a:pt x="82055" y="0"/>
                </a:cubicBezTo>
                <a:close/>
              </a:path>
            </a:pathLst>
          </a:custGeom>
          <a:pattFill prst="divot">
            <a:fgClr>
              <a:srgbClr val="00A0E9"/>
            </a:fgClr>
            <a:bgClr>
              <a:srgbClr val="FFFFFF"/>
            </a:bgClr>
          </a:pattFill>
        </p:spPr>
      </p:pic>
      <p:sp>
        <p:nvSpPr>
          <p:cNvPr id="4" name="AutoShape 4"/>
          <p:cNvSpPr/>
          <p:nvPr/>
        </p:nvSpPr>
        <p:spPr>
          <a:xfrm>
            <a:off x="5457314" y="1263579"/>
            <a:ext cx="5819500" cy="1865119"/>
          </a:xfrm>
          <a:prstGeom prst="roundRect">
            <a:avLst>
              <a:gd name="adj" fmla="val 1551"/>
            </a:avLst>
          </a:prstGeom>
          <a:gradFill>
            <a:gsLst>
              <a:gs pos="0">
                <a:srgbClr val="3C6790">
                  <a:alpha val="28000"/>
                </a:srgbClr>
              </a:gs>
              <a:gs pos="100000">
                <a:srgbClr val="BF9762">
                  <a:alpha val="8000"/>
                </a:srgbClr>
              </a:gs>
            </a:gsLst>
            <a:lin ang="5400000"/>
          </a:gradFill>
          <a:ln w="19050">
            <a:gradFill>
              <a:gsLst>
                <a:gs pos="0">
                  <a:srgbClr val="3C6790"/>
                </a:gs>
                <a:gs pos="100000">
                  <a:srgbClr val="BF9762"/>
                </a:gs>
              </a:gsLst>
              <a:lin ang="2700000"/>
            </a:gradFill>
          </a:ln>
        </p:spPr>
        <p:txBody>
          <a:bodyPr vert="horz" lIns="91440" tIns="45720" rIns="91440" bIns="45720" anchor="ctr">
            <a:noAutofit/>
          </a:bodyPr>
          <a:lstStyle/>
          <a:p>
            <a:pPr marL="0" algn="ctr"/>
            <a:endParaRPr/>
          </a:p>
        </p:txBody>
      </p:sp>
      <p:sp>
        <p:nvSpPr>
          <p:cNvPr id="5" name="TextBox 5"/>
          <p:cNvSpPr txBox="1"/>
          <p:nvPr/>
        </p:nvSpPr>
        <p:spPr>
          <a:xfrm>
            <a:off x="5667795" y="1791640"/>
            <a:ext cx="5343105" cy="1165695"/>
          </a:xfrm>
          <a:prstGeom prst="rect">
            <a:avLst/>
          </a:prstGeom>
        </p:spPr>
        <p:txBody>
          <a:bodyPr vert="horz" wrap="square" lIns="0" tIns="36000" rIns="0" bIns="36000" rtlCol="0" anchor="t">
            <a:spAutoFit/>
          </a:bodyPr>
          <a:lstStyle/>
          <a:p>
            <a:pPr marL="0" algn="l">
              <a:lnSpc>
                <a:spcPct val="130000"/>
              </a:lnSpc>
              <a:defRPr/>
            </a:pPr>
            <a:r>
              <a:rPr lang="en-US" sz="1400" b="0" i="0" u="none" baseline="0">
                <a:solidFill>
                  <a:srgbClr val="FFFFFF"/>
                </a:solidFill>
                <a:latin typeface="+mn-ea"/>
                <a:ea typeface="+mn-ea"/>
              </a:rPr>
              <a:t>The financial losses due to smart contract vulnerabilities are staggering, amounting to billions in lost investments. This impacts not only individual investors but also the overall market confidence in cryptocurrencies and blockchain technologies.</a:t>
            </a:r>
            <a:endParaRPr lang="en-US" sz="1100"/>
          </a:p>
        </p:txBody>
      </p:sp>
      <p:sp>
        <p:nvSpPr>
          <p:cNvPr id="6" name="TextBox 6"/>
          <p:cNvSpPr txBox="1"/>
          <p:nvPr/>
        </p:nvSpPr>
        <p:spPr>
          <a:xfrm>
            <a:off x="5667795" y="1359425"/>
            <a:ext cx="5343106" cy="318924"/>
          </a:xfrm>
          <a:prstGeom prst="rect">
            <a:avLst/>
          </a:prstGeom>
        </p:spPr>
        <p:txBody>
          <a:bodyPr vert="horz" wrap="square" lIns="0" tIns="36000" rIns="0" bIns="36000" rtlCol="0" anchor="t">
            <a:spAutoFit/>
          </a:bodyPr>
          <a:lstStyle/>
          <a:p>
            <a:pPr marL="0" algn="l">
              <a:defRPr/>
            </a:pPr>
            <a:r>
              <a:rPr lang="zh-CN" altLang="en-US" sz="1600" b="1" i="0" u="none" baseline="0">
                <a:gradFill>
                  <a:gsLst>
                    <a:gs pos="0">
                      <a:srgbClr val="3C6790"/>
                    </a:gs>
                    <a:gs pos="100000">
                      <a:srgbClr val="BF9762"/>
                    </a:gs>
                  </a:gsLst>
                  <a:lin ang="2700000"/>
                </a:gradFill>
                <a:latin typeface="微软雅黑"/>
                <a:ea typeface="微软雅黑"/>
              </a:rPr>
              <a:t>Quantifying the Losses</a:t>
            </a:r>
            <a:endParaRPr lang="en-US" sz="1100"/>
          </a:p>
        </p:txBody>
      </p:sp>
      <p:sp>
        <p:nvSpPr>
          <p:cNvPr id="7" name="AutoShape 7"/>
          <p:cNvSpPr/>
          <p:nvPr/>
        </p:nvSpPr>
        <p:spPr>
          <a:xfrm>
            <a:off x="5457314" y="3948444"/>
            <a:ext cx="5819500" cy="1865119"/>
          </a:xfrm>
          <a:prstGeom prst="roundRect">
            <a:avLst>
              <a:gd name="adj" fmla="val 1551"/>
            </a:avLst>
          </a:prstGeom>
          <a:gradFill>
            <a:gsLst>
              <a:gs pos="0">
                <a:srgbClr val="3C6790">
                  <a:alpha val="28000"/>
                </a:srgbClr>
              </a:gs>
              <a:gs pos="100000">
                <a:srgbClr val="BF9762">
                  <a:alpha val="8000"/>
                </a:srgbClr>
              </a:gs>
            </a:gsLst>
            <a:lin ang="5400000"/>
          </a:gradFill>
          <a:ln w="19050">
            <a:gradFill>
              <a:gsLst>
                <a:gs pos="0">
                  <a:srgbClr val="3C6790"/>
                </a:gs>
                <a:gs pos="100000">
                  <a:srgbClr val="BF9762"/>
                </a:gs>
              </a:gsLst>
              <a:lin ang="2700000"/>
            </a:gradFill>
          </a:ln>
        </p:spPr>
        <p:txBody>
          <a:bodyPr vert="horz" lIns="91440" tIns="45720" rIns="91440" bIns="45720" anchor="ctr">
            <a:noAutofit/>
          </a:bodyPr>
          <a:lstStyle/>
          <a:p>
            <a:pPr marL="0" algn="ctr"/>
            <a:endParaRPr/>
          </a:p>
        </p:txBody>
      </p:sp>
      <p:sp>
        <p:nvSpPr>
          <p:cNvPr id="8" name="TextBox 8"/>
          <p:cNvSpPr txBox="1"/>
          <p:nvPr/>
        </p:nvSpPr>
        <p:spPr>
          <a:xfrm>
            <a:off x="5667795" y="4552705"/>
            <a:ext cx="5343105" cy="1165695"/>
          </a:xfrm>
          <a:prstGeom prst="rect">
            <a:avLst/>
          </a:prstGeom>
        </p:spPr>
        <p:txBody>
          <a:bodyPr vert="horz" wrap="square" lIns="0" tIns="36000" rIns="0" bIns="36000" rtlCol="0" anchor="t">
            <a:spAutoFit/>
          </a:bodyPr>
          <a:lstStyle/>
          <a:p>
            <a:pPr marL="0" algn="l">
              <a:lnSpc>
                <a:spcPct val="130000"/>
              </a:lnSpc>
              <a:defRPr/>
            </a:pPr>
            <a:r>
              <a:rPr lang="en-US" sz="1400" b="0" i="0" u="none" baseline="0">
                <a:solidFill>
                  <a:srgbClr val="FFFFFF"/>
                </a:solidFill>
                <a:latin typeface="+mn-ea"/>
                <a:ea typeface="+mn-ea"/>
              </a:rPr>
              <a:t>Repeated breaches can discourage investment in blockchain projects, leading to reduced capital inflow and slower technological advancement. Trust issues can persist long term, affecting stakeholders’ willingness to engage with blockchain solutions.</a:t>
            </a:r>
            <a:endParaRPr lang="en-US" sz="1100"/>
          </a:p>
        </p:txBody>
      </p:sp>
      <p:sp>
        <p:nvSpPr>
          <p:cNvPr id="9" name="TextBox 9"/>
          <p:cNvSpPr txBox="1"/>
          <p:nvPr/>
        </p:nvSpPr>
        <p:spPr>
          <a:xfrm>
            <a:off x="5667795" y="4120490"/>
            <a:ext cx="5343106" cy="318924"/>
          </a:xfrm>
          <a:prstGeom prst="rect">
            <a:avLst/>
          </a:prstGeom>
        </p:spPr>
        <p:txBody>
          <a:bodyPr vert="horz" wrap="square" lIns="0" tIns="36000" rIns="0" bIns="36000" rtlCol="0" anchor="t">
            <a:spAutoFit/>
          </a:bodyPr>
          <a:lstStyle/>
          <a:p>
            <a:pPr marL="0" algn="l">
              <a:defRPr/>
            </a:pPr>
            <a:r>
              <a:rPr lang="zh-CN" altLang="en-US" sz="1600" b="1" i="0" u="none" baseline="0">
                <a:gradFill>
                  <a:gsLst>
                    <a:gs pos="0">
                      <a:srgbClr val="3C6790"/>
                    </a:gs>
                    <a:gs pos="100000">
                      <a:srgbClr val="BF9762"/>
                    </a:gs>
                  </a:gsLst>
                  <a:lin ang="2700000"/>
                </a:gradFill>
                <a:latin typeface="微软雅黑"/>
                <a:ea typeface="微软雅黑"/>
              </a:rPr>
              <a:t>Long-term Implications for Investors</a:t>
            </a:r>
            <a:endParaRPr lang="en-US" sz="110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afterEffect">
                                  <p:stCondLst>
                                    <p:cond delay="0"/>
                                  </p:stCondLst>
                                  <p:childTnLst>
                                    <p:anim calcmode="lin" valueType="num">
                                      <p:cBhvr>
                                        <p:cTn id="6" dur="1000" fill="hold"/>
                                        <p:tgtEl>
                                          <p:spTgt spid="2"/>
                                        </p:tgtEl>
                                        <p:attrNameLst>
                                          <p:attrName>ppt_w</p:attrName>
                                        </p:attrNameLst>
                                      </p:cBhvr>
                                      <p:tavLst>
                                        <p:tav tm="0" fmla="#ppt_w*sin(2.5*pi*$)">
                                          <p:val>
                                            <p:fltVal val="0"/>
                                          </p:val>
                                        </p:tav>
                                        <p:tav tm="100000">
                                          <p:val>
                                            <p:fltVal val="1"/>
                                          </p:val>
                                        </p:tav>
                                      </p:tavLst>
                                    </p:anim>
                                    <p:anim calcmode="lin" valueType="num">
                                      <p:cBhvr>
                                        <p:cTn id="7" dur="1000" fill="hold"/>
                                        <p:tgtEl>
                                          <p:spTgt spid="2"/>
                                        </p:tgtEl>
                                        <p:attrNameLst>
                                          <p:attrName>ppt_h</p:attrName>
                                        </p:attrNameLst>
                                      </p:cBhvr>
                                      <p:tavLst>
                                        <p:tav tm="0">
                                          <p:val>
                                            <p:strVal val="#ppt_h"/>
                                          </p:val>
                                        </p:tav>
                                        <p:tav tm="100000">
                                          <p:val>
                                            <p:strVal val="#ppt_h"/>
                                          </p:val>
                                        </p:tav>
                                      </p:tavLst>
                                    </p:anim>
                                    <p:animEffect transition="in" filter="fade">
                                      <p:cBhvr>
                                        <p:cTn id="8" dur="1000"/>
                                        <p:tgtEl>
                                          <p:spTgt spid="2"/>
                                        </p:tgtEl>
                                      </p:cBhvr>
                                    </p:animEffect>
                                    <p:set>
                                      <p:cBhvr>
                                        <p:cTn id="9" dur="1000" fill="hold">
                                          <p:stCondLst>
                                            <p:cond delay="0"/>
                                          </p:stCondLst>
                                        </p:cTn>
                                        <p:tgtEl>
                                          <p:spTgt spid="2"/>
                                        </p:tgtEl>
                                        <p:attrNameLst>
                                          <p:attrName>style.visibility</p:attrName>
                                        </p:attrNameLst>
                                      </p:cBhvr>
                                      <p:to>
                                        <p:strVal val="visible"/>
                                      </p:to>
                                    </p:set>
                                  </p:childTnLst>
                                </p:cTn>
                              </p:par>
                              <p:par>
                                <p:cTn id="10" presetID="23" presetClass="entr" presetSubtype="272" fill="hold" nodeType="afterEffect">
                                  <p:stCondLst>
                                    <p:cond delay="0"/>
                                  </p:stCondLst>
                                  <p:childTnLst>
                                    <p:anim calcmode="lin" valueType="num">
                                      <p:cBhvr>
                                        <p:cTn id="11" dur="500" fill="hold"/>
                                        <p:tgtEl>
                                          <p:spTgt spid="6"/>
                                        </p:tgtEl>
                                        <p:attrNameLst>
                                          <p:attrName>ppt_w</p:attrName>
                                        </p:attrNameLst>
                                      </p:cBhvr>
                                      <p:tavLst>
                                        <p:tav tm="0">
                                          <p:val>
                                            <p:strVal val="2/3*#ppt_w"/>
                                          </p:val>
                                        </p:tav>
                                        <p:tav tm="100000">
                                          <p:val>
                                            <p:strVal val="#ppt_w"/>
                                          </p:val>
                                        </p:tav>
                                      </p:tavLst>
                                    </p:anim>
                                    <p:anim calcmode="lin" valueType="num">
                                      <p:cBhvr>
                                        <p:cTn id="12" dur="500" fill="hold"/>
                                        <p:tgtEl>
                                          <p:spTgt spid="6"/>
                                        </p:tgtEl>
                                        <p:attrNameLst>
                                          <p:attrName>ppt_h</p:attrName>
                                        </p:attrNameLst>
                                      </p:cBhvr>
                                      <p:tavLst>
                                        <p:tav tm="0">
                                          <p:val>
                                            <p:strVal val="2/3*#ppt_h"/>
                                          </p:val>
                                        </p:tav>
                                        <p:tav tm="100000">
                                          <p:val>
                                            <p:strVal val="#ppt_h"/>
                                          </p:val>
                                        </p:tav>
                                      </p:tavLst>
                                    </p:anim>
                                    <p:set>
                                      <p:cBhvr>
                                        <p:cTn id="13" dur="500" fill="hold">
                                          <p:stCondLst>
                                            <p:cond delay="0"/>
                                          </p:stCondLst>
                                        </p:cTn>
                                        <p:tgtEl>
                                          <p:spTgt spid="6"/>
                                        </p:tgtEl>
                                        <p:attrNameLst>
                                          <p:attrName>style.visibility</p:attrName>
                                        </p:attrNameLst>
                                      </p:cBhvr>
                                      <p:to>
                                        <p:strVal val="visible"/>
                                      </p:to>
                                    </p:set>
                                  </p:childTnLst>
                                </p:cTn>
                              </p:par>
                              <p:par>
                                <p:cTn id="14" presetID="23" presetClass="entr" presetSubtype="528" fill="hold" nodeType="afterEffect">
                                  <p:stCondLst>
                                    <p:cond delay="0"/>
                                  </p:stCondLst>
                                  <p:childTnLs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set>
                                      <p:cBhvr>
                                        <p:cTn id="19" dur="500" fill="hold">
                                          <p:stCondLst>
                                            <p:cond delay="0"/>
                                          </p:stCondLst>
                                        </p:cTn>
                                        <p:tgtEl>
                                          <p:spTgt spid="5"/>
                                        </p:tgtEl>
                                        <p:attrNameLst>
                                          <p:attrName>style.visibility</p:attrName>
                                        </p:attrNameLst>
                                      </p:cBhvr>
                                      <p:to>
                                        <p:strVal val="visible"/>
                                      </p:to>
                                    </p:set>
                                  </p:childTnLst>
                                </p:cTn>
                              </p:par>
                              <p:par>
                                <p:cTn id="20" presetID="35" presetClass="entr" presetSubtype="0" fill="hold" nodeType="afterEffect">
                                  <p:stCondLst>
                                    <p:cond delay="0"/>
                                  </p:stCondLst>
                                  <p:childTnLst>
                                    <p:anim calcmode="lin" valueType="num">
                                      <p:cBhvr>
                                        <p:cTn id="21" dur="1000" fill="hold"/>
                                        <p:tgtEl>
                                          <p:spTgt spid="3"/>
                                        </p:tgtEl>
                                        <p:attrNameLst>
                                          <p:attrName>style.rotation</p:attrName>
                                        </p:attrNameLst>
                                      </p:cBhvr>
                                      <p:tavLst>
                                        <p:tav tm="0">
                                          <p:val>
                                            <p:fltVal val="720"/>
                                          </p:val>
                                        </p:tav>
                                        <p:tav tm="100000">
                                          <p:val>
                                            <p:fltVal val="0"/>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ppt_w</p:attrName>
                                        </p:attrNameLst>
                                      </p:cBhvr>
                                      <p:tavLst>
                                        <p:tav tm="0">
                                          <p:val>
                                            <p:fltVal val="0"/>
                                          </p:val>
                                        </p:tav>
                                        <p:tav tm="100000">
                                          <p:val>
                                            <p:strVal val="#ppt_w"/>
                                          </p:val>
                                        </p:tav>
                                      </p:tavLst>
                                    </p:anim>
                                    <p:animEffect transition="in" filter="fade">
                                      <p:cBhvr>
                                        <p:cTn id="24" dur="1000"/>
                                        <p:tgtEl>
                                          <p:spTgt spid="3"/>
                                        </p:tgtEl>
                                      </p:cBhvr>
                                    </p:animEffect>
                                    <p:set>
                                      <p:cBhvr>
                                        <p:cTn id="25" dur="1000" fill="hold">
                                          <p:stCondLst>
                                            <p:cond delay="0"/>
                                          </p:stCondLst>
                                        </p:cTn>
                                        <p:tgtEl>
                                          <p:spTgt spid="3"/>
                                        </p:tgtEl>
                                        <p:attrNameLst>
                                          <p:attrName>style.visibility</p:attrName>
                                        </p:attrNameLst>
                                      </p:cBhvr>
                                      <p:to>
                                        <p:strVal val="visible"/>
                                      </p:to>
                                    </p:set>
                                  </p:childTnLst>
                                </p:cTn>
                              </p:par>
                              <p:par>
                                <p:cTn id="26" presetID="2" presetClass="entr" presetSubtype="6" fill="hold" nodeType="afterEffect">
                                  <p:stCondLst>
                                    <p:cond delay="0"/>
                                  </p:stCondLst>
                                  <p:childTnLst>
                                    <p:anim calcmode="lin" valueType="num">
                                      <p:cBhvr additive="base">
                                        <p:cTn id="27" dur="1000" fill="hold"/>
                                        <p:tgtEl>
                                          <p:spTgt spid="9"/>
                                        </p:tgtEl>
                                        <p:attrNameLst>
                                          <p:attrName>ppt_x</p:attrName>
                                        </p:attrNameLst>
                                      </p:cBhvr>
                                      <p:tavLst>
                                        <p:tav tm="0">
                                          <p:val>
                                            <p:strVal val="1+#ppt_w/2"/>
                                          </p:val>
                                        </p:tav>
                                        <p:tav tm="100000">
                                          <p:val>
                                            <p:strVal val="#ppt_x"/>
                                          </p:val>
                                        </p:tav>
                                      </p:tavLst>
                                    </p:anim>
                                    <p:anim calcmode="lin" valueType="num">
                                      <p:cBhvr additive="base">
                                        <p:cTn id="28" dur="1000" fill="hold"/>
                                        <p:tgtEl>
                                          <p:spTgt spid="9"/>
                                        </p:tgtEl>
                                        <p:attrNameLst>
                                          <p:attrName>ppt_y</p:attrName>
                                        </p:attrNameLst>
                                      </p:cBhvr>
                                      <p:tavLst>
                                        <p:tav tm="0">
                                          <p:val>
                                            <p:strVal val="1+#ppt_h/2"/>
                                          </p:val>
                                        </p:tav>
                                        <p:tav tm="100000">
                                          <p:val>
                                            <p:strVal val="#ppt_y"/>
                                          </p:val>
                                        </p:tav>
                                      </p:tavLst>
                                    </p:anim>
                                    <p:set>
                                      <p:cBhvr>
                                        <p:cTn id="29" dur="1000" fill="hold">
                                          <p:stCondLst>
                                            <p:cond delay="0"/>
                                          </p:stCondLst>
                                        </p:cTn>
                                        <p:tgtEl>
                                          <p:spTgt spid="9"/>
                                        </p:tgtEl>
                                        <p:attrNameLst>
                                          <p:attrName>style.visibility</p:attrName>
                                        </p:attrNameLst>
                                      </p:cBhvr>
                                      <p:to>
                                        <p:strVal val="visible"/>
                                      </p:to>
                                    </p:set>
                                  </p:childTnLst>
                                </p:cTn>
                              </p:par>
                              <p:par>
                                <p:cTn id="30" presetID="16" presetClass="entr" presetSubtype="37" fill="hold" nodeType="afterEffect">
                                  <p:stCondLst>
                                    <p:cond delay="0"/>
                                  </p:stCondLst>
                                  <p:childTnLst>
                                    <p:animEffect transition="in" filter="barn(outVertical)">
                                      <p:cBhvr>
                                        <p:cTn id="31" dur="500"/>
                                        <p:tgtEl>
                                          <p:spTgt spid="8"/>
                                        </p:tgtEl>
                                      </p:cBhvr>
                                    </p:animEffect>
                                    <p:set>
                                      <p:cBhvr>
                                        <p:cTn id="32" dur="500"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660400" y="128587"/>
            <a:ext cx="10858500" cy="900112"/>
          </a:xfrm>
          <a:prstGeom prst="rect">
            <a:avLst/>
          </a:prstGeom>
        </p:spPr>
        <p:txBody>
          <a:bodyPr vert="horz" lIns="91440" tIns="45720" rIns="91440" bIns="45720" rtlCol="0" anchor="t">
            <a:normAutofit/>
          </a:bodyPr>
          <a:lstStyle/>
          <a:p>
            <a:pPr marL="0" algn="l">
              <a:lnSpc>
                <a:spcPct val="100000"/>
              </a:lnSpc>
              <a:spcBef>
                <a:spcPct val="0"/>
              </a:spcBef>
              <a:defRPr/>
            </a:pPr>
            <a:r>
              <a:rPr lang="zh-CN" altLang="en-US" sz="2800" b="1" i="0" u="none" baseline="0">
                <a:solidFill>
                  <a:srgbClr val="FFFFFF"/>
                </a:solidFill>
                <a:latin typeface="微软雅黑"/>
                <a:ea typeface="微软雅黑"/>
              </a:rPr>
              <a:t>Trust and Adoption</a:t>
            </a:r>
            <a:endParaRPr lang="en-US" sz="1100"/>
          </a:p>
        </p:txBody>
      </p:sp>
      <p:sp>
        <p:nvSpPr>
          <p:cNvPr id="3" name="TextBox 3"/>
          <p:cNvSpPr txBox="1"/>
          <p:nvPr/>
        </p:nvSpPr>
        <p:spPr>
          <a:xfrm>
            <a:off x="4384310" y="3818328"/>
            <a:ext cx="1185333" cy="775597"/>
          </a:xfrm>
          <a:prstGeom prst="rect">
            <a:avLst/>
          </a:prstGeom>
          <a:noFill/>
        </p:spPr>
        <p:txBody>
          <a:bodyPr vert="horz" wrap="square" lIns="0" tIns="45720" rIns="0" bIns="45720" rtlCol="0" anchor="t">
            <a:spAutoFit/>
          </a:bodyPr>
          <a:lstStyle/>
          <a:p>
            <a:pPr marL="0" algn="l">
              <a:lnSpc>
                <a:spcPct val="90000"/>
              </a:lnSpc>
              <a:defRPr/>
            </a:pPr>
            <a:r>
              <a:rPr lang="en-US" sz="4800" b="1" i="0" u="none" baseline="0">
                <a:solidFill>
                  <a:srgbClr val="2F2F2F">
                    <a:lumMod val="25000"/>
                    <a:lumOff val="75000"/>
                  </a:srgbClr>
                </a:solidFill>
                <a:latin typeface="微软雅黑"/>
                <a:ea typeface="微软雅黑"/>
              </a:rPr>
              <a:t>01</a:t>
            </a:r>
            <a:endParaRPr lang="en-US" sz="1100"/>
          </a:p>
        </p:txBody>
      </p:sp>
      <p:sp>
        <p:nvSpPr>
          <p:cNvPr id="4" name="TextBox 4"/>
          <p:cNvSpPr txBox="1"/>
          <p:nvPr/>
        </p:nvSpPr>
        <p:spPr>
          <a:xfrm>
            <a:off x="10063885" y="3818328"/>
            <a:ext cx="1185333" cy="775597"/>
          </a:xfrm>
          <a:prstGeom prst="rect">
            <a:avLst/>
          </a:prstGeom>
          <a:noFill/>
        </p:spPr>
        <p:txBody>
          <a:bodyPr vert="horz" wrap="square" lIns="0" tIns="45720" rIns="0" bIns="45720" rtlCol="0" anchor="t">
            <a:spAutoFit/>
          </a:bodyPr>
          <a:lstStyle/>
          <a:p>
            <a:pPr marL="0" algn="l">
              <a:lnSpc>
                <a:spcPct val="90000"/>
              </a:lnSpc>
              <a:defRPr/>
            </a:pPr>
            <a:r>
              <a:rPr lang="en-US" sz="4800" b="1" i="0" u="none" baseline="0">
                <a:solidFill>
                  <a:srgbClr val="2F2F2F">
                    <a:lumMod val="25000"/>
                    <a:lumOff val="75000"/>
                  </a:srgbClr>
                </a:solidFill>
                <a:latin typeface="微软雅黑"/>
                <a:ea typeface="微软雅黑"/>
              </a:rPr>
              <a:t>02</a:t>
            </a:r>
            <a:endParaRPr lang="en-US" sz="1100"/>
          </a:p>
        </p:txBody>
      </p:sp>
      <p:cxnSp>
        <p:nvCxnSpPr>
          <p:cNvPr id="5" name="Connector 5"/>
          <p:cNvCxnSpPr/>
          <p:nvPr/>
        </p:nvCxnSpPr>
        <p:spPr>
          <a:xfrm>
            <a:off x="7570452" y="3725669"/>
            <a:ext cx="3268133" cy="0"/>
          </a:xfrm>
          <a:prstGeom prst="line">
            <a:avLst/>
          </a:prstGeom>
          <a:ln w="101600">
            <a:solidFill>
              <a:schemeClr val="accent1"/>
            </a:solidFill>
          </a:ln>
        </p:spPr>
      </p:cxnSp>
      <p:cxnSp>
        <p:nvCxnSpPr>
          <p:cNvPr id="6" name="Connector 6"/>
          <p:cNvCxnSpPr/>
          <p:nvPr/>
        </p:nvCxnSpPr>
        <p:spPr>
          <a:xfrm>
            <a:off x="1868152" y="3725669"/>
            <a:ext cx="3268133" cy="0"/>
          </a:xfrm>
          <a:prstGeom prst="line">
            <a:avLst/>
          </a:prstGeom>
          <a:ln w="101600">
            <a:solidFill>
              <a:schemeClr val="accent1"/>
            </a:solidFill>
          </a:ln>
        </p:spPr>
      </p:cxnSp>
      <p:sp>
        <p:nvSpPr>
          <p:cNvPr id="7" name="TextBox 7"/>
          <p:cNvSpPr txBox="1"/>
          <p:nvPr/>
        </p:nvSpPr>
        <p:spPr>
          <a:xfrm>
            <a:off x="983383" y="4713069"/>
            <a:ext cx="4152901" cy="313932"/>
          </a:xfrm>
          <a:prstGeom prst="rect">
            <a:avLst/>
          </a:prstGeom>
          <a:noFill/>
        </p:spPr>
        <p:txBody>
          <a:bodyPr vert="horz" wrap="square" lIns="0" tIns="45720" rIns="0" bIns="45720" rtlCol="0" anchor="t">
            <a:spAutoFit/>
          </a:bodyPr>
          <a:lstStyle/>
          <a:p>
            <a:pPr marL="0" algn="r">
              <a:lnSpc>
                <a:spcPct val="90000"/>
              </a:lnSpc>
              <a:defRPr/>
            </a:pPr>
            <a:r>
              <a:rPr lang="zh-CN" altLang="en-US" sz="1600" b="1" i="0" u="none" baseline="0">
                <a:gradFill>
                  <a:gsLst>
                    <a:gs pos="0">
                      <a:srgbClr val="3C6790"/>
                    </a:gs>
                    <a:gs pos="100000">
                      <a:srgbClr val="BF9762"/>
                    </a:gs>
                  </a:gsLst>
                  <a:lin ang="2700000"/>
                </a:gradFill>
                <a:latin typeface="微软雅黑"/>
                <a:ea typeface="微软雅黑"/>
              </a:rPr>
              <a:t>Impact on User Trust</a:t>
            </a:r>
            <a:endParaRPr lang="en-US" sz="1100"/>
          </a:p>
        </p:txBody>
      </p:sp>
      <p:sp>
        <p:nvSpPr>
          <p:cNvPr id="8" name="TextBox 8"/>
          <p:cNvSpPr txBox="1"/>
          <p:nvPr/>
        </p:nvSpPr>
        <p:spPr>
          <a:xfrm>
            <a:off x="897273" y="5027001"/>
            <a:ext cx="4239011" cy="933450"/>
          </a:xfrm>
          <a:prstGeom prst="rect">
            <a:avLst/>
          </a:prstGeom>
          <a:noFill/>
        </p:spPr>
        <p:txBody>
          <a:bodyPr vert="horz" wrap="square" lIns="90000" tIns="45720" rIns="91440" bIns="45720" rtlCol="0" anchor="t">
            <a:spAutoFit/>
          </a:bodyPr>
          <a:lstStyle/>
          <a:p>
            <a:pPr marL="0" algn="r">
              <a:lnSpc>
                <a:spcPct val="130000"/>
              </a:lnSpc>
              <a:defRPr/>
            </a:pPr>
            <a:r>
              <a:rPr lang="en-US" sz="1400" b="0" i="0" u="none" baseline="0">
                <a:solidFill>
                  <a:srgbClr val="FFFFFF"/>
                </a:solidFill>
                <a:effectLst/>
                <a:latin typeface="+mn-ea"/>
                <a:ea typeface="+mn-ea"/>
              </a:rPr>
              <a:t>Vulnerabilities in smart contracts can erode user trust in blockchain applications. Users may hesitate to adopt new technologies or platforms if they perceive a lack of security and reliability.</a:t>
            </a:r>
            <a:endParaRPr lang="en-US" sz="1100"/>
          </a:p>
        </p:txBody>
      </p:sp>
      <p:sp>
        <p:nvSpPr>
          <p:cNvPr id="9" name="TextBox 9"/>
          <p:cNvSpPr txBox="1"/>
          <p:nvPr/>
        </p:nvSpPr>
        <p:spPr>
          <a:xfrm>
            <a:off x="6733291" y="4713069"/>
            <a:ext cx="4152901" cy="313932"/>
          </a:xfrm>
          <a:prstGeom prst="rect">
            <a:avLst/>
          </a:prstGeom>
          <a:noFill/>
        </p:spPr>
        <p:txBody>
          <a:bodyPr vert="horz" wrap="square" lIns="0" tIns="45720" rIns="0" bIns="45720" rtlCol="0" anchor="t">
            <a:spAutoFit/>
          </a:bodyPr>
          <a:lstStyle/>
          <a:p>
            <a:pPr marL="0" algn="r">
              <a:lnSpc>
                <a:spcPct val="90000"/>
              </a:lnSpc>
              <a:defRPr/>
            </a:pPr>
            <a:r>
              <a:rPr lang="zh-CN" altLang="en-US" sz="1600" b="1" i="0" u="none" baseline="0">
                <a:gradFill>
                  <a:gsLst>
                    <a:gs pos="0">
                      <a:srgbClr val="3C6790"/>
                    </a:gs>
                    <a:gs pos="100000">
                      <a:srgbClr val="BF9762"/>
                    </a:gs>
                  </a:gsLst>
                  <a:lin ang="2700000"/>
                </a:gradFill>
                <a:latin typeface="微软雅黑"/>
                <a:ea typeface="微软雅黑"/>
              </a:rPr>
              <a:t>Barriers to Mainstream Adoption</a:t>
            </a:r>
            <a:endParaRPr lang="en-US" sz="1100"/>
          </a:p>
        </p:txBody>
      </p:sp>
      <p:sp>
        <p:nvSpPr>
          <p:cNvPr id="10" name="TextBox 10"/>
          <p:cNvSpPr txBox="1"/>
          <p:nvPr/>
        </p:nvSpPr>
        <p:spPr>
          <a:xfrm>
            <a:off x="6694717" y="5027000"/>
            <a:ext cx="4218248" cy="1214120"/>
          </a:xfrm>
          <a:prstGeom prst="rect">
            <a:avLst/>
          </a:prstGeom>
          <a:noFill/>
        </p:spPr>
        <p:txBody>
          <a:bodyPr vert="horz" wrap="square" lIns="90000" tIns="45720" rIns="91440" bIns="45720" rtlCol="0" anchor="t">
            <a:spAutoFit/>
          </a:bodyPr>
          <a:lstStyle/>
          <a:p>
            <a:pPr marL="0" algn="r">
              <a:lnSpc>
                <a:spcPct val="130000"/>
              </a:lnSpc>
              <a:defRPr/>
            </a:pPr>
            <a:r>
              <a:rPr lang="en-US" sz="1400" b="0" i="0" u="none" baseline="0">
                <a:solidFill>
                  <a:srgbClr val="FFFFFF"/>
                </a:solidFill>
                <a:effectLst/>
                <a:latin typeface="+mn-ea"/>
                <a:ea typeface="+mn-ea"/>
              </a:rPr>
              <a:t>Trust issues resulting from past exploits create barriers to the widespread adoption of blockchain technologies. Businesses and consumers may prefer traditional systems over decentralized solutions, hindering innovation and market growth.</a:t>
            </a:r>
            <a:endParaRPr lang="en-US" sz="1100"/>
          </a:p>
        </p:txBody>
      </p:sp>
      <p:pic>
        <p:nvPicPr>
          <p:cNvPr id="11" name="image4.jpeg"/>
          <p:cNvPicPr>
            <a:picLocks noChangeAspect="1"/>
          </p:cNvPicPr>
          <p:nvPr/>
        </p:nvPicPr>
        <p:blipFill>
          <a:blip r:embed="rId2"/>
          <a:srcRect l="4441" r="4441"/>
          <a:stretch>
            <a:fillRect/>
          </a:stretch>
        </p:blipFill>
        <p:spPr>
          <a:xfrm>
            <a:off x="6921499" y="821363"/>
            <a:ext cx="3917085" cy="2866019"/>
          </a:xfrm>
          <a:prstGeom prst="rect">
            <a:avLst/>
          </a:prstGeom>
        </p:spPr>
      </p:pic>
      <p:pic>
        <p:nvPicPr>
          <p:cNvPr id="12" name="image5.jpeg"/>
          <p:cNvPicPr>
            <a:picLocks noChangeAspect="1"/>
          </p:cNvPicPr>
          <p:nvPr/>
        </p:nvPicPr>
        <p:blipFill>
          <a:blip r:embed="rId3"/>
          <a:srcRect l="4441" r="4441"/>
          <a:stretch>
            <a:fillRect/>
          </a:stretch>
        </p:blipFill>
        <p:spPr>
          <a:xfrm>
            <a:off x="1219199" y="821363"/>
            <a:ext cx="3917085" cy="286601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afterEffect">
                                  <p:stCondLst>
                                    <p:cond delay="0"/>
                                  </p:stCondLst>
                                  <p:childTnLst>
                                    <p:animEffect transition="in" filter="barn(inVertical)">
                                      <p:cBhvr>
                                        <p:cTn id="6" dur="500"/>
                                        <p:tgtEl>
                                          <p:spTgt spid="2"/>
                                        </p:tgtEl>
                                      </p:cBhvr>
                                    </p:animEffect>
                                    <p:set>
                                      <p:cBhvr>
                                        <p:cTn id="7" dur="500" fill="hold">
                                          <p:stCondLst>
                                            <p:cond delay="0"/>
                                          </p:stCondLst>
                                        </p:cTn>
                                        <p:tgtEl>
                                          <p:spTgt spid="2"/>
                                        </p:tgtEl>
                                        <p:attrNameLst>
                                          <p:attrName>style.visibility</p:attrName>
                                        </p:attrNameLst>
                                      </p:cBhvr>
                                      <p:to>
                                        <p:strVal val="visible"/>
                                      </p:to>
                                    </p:set>
                                  </p:childTnLst>
                                </p:cTn>
                              </p:par>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22" presetClass="entr" presetSubtype="2" fill="hold" nodeType="afterEffect">
                                  <p:stCondLst>
                                    <p:cond delay="0"/>
                                  </p:stCondLst>
                                  <p:childTnLst>
                                    <p:animEffect transition="in" filter="wipe(right)">
                                      <p:cBhvr>
                                        <p:cTn id="11" dur="500"/>
                                        <p:tgtEl>
                                          <p:spTgt spid="7"/>
                                        </p:tgtEl>
                                      </p:cBhvr>
                                    </p:animEffect>
                                    <p:set>
                                      <p:cBhvr>
                                        <p:cTn id="12" dur="500" fill="hold">
                                          <p:stCondLst>
                                            <p:cond delay="0"/>
                                          </p:stCondLst>
                                        </p:cTn>
                                        <p:tgtEl>
                                          <p:spTgt spid="7"/>
                                        </p:tgtEl>
                                        <p:attrNameLst>
                                          <p:attrName>style.visibility</p:attrName>
                                        </p:attrNameLst>
                                      </p:cBhvr>
                                      <p:to>
                                        <p:strVal val="visible"/>
                                      </p:to>
                                    </p:set>
                                  </p:childTnLst>
                                </p:cTn>
                              </p:par>
                              <p:par>
                                <p:cTn id="13" presetID="18" presetClass="entr" presetSubtype="6" fill="hold" nodeType="afterEffect">
                                  <p:stCondLst>
                                    <p:cond delay="0"/>
                                  </p:stCondLst>
                                  <p:childTnLst>
                                    <p:animEffect transition="in" filter="strips(downRight)">
                                      <p:cBhvr>
                                        <p:cTn id="14" dur="500"/>
                                        <p:tgtEl>
                                          <p:spTgt spid="8"/>
                                        </p:tgtEl>
                                      </p:cBhvr>
                                    </p:animEffect>
                                    <p:set>
                                      <p:cBhvr>
                                        <p:cTn id="15" dur="500" fill="hold">
                                          <p:stCondLst>
                                            <p:cond delay="0"/>
                                          </p:stCondLst>
                                        </p:cTn>
                                        <p:tgtEl>
                                          <p:spTgt spid="8"/>
                                        </p:tgtEl>
                                        <p:attrNameLst>
                                          <p:attrName>style.visibility</p:attrName>
                                        </p:attrNameLst>
                                      </p:cBhvr>
                                      <p:to>
                                        <p:strVal val="visible"/>
                                      </p:to>
                                    </p:set>
                                  </p:childTnLst>
                                </p:cTn>
                              </p:par>
                              <p:par>
                                <p:cTn id="16" presetID="23" presetClass="entr" presetSubtype="16" fill="hold" nodeType="afterEffect">
                                  <p:stCondLst>
                                    <p:cond delay="0"/>
                                  </p:stCondLst>
                                  <p:childTnLs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31" presetClass="entr" presetSubtype="0" fill="hold" nodeType="afterEffect">
                                  <p:stCondLst>
                                    <p:cond delay="0"/>
                                  </p:stCondLst>
                                  <p:childTnLs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set>
                                      <p:cBhvr>
                                        <p:cTn id="27" dur="1" fill="hold">
                                          <p:stCondLst>
                                            <p:cond delay="0"/>
                                          </p:stCondLst>
                                        </p:cTn>
                                        <p:tgtEl>
                                          <p:spTgt spid="9"/>
                                        </p:tgtEl>
                                        <p:attrNameLst>
                                          <p:attrName>style.visibility</p:attrName>
                                        </p:attrNameLst>
                                      </p:cBhvr>
                                      <p:to>
                                        <p:strVal val="visible"/>
                                      </p:to>
                                    </p:set>
                                  </p:childTnLst>
                                </p:cTn>
                              </p:par>
                              <p:par>
                                <p:cTn id="28" presetID="23" presetClass="entr" presetSubtype="288" fill="hold" nodeType="afterEffect">
                                  <p:stCondLst>
                                    <p:cond delay="0"/>
                                  </p:stCondLst>
                                  <p:childTnLst>
                                    <p:anim calcmode="lin" valueType="num">
                                      <p:cBhvr>
                                        <p:cTn id="29" dur="500" fill="hold"/>
                                        <p:tgtEl>
                                          <p:spTgt spid="10"/>
                                        </p:tgtEl>
                                        <p:attrNameLst>
                                          <p:attrName>ppt_w</p:attrName>
                                        </p:attrNameLst>
                                      </p:cBhvr>
                                      <p:tavLst>
                                        <p:tav tm="0">
                                          <p:val>
                                            <p:strVal val="4/3*#ppt_w"/>
                                          </p:val>
                                        </p:tav>
                                        <p:tav tm="100000">
                                          <p:val>
                                            <p:strVal val="#ppt_w"/>
                                          </p:val>
                                        </p:tav>
                                      </p:tavLst>
                                    </p:anim>
                                    <p:anim calcmode="lin" valueType="num">
                                      <p:cBhvr>
                                        <p:cTn id="30" dur="500" fill="hold"/>
                                        <p:tgtEl>
                                          <p:spTgt spid="10"/>
                                        </p:tgtEl>
                                        <p:attrNameLst>
                                          <p:attrName>ppt_h</p:attrName>
                                        </p:attrNameLst>
                                      </p:cBhvr>
                                      <p:tavLst>
                                        <p:tav tm="0">
                                          <p:val>
                                            <p:strVal val="4/3*#ppt_h"/>
                                          </p:val>
                                        </p:tav>
                                        <p:tav tm="100000">
                                          <p:val>
                                            <p:strVal val="#ppt_h"/>
                                          </p:val>
                                        </p:tav>
                                      </p:tavLst>
                                    </p:anim>
                                    <p:set>
                                      <p:cBhvr>
                                        <p:cTn id="31" dur="500" fill="hold">
                                          <p:stCondLst>
                                            <p:cond delay="0"/>
                                          </p:stCondLst>
                                        </p:cTn>
                                        <p:tgtEl>
                                          <p:spTgt spid="10"/>
                                        </p:tgtEl>
                                        <p:attrNameLst>
                                          <p:attrName>style.visibility</p:attrName>
                                        </p:attrNameLst>
                                      </p:cBhvr>
                                      <p:to>
                                        <p:strVal val="visible"/>
                                      </p:to>
                                    </p:set>
                                  </p:childTnLst>
                                </p:cTn>
                              </p:par>
                              <p:par>
                                <p:cTn id="32" presetID="25" presetClass="entr" presetSubtype="0" fill="hold" nodeType="afterEffect">
                                  <p:stCondLst>
                                    <p:cond delay="0"/>
                                  </p:stCondLst>
                                  <p:childTnLst>
                                    <p:anim calcmode="lin" valueType="num">
                                      <p:cBhvr>
                                        <p:cTn id="33" dur="10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4" dur="10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5" dur="10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6" dur="1000" fill="hold"/>
                                        <p:tgtEl>
                                          <p:spTgt spid="11"/>
                                        </p:tgtEl>
                                        <p:attrNameLst>
                                          <p:attrName>ppt_h</p:attrName>
                                        </p:attrNameLst>
                                      </p:cBhvr>
                                      <p:tavLst>
                                        <p:tav tm="0">
                                          <p:val>
                                            <p:strVal val="#ppt_h"/>
                                          </p:val>
                                        </p:tav>
                                        <p:tav tm="100000">
                                          <p:val>
                                            <p:strVal val="#ppt_h"/>
                                          </p:val>
                                        </p:tav>
                                      </p:tavLst>
                                    </p:anim>
                                    <p:anim calcmode="lin" valueType="num">
                                      <p:cBhvr>
                                        <p:cTn id="37" dur="10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8" dur="10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9" dur="10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1"/>
                                        </p:tgtEl>
                                      </p:cBhvr>
                                    </p:animEffec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916943" y="4408676"/>
            <a:ext cx="6840611" cy="584775"/>
          </a:xfrm>
        </p:spPr>
        <p:txBody>
          <a:bodyPr vert="horz" lIns="91440" tIns="45720" rIns="91440" bIns="45720" anchor="t">
            <a:spAutoFit/>
          </a:bodyPr>
          <a:lstStyle/>
          <a:p>
            <a:pPr algn="l">
              <a:lnSpc>
                <a:spcPct val="100000"/>
              </a:lnSpc>
              <a:spcBef>
                <a:spcPct val="0"/>
              </a:spcBef>
            </a:pPr>
            <a:r>
              <a:rPr lang="zh-CN" altLang="en-US" sz="3200" b="1" i="0" u="none" baseline="0">
                <a:solidFill>
                  <a:srgbClr val="FFFFFF"/>
                </a:solidFill>
                <a:latin typeface="微软雅黑"/>
                <a:ea typeface="微软雅黑"/>
              </a:rPr>
              <a:t>Security Solutions for Smart Contracts</a:t>
            </a:r>
          </a:p>
        </p:txBody>
      </p:sp>
      <p:sp>
        <p:nvSpPr>
          <p:cNvPr id="3" name="TextBox 3"/>
          <p:cNvSpPr txBox="1"/>
          <p:nvPr/>
        </p:nvSpPr>
        <p:spPr>
          <a:xfrm>
            <a:off x="2231214" y="3210498"/>
            <a:ext cx="1363168" cy="1200329"/>
          </a:xfrm>
          <a:prstGeom prst="rect">
            <a:avLst/>
          </a:prstGeom>
          <a:noFill/>
        </p:spPr>
        <p:txBody>
          <a:bodyPr vert="horz" wrap="square" lIns="91440" tIns="45720" rIns="91440" bIns="45720" rtlCol="0" anchor="t">
            <a:spAutoFit/>
          </a:bodyPr>
          <a:lstStyle/>
          <a:p>
            <a:pPr marL="0" algn="l">
              <a:defRPr/>
            </a:pPr>
            <a:r>
              <a:rPr lang="en-US" sz="7200" b="0" i="0" u="none" spc="100" baseline="0">
                <a:solidFill>
                  <a:srgbClr val="FFFFFF"/>
                </a:solidFill>
                <a:latin typeface="Arial"/>
                <a:ea typeface="Arial"/>
              </a:rPr>
              <a:t>04</a:t>
            </a:r>
            <a:endParaRPr lang="en-US" sz="110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afterEffect">
                                  <p:stCondLst>
                                    <p:cond delay="0"/>
                                  </p:stCondLst>
                                  <p:childTnLst>
                                    <p:animEffect transition="in" filter="blinds(vertical)">
                                      <p:cBhvr>
                                        <p:cTn id="6" dur="1000"/>
                                        <p:tgtEl>
                                          <p:spTgt spid="3"/>
                                        </p:tgtEl>
                                      </p:cBhvr>
                                    </p:animEffect>
                                    <p:set>
                                      <p:cBhvr>
                                        <p:cTn id="7" dur="1000" fill="hold">
                                          <p:stCondLst>
                                            <p:cond delay="0"/>
                                          </p:stCondLst>
                                        </p:cTn>
                                        <p:tgtEl>
                                          <p:spTgt spid="3"/>
                                        </p:tgtEl>
                                        <p:attrNameLst>
                                          <p:attrName>style.visibility</p:attrName>
                                        </p:attrNameLst>
                                      </p:cBhvr>
                                      <p:to>
                                        <p:strVal val="visible"/>
                                      </p:to>
                                    </p:set>
                                  </p:childTnLst>
                                </p:cTn>
                              </p:par>
                              <p:par>
                                <p:cTn id="8" presetID="6" presetClass="entr" presetSubtype="16" fill="hold" nodeType="afterEffect">
                                  <p:stCondLst>
                                    <p:cond delay="0"/>
                                  </p:stCondLst>
                                  <p:childTnLst>
                                    <p:animEffect transition="in" filter="circle(in)">
                                      <p:cBhvr>
                                        <p:cTn id="9" dur="1000"/>
                                        <p:tgtEl>
                                          <p:spTgt spid="2"/>
                                        </p:tgtEl>
                                      </p:cBhvr>
                                    </p:animEffect>
                                    <p:set>
                                      <p:cBhvr>
                                        <p:cTn id="10"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660400" y="128587"/>
            <a:ext cx="10858500" cy="900112"/>
          </a:xfrm>
          <a:prstGeom prst="rect">
            <a:avLst/>
          </a:prstGeom>
        </p:spPr>
        <p:txBody>
          <a:bodyPr vert="horz" lIns="91440" tIns="45720" rIns="91440" bIns="45720" rtlCol="0" anchor="t">
            <a:normAutofit/>
          </a:bodyPr>
          <a:lstStyle/>
          <a:p>
            <a:pPr marL="0" algn="l">
              <a:lnSpc>
                <a:spcPct val="100000"/>
              </a:lnSpc>
              <a:spcBef>
                <a:spcPct val="0"/>
              </a:spcBef>
              <a:defRPr/>
            </a:pPr>
            <a:r>
              <a:rPr lang="zh-CN" altLang="en-US" sz="2800" b="1" i="0" u="none" baseline="0">
                <a:solidFill>
                  <a:srgbClr val="FFFFFF"/>
                </a:solidFill>
                <a:latin typeface="微软雅黑"/>
                <a:ea typeface="微软雅黑"/>
              </a:rPr>
              <a:t>Best Practices in Coding</a:t>
            </a:r>
            <a:endParaRPr lang="en-US" sz="1100"/>
          </a:p>
        </p:txBody>
      </p:sp>
      <p:cxnSp>
        <p:nvCxnSpPr>
          <p:cNvPr id="3" name="Connector 3"/>
          <p:cNvCxnSpPr/>
          <p:nvPr/>
        </p:nvCxnSpPr>
        <p:spPr>
          <a:xfrm>
            <a:off x="0" y="4082445"/>
            <a:ext cx="12192000" cy="0"/>
          </a:xfrm>
          <a:prstGeom prst="line">
            <a:avLst/>
          </a:prstGeom>
          <a:ln w="9525">
            <a:solidFill>
              <a:srgbClr val="FFFFFF">
                <a:alpha val="50000"/>
              </a:srgbClr>
            </a:solidFill>
          </a:ln>
        </p:spPr>
      </p:cxnSp>
      <p:grpSp>
        <p:nvGrpSpPr>
          <p:cNvPr id="4" name="Group 4"/>
          <p:cNvGrpSpPr/>
          <p:nvPr/>
        </p:nvGrpSpPr>
        <p:grpSpPr>
          <a:xfrm>
            <a:off x="1165572" y="2049100"/>
            <a:ext cx="526373" cy="1862689"/>
            <a:chOff x="567211" y="1412091"/>
            <a:chExt cx="591015" cy="1971534"/>
          </a:xfrm>
        </p:grpSpPr>
        <p:sp>
          <p:nvSpPr>
            <p:cNvPr id="5" name="AutoShape 5"/>
            <p:cNvSpPr/>
            <p:nvPr/>
          </p:nvSpPr>
          <p:spPr>
            <a:xfrm>
              <a:off x="567211" y="1412091"/>
              <a:ext cx="591015" cy="1971534"/>
            </a:xfrm>
            <a:prstGeom prst="roundRect">
              <a:avLst>
                <a:gd name="adj" fmla="val 50000"/>
              </a:avLst>
            </a:prstGeom>
            <a:solidFill>
              <a:srgbClr val="FFFFFF">
                <a:alpha val="10000"/>
                <a:lumMod val="95000"/>
              </a:srgbClr>
            </a:solidFill>
            <a:ln>
              <a:noFill/>
            </a:ln>
          </p:spPr>
          <p:txBody>
            <a:bodyPr vert="horz" lIns="91440" tIns="45720" rIns="91440" bIns="45720" anchor="ctr">
              <a:normAutofit/>
            </a:bodyPr>
            <a:lstStyle/>
            <a:p>
              <a:pPr marL="0" algn="ctr"/>
              <a:endParaRPr/>
            </a:p>
          </p:txBody>
        </p:sp>
        <p:cxnSp>
          <p:nvCxnSpPr>
            <p:cNvPr id="6" name="Connector 6"/>
            <p:cNvCxnSpPr/>
            <p:nvPr/>
          </p:nvCxnSpPr>
          <p:spPr>
            <a:xfrm>
              <a:off x="739961" y="1625433"/>
              <a:ext cx="222172" cy="0"/>
            </a:xfrm>
            <a:prstGeom prst="line">
              <a:avLst/>
            </a:prstGeom>
            <a:ln w="9525">
              <a:solidFill>
                <a:srgbClr val="FFFFFF">
                  <a:alpha val="50000"/>
                </a:srgbClr>
              </a:solidFill>
            </a:ln>
          </p:spPr>
        </p:cxnSp>
        <p:cxnSp>
          <p:nvCxnSpPr>
            <p:cNvPr id="7" name="Connector 7"/>
            <p:cNvCxnSpPr/>
            <p:nvPr/>
          </p:nvCxnSpPr>
          <p:spPr>
            <a:xfrm>
              <a:off x="739961" y="1707494"/>
              <a:ext cx="222172" cy="0"/>
            </a:xfrm>
            <a:prstGeom prst="line">
              <a:avLst/>
            </a:prstGeom>
            <a:ln w="9525">
              <a:solidFill>
                <a:srgbClr val="FFFFFF">
                  <a:alpha val="50000"/>
                </a:srgbClr>
              </a:solidFill>
            </a:ln>
          </p:spPr>
        </p:cxnSp>
        <p:sp>
          <p:nvSpPr>
            <p:cNvPr id="8" name="AutoShape 8"/>
            <p:cNvSpPr/>
            <p:nvPr/>
          </p:nvSpPr>
          <p:spPr>
            <a:xfrm>
              <a:off x="804128" y="2379384"/>
              <a:ext cx="89209" cy="89209"/>
            </a:xfrm>
            <a:prstGeom prst="ellipse">
              <a:avLst/>
            </a:prstGeom>
            <a:gradFill>
              <a:gsLst>
                <a:gs pos="0">
                  <a:srgbClr val="BF9762">
                    <a:lumMod val="60000"/>
                    <a:lumOff val="40000"/>
                  </a:srgbClr>
                </a:gs>
                <a:gs pos="60000">
                  <a:srgbClr val="BF9762"/>
                </a:gs>
              </a:gsLst>
              <a:lin ang="2700000"/>
            </a:gradFill>
            <a:ln cap="rnd">
              <a:noFill/>
              <a:prstDash val="solid"/>
            </a:ln>
            <a:effectLst>
              <a:outerShdw blurRad="76200" dist="50800" dir="5400000" algn="ctr" rotWithShape="0">
                <a:schemeClr val="accent2">
                  <a:alpha val="20000"/>
                </a:schemeClr>
              </a:outerShdw>
            </a:effectLst>
          </p:spPr>
          <p:txBody>
            <a:bodyPr rot="0" vert="horz" wrap="square" lIns="91440" tIns="45720" rIns="91440" bIns="45720" anchor="ctr">
              <a:normAutofit fontScale="25000" lnSpcReduction="20000"/>
            </a:bodyPr>
            <a:lstStyle/>
            <a:p>
              <a:pPr marL="0" algn="ctr"/>
              <a:endParaRPr/>
            </a:p>
          </p:txBody>
        </p:sp>
        <p:sp>
          <p:nvSpPr>
            <p:cNvPr id="9" name="AutoShape 9"/>
            <p:cNvSpPr/>
            <p:nvPr/>
          </p:nvSpPr>
          <p:spPr>
            <a:xfrm>
              <a:off x="804128" y="2713920"/>
              <a:ext cx="89209" cy="89209"/>
            </a:xfrm>
            <a:prstGeom prst="ellipse">
              <a:avLst/>
            </a:prstGeom>
            <a:gradFill>
              <a:gsLst>
                <a:gs pos="0">
                  <a:srgbClr val="BF9762">
                    <a:alpha val="50000"/>
                    <a:lumMod val="60000"/>
                    <a:lumOff val="40000"/>
                  </a:srgbClr>
                </a:gs>
                <a:gs pos="60000">
                  <a:srgbClr val="BF9762">
                    <a:alpha val="50000"/>
                  </a:srgbClr>
                </a:gs>
              </a:gsLst>
              <a:lin ang="2700000"/>
            </a:gradFill>
            <a:ln cap="rnd">
              <a:noFill/>
              <a:prstDash val="solid"/>
            </a:ln>
            <a:effectLst>
              <a:outerShdw blurRad="76200" dist="50800" dir="5400000" algn="ctr" rotWithShape="0">
                <a:schemeClr val="accent2">
                  <a:alpha val="20000"/>
                </a:schemeClr>
              </a:outerShdw>
            </a:effectLst>
          </p:spPr>
          <p:txBody>
            <a:bodyPr rot="0" vert="horz" wrap="square" lIns="91440" tIns="45720" rIns="91440" bIns="45720" anchor="ctr">
              <a:normAutofit fontScale="25000" lnSpcReduction="20000"/>
            </a:bodyPr>
            <a:lstStyle/>
            <a:p>
              <a:pPr marL="0" algn="ctr"/>
              <a:endParaRPr/>
            </a:p>
          </p:txBody>
        </p:sp>
      </p:grpSp>
      <p:sp>
        <p:nvSpPr>
          <p:cNvPr id="10" name="TextBox 10"/>
          <p:cNvSpPr txBox="1"/>
          <p:nvPr/>
        </p:nvSpPr>
        <p:spPr>
          <a:xfrm flipH="1">
            <a:off x="1845800" y="1940153"/>
            <a:ext cx="3149442"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FFFFFF"/>
                </a:solidFill>
                <a:latin typeface="微软雅黑"/>
                <a:ea typeface="微软雅黑"/>
              </a:rPr>
              <a:t>Code Reviews and Audits</a:t>
            </a:r>
            <a:endParaRPr lang="en-US" sz="1100"/>
          </a:p>
        </p:txBody>
      </p:sp>
      <p:grpSp>
        <p:nvGrpSpPr>
          <p:cNvPr id="11" name="Group 11"/>
          <p:cNvGrpSpPr/>
          <p:nvPr/>
        </p:nvGrpSpPr>
        <p:grpSpPr>
          <a:xfrm>
            <a:off x="3597650" y="4210284"/>
            <a:ext cx="526373" cy="1862689"/>
            <a:chOff x="2383490" y="3764261"/>
            <a:chExt cx="591015" cy="1971534"/>
          </a:xfrm>
        </p:grpSpPr>
        <p:sp>
          <p:nvSpPr>
            <p:cNvPr id="12" name="AutoShape 12"/>
            <p:cNvSpPr/>
            <p:nvPr/>
          </p:nvSpPr>
          <p:spPr>
            <a:xfrm>
              <a:off x="2383490" y="3764261"/>
              <a:ext cx="591015" cy="1971534"/>
            </a:xfrm>
            <a:prstGeom prst="roundRect">
              <a:avLst>
                <a:gd name="adj" fmla="val 50000"/>
              </a:avLst>
            </a:prstGeom>
            <a:gradFill>
              <a:gsLst>
                <a:gs pos="0">
                  <a:srgbClr val="BF9762">
                    <a:lumMod val="60000"/>
                    <a:lumOff val="40000"/>
                  </a:srgbClr>
                </a:gs>
                <a:gs pos="60000">
                  <a:srgbClr val="BF9762"/>
                </a:gs>
              </a:gsLst>
              <a:lin ang="2700000"/>
            </a:gradFill>
            <a:ln cap="rnd">
              <a:noFill/>
              <a:prstDash val="solid"/>
            </a:ln>
            <a:effectLst>
              <a:outerShdw blurRad="76200" dist="50800" dir="5400000" algn="ctr" rotWithShape="0">
                <a:schemeClr val="accent2">
                  <a:alpha val="20000"/>
                </a:schemeClr>
              </a:outerShdw>
            </a:effectLst>
          </p:spPr>
          <p:txBody>
            <a:bodyPr rot="0" vert="horz" wrap="square" lIns="91440" tIns="45720" rIns="91440" bIns="45720" anchor="ctr">
              <a:normAutofit/>
            </a:bodyPr>
            <a:lstStyle/>
            <a:p>
              <a:pPr marL="0" algn="ctr"/>
              <a:endParaRPr/>
            </a:p>
          </p:txBody>
        </p:sp>
        <p:cxnSp>
          <p:nvCxnSpPr>
            <p:cNvPr id="13" name="Connector 13"/>
            <p:cNvCxnSpPr/>
            <p:nvPr/>
          </p:nvCxnSpPr>
          <p:spPr>
            <a:xfrm>
              <a:off x="2556240" y="3977603"/>
              <a:ext cx="222172" cy="0"/>
            </a:xfrm>
            <a:prstGeom prst="line">
              <a:avLst/>
            </a:prstGeom>
            <a:ln w="9525">
              <a:solidFill>
                <a:srgbClr val="FFFFFF"/>
              </a:solidFill>
            </a:ln>
          </p:spPr>
        </p:cxnSp>
        <p:cxnSp>
          <p:nvCxnSpPr>
            <p:cNvPr id="14" name="Connector 14"/>
            <p:cNvCxnSpPr/>
            <p:nvPr/>
          </p:nvCxnSpPr>
          <p:spPr>
            <a:xfrm>
              <a:off x="2556240" y="4059664"/>
              <a:ext cx="222172" cy="0"/>
            </a:xfrm>
            <a:prstGeom prst="line">
              <a:avLst/>
            </a:prstGeom>
            <a:ln w="9525">
              <a:solidFill>
                <a:srgbClr val="FFFFFF"/>
              </a:solidFill>
            </a:ln>
          </p:spPr>
        </p:cxnSp>
        <p:sp>
          <p:nvSpPr>
            <p:cNvPr id="15" name="AutoShape 15"/>
            <p:cNvSpPr/>
            <p:nvPr/>
          </p:nvSpPr>
          <p:spPr>
            <a:xfrm>
              <a:off x="2620407" y="4731554"/>
              <a:ext cx="89209" cy="89209"/>
            </a:xfrm>
            <a:prstGeom prst="ellipse">
              <a:avLst/>
            </a:prstGeom>
            <a:solidFill>
              <a:srgbClr val="FFFFFF"/>
            </a:solidFill>
            <a:ln cap="rnd">
              <a:noFill/>
              <a:prstDash val="solid"/>
            </a:ln>
            <a:effectLst>
              <a:outerShdw blurRad="76200" dist="50800" dir="5400000" algn="ctr" rotWithShape="0">
                <a:schemeClr val="accent2">
                  <a:alpha val="20000"/>
                </a:schemeClr>
              </a:outerShdw>
            </a:effectLst>
          </p:spPr>
          <p:txBody>
            <a:bodyPr rot="0" vert="horz" wrap="square" lIns="91440" tIns="45720" rIns="91440" bIns="45720" anchor="ctr">
              <a:normAutofit fontScale="25000" lnSpcReduction="20000"/>
            </a:bodyPr>
            <a:lstStyle/>
            <a:p>
              <a:pPr marL="0" algn="ctr"/>
              <a:endParaRPr/>
            </a:p>
          </p:txBody>
        </p:sp>
        <p:sp>
          <p:nvSpPr>
            <p:cNvPr id="16" name="AutoShape 16"/>
            <p:cNvSpPr/>
            <p:nvPr/>
          </p:nvSpPr>
          <p:spPr>
            <a:xfrm>
              <a:off x="2620407" y="5066090"/>
              <a:ext cx="89209" cy="89209"/>
            </a:xfrm>
            <a:prstGeom prst="ellipse">
              <a:avLst/>
            </a:prstGeom>
            <a:solidFill>
              <a:srgbClr val="FFFFFF">
                <a:alpha val="50000"/>
              </a:srgbClr>
            </a:solidFill>
            <a:ln cap="rnd">
              <a:noFill/>
              <a:prstDash val="solid"/>
            </a:ln>
            <a:effectLst>
              <a:outerShdw blurRad="76200" dist="50800" dir="5400000" algn="ctr" rotWithShape="0">
                <a:schemeClr val="accent2">
                  <a:alpha val="20000"/>
                </a:schemeClr>
              </a:outerShdw>
            </a:effectLst>
          </p:spPr>
          <p:txBody>
            <a:bodyPr rot="0" vert="horz" wrap="square" lIns="91440" tIns="45720" rIns="91440" bIns="45720" anchor="ctr">
              <a:normAutofit fontScale="25000" lnSpcReduction="20000"/>
            </a:bodyPr>
            <a:lstStyle/>
            <a:p>
              <a:pPr marL="0" algn="ctr"/>
              <a:endParaRPr/>
            </a:p>
          </p:txBody>
        </p:sp>
      </p:grpSp>
      <p:sp>
        <p:nvSpPr>
          <p:cNvPr id="17" name="TextBox 17"/>
          <p:cNvSpPr txBox="1"/>
          <p:nvPr/>
        </p:nvSpPr>
        <p:spPr>
          <a:xfrm flipH="1">
            <a:off x="4277879" y="4390341"/>
            <a:ext cx="3414274"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FFFFFF"/>
                </a:solidFill>
                <a:latin typeface="微软雅黑"/>
                <a:ea typeface="微软雅黑"/>
              </a:rPr>
              <a:t>Using Established Libraries</a:t>
            </a:r>
            <a:endParaRPr lang="en-US" sz="1100"/>
          </a:p>
        </p:txBody>
      </p:sp>
      <p:sp>
        <p:nvSpPr>
          <p:cNvPr id="18" name="AutoShape 18"/>
          <p:cNvSpPr/>
          <p:nvPr/>
        </p:nvSpPr>
        <p:spPr>
          <a:xfrm flipH="1">
            <a:off x="4277875" y="4820408"/>
            <a:ext cx="3414278" cy="1174168"/>
          </a:xfrm>
          <a:prstGeom prst="rect">
            <a:avLst/>
          </a:prstGeom>
          <a:ln>
            <a:noFill/>
          </a:ln>
        </p:spPr>
        <p:txBody>
          <a:bodyPr vert="horz" wrap="square" lIns="91440" tIns="45720" rIns="91440" bIns="45720" anchor="t">
            <a:spAutoFit/>
          </a:bodyPr>
          <a:lstStyle/>
          <a:p>
            <a:pPr marL="0" algn="l">
              <a:lnSpc>
                <a:spcPct val="120000"/>
              </a:lnSpc>
            </a:pPr>
            <a:r>
              <a:rPr lang="zh-CN" altLang="en-US" sz="1400" b="0" i="0" u="none" baseline="0">
                <a:solidFill>
                  <a:srgbClr val="FFFFFF">
                    <a:lumMod val="85000"/>
                    <a:lumOff val="15000"/>
                  </a:srgbClr>
                </a:solidFill>
                <a:latin typeface="微软雅黑"/>
                <a:ea typeface="微软雅黑"/>
              </a:rPr>
              <a:t>Utilizing well-maintained and audited libraries, such as OpenZeppelin, helps developers implement secure smart contracts efficiently without reinventing the wheel, reducing risks associated with custom code.</a:t>
            </a:r>
          </a:p>
        </p:txBody>
      </p:sp>
      <p:sp>
        <p:nvSpPr>
          <p:cNvPr id="19" name="AutoShape 19"/>
          <p:cNvSpPr/>
          <p:nvPr/>
        </p:nvSpPr>
        <p:spPr>
          <a:xfrm>
            <a:off x="7824729" y="2049100"/>
            <a:ext cx="526373" cy="1862689"/>
          </a:xfrm>
          <a:prstGeom prst="roundRect">
            <a:avLst>
              <a:gd name="adj" fmla="val 50000"/>
            </a:avLst>
          </a:prstGeom>
          <a:solidFill>
            <a:srgbClr val="FFFFFF">
              <a:alpha val="10000"/>
              <a:lumMod val="95000"/>
            </a:srgbClr>
          </a:solidFill>
          <a:ln>
            <a:noFill/>
          </a:ln>
        </p:spPr>
        <p:txBody>
          <a:bodyPr vert="horz" lIns="91440" tIns="45720" rIns="91440" bIns="45720" anchor="ctr">
            <a:normAutofit/>
          </a:bodyPr>
          <a:lstStyle/>
          <a:p>
            <a:pPr marL="0" algn="ctr"/>
            <a:endParaRPr/>
          </a:p>
        </p:txBody>
      </p:sp>
      <p:cxnSp>
        <p:nvCxnSpPr>
          <p:cNvPr id="20" name="Connector 20"/>
          <p:cNvCxnSpPr/>
          <p:nvPr/>
        </p:nvCxnSpPr>
        <p:spPr>
          <a:xfrm>
            <a:off x="7978585" y="2250664"/>
            <a:ext cx="197872" cy="0"/>
          </a:xfrm>
          <a:prstGeom prst="line">
            <a:avLst/>
          </a:prstGeom>
          <a:ln w="9525">
            <a:solidFill>
              <a:srgbClr val="FFFFFF">
                <a:alpha val="50000"/>
              </a:srgbClr>
            </a:solidFill>
          </a:ln>
        </p:spPr>
      </p:cxnSp>
      <p:cxnSp>
        <p:nvCxnSpPr>
          <p:cNvPr id="21" name="Connector 21"/>
          <p:cNvCxnSpPr/>
          <p:nvPr/>
        </p:nvCxnSpPr>
        <p:spPr>
          <a:xfrm>
            <a:off x="7978585" y="2328194"/>
            <a:ext cx="197872" cy="0"/>
          </a:xfrm>
          <a:prstGeom prst="line">
            <a:avLst/>
          </a:prstGeom>
          <a:ln w="9525">
            <a:solidFill>
              <a:srgbClr val="FFFFFF">
                <a:alpha val="50000"/>
              </a:srgbClr>
            </a:solidFill>
          </a:ln>
        </p:spPr>
      </p:cxnSp>
      <p:sp>
        <p:nvSpPr>
          <p:cNvPr id="22" name="AutoShape 22"/>
          <p:cNvSpPr/>
          <p:nvPr/>
        </p:nvSpPr>
        <p:spPr>
          <a:xfrm>
            <a:off x="8035733" y="2962990"/>
            <a:ext cx="79452" cy="84284"/>
          </a:xfrm>
          <a:prstGeom prst="ellipse">
            <a:avLst/>
          </a:prstGeom>
          <a:gradFill>
            <a:gsLst>
              <a:gs pos="0">
                <a:srgbClr val="BF9762">
                  <a:lumMod val="60000"/>
                  <a:lumOff val="40000"/>
                </a:srgbClr>
              </a:gs>
              <a:gs pos="60000">
                <a:srgbClr val="BF9762"/>
              </a:gs>
            </a:gsLst>
            <a:lin ang="2700000"/>
          </a:gradFill>
          <a:ln cap="rnd">
            <a:noFill/>
            <a:prstDash val="solid"/>
          </a:ln>
          <a:effectLst>
            <a:outerShdw blurRad="76200" dist="50800" dir="5400000" algn="ctr" rotWithShape="0">
              <a:schemeClr val="accent2">
                <a:alpha val="20000"/>
              </a:schemeClr>
            </a:outerShdw>
          </a:effectLst>
        </p:spPr>
        <p:txBody>
          <a:bodyPr rot="0" vert="horz" wrap="square" lIns="91440" tIns="45720" rIns="91440" bIns="45720" anchor="ctr">
            <a:normAutofit fontScale="25000" lnSpcReduction="20000"/>
          </a:bodyPr>
          <a:lstStyle/>
          <a:p>
            <a:pPr marL="0" algn="ctr"/>
            <a:endParaRPr/>
          </a:p>
        </p:txBody>
      </p:sp>
      <p:sp>
        <p:nvSpPr>
          <p:cNvPr id="23" name="AutoShape 23"/>
          <p:cNvSpPr/>
          <p:nvPr/>
        </p:nvSpPr>
        <p:spPr>
          <a:xfrm>
            <a:off x="8035733" y="3279057"/>
            <a:ext cx="79452" cy="84284"/>
          </a:xfrm>
          <a:prstGeom prst="ellipse">
            <a:avLst/>
          </a:prstGeom>
          <a:gradFill>
            <a:gsLst>
              <a:gs pos="0">
                <a:srgbClr val="BF9762">
                  <a:alpha val="50000"/>
                  <a:lumMod val="60000"/>
                  <a:lumOff val="40000"/>
                </a:srgbClr>
              </a:gs>
              <a:gs pos="60000">
                <a:srgbClr val="BF9762">
                  <a:alpha val="50000"/>
                </a:srgbClr>
              </a:gs>
            </a:gsLst>
            <a:lin ang="2700000"/>
          </a:gradFill>
          <a:ln cap="rnd">
            <a:noFill/>
            <a:prstDash val="solid"/>
          </a:ln>
          <a:effectLst>
            <a:outerShdw blurRad="76200" dist="50800" dir="5400000" algn="ctr" rotWithShape="0">
              <a:schemeClr val="accent2">
                <a:alpha val="20000"/>
              </a:schemeClr>
            </a:outerShdw>
          </a:effectLst>
        </p:spPr>
        <p:txBody>
          <a:bodyPr rot="0" vert="horz" wrap="square" lIns="91440" tIns="45720" rIns="91440" bIns="45720" anchor="ctr">
            <a:normAutofit fontScale="25000" lnSpcReduction="20000"/>
          </a:bodyPr>
          <a:lstStyle/>
          <a:p>
            <a:pPr marL="0" algn="ctr"/>
            <a:endParaRPr/>
          </a:p>
        </p:txBody>
      </p:sp>
      <p:sp>
        <p:nvSpPr>
          <p:cNvPr id="24" name="TextBox 24"/>
          <p:cNvSpPr txBox="1"/>
          <p:nvPr/>
        </p:nvSpPr>
        <p:spPr>
          <a:xfrm flipH="1">
            <a:off x="8504958" y="1940153"/>
            <a:ext cx="3013942" cy="338554"/>
          </a:xfrm>
          <a:prstGeom prst="rect">
            <a:avLst/>
          </a:prstGeom>
          <a:noFill/>
        </p:spPr>
        <p:txBody>
          <a:bodyPr vert="horz" wrap="square" lIns="91440" tIns="45720" rIns="91440" bIns="45720" rtlCol="0" anchor="b">
            <a:spAutoFit/>
          </a:bodyPr>
          <a:lstStyle/>
          <a:p>
            <a:pPr marL="0" algn="l">
              <a:defRPr/>
            </a:pPr>
            <a:r>
              <a:rPr lang="zh-CN" altLang="en-US" sz="1600" b="1" i="0" u="none" baseline="0">
                <a:solidFill>
                  <a:srgbClr val="FFFFFF"/>
                </a:solidFill>
                <a:latin typeface="微软雅黑"/>
                <a:ea typeface="微软雅黑"/>
              </a:rPr>
              <a:t>Real-time Monitoring</a:t>
            </a:r>
            <a:endParaRPr lang="en-US" sz="1100"/>
          </a:p>
        </p:txBody>
      </p:sp>
      <p:sp>
        <p:nvSpPr>
          <p:cNvPr id="25" name="AutoShape 25"/>
          <p:cNvSpPr/>
          <p:nvPr/>
        </p:nvSpPr>
        <p:spPr>
          <a:xfrm flipH="1">
            <a:off x="8504954" y="2370220"/>
            <a:ext cx="3013945" cy="1174168"/>
          </a:xfrm>
          <a:prstGeom prst="rect">
            <a:avLst/>
          </a:prstGeom>
          <a:ln>
            <a:noFill/>
          </a:ln>
        </p:spPr>
        <p:txBody>
          <a:bodyPr vert="horz" wrap="square" lIns="91440" tIns="45720" rIns="91440" bIns="45720" anchor="t">
            <a:spAutoFit/>
          </a:bodyPr>
          <a:lstStyle/>
          <a:p>
            <a:pPr marL="0" algn="l">
              <a:lnSpc>
                <a:spcPct val="120000"/>
              </a:lnSpc>
            </a:pPr>
            <a:r>
              <a:rPr lang="zh-CN" altLang="en-US" sz="1400" b="0" i="0" u="none" baseline="0">
                <a:solidFill>
                  <a:srgbClr val="FFFFFF">
                    <a:lumMod val="85000"/>
                    <a:lumOff val="15000"/>
                  </a:srgbClr>
                </a:solidFill>
                <a:latin typeface="微软雅黑"/>
                <a:ea typeface="微软雅黑"/>
              </a:rPr>
              <a:t>Implementing real-time monitoring solutions to track contract performance and unusual activities can help detect and respond to potential exploits early, enhancing the overall security posture.</a:t>
            </a:r>
          </a:p>
        </p:txBody>
      </p:sp>
      <p:sp>
        <p:nvSpPr>
          <p:cNvPr id="26" name="AutoShape 26"/>
          <p:cNvSpPr/>
          <p:nvPr/>
        </p:nvSpPr>
        <p:spPr>
          <a:xfrm flipH="1">
            <a:off x="1845797" y="2397898"/>
            <a:ext cx="3149445" cy="1174168"/>
          </a:xfrm>
          <a:prstGeom prst="rect">
            <a:avLst/>
          </a:prstGeom>
          <a:ln>
            <a:noFill/>
          </a:ln>
        </p:spPr>
        <p:txBody>
          <a:bodyPr vert="horz" wrap="square" lIns="91440" tIns="45720" rIns="91440" bIns="45720" anchor="t">
            <a:spAutoFit/>
          </a:bodyPr>
          <a:lstStyle/>
          <a:p>
            <a:pPr marL="0" algn="l">
              <a:lnSpc>
                <a:spcPct val="120000"/>
              </a:lnSpc>
            </a:pPr>
            <a:r>
              <a:rPr lang="zh-CN" altLang="en-US" sz="1400" b="0" i="0" u="none" baseline="0">
                <a:solidFill>
                  <a:srgbClr val="FFFFFF">
                    <a:lumMod val="85000"/>
                    <a:lumOff val="15000"/>
                  </a:srgbClr>
                </a:solidFill>
                <a:latin typeface="微软雅黑"/>
                <a:ea typeface="微软雅黑"/>
              </a:rPr>
              <a:t>Conducting thorough code reviews and third-party audits is essential to identify and mitigate vulnerabilities before deployment, ensuring the contract performs as intended under various scenarios.</a:t>
            </a: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afterEffect">
                                  <p:stCondLst>
                                    <p:cond delay="0"/>
                                  </p:stCondLst>
                                  <p:childTnLst>
                                    <p:anim calcmode="lin" valueType="num">
                                      <p:cBhvr>
                                        <p:cTn id="6" dur="500" fill="hold"/>
                                        <p:tgtEl>
                                          <p:spTgt spid="2"/>
                                        </p:tgtEl>
                                        <p:attrNameLst>
                                          <p:attrName>ppt_w</p:attrName>
                                        </p:attrNameLst>
                                      </p:cBhvr>
                                      <p:tavLst>
                                        <p:tav tm="0">
                                          <p:val>
                                            <p:fltVal val="0"/>
                                          </p:val>
                                        </p:tav>
                                        <p:tav tm="100000">
                                          <p:val>
                                            <p:strVal val="#ppt_w"/>
                                          </p:val>
                                        </p:tav>
                                      </p:tavLst>
                                    </p:anim>
                                    <p:anim calcmode="lin" valueType="num">
                                      <p:cBhvr>
                                        <p:cTn id="7" dur="500" fill="hold"/>
                                        <p:tgtEl>
                                          <p:spTgt spid="2"/>
                                        </p:tgtEl>
                                        <p:attrNameLst>
                                          <p:attrName>ppt_h</p:attrName>
                                        </p:attrNameLst>
                                      </p:cBhvr>
                                      <p:tavLst>
                                        <p:tav tm="0">
                                          <p:val>
                                            <p:fltVal val="0"/>
                                          </p:val>
                                        </p:tav>
                                        <p:tav tm="100000">
                                          <p:val>
                                            <p:strVal val="#ppt_h"/>
                                          </p:val>
                                        </p:tav>
                                      </p:tavLst>
                                    </p:anim>
                                    <p:set>
                                      <p:cBhvr>
                                        <p:cTn id="8" dur="1" fill="hold">
                                          <p:stCondLst>
                                            <p:cond delay="0"/>
                                          </p:stCondLst>
                                        </p:cTn>
                                        <p:tgtEl>
                                          <p:spTgt spid="2"/>
                                        </p:tgtEl>
                                        <p:attrNameLst>
                                          <p:attrName>style.visibility</p:attrName>
                                        </p:attrNameLst>
                                      </p:cBhvr>
                                      <p:to>
                                        <p:strVal val="visible"/>
                                      </p:to>
                                    </p:set>
                                  </p:childTnLst>
                                </p:cTn>
                              </p:par>
                              <p:par>
                                <p:cTn id="9" presetID="6" presetClass="entr" presetSubtype="16" fill="hold" nodeType="afterEffect">
                                  <p:stCondLst>
                                    <p:cond delay="0"/>
                                  </p:stCondLst>
                                  <p:childTnLst>
                                    <p:animEffect transition="in" filter="circle(in)">
                                      <p:cBhvr>
                                        <p:cTn id="10" dur="1000"/>
                                        <p:tgtEl>
                                          <p:spTgt spid="10"/>
                                        </p:tgtEl>
                                      </p:cBhvr>
                                    </p:animEffect>
                                    <p:set>
                                      <p:cBhvr>
                                        <p:cTn id="11" dur="1000" fill="hold">
                                          <p:stCondLst>
                                            <p:cond delay="0"/>
                                          </p:stCondLst>
                                        </p:cTn>
                                        <p:tgtEl>
                                          <p:spTgt spid="10"/>
                                        </p:tgtEl>
                                        <p:attrNameLst>
                                          <p:attrName>style.visibility</p:attrName>
                                        </p:attrNameLst>
                                      </p:cBhvr>
                                      <p:to>
                                        <p:strVal val="visible"/>
                                      </p:to>
                                    </p:set>
                                  </p:childTnLst>
                                </p:cTn>
                              </p:par>
                              <p:par>
                                <p:cTn id="12" presetID="23" presetClass="entr" presetSubtype="16" fill="hold" nodeType="afterEffect">
                                  <p:stCondLst>
                                    <p:cond delay="0"/>
                                  </p:stCondLst>
                                  <p:childTnLs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set>
                                      <p:cBhvr>
                                        <p:cTn id="15" dur="1" fill="hold">
                                          <p:stCondLst>
                                            <p:cond delay="0"/>
                                          </p:stCondLst>
                                        </p:cTn>
                                        <p:tgtEl>
                                          <p:spTgt spid="26"/>
                                        </p:tgtEl>
                                        <p:attrNameLst>
                                          <p:attrName>style.visibility</p:attrName>
                                        </p:attrNameLst>
                                      </p:cBhvr>
                                      <p:to>
                                        <p:strVal val="visible"/>
                                      </p:to>
                                    </p:set>
                                  </p:childTnLst>
                                </p:cTn>
                              </p:par>
                              <p:par>
                                <p:cTn id="16" presetID="2" presetClass="entr" presetSubtype="1" fill="hold" nodeType="afterEffect">
                                  <p:stCondLst>
                                    <p:cond delay="0"/>
                                  </p:stCondLst>
                                  <p:childTnLs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0-#ppt_h/2"/>
                                          </p:val>
                                        </p:tav>
                                        <p:tav tm="100000">
                                          <p:val>
                                            <p:strVal val="#ppt_y"/>
                                          </p:val>
                                        </p:tav>
                                      </p:tavLst>
                                    </p:anim>
                                    <p:set>
                                      <p:cBhvr>
                                        <p:cTn id="19" dur="1000" fill="hold">
                                          <p:stCondLst>
                                            <p:cond delay="0"/>
                                          </p:stCondLst>
                                        </p:cTn>
                                        <p:tgtEl>
                                          <p:spTgt spid="17"/>
                                        </p:tgtEl>
                                        <p:attrNameLst>
                                          <p:attrName>style.visibility</p:attrName>
                                        </p:attrNameLst>
                                      </p:cBhvr>
                                      <p:to>
                                        <p:strVal val="visible"/>
                                      </p:to>
                                    </p:set>
                                  </p:childTnLst>
                                </p:cTn>
                              </p:par>
                              <p:par>
                                <p:cTn id="20" presetID="21" presetClass="entr" presetSubtype="4" fill="hold" nodeType="afterEffect">
                                  <p:stCondLst>
                                    <p:cond delay="0"/>
                                  </p:stCondLst>
                                  <p:childTnLst>
                                    <p:animEffect transition="in" filter="wheel(4)">
                                      <p:cBhvr>
                                        <p:cTn id="21" dur="1000"/>
                                        <p:tgtEl>
                                          <p:spTgt spid="18"/>
                                        </p:tgtEl>
                                      </p:cBhvr>
                                    </p:animEffect>
                                    <p:set>
                                      <p:cBhvr>
                                        <p:cTn id="22" dur="1000" fill="hold">
                                          <p:stCondLst>
                                            <p:cond delay="0"/>
                                          </p:stCondLst>
                                        </p:cTn>
                                        <p:tgtEl>
                                          <p:spTgt spid="18"/>
                                        </p:tgtEl>
                                        <p:attrNameLst>
                                          <p:attrName>style.visibility</p:attrName>
                                        </p:attrNameLst>
                                      </p:cBhvr>
                                      <p:to>
                                        <p:strVal val="visible"/>
                                      </p:to>
                                    </p:set>
                                  </p:childTnLst>
                                </p:cTn>
                              </p:par>
                              <p:par>
                                <p:cTn id="23" presetID="12" presetClass="entr" presetSubtype="2" fill="hold" nodeType="afterEffect">
                                  <p:stCondLst>
                                    <p:cond delay="0"/>
                                  </p:stCondLst>
                                  <p:childTnLst>
                                    <p:anim calcmode="lin" valueType="num">
                                      <p:cBhvr additive="base">
                                        <p:cTn id="24" dur="500"/>
                                        <p:tgtEl>
                                          <p:spTgt spid="24"/>
                                        </p:tgtEl>
                                        <p:attrNameLst>
                                          <p:attrName>ppt_x</p:attrName>
                                        </p:attrNameLst>
                                      </p:cBhvr>
                                      <p:tavLst>
                                        <p:tav tm="0">
                                          <p:val>
                                            <p:strVal val="#ppt_x+#ppt_w*1.125000"/>
                                          </p:val>
                                        </p:tav>
                                        <p:tav tm="100000">
                                          <p:val>
                                            <p:strVal val="#ppt_x"/>
                                          </p:val>
                                        </p:tav>
                                      </p:tavLst>
                                    </p:anim>
                                    <p:animEffect transition="in" filter="wipe(left)">
                                      <p:cBhvr>
                                        <p:cTn id="25" dur="500"/>
                                        <p:tgtEl>
                                          <p:spTgt spid="24"/>
                                        </p:tgtEl>
                                      </p:cBhvr>
                                    </p:animEffect>
                                    <p:set>
                                      <p:cBhvr>
                                        <p:cTn id="26" dur="500" fill="hold">
                                          <p:stCondLst>
                                            <p:cond delay="0"/>
                                          </p:stCondLst>
                                        </p:cTn>
                                        <p:tgtEl>
                                          <p:spTgt spid="24"/>
                                        </p:tgtEl>
                                        <p:attrNameLst>
                                          <p:attrName>style.visibility</p:attrName>
                                        </p:attrNameLst>
                                      </p:cBhvr>
                                      <p:to>
                                        <p:strVal val="visible"/>
                                      </p:to>
                                    </p:set>
                                  </p:childTnLst>
                                </p:cTn>
                              </p:par>
                              <p:par>
                                <p:cTn id="27" presetID="3" presetClass="entr" presetSubtype="5" fill="hold" nodeType="afterEffect">
                                  <p:stCondLst>
                                    <p:cond delay="0"/>
                                  </p:stCondLst>
                                  <p:childTnLst>
                                    <p:animEffect transition="in" filter="blinds(vertical)">
                                      <p:cBhvr>
                                        <p:cTn id="28" dur="1000"/>
                                        <p:tgtEl>
                                          <p:spTgt spid="25"/>
                                        </p:tgtEl>
                                      </p:cBhvr>
                                    </p:animEffect>
                                    <p:set>
                                      <p:cBhvr>
                                        <p:cTn id="29" dur="1000"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AutoShape 2"/>
          <p:cNvSpPr/>
          <p:nvPr/>
        </p:nvSpPr>
        <p:spPr>
          <a:xfrm>
            <a:off x="4253306" y="0"/>
            <a:ext cx="3672688" cy="6858000"/>
          </a:xfrm>
          <a:prstGeom prst="rect">
            <a:avLst/>
          </a:prstGeom>
          <a:solidFill>
            <a:srgbClr val="FFFFFF">
              <a:alpha val="5000"/>
              <a:lumMod val="50000"/>
              <a:lumOff val="50000"/>
            </a:srgbClr>
          </a:solidFill>
          <a:ln>
            <a:noFill/>
          </a:ln>
        </p:spPr>
        <p:txBody>
          <a:bodyPr vert="horz" lIns="91440" tIns="45720" rIns="91440" bIns="45720" anchor="ctr">
            <a:normAutofit/>
          </a:bodyPr>
          <a:lstStyle/>
          <a:p>
            <a:pPr marL="0" algn="ctr"/>
            <a:endParaRPr/>
          </a:p>
        </p:txBody>
      </p:sp>
      <p:sp>
        <p:nvSpPr>
          <p:cNvPr id="3" name="TextBox 3"/>
          <p:cNvSpPr txBox="1"/>
          <p:nvPr/>
        </p:nvSpPr>
        <p:spPr>
          <a:xfrm>
            <a:off x="815483" y="2001128"/>
            <a:ext cx="755335" cy="707886"/>
          </a:xfrm>
          <a:prstGeom prst="rect">
            <a:avLst/>
          </a:prstGeom>
          <a:noFill/>
        </p:spPr>
        <p:txBody>
          <a:bodyPr vert="horz" wrap="none" lIns="91440" tIns="45720" rIns="91440" bIns="45720" rtlCol="0" anchor="t">
            <a:spAutoFit/>
          </a:bodyPr>
          <a:lstStyle/>
          <a:p>
            <a:pPr marL="0" algn="l">
              <a:defRPr/>
            </a:pPr>
            <a:r>
              <a:rPr lang="en-US" sz="4000" b="1" i="0" u="none" baseline="0">
                <a:gradFill>
                  <a:gsLst>
                    <a:gs pos="0">
                      <a:srgbClr val="3C6790">
                        <a:lumMod val="60000"/>
                        <a:lumOff val="40000"/>
                      </a:srgbClr>
                    </a:gs>
                    <a:gs pos="61062">
                      <a:srgbClr val="3C6790"/>
                    </a:gs>
                  </a:gsLst>
                  <a:lin ang="2700000"/>
                </a:gradFill>
                <a:effectLst>
                  <a:outerShdw blurRad="76200" dist="50800" dir="5400000" algn="ctr" rotWithShape="0">
                    <a:schemeClr val="accent3">
                      <a:alpha val="20000"/>
                    </a:schemeClr>
                  </a:outerShdw>
                </a:effectLst>
                <a:latin typeface="Arial"/>
                <a:ea typeface="Arial"/>
              </a:rPr>
              <a:t>01</a:t>
            </a:r>
            <a:endParaRPr lang="en-US" sz="1100"/>
          </a:p>
        </p:txBody>
      </p:sp>
      <p:sp>
        <p:nvSpPr>
          <p:cNvPr id="4" name="AutoShape 4"/>
          <p:cNvSpPr/>
          <p:nvPr/>
        </p:nvSpPr>
        <p:spPr>
          <a:xfrm>
            <a:off x="660400" y="3668995"/>
            <a:ext cx="3410129" cy="1400384"/>
          </a:xfrm>
          <a:prstGeom prst="rect">
            <a:avLst/>
          </a:prstGeom>
          <a:ln>
            <a:noFill/>
          </a:ln>
        </p:spPr>
        <p:txBody>
          <a:bodyPr vert="horz" wrap="square" lIns="91440" tIns="45720" rIns="91440" bIns="45720" anchor="t">
            <a:spAutoFit/>
          </a:bodyPr>
          <a:lstStyle/>
          <a:p>
            <a:pPr marL="0" algn="l">
              <a:lnSpc>
                <a:spcPct val="150000"/>
              </a:lnSpc>
            </a:pPr>
            <a:r>
              <a:rPr lang="zh-CN" altLang="en-US" sz="1400" b="0" i="0" u="none" baseline="0">
                <a:solidFill>
                  <a:srgbClr val="FFFFFF"/>
                </a:solidFill>
                <a:latin typeface="微软雅黑"/>
                <a:ea typeface="微软雅黑"/>
              </a:rPr>
              <a:t>Automated testing tools like Truffle and MythX allow developers to simulate and test smart contract behavior comprehensively. They can identify vulnerabilities and ensure the contract survives edge cases.</a:t>
            </a:r>
          </a:p>
        </p:txBody>
      </p:sp>
      <p:sp>
        <p:nvSpPr>
          <p:cNvPr id="5" name="TextBox 5"/>
          <p:cNvSpPr txBox="1"/>
          <p:nvPr/>
        </p:nvSpPr>
        <p:spPr>
          <a:xfrm>
            <a:off x="620924" y="3035116"/>
            <a:ext cx="3449606" cy="338554"/>
          </a:xfrm>
          <a:prstGeom prst="rect">
            <a:avLst/>
          </a:prstGeom>
          <a:noFill/>
        </p:spPr>
        <p:txBody>
          <a:bodyPr vert="horz" wrap="square" lIns="91440" tIns="45720" rIns="91440" bIns="45720" rtlCol="0" anchor="t">
            <a:spAutoFit/>
          </a:bodyPr>
          <a:lstStyle/>
          <a:p>
            <a:pPr marL="0" algn="l">
              <a:lnSpc>
                <a:spcPct val="100000"/>
              </a:lnSpc>
              <a:defRPr/>
            </a:pPr>
            <a:r>
              <a:rPr lang="zh-CN" altLang="en-US" sz="1600" b="1" i="0" u="none" baseline="0">
                <a:solidFill>
                  <a:srgbClr val="FFFFFF"/>
                </a:solidFill>
                <a:latin typeface="微软雅黑"/>
                <a:ea typeface="微软雅黑"/>
              </a:rPr>
              <a:t>Automated Testing Tools</a:t>
            </a:r>
            <a:endParaRPr lang="en-US" sz="1100"/>
          </a:p>
        </p:txBody>
      </p:sp>
      <p:sp>
        <p:nvSpPr>
          <p:cNvPr id="6" name="TextBox 6"/>
          <p:cNvSpPr txBox="1"/>
          <p:nvPr/>
        </p:nvSpPr>
        <p:spPr>
          <a:xfrm>
            <a:off x="8698537" y="2001128"/>
            <a:ext cx="755335" cy="707886"/>
          </a:xfrm>
          <a:prstGeom prst="rect">
            <a:avLst/>
          </a:prstGeom>
          <a:noFill/>
        </p:spPr>
        <p:txBody>
          <a:bodyPr vert="horz" wrap="none" lIns="91440" tIns="45720" rIns="91440" bIns="45720" rtlCol="0" anchor="t">
            <a:spAutoFit/>
          </a:bodyPr>
          <a:lstStyle/>
          <a:p>
            <a:pPr marL="0" algn="l">
              <a:defRPr/>
            </a:pPr>
            <a:r>
              <a:rPr lang="en-US" sz="4000" b="1" i="0" u="none" baseline="0">
                <a:gradFill>
                  <a:gsLst>
                    <a:gs pos="0">
                      <a:srgbClr val="3C6790">
                        <a:lumMod val="60000"/>
                        <a:lumOff val="40000"/>
                      </a:srgbClr>
                    </a:gs>
                    <a:gs pos="61062">
                      <a:srgbClr val="3C6790"/>
                    </a:gs>
                  </a:gsLst>
                  <a:lin ang="2700000"/>
                </a:gradFill>
                <a:effectLst>
                  <a:outerShdw blurRad="76200" dist="50800" dir="5400000" algn="ctr" rotWithShape="0">
                    <a:schemeClr val="accent3">
                      <a:alpha val="20000"/>
                    </a:schemeClr>
                  </a:outerShdw>
                </a:effectLst>
                <a:latin typeface="Arial"/>
                <a:ea typeface="Arial"/>
              </a:rPr>
              <a:t>03</a:t>
            </a:r>
            <a:endParaRPr lang="en-US" sz="1100"/>
          </a:p>
        </p:txBody>
      </p:sp>
      <p:sp>
        <p:nvSpPr>
          <p:cNvPr id="7" name="AutoShape 7"/>
          <p:cNvSpPr/>
          <p:nvPr/>
        </p:nvSpPr>
        <p:spPr>
          <a:xfrm>
            <a:off x="8443119" y="3668995"/>
            <a:ext cx="3249528" cy="1400384"/>
          </a:xfrm>
          <a:prstGeom prst="rect">
            <a:avLst/>
          </a:prstGeom>
          <a:ln>
            <a:noFill/>
          </a:ln>
        </p:spPr>
        <p:txBody>
          <a:bodyPr vert="horz" wrap="square" lIns="91440" tIns="45720" rIns="91440" bIns="45720" anchor="t">
            <a:spAutoFit/>
          </a:bodyPr>
          <a:lstStyle/>
          <a:p>
            <a:pPr marL="0" algn="l">
              <a:lnSpc>
                <a:spcPct val="150000"/>
              </a:lnSpc>
            </a:pPr>
            <a:r>
              <a:rPr lang="zh-CN" altLang="en-US" sz="1400" b="0" i="0" u="none" baseline="0">
                <a:solidFill>
                  <a:srgbClr val="FFFFFF"/>
                </a:solidFill>
                <a:latin typeface="微软雅黑"/>
                <a:ea typeface="微软雅黑"/>
              </a:rPr>
              <a:t>Establishing bug bounty programs incentivizes security researchers to identify potential vulnerabilities, encouraging community engagement and enhancing the robustness of deployed contracts through proactive discovery.</a:t>
            </a:r>
          </a:p>
        </p:txBody>
      </p:sp>
      <p:sp>
        <p:nvSpPr>
          <p:cNvPr id="8" name="TextBox 8"/>
          <p:cNvSpPr txBox="1"/>
          <p:nvPr/>
        </p:nvSpPr>
        <p:spPr>
          <a:xfrm>
            <a:off x="8443118" y="3035116"/>
            <a:ext cx="3249529" cy="338554"/>
          </a:xfrm>
          <a:prstGeom prst="rect">
            <a:avLst/>
          </a:prstGeom>
          <a:noFill/>
        </p:spPr>
        <p:txBody>
          <a:bodyPr vert="horz" wrap="square" lIns="91440" tIns="45720" rIns="91440" bIns="45720" rtlCol="0" anchor="t">
            <a:spAutoFit/>
          </a:bodyPr>
          <a:lstStyle/>
          <a:p>
            <a:pPr marL="0" algn="l">
              <a:lnSpc>
                <a:spcPct val="100000"/>
              </a:lnSpc>
              <a:defRPr/>
            </a:pPr>
            <a:r>
              <a:rPr lang="zh-CN" altLang="en-US" sz="1600" b="1" i="0" u="none" baseline="0">
                <a:solidFill>
                  <a:srgbClr val="FFFFFF"/>
                </a:solidFill>
                <a:latin typeface="微软雅黑"/>
                <a:ea typeface="微软雅黑"/>
              </a:rPr>
              <a:t>Use of Bug Bounties</a:t>
            </a:r>
            <a:endParaRPr lang="en-US" sz="1100"/>
          </a:p>
        </p:txBody>
      </p:sp>
      <p:sp>
        <p:nvSpPr>
          <p:cNvPr id="9" name="TextBox 9"/>
          <p:cNvSpPr txBox="1"/>
          <p:nvPr/>
        </p:nvSpPr>
        <p:spPr>
          <a:xfrm>
            <a:off x="4724992" y="2001128"/>
            <a:ext cx="755335" cy="707886"/>
          </a:xfrm>
          <a:prstGeom prst="rect">
            <a:avLst/>
          </a:prstGeom>
          <a:noFill/>
        </p:spPr>
        <p:txBody>
          <a:bodyPr vert="horz" wrap="none" lIns="91440" tIns="45720" rIns="91440" bIns="45720" rtlCol="0" anchor="t">
            <a:spAutoFit/>
          </a:bodyPr>
          <a:lstStyle/>
          <a:p>
            <a:pPr marL="0" algn="l">
              <a:defRPr/>
            </a:pPr>
            <a:r>
              <a:rPr lang="en-US" sz="4000" b="1" i="0" u="none" baseline="0">
                <a:gradFill>
                  <a:gsLst>
                    <a:gs pos="0">
                      <a:srgbClr val="BF9762">
                        <a:lumMod val="60000"/>
                        <a:lumOff val="40000"/>
                      </a:srgbClr>
                    </a:gs>
                    <a:gs pos="60000">
                      <a:srgbClr val="BF9762"/>
                    </a:gs>
                  </a:gsLst>
                  <a:lin ang="2700000"/>
                </a:gradFill>
                <a:effectLst>
                  <a:outerShdw blurRad="76200" dist="50800" dir="5400000" algn="ctr" rotWithShape="0">
                    <a:schemeClr val="accent2">
                      <a:alpha val="20000"/>
                    </a:schemeClr>
                  </a:outerShdw>
                </a:effectLst>
                <a:latin typeface="Arial"/>
                <a:ea typeface="Arial"/>
              </a:rPr>
              <a:t>02</a:t>
            </a:r>
            <a:endParaRPr lang="en-US" sz="1100"/>
          </a:p>
        </p:txBody>
      </p:sp>
      <p:sp>
        <p:nvSpPr>
          <p:cNvPr id="10" name="AutoShape 10"/>
          <p:cNvSpPr/>
          <p:nvPr/>
        </p:nvSpPr>
        <p:spPr>
          <a:xfrm>
            <a:off x="4532022" y="3668995"/>
            <a:ext cx="3211196" cy="1400384"/>
          </a:xfrm>
          <a:prstGeom prst="rect">
            <a:avLst/>
          </a:prstGeom>
          <a:ln>
            <a:noFill/>
          </a:ln>
        </p:spPr>
        <p:txBody>
          <a:bodyPr vert="horz" wrap="square" lIns="91440" tIns="45720" rIns="91440" bIns="45720" anchor="t">
            <a:spAutoFit/>
          </a:bodyPr>
          <a:lstStyle/>
          <a:p>
            <a:pPr marL="0" algn="l">
              <a:lnSpc>
                <a:spcPct val="150000"/>
              </a:lnSpc>
            </a:pPr>
            <a:r>
              <a:rPr lang="zh-CN" altLang="en-US" sz="1400" b="0" i="0" u="none" baseline="0">
                <a:solidFill>
                  <a:srgbClr val="FFFFFF"/>
                </a:solidFill>
                <a:latin typeface="微软雅黑"/>
                <a:ea typeface="微软雅黑"/>
              </a:rPr>
              <a:t>Formal verification provides mathematical proofs of the correctness of smart contracts. This rigorous approach enhances security by ensuring that the contract’s implementation matches its specified properties.</a:t>
            </a:r>
          </a:p>
        </p:txBody>
      </p:sp>
      <p:sp>
        <p:nvSpPr>
          <p:cNvPr id="11" name="TextBox 11"/>
          <p:cNvSpPr txBox="1"/>
          <p:nvPr/>
        </p:nvSpPr>
        <p:spPr>
          <a:xfrm>
            <a:off x="4532022" y="3035116"/>
            <a:ext cx="3211196" cy="338554"/>
          </a:xfrm>
          <a:prstGeom prst="rect">
            <a:avLst/>
          </a:prstGeom>
          <a:noFill/>
        </p:spPr>
        <p:txBody>
          <a:bodyPr vert="horz" wrap="square" lIns="91440" tIns="45720" rIns="91440" bIns="45720" rtlCol="0" anchor="t">
            <a:spAutoFit/>
          </a:bodyPr>
          <a:lstStyle/>
          <a:p>
            <a:pPr marL="0" algn="l">
              <a:lnSpc>
                <a:spcPct val="100000"/>
              </a:lnSpc>
              <a:defRPr/>
            </a:pPr>
            <a:r>
              <a:rPr lang="zh-CN" altLang="en-US" sz="1600" b="1" i="0" u="none" baseline="0">
                <a:solidFill>
                  <a:srgbClr val="FFFFFF"/>
                </a:solidFill>
                <a:latin typeface="微软雅黑"/>
                <a:ea typeface="微软雅黑"/>
              </a:rPr>
              <a:t>Formal Verification Methods</a:t>
            </a:r>
            <a:endParaRPr lang="en-US" sz="1100"/>
          </a:p>
        </p:txBody>
      </p:sp>
      <p:sp>
        <p:nvSpPr>
          <p:cNvPr id="12" name="TextBox 12"/>
          <p:cNvSpPr txBox="1"/>
          <p:nvPr/>
        </p:nvSpPr>
        <p:spPr>
          <a:xfrm>
            <a:off x="660400" y="128587"/>
            <a:ext cx="10858500" cy="900112"/>
          </a:xfrm>
          <a:prstGeom prst="rect">
            <a:avLst/>
          </a:prstGeom>
        </p:spPr>
        <p:txBody>
          <a:bodyPr vert="horz" lIns="91440" tIns="45720" rIns="91440" bIns="45720" rtlCol="0" anchor="t">
            <a:normAutofit/>
          </a:bodyPr>
          <a:lstStyle/>
          <a:p>
            <a:pPr marL="0" algn="l">
              <a:lnSpc>
                <a:spcPct val="100000"/>
              </a:lnSpc>
              <a:spcBef>
                <a:spcPct val="0"/>
              </a:spcBef>
              <a:defRPr/>
            </a:pPr>
            <a:r>
              <a:rPr lang="zh-CN" altLang="en-US" sz="2800" b="1" i="0" u="none" baseline="0">
                <a:solidFill>
                  <a:srgbClr val="FFFFFF"/>
                </a:solidFill>
                <a:latin typeface="微软雅黑"/>
                <a:ea typeface="微软雅黑"/>
              </a:rPr>
              <a:t>Security Tools and Frameworks</a:t>
            </a:r>
            <a:endParaRPr lang="en-US" sz="11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afterEffect">
                                  <p:stCondLst>
                                    <p:cond delay="0"/>
                                  </p:stCondLst>
                                  <p:childTnLst>
                                    <p:animEffect transition="in" filter="dissolve">
                                      <p:cBhvr>
                                        <p:cTn id="6" dur="1000"/>
                                        <p:tgtEl>
                                          <p:spTgt spid="12"/>
                                        </p:tgtEl>
                                      </p:cBhvr>
                                    </p:animEffect>
                                    <p:set>
                                      <p:cBhvr>
                                        <p:cTn id="7" dur="1000" fill="hold">
                                          <p:stCondLst>
                                            <p:cond delay="0"/>
                                          </p:stCondLst>
                                        </p:cTn>
                                        <p:tgtEl>
                                          <p:spTgt spid="12"/>
                                        </p:tgtEl>
                                        <p:attrNameLst>
                                          <p:attrName>style.visibility</p:attrName>
                                        </p:attrNameLst>
                                      </p:cBhvr>
                                      <p:to>
                                        <p:strVal val="visible"/>
                                      </p:to>
                                    </p:set>
                                  </p:childTnLst>
                                </p:cTn>
                              </p:par>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9" presetClass="entr" presetSubtype="5" fill="hold" nodeType="afterEffect">
                                  <p:stCondLst>
                                    <p:cond delay="0"/>
                                  </p:stCondLst>
                                  <p:childTnLst>
                                    <p:anim calcmode="lin" valueType="num">
                                      <p:cBhvr>
                                        <p:cTn id="11" dur="2000" fill="hold"/>
                                        <p:tgtEl>
                                          <p:spTgt spid="5"/>
                                        </p:tgtEl>
                                        <p:attrNameLst>
                                          <p:attrName>ppt_w</p:attrName>
                                        </p:attrNameLst>
                                      </p:cBhvr>
                                      <p:tavLst>
                                        <p:tav tm="0">
                                          <p:val>
                                            <p:strVal val="#ppt_w"/>
                                          </p:val>
                                        </p:tav>
                                        <p:tav tm="100000">
                                          <p:val>
                                            <p:strVal val="#ppt_w"/>
                                          </p:val>
                                        </p:tav>
                                      </p:tavLst>
                                    </p:anim>
                                    <p:anim calcmode="lin" valueType="num">
                                      <p:cBhvr>
                                        <p:cTn id="12" dur="2000" fill="hold"/>
                                        <p:tgtEl>
                                          <p:spTgt spid="5"/>
                                        </p:tgtEl>
                                        <p:attrNameLst>
                                          <p:attrName>ppt_h</p:attrName>
                                        </p:attrNameLst>
                                      </p:cBhvr>
                                      <p:tavLst>
                                        <p:tav tm="0" fmla="#ppt_h*sin(2.5*pi*$)">
                                          <p:val>
                                            <p:fltVal val="0"/>
                                          </p:val>
                                        </p:tav>
                                        <p:tav tm="100000">
                                          <p:val>
                                            <p:fltVal val="1"/>
                                          </p:val>
                                        </p:tav>
                                      </p:tavLst>
                                    </p:anim>
                                    <p:set>
                                      <p:cBhvr>
                                        <p:cTn id="13" dur="2000" fill="hold">
                                          <p:stCondLst>
                                            <p:cond delay="0"/>
                                          </p:stCondLst>
                                        </p:cTn>
                                        <p:tgtEl>
                                          <p:spTgt spid="5"/>
                                        </p:tgtEl>
                                        <p:attrNameLst>
                                          <p:attrName>style.visibility</p:attrName>
                                        </p:attrNameLst>
                                      </p:cBhvr>
                                      <p:to>
                                        <p:strVal val="visible"/>
                                      </p:to>
                                    </p:set>
                                  </p:childTnLst>
                                </p:cTn>
                              </p:par>
                              <p:par>
                                <p:cTn id="14" presetID="52" presetClass="entr" presetSubtype="0" fill="hold" nodeType="afterEffect">
                                  <p:stCondLst>
                                    <p:cond delay="0"/>
                                  </p:stCondLst>
                                  <p:childTnLst>
                                    <p:animEffect transition="in" filter="fade">
                                      <p:cBhvr>
                                        <p:cTn id="15" dur="1000"/>
                                        <p:tgtEl>
                                          <p:spTgt spid="4"/>
                                        </p:tgtEl>
                                      </p:cBhvr>
                                    </p:animEffect>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4"/>
                                        </p:tgtEl>
                                        <p:attrNameLst>
                                          <p:attrName>ppt_x</p:attrName>
                                          <p:attrName>ppt_y</p:attrName>
                                        </p:attrNameLst>
                                      </p:cBhvr>
                                    </p:animMotion>
                                    <p:animScale>
                                      <p:cBhvr>
                                        <p:cTn id="17" dur="1000" decel="50000" fill="hold">
                                          <p:stCondLst>
                                            <p:cond delay="0"/>
                                          </p:stCondLst>
                                        </p:cTn>
                                        <p:tgtEl>
                                          <p:spTgt spid="4"/>
                                        </p:tgtEl>
                                      </p:cBhvr>
                                      <p:from x="250000" y="250000"/>
                                      <p:to x="100000" y="100000"/>
                                    </p:animScale>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29" presetClass="entr" presetSubtype="0" fill="hold" nodeType="afterEffect">
                                  <p:stCondLst>
                                    <p:cond delay="0"/>
                                  </p:stCondLst>
                                  <p:childTnLst>
                                    <p:anim calcmode="lin" valueType="num">
                                      <p:cBhvr>
                                        <p:cTn id="22" dur="1000" fill="hold"/>
                                        <p:tgtEl>
                                          <p:spTgt spid="11"/>
                                        </p:tgtEl>
                                        <p:attrNameLst>
                                          <p:attrName>ppt_x</p:attrName>
                                        </p:attrNameLst>
                                      </p:cBhvr>
                                      <p:tavLst>
                                        <p:tav tm="0">
                                          <p:val>
                                            <p:strVal val="#ppt_x-.2"/>
                                          </p:val>
                                        </p:tav>
                                        <p:tav tm="100000">
                                          <p:val>
                                            <p:strVal val="#ppt_x"/>
                                          </p:val>
                                        </p:tav>
                                      </p:tavLst>
                                    </p:anim>
                                    <p:anim calcmode="lin" valueType="num">
                                      <p:cBhvr>
                                        <p:cTn id="2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1"/>
                                        </p:tgtEl>
                                      </p:cBhvr>
                                    </p:animEffect>
                                    <p:set>
                                      <p:cBhvr>
                                        <p:cTn id="25" dur="1" fill="hold">
                                          <p:stCondLst>
                                            <p:cond delay="0"/>
                                          </p:stCondLst>
                                        </p:cTn>
                                        <p:tgtEl>
                                          <p:spTgt spid="11"/>
                                        </p:tgtEl>
                                        <p:attrNameLst>
                                          <p:attrName>style.visibility</p:attrName>
                                        </p:attrNameLst>
                                      </p:cBhvr>
                                      <p:to>
                                        <p:strVal val="visible"/>
                                      </p:to>
                                    </p:set>
                                  </p:childTnLst>
                                </p:cTn>
                              </p:par>
                              <p:par>
                                <p:cTn id="26" presetID="9" presetClass="entr" presetSubtype="0" fill="hold" nodeType="afterEffect">
                                  <p:stCondLst>
                                    <p:cond delay="0"/>
                                  </p:stCondLst>
                                  <p:childTnLst>
                                    <p:animEffect transition="in" filter="dissolve">
                                      <p:cBhvr>
                                        <p:cTn id="27" dur="1000"/>
                                        <p:tgtEl>
                                          <p:spTgt spid="10"/>
                                        </p:tgtEl>
                                      </p:cBhvr>
                                    </p:animEffect>
                                    <p:set>
                                      <p:cBhvr>
                                        <p:cTn id="28" dur="1000" fill="hold">
                                          <p:stCondLst>
                                            <p:cond delay="0"/>
                                          </p:stCondLst>
                                        </p:cTn>
                                        <p:tgtEl>
                                          <p:spTgt spid="10"/>
                                        </p:tgtEl>
                                        <p:attrNameLst>
                                          <p:attrName>style.visibility</p:attrName>
                                        </p:attrNameLst>
                                      </p:cBhvr>
                                      <p:to>
                                        <p:strVal val="visible"/>
                                      </p:to>
                                    </p:set>
                                  </p:childTnLst>
                                </p:cTn>
                              </p:par>
                              <p:par>
                                <p:cTn id="29" presetID="1"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3" presetClass="entr" presetSubtype="16" fill="hold" nodeType="afterEffect">
                                  <p:stCondLst>
                                    <p:cond delay="0"/>
                                  </p:stCondLst>
                                  <p:childTnLst>
                                    <p:animEffect transition="in" filter="plus(in)">
                                      <p:cBhvr>
                                        <p:cTn id="32" dur="1000"/>
                                        <p:tgtEl>
                                          <p:spTgt spid="8"/>
                                        </p:tgtEl>
                                      </p:cBhvr>
                                    </p:animEffect>
                                    <p:set>
                                      <p:cBhvr>
                                        <p:cTn id="33" dur="1000" fill="hold">
                                          <p:stCondLst>
                                            <p:cond delay="0"/>
                                          </p:stCondLst>
                                        </p:cTn>
                                        <p:tgtEl>
                                          <p:spTgt spid="8"/>
                                        </p:tgtEl>
                                        <p:attrNameLst>
                                          <p:attrName>style.visibility</p:attrName>
                                        </p:attrNameLst>
                                      </p:cBhvr>
                                      <p:to>
                                        <p:strVal val="visible"/>
                                      </p:to>
                                    </p:set>
                                  </p:childTnLst>
                                </p:cTn>
                              </p:par>
                              <p:par>
                                <p:cTn id="34" presetID="53" presetClass="entr" presetSubtype="16" fill="hold" nodeType="afterEffect">
                                  <p:stCondLst>
                                    <p:cond delay="0"/>
                                  </p:stCondLst>
                                  <p:childTnLs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Effect transition="in" filter="fade">
                                      <p:cBhvr>
                                        <p:cTn id="37" dur="1000"/>
                                        <p:tgtEl>
                                          <p:spTgt spid="7"/>
                                        </p:tgtEl>
                                      </p:cBhvr>
                                    </p:animEffect>
                                    <p:set>
                                      <p:cBhvr>
                                        <p:cTn id="38" dur="1000"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660400" y="128587"/>
            <a:ext cx="10858500" cy="900112"/>
          </a:xfrm>
          <a:prstGeom prst="rect">
            <a:avLst/>
          </a:prstGeom>
        </p:spPr>
        <p:txBody>
          <a:bodyPr vert="horz" lIns="91440" tIns="45720" rIns="91440" bIns="45720" rtlCol="0" anchor="t">
            <a:normAutofit/>
          </a:bodyPr>
          <a:lstStyle/>
          <a:p>
            <a:pPr marL="0" algn="l">
              <a:lnSpc>
                <a:spcPct val="100000"/>
              </a:lnSpc>
              <a:spcBef>
                <a:spcPct val="0"/>
              </a:spcBef>
              <a:defRPr/>
            </a:pPr>
            <a:r>
              <a:rPr lang="zh-CN" altLang="en-US" sz="2800" b="1" i="0" u="none" baseline="0">
                <a:solidFill>
                  <a:srgbClr val="FFFFFF"/>
                </a:solidFill>
                <a:latin typeface="微软雅黑"/>
                <a:ea typeface="微软雅黑"/>
              </a:rPr>
              <a:t>Industry Standards</a:t>
            </a:r>
            <a:endParaRPr lang="en-US" sz="1100"/>
          </a:p>
        </p:txBody>
      </p:sp>
      <p:sp>
        <p:nvSpPr>
          <p:cNvPr id="3" name="AutoShape 3"/>
          <p:cNvSpPr/>
          <p:nvPr/>
        </p:nvSpPr>
        <p:spPr>
          <a:xfrm>
            <a:off x="864276" y="1568639"/>
            <a:ext cx="4368800" cy="4277314"/>
          </a:xfrm>
          <a:prstGeom prst="rect">
            <a:avLst/>
          </a:prstGeom>
          <a:blipFill>
            <a:blip r:embed="rId2"/>
            <a:srcRect/>
            <a:stretch>
              <a:fillRect l="-23526" r="-23390"/>
            </a:stretch>
          </a:blipFill>
          <a:ln>
            <a:noFill/>
          </a:ln>
          <a:effectLst/>
        </p:spPr>
        <p:txBody>
          <a:bodyPr rot="0" vert="horz" wrap="square" lIns="91440" tIns="45720" rIns="91440" bIns="45720" anchor="t">
            <a:prstTxWarp prst="textNoShape">
              <a:avLst/>
            </a:prstTxWarp>
            <a:noAutofit/>
          </a:bodyPr>
          <a:lstStyle/>
          <a:p>
            <a:pPr marL="0" algn="ctr"/>
            <a:endParaRPr/>
          </a:p>
        </p:txBody>
      </p:sp>
      <p:sp>
        <p:nvSpPr>
          <p:cNvPr id="4" name="AutoShape 4"/>
          <p:cNvSpPr/>
          <p:nvPr/>
        </p:nvSpPr>
        <p:spPr>
          <a:xfrm>
            <a:off x="6053848" y="1568639"/>
            <a:ext cx="410200" cy="410198"/>
          </a:xfrm>
          <a:prstGeom prst="rect">
            <a:avLst/>
          </a:prstGeom>
          <a:solidFill>
            <a:schemeClr val="accent1"/>
          </a:solidFill>
          <a:ln cap="rnd">
            <a:noFill/>
            <a:prstDash val="solid"/>
          </a:ln>
          <a:effectLst/>
        </p:spPr>
        <p:txBody>
          <a:bodyPr rot="0" vert="horz" wrap="square" lIns="91440" tIns="45720" rIns="91440" bIns="45720" anchor="ctr">
            <a:normAutofit/>
          </a:bodyPr>
          <a:lstStyle/>
          <a:p>
            <a:pPr marL="0" algn="ctr"/>
            <a:r>
              <a:rPr lang="en-US" sz="1550" b="1" i="0" u="none" baseline="0">
                <a:solidFill>
                  <a:srgbClr val="FFFFFF"/>
                </a:solidFill>
                <a:latin typeface="Arial"/>
                <a:ea typeface="Arial"/>
              </a:rPr>
              <a:t>01</a:t>
            </a:r>
          </a:p>
        </p:txBody>
      </p:sp>
      <p:sp>
        <p:nvSpPr>
          <p:cNvPr id="5" name="TextBox 5"/>
          <p:cNvSpPr txBox="1"/>
          <p:nvPr/>
        </p:nvSpPr>
        <p:spPr>
          <a:xfrm>
            <a:off x="5937921" y="2222214"/>
            <a:ext cx="2660516" cy="338554"/>
          </a:xfrm>
          <a:prstGeom prst="rect">
            <a:avLst/>
          </a:prstGeom>
          <a:noFill/>
          <a:ln>
            <a:noFill/>
          </a:ln>
        </p:spPr>
        <p:txBody>
          <a:bodyPr vert="horz" wrap="square" lIns="91440" tIns="45720" rIns="91440" bIns="45720" rtlCol="0" anchor="t">
            <a:spAutoFit/>
          </a:bodyPr>
          <a:lstStyle/>
          <a:p>
            <a:pPr marL="0" marR="0" algn="l" fontAlgn="auto">
              <a:lnSpc>
                <a:spcPct val="100000"/>
              </a:lnSpc>
              <a:spcBef>
                <a:spcPct val="0"/>
              </a:spcBef>
              <a:spcAft>
                <a:spcPct val="0"/>
              </a:spcAft>
              <a:defRPr/>
            </a:pPr>
            <a:r>
              <a:rPr lang="en-US" sz="1600" b="1" i="0" u="none" baseline="0">
                <a:solidFill>
                  <a:srgbClr val="FFFFFF"/>
                </a:solidFill>
                <a:latin typeface="+mn-ea"/>
                <a:ea typeface="+mn-ea"/>
              </a:rPr>
              <a:t>Best Practices Frameworks</a:t>
            </a:r>
            <a:endParaRPr lang="en-US" sz="1100"/>
          </a:p>
        </p:txBody>
      </p:sp>
      <p:sp>
        <p:nvSpPr>
          <p:cNvPr id="6" name="AutoShape 6"/>
          <p:cNvSpPr/>
          <p:nvPr/>
        </p:nvSpPr>
        <p:spPr>
          <a:xfrm flipH="1">
            <a:off x="5937918" y="2765554"/>
            <a:ext cx="2660516" cy="2316019"/>
          </a:xfrm>
          <a:prstGeom prst="rect">
            <a:avLst/>
          </a:prstGeom>
          <a:ln>
            <a:noFill/>
          </a:ln>
        </p:spPr>
        <p:txBody>
          <a:bodyPr vert="horz" wrap="square" lIns="91440" tIns="45720" rIns="91440" bIns="45720" anchor="t">
            <a:spAutoFit/>
          </a:bodyPr>
          <a:lstStyle/>
          <a:p>
            <a:pPr marL="0" marR="0" algn="l" fontAlgn="auto">
              <a:lnSpc>
                <a:spcPct val="150000"/>
              </a:lnSpc>
              <a:spcBef>
                <a:spcPct val="0"/>
              </a:spcBef>
              <a:spcAft>
                <a:spcPct val="0"/>
              </a:spcAft>
            </a:pPr>
            <a:r>
              <a:rPr lang="zh-CN" altLang="en-US" sz="1400" b="0" i="0" u="none" baseline="0">
                <a:solidFill>
                  <a:srgbClr val="FFFFFF"/>
                </a:solidFill>
                <a:latin typeface="微软雅黑"/>
                <a:ea typeface="微软雅黑"/>
              </a:rPr>
              <a:t>Industry organizations are developing best practices frameworks to guide smart contract development, such as the Ethereum Smart Contract Security Best Practices, which help developers avoid common pitfalls.</a:t>
            </a:r>
          </a:p>
        </p:txBody>
      </p:sp>
      <p:sp>
        <p:nvSpPr>
          <p:cNvPr id="7" name="AutoShape 7"/>
          <p:cNvSpPr/>
          <p:nvPr/>
        </p:nvSpPr>
        <p:spPr>
          <a:xfrm>
            <a:off x="8772041" y="1568639"/>
            <a:ext cx="410200" cy="410198"/>
          </a:xfrm>
          <a:prstGeom prst="rect">
            <a:avLst/>
          </a:prstGeom>
          <a:solidFill>
            <a:schemeClr val="accent4"/>
          </a:solidFill>
          <a:ln cap="rnd">
            <a:noFill/>
            <a:prstDash val="solid"/>
          </a:ln>
          <a:effectLst/>
        </p:spPr>
        <p:txBody>
          <a:bodyPr rot="0" vert="horz" wrap="square" lIns="91440" tIns="45720" rIns="91440" bIns="45720" anchor="ctr">
            <a:normAutofit/>
          </a:bodyPr>
          <a:lstStyle/>
          <a:p>
            <a:pPr marL="0" algn="ctr"/>
            <a:r>
              <a:rPr lang="en-US" sz="1550" b="1" i="0" u="none" baseline="0">
                <a:solidFill>
                  <a:srgbClr val="2F2F2F"/>
                </a:solidFill>
                <a:latin typeface="Arial"/>
                <a:ea typeface="Arial"/>
              </a:rPr>
              <a:t>02</a:t>
            </a:r>
          </a:p>
        </p:txBody>
      </p:sp>
      <p:sp>
        <p:nvSpPr>
          <p:cNvPr id="8" name="TextBox 8"/>
          <p:cNvSpPr txBox="1"/>
          <p:nvPr/>
        </p:nvSpPr>
        <p:spPr>
          <a:xfrm>
            <a:off x="8651305" y="2224207"/>
            <a:ext cx="2660516" cy="338554"/>
          </a:xfrm>
          <a:prstGeom prst="rect">
            <a:avLst/>
          </a:prstGeom>
          <a:noFill/>
          <a:ln>
            <a:noFill/>
          </a:ln>
        </p:spPr>
        <p:txBody>
          <a:bodyPr vert="horz" wrap="square" lIns="91440" tIns="45720" rIns="91440" bIns="45720" rtlCol="0" anchor="t">
            <a:spAutoFit/>
          </a:bodyPr>
          <a:lstStyle/>
          <a:p>
            <a:pPr marL="0" marR="0" algn="l" fontAlgn="auto">
              <a:lnSpc>
                <a:spcPct val="100000"/>
              </a:lnSpc>
              <a:spcBef>
                <a:spcPct val="0"/>
              </a:spcBef>
              <a:spcAft>
                <a:spcPct val="0"/>
              </a:spcAft>
              <a:defRPr/>
            </a:pPr>
            <a:r>
              <a:rPr lang="en-US" sz="1600" b="1" i="0" u="none" baseline="0">
                <a:ln/>
                <a:solidFill>
                  <a:srgbClr val="FFFFFF"/>
                </a:solidFill>
                <a:effectLst/>
                <a:latin typeface="+mn-ea"/>
                <a:ea typeface="+mn-ea"/>
              </a:rPr>
              <a:t>Role of Organizations</a:t>
            </a:r>
            <a:endParaRPr lang="en-US" sz="1100"/>
          </a:p>
        </p:txBody>
      </p:sp>
      <p:sp>
        <p:nvSpPr>
          <p:cNvPr id="9" name="AutoShape 9"/>
          <p:cNvSpPr/>
          <p:nvPr/>
        </p:nvSpPr>
        <p:spPr>
          <a:xfrm flipH="1">
            <a:off x="8651302" y="2767547"/>
            <a:ext cx="2660516" cy="2316019"/>
          </a:xfrm>
          <a:prstGeom prst="rect">
            <a:avLst/>
          </a:prstGeom>
          <a:ln>
            <a:noFill/>
          </a:ln>
        </p:spPr>
        <p:txBody>
          <a:bodyPr vert="horz" wrap="square" lIns="91440" tIns="45720" rIns="91440" bIns="45720" anchor="t">
            <a:spAutoFit/>
          </a:bodyPr>
          <a:lstStyle/>
          <a:p>
            <a:pPr marL="0" marR="0" algn="l" fontAlgn="auto">
              <a:lnSpc>
                <a:spcPct val="150000"/>
              </a:lnSpc>
              <a:spcBef>
                <a:spcPct val="0"/>
              </a:spcBef>
              <a:spcAft>
                <a:spcPct val="0"/>
              </a:spcAft>
            </a:pPr>
            <a:r>
              <a:rPr lang="zh-CN" altLang="en-US" sz="1400" b="0" i="0" u="none" baseline="0">
                <a:solidFill>
                  <a:srgbClr val="FFFFFF"/>
                </a:solidFill>
                <a:latin typeface="微软雅黑"/>
                <a:ea typeface="微软雅黑"/>
              </a:rPr>
              <a:t>Organizations like the Blockchain Security Alliance and the Enterprise Ethereum Alliance advocate for best practices, standardization, and education in smart contract security, fostering a safer blockchain ecosystem.</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afterEffect">
                                  <p:stCondLst>
                                    <p:cond delay="0"/>
                                  </p:stCondLst>
                                  <p:childTnLst>
                                    <p:anim calcmode="lin" valueType="num">
                                      <p:cBhvr>
                                        <p:cTn id="6" dur="1000" fill="hold"/>
                                        <p:tgtEl>
                                          <p:spTgt spid="2"/>
                                        </p:tgtEl>
                                        <p:attrNameLst>
                                          <p:attrName>ppt_x</p:attrName>
                                        </p:attrNameLst>
                                      </p:cBhvr>
                                      <p:tavLst>
                                        <p:tav tm="0">
                                          <p:val>
                                            <p:strVal val="#ppt_x-.2"/>
                                          </p:val>
                                        </p:tav>
                                        <p:tav tm="100000">
                                          <p:val>
                                            <p:strVal val="#ppt_x"/>
                                          </p:val>
                                        </p:tav>
                                      </p:tavLst>
                                    </p:anim>
                                    <p:anim calcmode="lin" valueType="num">
                                      <p:cBhvr>
                                        <p:cTn id="7"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8" dur="1000"/>
                                        <p:tgtEl>
                                          <p:spTgt spid="2"/>
                                        </p:tgtEl>
                                      </p:cBhvr>
                                    </p:animEffect>
                                    <p:set>
                                      <p:cBhvr>
                                        <p:cTn id="9" dur="1" fill="hold">
                                          <p:stCondLst>
                                            <p:cond delay="0"/>
                                          </p:stCondLst>
                                        </p:cTn>
                                        <p:tgtEl>
                                          <p:spTgt spid="2"/>
                                        </p:tgtEl>
                                        <p:attrNameLst>
                                          <p:attrName>style.visibility</p:attrName>
                                        </p:attrNameLst>
                                      </p:cBhvr>
                                      <p:to>
                                        <p:strVal val="visible"/>
                                      </p:to>
                                    </p:set>
                                  </p:childTnLst>
                                </p:cTn>
                              </p:par>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4" presetClass="entr" presetSubtype="32" fill="hold" nodeType="afterEffect">
                                  <p:stCondLst>
                                    <p:cond delay="0"/>
                                  </p:stCondLst>
                                  <p:childTnLst>
                                    <p:animEffect transition="in" filter="box(out)">
                                      <p:cBhvr>
                                        <p:cTn id="13" dur="1000"/>
                                        <p:tgtEl>
                                          <p:spTgt spid="5"/>
                                        </p:tgtEl>
                                      </p:cBhvr>
                                    </p:animEffect>
                                    <p:set>
                                      <p:cBhvr>
                                        <p:cTn id="14" dur="1000" fill="hold">
                                          <p:stCondLst>
                                            <p:cond delay="0"/>
                                          </p:stCondLst>
                                        </p:cTn>
                                        <p:tgtEl>
                                          <p:spTgt spid="5"/>
                                        </p:tgtEl>
                                        <p:attrNameLst>
                                          <p:attrName>style.visibility</p:attrName>
                                        </p:attrNameLst>
                                      </p:cBhvr>
                                      <p:to>
                                        <p:strVal val="visible"/>
                                      </p:to>
                                    </p:set>
                                  </p:childTnLst>
                                </p:cTn>
                              </p:par>
                              <p:par>
                                <p:cTn id="15" presetID="5" presetClass="entr" presetSubtype="10" fill="hold" nodeType="afterEffect">
                                  <p:stCondLst>
                                    <p:cond delay="0"/>
                                  </p:stCondLst>
                                  <p:childTnLst>
                                    <p:animEffect transition="in" filter="checkerboard(across)">
                                      <p:cBhvr>
                                        <p:cTn id="16" dur="1000"/>
                                        <p:tgtEl>
                                          <p:spTgt spid="6"/>
                                        </p:tgtEl>
                                      </p:cBhvr>
                                    </p:animEffect>
                                    <p:set>
                                      <p:cBhvr>
                                        <p:cTn id="17" dur="1000" fill="hold">
                                          <p:stCondLst>
                                            <p:cond delay="0"/>
                                          </p:stCondLst>
                                        </p:cTn>
                                        <p:tgtEl>
                                          <p:spTgt spid="6"/>
                                        </p:tgtEl>
                                        <p:attrNameLst>
                                          <p:attrName>style.visibility</p:attrName>
                                        </p:attrNameLst>
                                      </p:cBhvr>
                                      <p:to>
                                        <p:strVal val="visible"/>
                                      </p:to>
                                    </p:set>
                                  </p:childTnLst>
                                </p:cTn>
                              </p:par>
                              <p:par>
                                <p:cTn id="18" presetID="48" presetClass="entr" presetSubtype="0" fill="hold" nodeType="afterEffect">
                                  <p:stCondLst>
                                    <p:cond delay="0"/>
                                  </p:stCondLst>
                                  <p:childTnLst>
                                    <p:anim calcmode="lin" valueType="num">
                                      <p:cBhvr>
                                        <p:cTn id="19" dur="1000" fill="hold"/>
                                        <p:tgtEl>
                                          <p:spTgt spid="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3"/>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3"/>
                                        </p:tgtEl>
                                        <p:attrNameLst>
                                          <p:attrName>ppt_y</p:attrName>
                                        </p:attrNameLst>
                                      </p:cBhvr>
                                      <p:tavLst>
                                        <p:tav tm="0">
                                          <p:val>
                                            <p:strVal val="#ppt_y"/>
                                          </p:val>
                                        </p:tav>
                                        <p:tav tm="100000">
                                          <p:val>
                                            <p:strVal val="#ppt_y"/>
                                          </p:val>
                                        </p:tav>
                                      </p:tavLst>
                                    </p:anim>
                                    <p:animEffect transition="in" filter="fade">
                                      <p:cBhvr>
                                        <p:cTn id="22" dur="1000"/>
                                        <p:tgtEl>
                                          <p:spTgt spid="3"/>
                                        </p:tgtEl>
                                      </p:cBhvr>
                                    </p:animEffect>
                                    <p:set>
                                      <p:cBhvr>
                                        <p:cTn id="23" dur="1" fill="hold">
                                          <p:stCondLst>
                                            <p:cond delay="0"/>
                                          </p:stCondLst>
                                        </p:cTn>
                                        <p:tgtEl>
                                          <p:spTgt spid="3"/>
                                        </p:tgtEl>
                                        <p:attrNameLst>
                                          <p:attrName>style.visibility</p:attrName>
                                        </p:attrNameLst>
                                      </p:cBhvr>
                                      <p:to>
                                        <p:strVal val="visible"/>
                                      </p:to>
                                    </p:set>
                                  </p:childTnLst>
                                </p:cTn>
                              </p:par>
                              <p:par>
                                <p:cTn id="24" presetID="1"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20" presetClass="entr" presetSubtype="0" fill="hold" nodeType="afterEffect">
                                  <p:stCondLst>
                                    <p:cond delay="0"/>
                                  </p:stCondLst>
                                  <p:childTnLst>
                                    <p:animEffect transition="in" filter="wedge">
                                      <p:cBhvr>
                                        <p:cTn id="27" dur="1000"/>
                                        <p:tgtEl>
                                          <p:spTgt spid="8"/>
                                        </p:tgtEl>
                                      </p:cBhvr>
                                    </p:animEffect>
                                    <p:set>
                                      <p:cBhvr>
                                        <p:cTn id="28" dur="1000" fill="hold">
                                          <p:stCondLst>
                                            <p:cond delay="0"/>
                                          </p:stCondLst>
                                        </p:cTn>
                                        <p:tgtEl>
                                          <p:spTgt spid="8"/>
                                        </p:tgtEl>
                                        <p:attrNameLst>
                                          <p:attrName>style.visibility</p:attrName>
                                        </p:attrNameLst>
                                      </p:cBhvr>
                                      <p:to>
                                        <p:strVal val="visible"/>
                                      </p:to>
                                    </p:set>
                                  </p:childTnLst>
                                </p:cTn>
                              </p:par>
                              <p:par>
                                <p:cTn id="29" presetID="12" presetClass="entr" presetSubtype="4" fill="hold" nodeType="afterEffect">
                                  <p:stCondLst>
                                    <p:cond delay="0"/>
                                  </p:stCondLst>
                                  <p:childTnLst>
                                    <p:anim calcmode="lin" valueType="num">
                                      <p:cBhvr additive="base">
                                        <p:cTn id="30" dur="500"/>
                                        <p:tgtEl>
                                          <p:spTgt spid="9"/>
                                        </p:tgtEl>
                                        <p:attrNameLst>
                                          <p:attrName>ppt_y</p:attrName>
                                        </p:attrNameLst>
                                      </p:cBhvr>
                                      <p:tavLst>
                                        <p:tav tm="0">
                                          <p:val>
                                            <p:strVal val="#ppt_y+#ppt_h*1.125000"/>
                                          </p:val>
                                        </p:tav>
                                        <p:tav tm="100000">
                                          <p:val>
                                            <p:strVal val="#ppt_y"/>
                                          </p:val>
                                        </p:tav>
                                      </p:tavLst>
                                    </p:anim>
                                    <p:animEffect transition="in" filter="wipe(up)">
                                      <p:cBhvr>
                                        <p:cTn id="31" dur="500"/>
                                        <p:tgtEl>
                                          <p:spTgt spid="9"/>
                                        </p:tgtEl>
                                      </p:cBhvr>
                                    </p:animEffect>
                                    <p:set>
                                      <p:cBhvr>
                                        <p:cTn id="32" dur="500"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3C6790">
                <a:alpha val="80000"/>
              </a:srgbClr>
            </a:gs>
            <a:gs pos="66000">
              <a:srgbClr val="3C6790"/>
            </a:gs>
          </a:gsLst>
          <a:lin ang="54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981200" y="1981200"/>
            <a:ext cx="9457871" cy="1711778"/>
          </a:xfrm>
        </p:spPr>
        <p:txBody>
          <a:bodyPr vert="horz" lIns="91440" tIns="45720" rIns="91440" bIns="45720" anchor="b">
            <a:normAutofit/>
          </a:bodyPr>
          <a:lstStyle/>
          <a:p>
            <a:pPr algn="l">
              <a:lnSpc>
                <a:spcPct val="100000"/>
              </a:lnSpc>
              <a:spcBef>
                <a:spcPct val="0"/>
              </a:spcBef>
            </a:pPr>
            <a:r>
              <a:rPr lang="en-IN" altLang="zh-CN" sz="4800" b="1" i="0" u="none" baseline="0" dirty="0">
                <a:solidFill>
                  <a:srgbClr val="FFFFFF"/>
                </a:solidFill>
                <a:latin typeface="微软雅黑"/>
                <a:ea typeface="微软雅黑"/>
              </a:rPr>
              <a:t>		  </a:t>
            </a:r>
            <a:r>
              <a:rPr lang="zh-CN" altLang="en-US" sz="4800" b="1" i="0" u="none" baseline="0" dirty="0">
                <a:solidFill>
                  <a:srgbClr val="FFFFFF"/>
                </a:solidFill>
                <a:latin typeface="微软雅黑"/>
                <a:ea typeface="微软雅黑"/>
              </a:rPr>
              <a:t>Thank you.</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afterEffect">
                                  <p:stCondLst>
                                    <p:cond delay="0"/>
                                  </p:stCondLst>
                                  <p:iterate type="lt">
                                    <p:tmPct val="10000"/>
                                  </p:iterate>
                                  <p:childTnLst>
                                    <p:anim calcmode="lin" valueType="num">
                                      <p:cBhvr>
                                        <p:cTn id="6" dur="1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7" dur="1000" fill="hold"/>
                                        <p:tgtEl>
                                          <p:spTgt spid="2"/>
                                        </p:tgtEl>
                                        <p:attrNameLst>
                                          <p:attrName>ppt_y</p:attrName>
                                        </p:attrNameLst>
                                      </p:cBhvr>
                                      <p:tavLst>
                                        <p:tav tm="0">
                                          <p:val>
                                            <p:strVal val="#ppt_y"/>
                                          </p:val>
                                        </p:tav>
                                        <p:tav tm="100000">
                                          <p:val>
                                            <p:strVal val="#ppt_y"/>
                                          </p:val>
                                        </p:tav>
                                      </p:tavLst>
                                    </p:anim>
                                    <p:anim calcmode="lin" valueType="num">
                                      <p:cBhvr>
                                        <p:cTn id="8" dur="1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9" dur="1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0" dur="1000" tmFilter="0,0; .5, 1; 1, 1"/>
                                        <p:tgtEl>
                                          <p:spTgt spid="2"/>
                                        </p:tgtEl>
                                      </p:cBhvr>
                                    </p:animEffect>
                                    <p:set>
                                      <p:cBhvr>
                                        <p:cTn id="11"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1616925" y="2490726"/>
            <a:ext cx="2423468" cy="369332"/>
          </a:xfrm>
          <a:prstGeom prst="rect">
            <a:avLst/>
          </a:prstGeom>
          <a:noFill/>
        </p:spPr>
        <p:txBody>
          <a:bodyPr vert="horz" wrap="square" lIns="91440" tIns="45720" rIns="91440" bIns="45720" rtlCol="0" anchor="t">
            <a:spAutoFit/>
          </a:bodyPr>
          <a:lstStyle/>
          <a:p>
            <a:pPr marL="0" algn="l">
              <a:defRPr/>
            </a:pPr>
            <a:r>
              <a:rPr lang="zh-CN" altLang="en-US" sz="1800" b="1" i="0" u="none" baseline="0">
                <a:solidFill>
                  <a:srgbClr val="FFFFFF"/>
                </a:solidFill>
                <a:latin typeface="微软雅黑"/>
                <a:ea typeface="微软雅黑"/>
              </a:rPr>
              <a:t>Introduction to Smart Contracts</a:t>
            </a:r>
            <a:endParaRPr lang="en-US" sz="1100"/>
          </a:p>
        </p:txBody>
      </p:sp>
      <p:sp>
        <p:nvSpPr>
          <p:cNvPr id="3" name="AutoShape 3"/>
          <p:cNvSpPr/>
          <p:nvPr/>
        </p:nvSpPr>
        <p:spPr>
          <a:xfrm>
            <a:off x="680213" y="2447556"/>
            <a:ext cx="504959" cy="504957"/>
          </a:xfrm>
          <a:prstGeom prst="ellipse">
            <a:avLst/>
          </a:prstGeom>
          <a:solidFill>
            <a:schemeClr val="accent6"/>
          </a:solidFill>
          <a:ln cap="rnd">
            <a:noFill/>
            <a:prstDash val="solid"/>
          </a:ln>
          <a:effectLst>
            <a:outerShdw blurRad="254000" dist="127000" algn="ctr" rotWithShape="0">
              <a:schemeClr val="accent6">
                <a:alpha val="32000"/>
              </a:schemeClr>
            </a:outerShdw>
          </a:effectLst>
        </p:spPr>
        <p:txBody>
          <a:bodyPr rot="0" vert="horz" wrap="square" lIns="91440" tIns="45720" rIns="91440" bIns="45720" anchor="ctr">
            <a:prstTxWarp prst="textNoShape">
              <a:avLst/>
            </a:prstTxWarp>
            <a:normAutofit lnSpcReduction="10000"/>
          </a:bodyPr>
          <a:lstStyle/>
          <a:p>
            <a:pPr marL="0" algn="ctr"/>
            <a:endParaRPr/>
          </a:p>
        </p:txBody>
      </p:sp>
      <p:sp>
        <p:nvSpPr>
          <p:cNvPr id="4" name="Freeform 4"/>
          <p:cNvSpPr/>
          <p:nvPr/>
        </p:nvSpPr>
        <p:spPr>
          <a:xfrm>
            <a:off x="848678" y="2588810"/>
            <a:ext cx="182725" cy="222449"/>
          </a:xfrm>
          <a:custGeom>
            <a:avLst/>
            <a:gdLst/>
            <a:ahLst/>
            <a:cxnLst/>
            <a:rect l="l" t="t" r="r" b="b"/>
            <a:pathLst>
              <a:path w="438150" h="533400">
                <a:moveTo>
                  <a:pt x="283816" y="621"/>
                </a:moveTo>
                <a:cubicBezTo>
                  <a:pt x="284578" y="621"/>
                  <a:pt x="285340" y="621"/>
                  <a:pt x="286102" y="716"/>
                </a:cubicBezTo>
                <a:lnTo>
                  <a:pt x="286102" y="124446"/>
                </a:lnTo>
                <a:lnTo>
                  <a:pt x="286197" y="126160"/>
                </a:lnTo>
                <a:cubicBezTo>
                  <a:pt x="287055" y="141115"/>
                  <a:pt x="299532" y="153021"/>
                  <a:pt x="314677" y="153021"/>
                </a:cubicBezTo>
                <a:lnTo>
                  <a:pt x="314677" y="153021"/>
                </a:lnTo>
                <a:lnTo>
                  <a:pt x="438407" y="153021"/>
                </a:lnTo>
                <a:cubicBezTo>
                  <a:pt x="438502" y="153783"/>
                  <a:pt x="438502" y="154545"/>
                  <a:pt x="438502" y="155307"/>
                </a:cubicBezTo>
                <a:lnTo>
                  <a:pt x="438502" y="505446"/>
                </a:lnTo>
                <a:cubicBezTo>
                  <a:pt x="438502" y="521257"/>
                  <a:pt x="425739" y="534021"/>
                  <a:pt x="409927" y="534021"/>
                </a:cubicBezTo>
                <a:lnTo>
                  <a:pt x="28927" y="534021"/>
                </a:lnTo>
                <a:cubicBezTo>
                  <a:pt x="13115" y="534021"/>
                  <a:pt x="352" y="521257"/>
                  <a:pt x="352" y="505446"/>
                </a:cubicBezTo>
                <a:lnTo>
                  <a:pt x="352" y="29196"/>
                </a:lnTo>
                <a:cubicBezTo>
                  <a:pt x="352" y="13385"/>
                  <a:pt x="13115" y="621"/>
                  <a:pt x="28927" y="621"/>
                </a:cubicBezTo>
                <a:lnTo>
                  <a:pt x="283816" y="621"/>
                </a:lnTo>
                <a:close/>
                <a:moveTo>
                  <a:pt x="248002" y="200646"/>
                </a:moveTo>
                <a:lnTo>
                  <a:pt x="152752" y="200646"/>
                </a:lnTo>
                <a:lnTo>
                  <a:pt x="152752" y="410196"/>
                </a:lnTo>
                <a:lnTo>
                  <a:pt x="171802" y="410196"/>
                </a:lnTo>
                <a:lnTo>
                  <a:pt x="171802" y="314946"/>
                </a:lnTo>
                <a:lnTo>
                  <a:pt x="248002" y="314946"/>
                </a:lnTo>
                <a:lnTo>
                  <a:pt x="250098" y="314946"/>
                </a:lnTo>
                <a:cubicBezTo>
                  <a:pt x="280673" y="313803"/>
                  <a:pt x="305152" y="288657"/>
                  <a:pt x="305152" y="257796"/>
                </a:cubicBezTo>
                <a:cubicBezTo>
                  <a:pt x="305152" y="226268"/>
                  <a:pt x="279530" y="200646"/>
                  <a:pt x="248002" y="200646"/>
                </a:cubicBezTo>
                <a:lnTo>
                  <a:pt x="248002" y="200646"/>
                </a:lnTo>
                <a:close/>
                <a:moveTo>
                  <a:pt x="248002" y="219696"/>
                </a:moveTo>
                <a:cubicBezTo>
                  <a:pt x="269052" y="219696"/>
                  <a:pt x="286102" y="236746"/>
                  <a:pt x="286102" y="257796"/>
                </a:cubicBezTo>
                <a:cubicBezTo>
                  <a:pt x="286102" y="278846"/>
                  <a:pt x="269052" y="295896"/>
                  <a:pt x="248002" y="295896"/>
                </a:cubicBezTo>
                <a:lnTo>
                  <a:pt x="248002" y="295896"/>
                </a:lnTo>
                <a:lnTo>
                  <a:pt x="171802" y="295896"/>
                </a:lnTo>
                <a:lnTo>
                  <a:pt x="171802" y="219696"/>
                </a:lnTo>
                <a:lnTo>
                  <a:pt x="248002" y="219696"/>
                </a:lnTo>
                <a:close/>
                <a:moveTo>
                  <a:pt x="428977" y="133971"/>
                </a:moveTo>
                <a:lnTo>
                  <a:pt x="314677" y="133971"/>
                </a:lnTo>
                <a:lnTo>
                  <a:pt x="313534" y="133876"/>
                </a:lnTo>
                <a:cubicBezTo>
                  <a:pt x="308772" y="133304"/>
                  <a:pt x="305152" y="129304"/>
                  <a:pt x="305152" y="124446"/>
                </a:cubicBezTo>
                <a:lnTo>
                  <a:pt x="305152" y="124446"/>
                </a:lnTo>
                <a:lnTo>
                  <a:pt x="305152" y="10146"/>
                </a:lnTo>
                <a:lnTo>
                  <a:pt x="428977" y="133971"/>
                </a:lnTo>
                <a:close/>
              </a:path>
            </a:pathLst>
          </a:custGeom>
          <a:solidFill>
            <a:srgbClr val="FFFFFF"/>
          </a:solidFill>
          <a:ln>
            <a:noFill/>
          </a:ln>
        </p:spPr>
        <p:txBody>
          <a:bodyPr vert="horz" lIns="91440" tIns="45720" rIns="91440" bIns="45720" anchor="t">
            <a:normAutofit fontScale="55000" lnSpcReduction="20000"/>
          </a:bodyPr>
          <a:lstStyle/>
          <a:p>
            <a:pPr marL="0" algn="l"/>
            <a:endParaRPr/>
          </a:p>
        </p:txBody>
      </p:sp>
      <p:sp>
        <p:nvSpPr>
          <p:cNvPr id="5" name="TextBox 5"/>
          <p:cNvSpPr txBox="1"/>
          <p:nvPr/>
        </p:nvSpPr>
        <p:spPr>
          <a:xfrm>
            <a:off x="5176521" y="2536074"/>
            <a:ext cx="2418159" cy="701040"/>
          </a:xfrm>
          <a:prstGeom prst="rect">
            <a:avLst/>
          </a:prstGeom>
          <a:noFill/>
        </p:spPr>
        <p:txBody>
          <a:bodyPr vert="horz" wrap="square" lIns="91440" tIns="45720" rIns="91440" bIns="45720" rtlCol="0" anchor="t">
            <a:spAutoFit/>
          </a:bodyPr>
          <a:lstStyle/>
          <a:p>
            <a:pPr marL="0" algn="l">
              <a:defRPr/>
            </a:pPr>
            <a:r>
              <a:rPr lang="zh-CN" altLang="en-US" sz="1800" b="1" i="0" u="none" baseline="0">
                <a:solidFill>
                  <a:srgbClr val="FFFFFF"/>
                </a:solidFill>
                <a:latin typeface="微软雅黑"/>
                <a:ea typeface="微软雅黑"/>
              </a:rPr>
              <a:t>Types of Vulnerabilities in Smart Contracts</a:t>
            </a:r>
            <a:endParaRPr lang="en-US" sz="1100"/>
          </a:p>
        </p:txBody>
      </p:sp>
      <p:sp>
        <p:nvSpPr>
          <p:cNvPr id="6" name="AutoShape 6"/>
          <p:cNvSpPr/>
          <p:nvPr/>
        </p:nvSpPr>
        <p:spPr>
          <a:xfrm>
            <a:off x="4184281" y="2490726"/>
            <a:ext cx="504958" cy="504956"/>
          </a:xfrm>
          <a:prstGeom prst="ellipse">
            <a:avLst/>
          </a:prstGeom>
          <a:solidFill>
            <a:schemeClr val="accent3"/>
          </a:solidFill>
          <a:ln cap="rnd">
            <a:noFill/>
            <a:prstDash val="solid"/>
          </a:ln>
          <a:effectLst>
            <a:outerShdw blurRad="254000" dist="127000" algn="ctr" rotWithShape="0">
              <a:schemeClr val="accent3">
                <a:alpha val="32000"/>
              </a:schemeClr>
            </a:outerShdw>
          </a:effectLst>
        </p:spPr>
        <p:txBody>
          <a:bodyPr rot="0" vert="horz" wrap="square" lIns="91440" tIns="45720" rIns="91440" bIns="45720" anchor="ctr">
            <a:prstTxWarp prst="textNoShape">
              <a:avLst/>
            </a:prstTxWarp>
            <a:normAutofit lnSpcReduction="10000"/>
          </a:bodyPr>
          <a:lstStyle/>
          <a:p>
            <a:pPr marL="0" algn="ctr"/>
            <a:endParaRPr/>
          </a:p>
        </p:txBody>
      </p:sp>
      <p:sp>
        <p:nvSpPr>
          <p:cNvPr id="7" name="Freeform 7"/>
          <p:cNvSpPr/>
          <p:nvPr/>
        </p:nvSpPr>
        <p:spPr>
          <a:xfrm>
            <a:off x="4326993" y="2637115"/>
            <a:ext cx="214663" cy="195496"/>
          </a:xfrm>
          <a:custGeom>
            <a:avLst/>
            <a:gdLst/>
            <a:ahLst/>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rgbClr val="FFFFFF"/>
          </a:solidFill>
          <a:ln>
            <a:noFill/>
          </a:ln>
        </p:spPr>
        <p:txBody>
          <a:bodyPr vert="horz" lIns="91440" tIns="45720" rIns="91440" bIns="45720" anchor="t">
            <a:normAutofit fontScale="40000" lnSpcReduction="20000"/>
          </a:bodyPr>
          <a:lstStyle/>
          <a:p>
            <a:pPr marL="0" algn="l"/>
            <a:endParaRPr/>
          </a:p>
        </p:txBody>
      </p:sp>
      <p:sp>
        <p:nvSpPr>
          <p:cNvPr id="8" name="TextBox 8"/>
          <p:cNvSpPr txBox="1"/>
          <p:nvPr/>
        </p:nvSpPr>
        <p:spPr>
          <a:xfrm>
            <a:off x="8747419" y="2504830"/>
            <a:ext cx="2418159" cy="369332"/>
          </a:xfrm>
          <a:prstGeom prst="rect">
            <a:avLst/>
          </a:prstGeom>
          <a:noFill/>
        </p:spPr>
        <p:txBody>
          <a:bodyPr vert="horz" wrap="square" lIns="91440" tIns="45720" rIns="91440" bIns="45720" rtlCol="0" anchor="t">
            <a:spAutoFit/>
          </a:bodyPr>
          <a:lstStyle/>
          <a:p>
            <a:pPr marL="0" algn="l">
              <a:defRPr/>
            </a:pPr>
            <a:r>
              <a:rPr lang="zh-CN" altLang="en-US" sz="1800" b="1" i="0" u="none" baseline="0">
                <a:solidFill>
                  <a:srgbClr val="FFFFFF"/>
                </a:solidFill>
                <a:latin typeface="微软雅黑"/>
                <a:ea typeface="微软雅黑"/>
              </a:rPr>
              <a:t>Impact of Vulnerabilities</a:t>
            </a:r>
            <a:endParaRPr lang="en-US" sz="1100"/>
          </a:p>
        </p:txBody>
      </p:sp>
      <p:sp>
        <p:nvSpPr>
          <p:cNvPr id="9" name="AutoShape 9"/>
          <p:cNvSpPr/>
          <p:nvPr/>
        </p:nvSpPr>
        <p:spPr>
          <a:xfrm>
            <a:off x="7791291" y="2452563"/>
            <a:ext cx="504958" cy="504956"/>
          </a:xfrm>
          <a:prstGeom prst="ellipse">
            <a:avLst/>
          </a:prstGeom>
          <a:solidFill>
            <a:schemeClr val="accent5"/>
          </a:solidFill>
          <a:ln cap="rnd">
            <a:noFill/>
            <a:prstDash val="solid"/>
          </a:ln>
          <a:effectLst>
            <a:outerShdw blurRad="254000" dist="127000" algn="ctr" rotWithShape="0">
              <a:schemeClr val="accent5">
                <a:alpha val="32000"/>
              </a:schemeClr>
            </a:outerShdw>
          </a:effectLst>
        </p:spPr>
        <p:txBody>
          <a:bodyPr rot="0" vert="horz" wrap="square" lIns="91440" tIns="45720" rIns="91440" bIns="45720" anchor="ctr">
            <a:prstTxWarp prst="textNoShape">
              <a:avLst/>
            </a:prstTxWarp>
            <a:normAutofit lnSpcReduction="10000"/>
          </a:bodyPr>
          <a:lstStyle/>
          <a:p>
            <a:pPr marL="0" algn="ctr"/>
            <a:endParaRPr/>
          </a:p>
        </p:txBody>
      </p:sp>
      <p:sp>
        <p:nvSpPr>
          <p:cNvPr id="10" name="Freeform 10"/>
          <p:cNvSpPr/>
          <p:nvPr/>
        </p:nvSpPr>
        <p:spPr>
          <a:xfrm>
            <a:off x="7929449" y="2584213"/>
            <a:ext cx="222912" cy="244347"/>
          </a:xfrm>
          <a:custGeom>
            <a:avLst/>
            <a:gdLst/>
            <a:ahLst/>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a:ln>
            <a:noFill/>
          </a:ln>
        </p:spPr>
        <p:txBody>
          <a:bodyPr vert="horz" lIns="91440" tIns="45720" rIns="91440" bIns="45720" anchor="t">
            <a:normAutofit fontScale="62500" lnSpcReduction="20000"/>
          </a:bodyPr>
          <a:lstStyle/>
          <a:p>
            <a:pPr marL="0" algn="l"/>
            <a:endParaRPr/>
          </a:p>
        </p:txBody>
      </p:sp>
      <p:sp>
        <p:nvSpPr>
          <p:cNvPr id="11" name="TextBox 11"/>
          <p:cNvSpPr txBox="1"/>
          <p:nvPr/>
        </p:nvSpPr>
        <p:spPr>
          <a:xfrm>
            <a:off x="1655627" y="4708970"/>
            <a:ext cx="2418159" cy="369332"/>
          </a:xfrm>
          <a:prstGeom prst="rect">
            <a:avLst/>
          </a:prstGeom>
          <a:noFill/>
        </p:spPr>
        <p:txBody>
          <a:bodyPr vert="horz" wrap="square" lIns="91440" tIns="45720" rIns="91440" bIns="45720" rtlCol="0" anchor="t">
            <a:spAutoFit/>
          </a:bodyPr>
          <a:lstStyle/>
          <a:p>
            <a:pPr marL="0" algn="l">
              <a:defRPr/>
            </a:pPr>
            <a:r>
              <a:rPr lang="zh-CN" altLang="en-US" sz="1800" b="1" i="0" u="none" baseline="0" dirty="0">
                <a:solidFill>
                  <a:srgbClr val="FFFFFF"/>
                </a:solidFill>
                <a:latin typeface="微软雅黑"/>
                <a:ea typeface="微软雅黑"/>
              </a:rPr>
              <a:t>Security Solutions for Smart Contracts</a:t>
            </a:r>
            <a:endParaRPr lang="en-US" sz="1100" dirty="0"/>
          </a:p>
        </p:txBody>
      </p:sp>
      <p:sp>
        <p:nvSpPr>
          <p:cNvPr id="12" name="AutoShape 12"/>
          <p:cNvSpPr/>
          <p:nvPr/>
        </p:nvSpPr>
        <p:spPr>
          <a:xfrm>
            <a:off x="687529" y="4636355"/>
            <a:ext cx="504958" cy="504956"/>
          </a:xfrm>
          <a:prstGeom prst="ellipse">
            <a:avLst/>
          </a:prstGeom>
          <a:solidFill>
            <a:schemeClr val="accent1"/>
          </a:solidFill>
          <a:ln cap="rnd">
            <a:noFill/>
            <a:prstDash val="solid"/>
          </a:ln>
          <a:effectLst>
            <a:outerShdw blurRad="254000" dist="127000" algn="ctr" rotWithShape="0">
              <a:schemeClr val="accent1">
                <a:alpha val="32000"/>
              </a:schemeClr>
            </a:outerShdw>
          </a:effectLst>
        </p:spPr>
        <p:txBody>
          <a:bodyPr rot="0" vert="horz" wrap="square" lIns="91440" tIns="45720" rIns="91440" bIns="45720" anchor="ctr">
            <a:prstTxWarp prst="textNoShape">
              <a:avLst/>
            </a:prstTxWarp>
            <a:normAutofit lnSpcReduction="10000"/>
          </a:bodyPr>
          <a:lstStyle/>
          <a:p>
            <a:pPr marL="0" algn="ctr"/>
            <a:endParaRPr/>
          </a:p>
        </p:txBody>
      </p:sp>
      <p:sp>
        <p:nvSpPr>
          <p:cNvPr id="13" name="Freeform 13"/>
          <p:cNvSpPr/>
          <p:nvPr/>
        </p:nvSpPr>
        <p:spPr>
          <a:xfrm>
            <a:off x="825608" y="4801444"/>
            <a:ext cx="232198" cy="174148"/>
          </a:xfrm>
          <a:custGeom>
            <a:avLst/>
            <a:gdLst/>
            <a:ahLst/>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solidFill>
          <a:ln>
            <a:noFill/>
          </a:ln>
        </p:spPr>
        <p:txBody>
          <a:bodyPr vert="horz" lIns="91440" tIns="45720" rIns="91440" bIns="45720" anchor="t">
            <a:normAutofit fontScale="32500" lnSpcReduction="20000"/>
          </a:bodyPr>
          <a:lstStyle/>
          <a:p>
            <a:pPr marL="0" algn="l"/>
            <a:endParaRPr/>
          </a:p>
        </p:txBody>
      </p:sp>
      <p:sp>
        <p:nvSpPr>
          <p:cNvPr id="17" name="TextBox 17"/>
          <p:cNvSpPr txBox="1"/>
          <p:nvPr/>
        </p:nvSpPr>
        <p:spPr>
          <a:xfrm>
            <a:off x="658812" y="1130300"/>
            <a:ext cx="10874376" cy="1106192"/>
          </a:xfrm>
          <a:prstGeom prst="rect">
            <a:avLst/>
          </a:prstGeom>
          <a:noFill/>
        </p:spPr>
        <p:txBody>
          <a:bodyPr vert="horz" wrap="square" lIns="91440" tIns="45720" rIns="91440" bIns="45720" rtlCol="0" anchor="t" anchorCtr="1">
            <a:normAutofit/>
          </a:bodyPr>
          <a:lstStyle/>
          <a:p>
            <a:pPr marL="0" algn="ctr">
              <a:defRPr/>
            </a:pPr>
            <a:r>
              <a:rPr lang="zh-CN" altLang="en-US" sz="4800" b="1" i="0" u="none" baseline="0">
                <a:solidFill>
                  <a:srgbClr val="FFFFFF"/>
                </a:solidFill>
                <a:latin typeface="微软雅黑"/>
                <a:ea typeface="微软雅黑"/>
              </a:rPr>
              <a:t>Table of Contents</a:t>
            </a:r>
            <a:endParaRPr lang="en-US" sz="1100"/>
          </a:p>
        </p:txBody>
      </p:sp>
      <p:sp>
        <p:nvSpPr>
          <p:cNvPr id="21" name="TextBox 21"/>
          <p:cNvSpPr txBox="1"/>
          <p:nvPr/>
        </p:nvSpPr>
        <p:spPr>
          <a:xfrm>
            <a:off x="1240844" y="2480685"/>
            <a:ext cx="504958" cy="369332"/>
          </a:xfrm>
          <a:prstGeom prst="rect">
            <a:avLst/>
          </a:prstGeom>
          <a:noFill/>
        </p:spPr>
        <p:txBody>
          <a:bodyPr vert="horz" wrap="square" lIns="91440" tIns="45720" rIns="91440" bIns="45720" rtlCol="0" anchor="t">
            <a:spAutoFit/>
          </a:bodyPr>
          <a:lstStyle/>
          <a:p>
            <a:pPr marL="0" algn="l">
              <a:defRPr/>
            </a:pPr>
            <a:r>
              <a:rPr lang="en-US" sz="1800" b="1" i="0" u="none" baseline="0">
                <a:solidFill>
                  <a:srgbClr val="FFFFFF"/>
                </a:solidFill>
                <a:latin typeface="Arial"/>
                <a:ea typeface="Arial"/>
              </a:rPr>
              <a:t>1</a:t>
            </a:r>
            <a:endParaRPr lang="en-US" sz="1100"/>
          </a:p>
        </p:txBody>
      </p:sp>
      <p:sp>
        <p:nvSpPr>
          <p:cNvPr id="22" name="TextBox 22"/>
          <p:cNvSpPr txBox="1"/>
          <p:nvPr/>
        </p:nvSpPr>
        <p:spPr>
          <a:xfrm>
            <a:off x="4776460" y="2490726"/>
            <a:ext cx="504958" cy="369332"/>
          </a:xfrm>
          <a:prstGeom prst="rect">
            <a:avLst/>
          </a:prstGeom>
          <a:noFill/>
        </p:spPr>
        <p:txBody>
          <a:bodyPr vert="horz" wrap="square" lIns="91440" tIns="45720" rIns="91440" bIns="45720" rtlCol="0" anchor="t">
            <a:spAutoFit/>
          </a:bodyPr>
          <a:lstStyle/>
          <a:p>
            <a:pPr marL="0" algn="l">
              <a:defRPr/>
            </a:pPr>
            <a:r>
              <a:rPr lang="en-US" sz="1800" b="1" i="0" u="none" baseline="0">
                <a:solidFill>
                  <a:srgbClr val="FFFFFF"/>
                </a:solidFill>
                <a:latin typeface="Arial"/>
                <a:ea typeface="Arial"/>
              </a:rPr>
              <a:t>2</a:t>
            </a:r>
            <a:endParaRPr lang="en-US" sz="1100"/>
          </a:p>
        </p:txBody>
      </p:sp>
      <p:sp>
        <p:nvSpPr>
          <p:cNvPr id="23" name="TextBox 23"/>
          <p:cNvSpPr txBox="1"/>
          <p:nvPr/>
        </p:nvSpPr>
        <p:spPr>
          <a:xfrm>
            <a:off x="8353175" y="2490726"/>
            <a:ext cx="504958" cy="369332"/>
          </a:xfrm>
          <a:prstGeom prst="rect">
            <a:avLst/>
          </a:prstGeom>
          <a:noFill/>
        </p:spPr>
        <p:txBody>
          <a:bodyPr vert="horz" wrap="square" lIns="91440" tIns="45720" rIns="91440" bIns="45720" rtlCol="0" anchor="t">
            <a:spAutoFit/>
          </a:bodyPr>
          <a:lstStyle/>
          <a:p>
            <a:pPr marL="0" algn="l">
              <a:defRPr/>
            </a:pPr>
            <a:r>
              <a:rPr lang="en-US" sz="1800" b="1" i="0" u="none" baseline="0">
                <a:solidFill>
                  <a:srgbClr val="FFFFFF"/>
                </a:solidFill>
                <a:latin typeface="Arial"/>
                <a:ea typeface="Arial"/>
              </a:rPr>
              <a:t>3</a:t>
            </a:r>
            <a:endParaRPr lang="en-US" sz="1100"/>
          </a:p>
        </p:txBody>
      </p:sp>
      <p:sp>
        <p:nvSpPr>
          <p:cNvPr id="24" name="TextBox 24"/>
          <p:cNvSpPr txBox="1"/>
          <p:nvPr/>
        </p:nvSpPr>
        <p:spPr>
          <a:xfrm>
            <a:off x="1241161" y="4698929"/>
            <a:ext cx="504958" cy="369332"/>
          </a:xfrm>
          <a:prstGeom prst="rect">
            <a:avLst/>
          </a:prstGeom>
          <a:noFill/>
        </p:spPr>
        <p:txBody>
          <a:bodyPr vert="horz" wrap="square" lIns="91440" tIns="45720" rIns="91440" bIns="45720" rtlCol="0" anchor="t">
            <a:spAutoFit/>
          </a:bodyPr>
          <a:lstStyle/>
          <a:p>
            <a:pPr marL="0" algn="l">
              <a:defRPr/>
            </a:pPr>
            <a:r>
              <a:rPr lang="en-US" sz="1800" b="1" i="0" u="none" baseline="0">
                <a:solidFill>
                  <a:srgbClr val="FFFFFF"/>
                </a:solidFill>
                <a:latin typeface="Arial"/>
                <a:ea typeface="Arial"/>
              </a:rPr>
              <a:t>4</a:t>
            </a:r>
            <a:endParaRPr lang="en-US" sz="11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par>
                                <p:cTn id="10" presetID="1" presetClass="entr" presetSubtype="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par>
                                <p:cTn id="12" presetID="21" presetClass="entr" presetSubtype="4" fill="hold" nodeType="afterEffect">
                                  <p:stCondLst>
                                    <p:cond delay="0"/>
                                  </p:stCondLst>
                                  <p:childTnLst>
                                    <p:animEffect transition="in" filter="wheel(4)">
                                      <p:cBhvr>
                                        <p:cTn id="13" dur="1000"/>
                                        <p:tgtEl>
                                          <p:spTgt spid="2"/>
                                        </p:tgtEl>
                                      </p:cBhvr>
                                    </p:animEffect>
                                    <p:set>
                                      <p:cBhvr>
                                        <p:cTn id="14" dur="1000" fill="hold">
                                          <p:stCondLst>
                                            <p:cond delay="0"/>
                                          </p:stCondLst>
                                        </p:cTn>
                                        <p:tgtEl>
                                          <p:spTgt spid="2"/>
                                        </p:tgtEl>
                                        <p:attrNameLst>
                                          <p:attrName>style.visibility</p:attrName>
                                        </p:attrNameLst>
                                      </p:cBhvr>
                                      <p:to>
                                        <p:strVal val="visible"/>
                                      </p:to>
                                    </p:set>
                                  </p:childTnLst>
                                </p:cTn>
                              </p:par>
                              <p:par>
                                <p:cTn id="15" presetID="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2" presetClass="entr" presetSubtype="3" fill="hold" nodeType="afterEffect">
                                  <p:stCondLst>
                                    <p:cond delay="0"/>
                                  </p:stCondLst>
                                  <p:childTnLst>
                                    <p:anim calcmode="lin" valueType="num">
                                      <p:cBhvr additive="base">
                                        <p:cTn id="23" dur="1000" fill="hold"/>
                                        <p:tgtEl>
                                          <p:spTgt spid="5"/>
                                        </p:tgtEl>
                                        <p:attrNameLst>
                                          <p:attrName>ppt_x</p:attrName>
                                        </p:attrNameLst>
                                      </p:cBhvr>
                                      <p:tavLst>
                                        <p:tav tm="0">
                                          <p:val>
                                            <p:strVal val="1+#ppt_w/2"/>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set>
                                      <p:cBhvr>
                                        <p:cTn id="25" dur="1000" fill="hold">
                                          <p:stCondLst>
                                            <p:cond delay="0"/>
                                          </p:stCondLst>
                                        </p:cTn>
                                        <p:tgtEl>
                                          <p:spTgt spid="5"/>
                                        </p:tgtEl>
                                        <p:attrNameLst>
                                          <p:attrName>style.visibility</p:attrName>
                                        </p:attrNameLst>
                                      </p:cBhvr>
                                      <p:to>
                                        <p:strVal val="visible"/>
                                      </p:to>
                                    </p:set>
                                  </p:childTnLst>
                                </p:cTn>
                              </p:par>
                              <p:par>
                                <p:cTn id="26" presetID="1"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12" presetClass="entr" presetSubtype="1" fill="hold" nodeType="afterEffect">
                                  <p:stCondLst>
                                    <p:cond delay="0"/>
                                  </p:stCondLst>
                                  <p:childTnLst>
                                    <p:anim calcmode="lin" valueType="num">
                                      <p:cBhvr additive="base">
                                        <p:cTn id="29" dur="500"/>
                                        <p:tgtEl>
                                          <p:spTgt spid="8"/>
                                        </p:tgtEl>
                                        <p:attrNameLst>
                                          <p:attrName>ppt_y</p:attrName>
                                        </p:attrNameLst>
                                      </p:cBhvr>
                                      <p:tavLst>
                                        <p:tav tm="0">
                                          <p:val>
                                            <p:strVal val="#ppt_y-#ppt_h*1.125000"/>
                                          </p:val>
                                        </p:tav>
                                        <p:tav tm="100000">
                                          <p:val>
                                            <p:strVal val="#ppt_y"/>
                                          </p:val>
                                        </p:tav>
                                      </p:tavLst>
                                    </p:anim>
                                    <p:animEffect transition="in" filter="wipe(down)">
                                      <p:cBhvr>
                                        <p:cTn id="30" dur="500"/>
                                        <p:tgtEl>
                                          <p:spTgt spid="8"/>
                                        </p:tgtEl>
                                      </p:cBhvr>
                                    </p:animEffect>
                                    <p:set>
                                      <p:cBhvr>
                                        <p:cTn id="31" dur="500" fill="hold">
                                          <p:stCondLst>
                                            <p:cond delay="0"/>
                                          </p:stCondLst>
                                        </p:cTn>
                                        <p:tgtEl>
                                          <p:spTgt spid="8"/>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2" presetClass="entr" presetSubtype="2" fill="hold" nodeType="afterEffect">
                                  <p:stCondLst>
                                    <p:cond delay="0"/>
                                  </p:stCondLst>
                                  <p:childTnLst>
                                    <p:anim calcmode="lin" valueType="num">
                                      <p:cBhvr additive="base">
                                        <p:cTn id="36" dur="1000" fill="hold"/>
                                        <p:tgtEl>
                                          <p:spTgt spid="11"/>
                                        </p:tgtEl>
                                        <p:attrNameLst>
                                          <p:attrName>ppt_x</p:attrName>
                                        </p:attrNameLst>
                                      </p:cBhvr>
                                      <p:tavLst>
                                        <p:tav tm="0">
                                          <p:val>
                                            <p:strVal val="1+#ppt_w/2"/>
                                          </p:val>
                                        </p:tav>
                                        <p:tav tm="100000">
                                          <p:val>
                                            <p:strVal val="#ppt_x"/>
                                          </p:val>
                                        </p:tav>
                                      </p:tavLst>
                                    </p:anim>
                                    <p:anim calcmode="lin" valueType="num">
                                      <p:cBhvr additive="base">
                                        <p:cTn id="37" dur="1000" fill="hold"/>
                                        <p:tgtEl>
                                          <p:spTgt spid="11"/>
                                        </p:tgtEl>
                                        <p:attrNameLst>
                                          <p:attrName>ppt_y</p:attrName>
                                        </p:attrNameLst>
                                      </p:cBhvr>
                                      <p:tavLst>
                                        <p:tav tm="0">
                                          <p:val>
                                            <p:strVal val="#ppt_y"/>
                                          </p:val>
                                        </p:tav>
                                        <p:tav tm="100000">
                                          <p:val>
                                            <p:strVal val="#ppt_y"/>
                                          </p:val>
                                        </p:tav>
                                      </p:tavLst>
                                    </p:anim>
                                    <p:set>
                                      <p:cBhvr>
                                        <p:cTn id="38" dur="1000"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916943" y="4408676"/>
            <a:ext cx="6840611" cy="584775"/>
          </a:xfrm>
        </p:spPr>
        <p:txBody>
          <a:bodyPr vert="horz" lIns="91440" tIns="45720" rIns="91440" bIns="45720" anchor="t">
            <a:spAutoFit/>
          </a:bodyPr>
          <a:lstStyle/>
          <a:p>
            <a:pPr algn="l">
              <a:lnSpc>
                <a:spcPct val="100000"/>
              </a:lnSpc>
              <a:spcBef>
                <a:spcPct val="0"/>
              </a:spcBef>
            </a:pPr>
            <a:r>
              <a:rPr lang="zh-CN" altLang="en-US" sz="3200" b="1" i="0" u="none" baseline="0">
                <a:solidFill>
                  <a:srgbClr val="FFFFFF"/>
                </a:solidFill>
                <a:latin typeface="微软雅黑"/>
                <a:ea typeface="微软雅黑"/>
              </a:rPr>
              <a:t>Introduction to Smart Contracts</a:t>
            </a:r>
          </a:p>
        </p:txBody>
      </p:sp>
      <p:sp>
        <p:nvSpPr>
          <p:cNvPr id="3" name="TextBox 3"/>
          <p:cNvSpPr txBox="1"/>
          <p:nvPr/>
        </p:nvSpPr>
        <p:spPr>
          <a:xfrm>
            <a:off x="2231214" y="3210498"/>
            <a:ext cx="1363168" cy="1200329"/>
          </a:xfrm>
          <a:prstGeom prst="rect">
            <a:avLst/>
          </a:prstGeom>
          <a:noFill/>
        </p:spPr>
        <p:txBody>
          <a:bodyPr vert="horz" wrap="square" lIns="91440" tIns="45720" rIns="91440" bIns="45720" rtlCol="0" anchor="t">
            <a:spAutoFit/>
          </a:bodyPr>
          <a:lstStyle/>
          <a:p>
            <a:pPr marL="0" algn="l">
              <a:defRPr/>
            </a:pPr>
            <a:r>
              <a:rPr lang="en-US" sz="7200" b="0" i="0" u="none" spc="100" baseline="0">
                <a:solidFill>
                  <a:srgbClr val="FFFFFF"/>
                </a:solidFill>
                <a:latin typeface="Arial"/>
                <a:ea typeface="Arial"/>
              </a:rPr>
              <a:t>01</a:t>
            </a:r>
            <a:endParaRPr lang="en-US" sz="110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afterEffect">
                                  <p:stCondLst>
                                    <p:cond delay="0"/>
                                  </p:stCondLst>
                                  <p:childTnLst>
                                    <p:anim calcmode="lin" valueType="num">
                                      <p:cBhvr additive="base">
                                        <p:cTn id="6" dur="500"/>
                                        <p:tgtEl>
                                          <p:spTgt spid="3"/>
                                        </p:tgtEl>
                                        <p:attrNameLst>
                                          <p:attrName>ppt_y</p:attrName>
                                        </p:attrNameLst>
                                      </p:cBhvr>
                                      <p:tavLst>
                                        <p:tav tm="0">
                                          <p:val>
                                            <p:strVal val="#ppt_y+#ppt_h*1.125000"/>
                                          </p:val>
                                        </p:tav>
                                        <p:tav tm="100000">
                                          <p:val>
                                            <p:strVal val="#ppt_y"/>
                                          </p:val>
                                        </p:tav>
                                      </p:tavLst>
                                    </p:anim>
                                    <p:animEffect transition="in" filter="wipe(up)">
                                      <p:cBhvr>
                                        <p:cTn id="7" dur="500"/>
                                        <p:tgtEl>
                                          <p:spTgt spid="3"/>
                                        </p:tgtEl>
                                      </p:cBhvr>
                                    </p:animEffect>
                                    <p:set>
                                      <p:cBhvr>
                                        <p:cTn id="8" dur="500" fill="hold">
                                          <p:stCondLst>
                                            <p:cond delay="0"/>
                                          </p:stCondLst>
                                        </p:cTn>
                                        <p:tgtEl>
                                          <p:spTgt spid="3"/>
                                        </p:tgtEl>
                                        <p:attrNameLst>
                                          <p:attrName>style.visibility</p:attrName>
                                        </p:attrNameLst>
                                      </p:cBhvr>
                                      <p:to>
                                        <p:strVal val="visible"/>
                                      </p:to>
                                    </p:set>
                                  </p:childTnLst>
                                </p:cTn>
                              </p:par>
                              <p:par>
                                <p:cTn id="9" presetID="19" presetClass="entr" presetSubtype="10" fill="hold" nodeType="afterEffect">
                                  <p:stCondLst>
                                    <p:cond delay="0"/>
                                  </p:stCondLst>
                                  <p:childTnLst>
                                    <p:anim calcmode="lin" valueType="num">
                                      <p:cBhvr>
                                        <p:cTn id="10" dur="2000" fill="hold"/>
                                        <p:tgtEl>
                                          <p:spTgt spid="2"/>
                                        </p:tgtEl>
                                        <p:attrNameLst>
                                          <p:attrName>ppt_w</p:attrName>
                                        </p:attrNameLst>
                                      </p:cBhvr>
                                      <p:tavLst>
                                        <p:tav tm="0" fmla="#ppt_w*sin(2.5*pi*$)">
                                          <p:val>
                                            <p:fltVal val="0"/>
                                          </p:val>
                                        </p:tav>
                                        <p:tav tm="100000">
                                          <p:val>
                                            <p:fltVal val="1"/>
                                          </p:val>
                                        </p:tav>
                                      </p:tavLst>
                                    </p:anim>
                                    <p:anim calcmode="lin" valueType="num">
                                      <p:cBhvr>
                                        <p:cTn id="11" dur="2000" fill="hold"/>
                                        <p:tgtEl>
                                          <p:spTgt spid="2"/>
                                        </p:tgtEl>
                                        <p:attrNameLst>
                                          <p:attrName>ppt_h</p:attrName>
                                        </p:attrNameLst>
                                      </p:cBhvr>
                                      <p:tavLst>
                                        <p:tav tm="0">
                                          <p:val>
                                            <p:strVal val="#ppt_h"/>
                                          </p:val>
                                        </p:tav>
                                        <p:tav tm="100000">
                                          <p:val>
                                            <p:strVal val="#ppt_h"/>
                                          </p:val>
                                        </p:tav>
                                      </p:tavLst>
                                    </p:anim>
                                    <p:set>
                                      <p:cBhvr>
                                        <p:cTn id="12" dur="2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660400" y="128587"/>
            <a:ext cx="10858500" cy="900112"/>
          </a:xfrm>
          <a:prstGeom prst="rect">
            <a:avLst/>
          </a:prstGeom>
        </p:spPr>
        <p:txBody>
          <a:bodyPr vert="horz" lIns="91440" tIns="45720" rIns="91440" bIns="45720" rtlCol="0" anchor="t">
            <a:normAutofit/>
          </a:bodyPr>
          <a:lstStyle/>
          <a:p>
            <a:pPr marL="0" algn="l">
              <a:lnSpc>
                <a:spcPct val="100000"/>
              </a:lnSpc>
              <a:spcBef>
                <a:spcPct val="0"/>
              </a:spcBef>
              <a:defRPr/>
            </a:pPr>
            <a:r>
              <a:rPr lang="zh-CN" altLang="en-US" sz="2800" b="1" i="0" u="none" baseline="0">
                <a:solidFill>
                  <a:srgbClr val="FFFFFF"/>
                </a:solidFill>
                <a:latin typeface="微软雅黑"/>
                <a:ea typeface="微软雅黑"/>
              </a:rPr>
              <a:t>Overview of Smart Contracts</a:t>
            </a:r>
            <a:endParaRPr lang="en-US" sz="1100"/>
          </a:p>
        </p:txBody>
      </p:sp>
      <p:sp>
        <p:nvSpPr>
          <p:cNvPr id="3" name="AutoShape 3"/>
          <p:cNvSpPr/>
          <p:nvPr/>
        </p:nvSpPr>
        <p:spPr>
          <a:xfrm>
            <a:off x="738311" y="1147637"/>
            <a:ext cx="3377074" cy="427979"/>
          </a:xfrm>
          <a:prstGeom prst="rect">
            <a:avLst/>
          </a:prstGeom>
          <a:noFill/>
          <a:ln>
            <a:noFill/>
          </a:ln>
        </p:spPr>
        <p:txBody>
          <a:bodyPr vert="horz" wrap="square" lIns="91440" tIns="90000" rIns="91440" bIns="90000" anchor="t">
            <a:spAutoFit/>
          </a:bodyPr>
          <a:lstStyle/>
          <a:p>
            <a:pPr marL="0" algn="r"/>
            <a:r>
              <a:rPr lang="zh-CN" altLang="en-US" sz="1600" b="1" i="0" u="none" baseline="0" dirty="0">
                <a:solidFill>
                  <a:srgbClr val="FFFFFF"/>
                </a:solidFill>
                <a:latin typeface="微软雅黑"/>
                <a:ea typeface="微软雅黑"/>
              </a:rPr>
              <a:t>Definition and Purpose</a:t>
            </a:r>
          </a:p>
        </p:txBody>
      </p:sp>
      <p:sp>
        <p:nvSpPr>
          <p:cNvPr id="4" name="AutoShape 4"/>
          <p:cNvSpPr/>
          <p:nvPr/>
        </p:nvSpPr>
        <p:spPr>
          <a:xfrm>
            <a:off x="838413" y="1398530"/>
            <a:ext cx="3377074" cy="2387700"/>
          </a:xfrm>
          <a:prstGeom prst="rect">
            <a:avLst/>
          </a:prstGeom>
          <a:noFill/>
          <a:ln>
            <a:noFill/>
          </a:ln>
        </p:spPr>
        <p:txBody>
          <a:bodyPr vert="horz" wrap="square" lIns="108000" tIns="108000" rIns="108000" bIns="108000" anchor="t">
            <a:spAutoFit/>
          </a:bodyPr>
          <a:lstStyle/>
          <a:p>
            <a:pPr marL="0" algn="r">
              <a:lnSpc>
                <a:spcPct val="150000"/>
              </a:lnSpc>
            </a:pPr>
            <a:r>
              <a:rPr lang="zh-CN" altLang="en-US" sz="1400" b="0" i="0" u="none" baseline="0" dirty="0">
                <a:solidFill>
                  <a:srgbClr val="FFFFFF">
                    <a:alpha val="60000"/>
                  </a:srgbClr>
                </a:solidFill>
                <a:effectLst/>
                <a:latin typeface="微软雅黑"/>
                <a:ea typeface="微软雅黑"/>
              </a:rPr>
              <a:t>Smart contracts are self-executing contracts with the terms of the agreement directly written into code. They automate and enforce contractual obligations without intermediaries, reducing costs and increasing efficiency in various applications.</a:t>
            </a:r>
          </a:p>
        </p:txBody>
      </p:sp>
      <p:cxnSp>
        <p:nvCxnSpPr>
          <p:cNvPr id="5" name="Connector 5"/>
          <p:cNvCxnSpPr/>
          <p:nvPr/>
        </p:nvCxnSpPr>
        <p:spPr>
          <a:xfrm flipH="1">
            <a:off x="4375765" y="1657611"/>
            <a:ext cx="1426023" cy="0"/>
          </a:xfrm>
          <a:prstGeom prst="line">
            <a:avLst/>
          </a:prstGeom>
          <a:ln w="19050">
            <a:gradFill>
              <a:gsLst>
                <a:gs pos="0">
                  <a:srgbClr val="F0F0F0">
                    <a:alpha val="0"/>
                  </a:srgbClr>
                </a:gs>
                <a:gs pos="100000">
                  <a:srgbClr val="778495"/>
                </a:gs>
              </a:gsLst>
              <a:lin ang="2700000"/>
            </a:gradFill>
            <a:tailEnd type="oval"/>
          </a:ln>
        </p:spPr>
      </p:cxnSp>
      <p:sp>
        <p:nvSpPr>
          <p:cNvPr id="6" name="AutoShape 6"/>
          <p:cNvSpPr/>
          <p:nvPr/>
        </p:nvSpPr>
        <p:spPr>
          <a:xfrm>
            <a:off x="8469634" y="2881279"/>
            <a:ext cx="3127177" cy="427979"/>
          </a:xfrm>
          <a:prstGeom prst="rect">
            <a:avLst/>
          </a:prstGeom>
          <a:noFill/>
          <a:ln>
            <a:noFill/>
          </a:ln>
        </p:spPr>
        <p:txBody>
          <a:bodyPr vert="horz" wrap="square" lIns="91440" tIns="90000" rIns="91440" bIns="90000" anchor="t">
            <a:spAutoFit/>
          </a:bodyPr>
          <a:lstStyle/>
          <a:p>
            <a:pPr marL="0" algn="l"/>
            <a:r>
              <a:rPr lang="zh-CN" altLang="en-US" sz="1600" b="1" i="0" u="none" baseline="0">
                <a:solidFill>
                  <a:srgbClr val="FFFFFF"/>
                </a:solidFill>
                <a:latin typeface="微软雅黑"/>
                <a:ea typeface="微软雅黑"/>
              </a:rPr>
              <a:t>Common Platforms</a:t>
            </a:r>
          </a:p>
        </p:txBody>
      </p:sp>
      <p:sp>
        <p:nvSpPr>
          <p:cNvPr id="7" name="AutoShape 7"/>
          <p:cNvSpPr/>
          <p:nvPr/>
        </p:nvSpPr>
        <p:spPr>
          <a:xfrm>
            <a:off x="8469635" y="3365655"/>
            <a:ext cx="3127177" cy="2387700"/>
          </a:xfrm>
          <a:prstGeom prst="rect">
            <a:avLst/>
          </a:prstGeom>
          <a:noFill/>
          <a:ln>
            <a:noFill/>
          </a:ln>
        </p:spPr>
        <p:txBody>
          <a:bodyPr vert="horz" wrap="square" lIns="108000" tIns="108000" rIns="108000" bIns="108000" anchor="t">
            <a:spAutoFit/>
          </a:bodyPr>
          <a:lstStyle/>
          <a:p>
            <a:pPr marL="0" algn="l">
              <a:lnSpc>
                <a:spcPct val="150000"/>
              </a:lnSpc>
            </a:pPr>
            <a:r>
              <a:rPr lang="zh-CN" altLang="en-US" sz="1400" b="0" i="0" u="none" baseline="0">
                <a:solidFill>
                  <a:srgbClr val="FFFFFF">
                    <a:alpha val="60000"/>
                  </a:srgbClr>
                </a:solidFill>
                <a:effectLst/>
                <a:latin typeface="微软雅黑"/>
                <a:ea typeface="微软雅黑"/>
              </a:rPr>
              <a:t>Prominent platforms for developing smart contracts include Ethereum, Binance Smart Chain, and Solana. Each platform offers unique features and programming languages, with Ethereum being the most widely used for decentralized applications.</a:t>
            </a:r>
          </a:p>
        </p:txBody>
      </p:sp>
      <p:cxnSp>
        <p:nvCxnSpPr>
          <p:cNvPr id="8" name="Connector 8"/>
          <p:cNvCxnSpPr/>
          <p:nvPr/>
        </p:nvCxnSpPr>
        <p:spPr>
          <a:xfrm>
            <a:off x="6868589" y="3063274"/>
            <a:ext cx="1426023" cy="0"/>
          </a:xfrm>
          <a:prstGeom prst="line">
            <a:avLst/>
          </a:prstGeom>
          <a:ln w="19050">
            <a:gradFill>
              <a:gsLst>
                <a:gs pos="0">
                  <a:srgbClr val="F0F0F0">
                    <a:alpha val="0"/>
                  </a:srgbClr>
                </a:gs>
                <a:gs pos="100000">
                  <a:srgbClr val="778495"/>
                </a:gs>
              </a:gsLst>
              <a:lin ang="2700000"/>
            </a:gradFill>
            <a:tailEnd type="oval"/>
          </a:ln>
        </p:spPr>
      </p:cxnSp>
      <p:sp>
        <p:nvSpPr>
          <p:cNvPr id="9" name="Freeform 9"/>
          <p:cNvSpPr/>
          <p:nvPr/>
        </p:nvSpPr>
        <p:spPr>
          <a:xfrm>
            <a:off x="4375765" y="4867345"/>
            <a:ext cx="3917577" cy="1300634"/>
          </a:xfrm>
          <a:custGeom>
            <a:avLst/>
            <a:gdLst/>
            <a:ahLst/>
            <a:cxnLst/>
            <a:rect l="l" t="t" r="r" b="b"/>
            <a:pathLst>
              <a:path w="3917577" h="1300634">
                <a:moveTo>
                  <a:pt x="828926" y="0"/>
                </a:moveTo>
                <a:lnTo>
                  <a:pt x="3105726" y="0"/>
                </a:lnTo>
                <a:lnTo>
                  <a:pt x="3178250" y="138207"/>
                </a:lnTo>
                <a:cubicBezTo>
                  <a:pt x="3376266" y="503376"/>
                  <a:pt x="3619401" y="892116"/>
                  <a:pt x="3917577" y="1300634"/>
                </a:cubicBezTo>
                <a:lnTo>
                  <a:pt x="34675" y="1300634"/>
                </a:lnTo>
                <a:lnTo>
                  <a:pt x="0" y="1300634"/>
                </a:lnTo>
                <a:lnTo>
                  <a:pt x="0" y="1299061"/>
                </a:lnTo>
                <a:lnTo>
                  <a:pt x="3876" y="1294271"/>
                </a:lnTo>
                <a:cubicBezTo>
                  <a:pt x="47982" y="1239414"/>
                  <a:pt x="368888" y="833652"/>
                  <a:pt x="709309" y="224137"/>
                </a:cubicBezTo>
                <a:close/>
              </a:path>
            </a:pathLst>
          </a:custGeom>
          <a:solidFill>
            <a:schemeClr val="accent1">
              <a:alpha val="90000"/>
            </a:schemeClr>
          </a:solidFill>
          <a:ln cap="flat">
            <a:noFill/>
            <a:prstDash val="solid"/>
            <a:miter lim="800000"/>
          </a:ln>
        </p:spPr>
        <p:txBody>
          <a:bodyPr vert="horz" wrap="square" lIns="91440" tIns="45720" rIns="91440" bIns="45720" anchor="ctr">
            <a:noAutofit/>
          </a:bodyPr>
          <a:lstStyle/>
          <a:p>
            <a:pPr marL="0" algn="l"/>
            <a:endParaRPr/>
          </a:p>
        </p:txBody>
      </p:sp>
      <p:grpSp>
        <p:nvGrpSpPr>
          <p:cNvPr id="10" name="Group 10"/>
          <p:cNvGrpSpPr/>
          <p:nvPr/>
        </p:nvGrpSpPr>
        <p:grpSpPr>
          <a:xfrm>
            <a:off x="5589616" y="962095"/>
            <a:ext cx="1480320" cy="1301750"/>
            <a:chOff x="5586768" y="1651000"/>
            <a:chExt cx="1480320" cy="1301750"/>
          </a:xfrm>
        </p:grpSpPr>
        <p:sp>
          <p:nvSpPr>
            <p:cNvPr id="11" name="Freeform 11"/>
            <p:cNvSpPr/>
            <p:nvPr/>
          </p:nvSpPr>
          <p:spPr>
            <a:xfrm>
              <a:off x="5586768" y="1651000"/>
              <a:ext cx="1480320" cy="1301750"/>
            </a:xfrm>
            <a:custGeom>
              <a:avLst/>
              <a:gdLst/>
              <a:ahLst/>
              <a:cxnLst/>
              <a:rect l="l" t="t" r="r" b="b"/>
              <a:pathLst>
                <a:path w="1480320" h="1301750">
                  <a:moveTo>
                    <a:pt x="742815" y="0"/>
                  </a:moveTo>
                  <a:lnTo>
                    <a:pt x="744874" y="0"/>
                  </a:lnTo>
                  <a:lnTo>
                    <a:pt x="1480320" y="786943"/>
                  </a:lnTo>
                  <a:lnTo>
                    <a:pt x="1141531" y="786943"/>
                  </a:lnTo>
                  <a:cubicBezTo>
                    <a:pt x="1141531" y="786943"/>
                    <a:pt x="1107729" y="963157"/>
                    <a:pt x="1119490" y="1285240"/>
                  </a:cubicBezTo>
                  <a:lnTo>
                    <a:pt x="1120522" y="1301750"/>
                  </a:lnTo>
                  <a:lnTo>
                    <a:pt x="359642" y="1301750"/>
                  </a:lnTo>
                  <a:lnTo>
                    <a:pt x="361413" y="1227292"/>
                  </a:lnTo>
                  <a:cubicBezTo>
                    <a:pt x="361217" y="1090654"/>
                    <a:pt x="353988" y="953480"/>
                    <a:pt x="338790" y="816305"/>
                  </a:cubicBezTo>
                  <a:lnTo>
                    <a:pt x="0" y="816305"/>
                  </a:lnTo>
                  <a:close/>
                </a:path>
              </a:pathLst>
            </a:custGeom>
            <a:solidFill>
              <a:schemeClr val="accent1">
                <a:alpha val="30000"/>
              </a:schemeClr>
            </a:solidFill>
            <a:ln cap="flat">
              <a:noFill/>
              <a:prstDash val="solid"/>
              <a:miter lim="800000"/>
            </a:ln>
          </p:spPr>
          <p:txBody>
            <a:bodyPr vert="horz" wrap="square" lIns="91440" tIns="45720" rIns="91440" bIns="45720" anchor="ctr">
              <a:noAutofit/>
            </a:bodyPr>
            <a:lstStyle/>
            <a:p>
              <a:pPr marL="0" algn="l"/>
              <a:endParaRPr/>
            </a:p>
          </p:txBody>
        </p:sp>
        <p:sp>
          <p:nvSpPr>
            <p:cNvPr id="12" name="AutoShape 12"/>
            <p:cNvSpPr/>
            <p:nvPr/>
          </p:nvSpPr>
          <p:spPr>
            <a:xfrm>
              <a:off x="6053847" y="2196708"/>
              <a:ext cx="556986" cy="551090"/>
            </a:xfrm>
            <a:prstGeom prst="rect">
              <a:avLst/>
            </a:prstGeom>
            <a:noFill/>
            <a:ln>
              <a:noFill/>
            </a:ln>
          </p:spPr>
          <p:txBody>
            <a:bodyPr vert="horz" wrap="square" lIns="91440" tIns="90000" rIns="91440" bIns="90000" anchor="b">
              <a:spAutoFit/>
            </a:bodyPr>
            <a:lstStyle/>
            <a:p>
              <a:pPr marL="0" algn="ctr"/>
              <a:r>
                <a:rPr lang="en-US" sz="2400" b="1" i="0" u="none" baseline="0">
                  <a:solidFill>
                    <a:schemeClr val="lt1"/>
                  </a:solidFill>
                  <a:latin typeface="Arial"/>
                  <a:ea typeface="Arial"/>
                </a:rPr>
                <a:t>01</a:t>
              </a:r>
            </a:p>
          </p:txBody>
        </p:sp>
      </p:grpSp>
      <p:grpSp>
        <p:nvGrpSpPr>
          <p:cNvPr id="13" name="Group 13"/>
          <p:cNvGrpSpPr/>
          <p:nvPr/>
        </p:nvGrpSpPr>
        <p:grpSpPr>
          <a:xfrm>
            <a:off x="5736138" y="2263845"/>
            <a:ext cx="1208676" cy="1301750"/>
            <a:chOff x="5733290" y="2952750"/>
            <a:chExt cx="1208676" cy="1301750"/>
          </a:xfrm>
        </p:grpSpPr>
        <p:sp>
          <p:nvSpPr>
            <p:cNvPr id="14" name="Freeform 14"/>
            <p:cNvSpPr/>
            <p:nvPr/>
          </p:nvSpPr>
          <p:spPr>
            <a:xfrm>
              <a:off x="5733290" y="2952750"/>
              <a:ext cx="1208676" cy="1301750"/>
            </a:xfrm>
            <a:custGeom>
              <a:avLst/>
              <a:gdLst/>
              <a:ahLst/>
              <a:cxnLst/>
              <a:rect l="l" t="t" r="r" b="b"/>
              <a:pathLst>
                <a:path w="1208676" h="1301750">
                  <a:moveTo>
                    <a:pt x="213120" y="0"/>
                  </a:moveTo>
                  <a:lnTo>
                    <a:pt x="974000" y="0"/>
                  </a:lnTo>
                  <a:lnTo>
                    <a:pt x="986126" y="194001"/>
                  </a:lnTo>
                  <a:cubicBezTo>
                    <a:pt x="1006021" y="421530"/>
                    <a:pt x="1048033" y="699388"/>
                    <a:pt x="1129304" y="1021019"/>
                  </a:cubicBezTo>
                  <a:lnTo>
                    <a:pt x="1208676" y="1301750"/>
                  </a:lnTo>
                  <a:lnTo>
                    <a:pt x="0" y="1301750"/>
                  </a:lnTo>
                  <a:lnTo>
                    <a:pt x="52059" y="1126354"/>
                  </a:lnTo>
                  <a:cubicBezTo>
                    <a:pt x="135984" y="804851"/>
                    <a:pt x="193519" y="469953"/>
                    <a:pt x="210027" y="130031"/>
                  </a:cubicBezTo>
                  <a:close/>
                </a:path>
              </a:pathLst>
            </a:custGeom>
            <a:solidFill>
              <a:schemeClr val="accent1">
                <a:alpha val="50000"/>
              </a:schemeClr>
            </a:solidFill>
            <a:ln cap="flat">
              <a:noFill/>
              <a:prstDash val="solid"/>
              <a:miter lim="800000"/>
            </a:ln>
          </p:spPr>
          <p:txBody>
            <a:bodyPr vert="horz" wrap="square" lIns="91440" tIns="45720" rIns="91440" bIns="45720" anchor="ctr">
              <a:noAutofit/>
            </a:bodyPr>
            <a:lstStyle/>
            <a:p>
              <a:pPr marL="0" algn="l"/>
              <a:endParaRPr/>
            </a:p>
          </p:txBody>
        </p:sp>
        <p:sp>
          <p:nvSpPr>
            <p:cNvPr id="15" name="AutoShape 15"/>
            <p:cNvSpPr/>
            <p:nvPr/>
          </p:nvSpPr>
          <p:spPr>
            <a:xfrm>
              <a:off x="6053847" y="3439476"/>
              <a:ext cx="556986" cy="551090"/>
            </a:xfrm>
            <a:prstGeom prst="rect">
              <a:avLst/>
            </a:prstGeom>
            <a:noFill/>
            <a:ln>
              <a:noFill/>
            </a:ln>
          </p:spPr>
          <p:txBody>
            <a:bodyPr vert="horz" wrap="square" lIns="91440" tIns="90000" rIns="91440" bIns="90000" anchor="b">
              <a:spAutoFit/>
            </a:bodyPr>
            <a:lstStyle/>
            <a:p>
              <a:pPr marL="0" algn="ctr"/>
              <a:r>
                <a:rPr lang="en-US" sz="2400" b="1" i="0" u="none" baseline="0">
                  <a:solidFill>
                    <a:schemeClr val="lt1"/>
                  </a:solidFill>
                  <a:latin typeface="Arial"/>
                  <a:ea typeface="Arial"/>
                </a:rPr>
                <a:t>02</a:t>
              </a:r>
            </a:p>
          </p:txBody>
        </p:sp>
      </p:grpSp>
      <p:grpSp>
        <p:nvGrpSpPr>
          <p:cNvPr id="16" name="Group 16"/>
          <p:cNvGrpSpPr/>
          <p:nvPr/>
        </p:nvGrpSpPr>
        <p:grpSpPr>
          <a:xfrm>
            <a:off x="5204691" y="3565595"/>
            <a:ext cx="2276800" cy="1301750"/>
            <a:chOff x="5201843" y="4254500"/>
            <a:chExt cx="2276800" cy="1301750"/>
          </a:xfrm>
        </p:grpSpPr>
        <p:sp>
          <p:nvSpPr>
            <p:cNvPr id="17" name="Freeform 17"/>
            <p:cNvSpPr/>
            <p:nvPr/>
          </p:nvSpPr>
          <p:spPr>
            <a:xfrm>
              <a:off x="5201843" y="4254500"/>
              <a:ext cx="2276800" cy="1301750"/>
            </a:xfrm>
            <a:custGeom>
              <a:avLst/>
              <a:gdLst/>
              <a:ahLst/>
              <a:cxnLst/>
              <a:rect l="l" t="t" r="r" b="b"/>
              <a:pathLst>
                <a:path w="2276800" h="1301750">
                  <a:moveTo>
                    <a:pt x="531447" y="0"/>
                  </a:moveTo>
                  <a:lnTo>
                    <a:pt x="1740123" y="0"/>
                  </a:lnTo>
                  <a:lnTo>
                    <a:pt x="1755743" y="55248"/>
                  </a:lnTo>
                  <a:cubicBezTo>
                    <a:pt x="1865092" y="405333"/>
                    <a:pt x="2019413" y="797007"/>
                    <a:pt x="2235850" y="1223714"/>
                  </a:cubicBezTo>
                  <a:lnTo>
                    <a:pt x="2276800" y="1301750"/>
                  </a:lnTo>
                  <a:lnTo>
                    <a:pt x="0" y="1301750"/>
                  </a:lnTo>
                  <a:lnTo>
                    <a:pt x="37949" y="1230641"/>
                  </a:lnTo>
                  <a:cubicBezTo>
                    <a:pt x="195027" y="921999"/>
                    <a:pt x="347831" y="574776"/>
                    <a:pt x="471065" y="203441"/>
                  </a:cubicBezTo>
                  <a:close/>
                </a:path>
              </a:pathLst>
            </a:custGeom>
            <a:solidFill>
              <a:schemeClr val="accent1">
                <a:alpha val="70000"/>
              </a:schemeClr>
            </a:solidFill>
            <a:ln cap="flat">
              <a:noFill/>
              <a:prstDash val="solid"/>
              <a:miter lim="800000"/>
            </a:ln>
          </p:spPr>
          <p:txBody>
            <a:bodyPr vert="horz" wrap="square" lIns="91440" tIns="45720" rIns="91440" bIns="45720" anchor="ctr">
              <a:noAutofit/>
            </a:bodyPr>
            <a:lstStyle/>
            <a:p>
              <a:pPr marL="0" algn="l"/>
              <a:endParaRPr/>
            </a:p>
          </p:txBody>
        </p:sp>
        <p:sp>
          <p:nvSpPr>
            <p:cNvPr id="18" name="AutoShape 18"/>
            <p:cNvSpPr/>
            <p:nvPr/>
          </p:nvSpPr>
          <p:spPr>
            <a:xfrm>
              <a:off x="6053847" y="4682243"/>
              <a:ext cx="556986" cy="551090"/>
            </a:xfrm>
            <a:prstGeom prst="rect">
              <a:avLst/>
            </a:prstGeom>
            <a:noFill/>
            <a:ln>
              <a:noFill/>
            </a:ln>
          </p:spPr>
          <p:txBody>
            <a:bodyPr vert="horz" wrap="square" lIns="91440" tIns="90000" rIns="91440" bIns="90000" anchor="b">
              <a:spAutoFit/>
            </a:bodyPr>
            <a:lstStyle/>
            <a:p>
              <a:pPr marL="0" algn="ctr"/>
              <a:r>
                <a:rPr lang="en-US" sz="2400" b="1" i="0" u="none" baseline="0">
                  <a:solidFill>
                    <a:schemeClr val="lt1"/>
                  </a:solidFill>
                  <a:latin typeface="Arial"/>
                  <a:ea typeface="Arial"/>
                </a:rPr>
                <a:t>03</a:t>
              </a:r>
            </a:p>
          </p:txBody>
        </p:sp>
      </p:grpSp>
      <p:sp>
        <p:nvSpPr>
          <p:cNvPr id="19" name="AutoShape 19"/>
          <p:cNvSpPr/>
          <p:nvPr/>
        </p:nvSpPr>
        <p:spPr>
          <a:xfrm>
            <a:off x="738311" y="3955860"/>
            <a:ext cx="3377074" cy="427979"/>
          </a:xfrm>
          <a:prstGeom prst="rect">
            <a:avLst/>
          </a:prstGeom>
          <a:noFill/>
          <a:ln>
            <a:noFill/>
          </a:ln>
        </p:spPr>
        <p:txBody>
          <a:bodyPr vert="horz" wrap="square" lIns="91440" tIns="90000" rIns="91440" bIns="90000" anchor="t">
            <a:spAutoFit/>
          </a:bodyPr>
          <a:lstStyle/>
          <a:p>
            <a:pPr marL="0" algn="r"/>
            <a:r>
              <a:rPr lang="zh-CN" altLang="en-US" sz="1600" b="1" i="0" u="none" baseline="0" dirty="0">
                <a:solidFill>
                  <a:srgbClr val="FFFFFF"/>
                </a:solidFill>
                <a:latin typeface="微软雅黑"/>
                <a:ea typeface="微软雅黑"/>
              </a:rPr>
              <a:t>Importance in Blockchain</a:t>
            </a:r>
          </a:p>
        </p:txBody>
      </p:sp>
      <p:sp>
        <p:nvSpPr>
          <p:cNvPr id="20" name="AutoShape 20"/>
          <p:cNvSpPr/>
          <p:nvPr/>
        </p:nvSpPr>
        <p:spPr>
          <a:xfrm>
            <a:off x="738312" y="4440236"/>
            <a:ext cx="3377074" cy="2387700"/>
          </a:xfrm>
          <a:prstGeom prst="rect">
            <a:avLst/>
          </a:prstGeom>
          <a:noFill/>
          <a:ln>
            <a:noFill/>
          </a:ln>
        </p:spPr>
        <p:txBody>
          <a:bodyPr vert="horz" wrap="square" lIns="108000" tIns="108000" rIns="108000" bIns="108000" anchor="t">
            <a:spAutoFit/>
          </a:bodyPr>
          <a:lstStyle/>
          <a:p>
            <a:pPr marL="0" algn="r">
              <a:lnSpc>
                <a:spcPct val="150000"/>
              </a:lnSpc>
            </a:pPr>
            <a:r>
              <a:rPr lang="zh-CN" altLang="en-US" sz="1400" b="0" i="0" u="none" baseline="0">
                <a:solidFill>
                  <a:srgbClr val="FFFFFF">
                    <a:alpha val="60000"/>
                  </a:srgbClr>
                </a:solidFill>
                <a:effectLst/>
                <a:latin typeface="微软雅黑"/>
                <a:ea typeface="微软雅黑"/>
              </a:rPr>
              <a:t>Smart contracts are fundamental to blockchain technology, enabling decentralized applications (dApps) and facilitating trustless transactions. They enhance security and transparency, making them essential in sectors like finance, supply chains, and real estate.</a:t>
            </a:r>
          </a:p>
        </p:txBody>
      </p:sp>
      <p:cxnSp>
        <p:nvCxnSpPr>
          <p:cNvPr id="21" name="Connector 21"/>
          <p:cNvCxnSpPr/>
          <p:nvPr/>
        </p:nvCxnSpPr>
        <p:spPr>
          <a:xfrm flipH="1">
            <a:off x="4375765" y="4156062"/>
            <a:ext cx="1121223" cy="0"/>
          </a:xfrm>
          <a:prstGeom prst="line">
            <a:avLst/>
          </a:prstGeom>
          <a:ln w="19050">
            <a:gradFill>
              <a:gsLst>
                <a:gs pos="0">
                  <a:srgbClr val="F0F0F0">
                    <a:alpha val="0"/>
                  </a:srgbClr>
                </a:gs>
                <a:gs pos="100000">
                  <a:srgbClr val="778495"/>
                </a:gs>
              </a:gsLst>
              <a:lin ang="2700000"/>
            </a:gradFill>
            <a:tailEnd type="oval"/>
          </a:ln>
        </p:spPr>
      </p:cxn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afterEffect">
                                  <p:stCondLst>
                                    <p:cond delay="0"/>
                                  </p:stCondLst>
                                  <p:childTnLst>
                                    <p:anim calcmode="lin" valueType="num">
                                      <p:cBhvr additive="base">
                                        <p:cTn id="6" dur="1000" fill="hold"/>
                                        <p:tgtEl>
                                          <p:spTgt spid="2"/>
                                        </p:tgtEl>
                                        <p:attrNameLst>
                                          <p:attrName>ppt_x</p:attrName>
                                        </p:attrNameLst>
                                      </p:cBhvr>
                                      <p:tavLst>
                                        <p:tav tm="0">
                                          <p:val>
                                            <p:strVal val="0-#ppt_w/2"/>
                                          </p:val>
                                        </p:tav>
                                        <p:tav tm="100000">
                                          <p:val>
                                            <p:strVal val="#ppt_x"/>
                                          </p:val>
                                        </p:tav>
                                      </p:tavLst>
                                    </p:anim>
                                    <p:anim calcmode="lin" valueType="num">
                                      <p:cBhvr additive="base">
                                        <p:cTn id="7" dur="1000" fill="hold"/>
                                        <p:tgtEl>
                                          <p:spTgt spid="2"/>
                                        </p:tgtEl>
                                        <p:attrNameLst>
                                          <p:attrName>ppt_y</p:attrName>
                                        </p:attrNameLst>
                                      </p:cBhvr>
                                      <p:tavLst>
                                        <p:tav tm="0">
                                          <p:val>
                                            <p:strVal val="#ppt_y"/>
                                          </p:val>
                                        </p:tav>
                                        <p:tav tm="100000">
                                          <p:val>
                                            <p:strVal val="#ppt_y"/>
                                          </p:val>
                                        </p:tav>
                                      </p:tavLst>
                                    </p:anim>
                                    <p:set>
                                      <p:cBhvr>
                                        <p:cTn id="8" dur="1000" fill="hold">
                                          <p:stCondLst>
                                            <p:cond delay="0"/>
                                          </p:stCondLst>
                                        </p:cTn>
                                        <p:tgtEl>
                                          <p:spTgt spid="2"/>
                                        </p:tgtEl>
                                        <p:attrNameLst>
                                          <p:attrName>style.visibility</p:attrName>
                                        </p:attrNameLst>
                                      </p:cBhvr>
                                      <p:to>
                                        <p:strVal val="visible"/>
                                      </p:to>
                                    </p:set>
                                  </p:childTnLst>
                                </p:cTn>
                              </p:par>
                              <p:par>
                                <p:cTn id="9" presetID="1"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7" presetClass="entr" presetSubtype="1" fill="hold" nodeType="afterEffect">
                                  <p:stCondLst>
                                    <p:cond delay="0"/>
                                  </p:stCondLst>
                                  <p:childTnLs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ppt_y-#ppt_h/2"/>
                                          </p:val>
                                        </p:tav>
                                        <p:tav tm="100000">
                                          <p:val>
                                            <p:strVal val="#ppt_y"/>
                                          </p:val>
                                        </p:tav>
                                      </p:tavLst>
                                    </p:anim>
                                    <p:anim calcmode="lin" valueType="num">
                                      <p:cBhvr additive="base">
                                        <p:cTn id="14" dur="500" fill="hold"/>
                                        <p:tgtEl>
                                          <p:spTgt spid="3"/>
                                        </p:tgtEl>
                                        <p:attrNameLst>
                                          <p:attrName>ppt_w</p:attrName>
                                        </p:attrNameLst>
                                      </p:cBhvr>
                                      <p:tavLst>
                                        <p:tav tm="0">
                                          <p:val>
                                            <p:strVal val="#ppt_w"/>
                                          </p:val>
                                        </p:tav>
                                        <p:tav tm="100000">
                                          <p:val>
                                            <p:strVal val="#ppt_w"/>
                                          </p:val>
                                        </p:tav>
                                      </p:tavLst>
                                    </p:anim>
                                    <p:anim calcmode="lin" valueType="num">
                                      <p:cBhvr additive="base">
                                        <p:cTn id="15" dur="500" fill="hold"/>
                                        <p:tgtEl>
                                          <p:spTgt spid="3"/>
                                        </p:tgtEl>
                                        <p:attrNameLst>
                                          <p:attrName>ppt_h</p:attrName>
                                        </p:attrNameLst>
                                      </p:cBhvr>
                                      <p:tavLst>
                                        <p:tav tm="0">
                                          <p:val>
                                            <p:fltVal val="0"/>
                                          </p:val>
                                        </p:tav>
                                        <p:tav tm="100000">
                                          <p:val>
                                            <p:strVal val="#ppt_h"/>
                                          </p:val>
                                        </p:tav>
                                      </p:tavLst>
                                    </p:anim>
                                    <p:set>
                                      <p:cBhvr additive="base">
                                        <p:cTn id="16" dur="500" fill="hold">
                                          <p:stCondLst>
                                            <p:cond delay="0"/>
                                          </p:stCondLst>
                                        </p:cTn>
                                        <p:tgtEl>
                                          <p:spTgt spid="3"/>
                                        </p:tgtEl>
                                        <p:attrNameLst>
                                          <p:attrName>style.visibility</p:attrName>
                                        </p:attrNameLst>
                                      </p:cBhvr>
                                      <p:to>
                                        <p:strVal val="visible"/>
                                      </p:to>
                                    </p:set>
                                  </p:childTnLst>
                                </p:cTn>
                              </p:par>
                              <p:par>
                                <p:cTn id="17" presetID="17" presetClass="entr" presetSubtype="8" fill="hold" nodeType="afterEffect">
                                  <p:stCondLst>
                                    <p:cond delay="0"/>
                                  </p:stCondLst>
                                  <p:childTnLst>
                                    <p:anim calcmode="lin" valueType="num">
                                      <p:cBhvr additive="base">
                                        <p:cTn id="18" dur="500" fill="hold"/>
                                        <p:tgtEl>
                                          <p:spTgt spid="4"/>
                                        </p:tgtEl>
                                        <p:attrNameLst>
                                          <p:attrName>ppt_x</p:attrName>
                                        </p:attrNameLst>
                                      </p:cBhvr>
                                      <p:tavLst>
                                        <p:tav tm="0">
                                          <p:val>
                                            <p:strVal val="#ppt_x-#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anim calcmode="lin" valueType="num">
                                      <p:cBhvr additive="base">
                                        <p:cTn id="20" dur="500" fill="hold"/>
                                        <p:tgtEl>
                                          <p:spTgt spid="4"/>
                                        </p:tgtEl>
                                        <p:attrNameLst>
                                          <p:attrName>ppt_w</p:attrName>
                                        </p:attrNameLst>
                                      </p:cBhvr>
                                      <p:tavLst>
                                        <p:tav tm="0">
                                          <p:val>
                                            <p:fltVal val="0"/>
                                          </p:val>
                                        </p:tav>
                                        <p:tav tm="100000">
                                          <p:val>
                                            <p:strVal val="#ppt_w"/>
                                          </p:val>
                                        </p:tav>
                                      </p:tavLst>
                                    </p:anim>
                                    <p:anim calcmode="lin" valueType="num">
                                      <p:cBhvr additive="base">
                                        <p:cTn id="21" dur="500" fill="hold"/>
                                        <p:tgtEl>
                                          <p:spTgt spid="4"/>
                                        </p:tgtEl>
                                        <p:attrNameLst>
                                          <p:attrName>ppt_h</p:attrName>
                                        </p:attrNameLst>
                                      </p:cBhvr>
                                      <p:tavLst>
                                        <p:tav tm="0">
                                          <p:val>
                                            <p:strVal val="#ppt_h"/>
                                          </p:val>
                                        </p:tav>
                                        <p:tav tm="100000">
                                          <p:val>
                                            <p:strVal val="#ppt_h"/>
                                          </p:val>
                                        </p:tav>
                                      </p:tavLst>
                                    </p:anim>
                                    <p:set>
                                      <p:cBhvr additive="base">
                                        <p:cTn id="22" dur="500" fill="hold">
                                          <p:stCondLst>
                                            <p:cond delay="0"/>
                                          </p:stCondLst>
                                        </p:cTn>
                                        <p:tgtEl>
                                          <p:spTgt spid="4"/>
                                        </p:tgtEl>
                                        <p:attrNameLst>
                                          <p:attrName>style.visibility</p:attrName>
                                        </p:attrNameLst>
                                      </p:cBhvr>
                                      <p:to>
                                        <p:strVal val="visible"/>
                                      </p:to>
                                    </p:set>
                                  </p:childTnLst>
                                </p:cTn>
                              </p:par>
                              <p:par>
                                <p:cTn id="23" presetID="1"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3" presetClass="entr" presetSubtype="10" fill="hold" nodeType="afterEffect">
                                  <p:stCondLst>
                                    <p:cond delay="0"/>
                                  </p:stCondLst>
                                  <p:childTnLst>
                                    <p:animEffect transition="in" filter="blinds(horizontal)">
                                      <p:cBhvr>
                                        <p:cTn id="28" dur="1000"/>
                                        <p:tgtEl>
                                          <p:spTgt spid="20"/>
                                        </p:tgtEl>
                                      </p:cBhvr>
                                    </p:animEffect>
                                    <p:set>
                                      <p:cBhvr>
                                        <p:cTn id="29" dur="1000" fill="hold">
                                          <p:stCondLst>
                                            <p:cond delay="0"/>
                                          </p:stCondLst>
                                        </p:cTn>
                                        <p:tgtEl>
                                          <p:spTgt spid="20"/>
                                        </p:tgtEl>
                                        <p:attrNameLst>
                                          <p:attrName>style.visibility</p:attrName>
                                        </p:attrNameLst>
                                      </p:cBhvr>
                                      <p:to>
                                        <p:strVal val="visible"/>
                                      </p:to>
                                    </p:set>
                                  </p:childTnLst>
                                </p:cTn>
                              </p:par>
                              <p:par>
                                <p:cTn id="30" presetID="1"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3" presetClass="entr" presetSubtype="10" fill="hold" nodeType="afterEffect">
                                  <p:stCondLst>
                                    <p:cond delay="0"/>
                                  </p:stCondLst>
                                  <p:childTnLst>
                                    <p:animEffect transition="in" filter="blinds(horizontal)">
                                      <p:cBhvr>
                                        <p:cTn id="33" dur="1000"/>
                                        <p:tgtEl>
                                          <p:spTgt spid="6"/>
                                        </p:tgtEl>
                                      </p:cBhvr>
                                    </p:animEffect>
                                    <p:set>
                                      <p:cBhvr>
                                        <p:cTn id="34" dur="1000" fill="hold">
                                          <p:stCondLst>
                                            <p:cond delay="0"/>
                                          </p:stCondLst>
                                        </p:cTn>
                                        <p:tgtEl>
                                          <p:spTgt spid="6"/>
                                        </p:tgtEl>
                                        <p:attrNameLst>
                                          <p:attrName>style.visibility</p:attrName>
                                        </p:attrNameLst>
                                      </p:cBhvr>
                                      <p:to>
                                        <p:strVal val="visible"/>
                                      </p:to>
                                    </p:set>
                                  </p:childTnLst>
                                </p:cTn>
                              </p:par>
                              <p:par>
                                <p:cTn id="35" presetID="55" presetClass="entr" presetSubtype="0" fill="hold" nodeType="afterEffect">
                                  <p:stCondLst>
                                    <p:cond delay="0"/>
                                  </p:stCondLst>
                                  <p:childTnLst>
                                    <p:anim calcmode="lin" valueType="num">
                                      <p:cBhvr>
                                        <p:cTn id="36" dur="1000" fill="hold"/>
                                        <p:tgtEl>
                                          <p:spTgt spid="7"/>
                                        </p:tgtEl>
                                        <p:attrNameLst>
                                          <p:attrName>ppt_w</p:attrName>
                                        </p:attrNameLst>
                                      </p:cBhvr>
                                      <p:tavLst>
                                        <p:tav tm="0">
                                          <p:val>
                                            <p:strVal val="#ppt_w*0.70"/>
                                          </p:val>
                                        </p:tav>
                                        <p:tav tm="100000">
                                          <p:val>
                                            <p:strVal val="#ppt_w"/>
                                          </p:val>
                                        </p:tav>
                                      </p:tavLst>
                                    </p:anim>
                                    <p:anim calcmode="lin" valueType="num">
                                      <p:cBhvr>
                                        <p:cTn id="37" dur="1000" fill="hold"/>
                                        <p:tgtEl>
                                          <p:spTgt spid="7"/>
                                        </p:tgtEl>
                                        <p:attrNameLst>
                                          <p:attrName>ppt_h</p:attrName>
                                        </p:attrNameLst>
                                      </p:cBhvr>
                                      <p:tavLst>
                                        <p:tav tm="0">
                                          <p:val>
                                            <p:strVal val="#ppt_h"/>
                                          </p:val>
                                        </p:tav>
                                        <p:tav tm="100000">
                                          <p:val>
                                            <p:strVal val="#ppt_h"/>
                                          </p:val>
                                        </p:tav>
                                      </p:tavLst>
                                    </p:anim>
                                    <p:animEffect transition="in" filter="fade">
                                      <p:cBhvr>
                                        <p:cTn id="38" dur="1000"/>
                                        <p:tgtEl>
                                          <p:spTgt spid="7"/>
                                        </p:tgtEl>
                                      </p:cBhvr>
                                    </p:animEffect>
                                    <p:set>
                                      <p:cBhvr>
                                        <p:cTn id="3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2133600" y="-60021"/>
            <a:ext cx="9291215" cy="1049235"/>
          </a:xfrm>
        </p:spPr>
        <p:txBody>
          <a:bodyPr vert="horz" lIns="91440" tIns="45720" rIns="91440" bIns="45720" anchor="b">
            <a:normAutofit/>
          </a:bodyPr>
          <a:lstStyle/>
          <a:p>
            <a:pPr algn="l">
              <a:lnSpc>
                <a:spcPct val="100000"/>
              </a:lnSpc>
              <a:spcBef>
                <a:spcPct val="0"/>
              </a:spcBef>
            </a:pPr>
            <a:r>
              <a:rPr lang="zh-CN" altLang="en-US" sz="2800" b="1" i="0" u="none" baseline="0" dirty="0">
                <a:solidFill>
                  <a:srgbClr val="FFFFFF"/>
                </a:solidFill>
                <a:latin typeface="微软雅黑"/>
                <a:ea typeface="微软雅黑"/>
              </a:rPr>
              <a:t>Evolution of Smart Contracts</a:t>
            </a:r>
          </a:p>
        </p:txBody>
      </p:sp>
      <p:sp>
        <p:nvSpPr>
          <p:cNvPr id="3" name="AutoShape 3"/>
          <p:cNvSpPr/>
          <p:nvPr/>
        </p:nvSpPr>
        <p:spPr>
          <a:xfrm>
            <a:off x="1582426" y="1259611"/>
            <a:ext cx="1497888" cy="1497888"/>
          </a:xfrm>
          <a:prstGeom prst="ellipse">
            <a:avLst/>
          </a:prstGeom>
          <a:blipFill>
            <a:blip r:embed="rId2"/>
            <a:srcRect/>
            <a:stretch>
              <a:fillRect l="-39164" r="-39164"/>
            </a:stretch>
          </a:blipFill>
          <a:ln w="38100">
            <a:solidFill>
              <a:srgbClr val="2F2F2F"/>
            </a:solidFill>
          </a:ln>
          <a:effectLst/>
        </p:spPr>
        <p:txBody>
          <a:bodyPr rot="0" vert="horz" wrap="square" lIns="91440" tIns="45720" rIns="91440" bIns="45720" anchor="ctr">
            <a:prstTxWarp prst="textNoShape">
              <a:avLst/>
            </a:prstTxWarp>
            <a:normAutofit/>
          </a:bodyPr>
          <a:lstStyle/>
          <a:p>
            <a:pPr marL="0" algn="ctr"/>
            <a:endParaRPr/>
          </a:p>
        </p:txBody>
      </p:sp>
      <p:sp>
        <p:nvSpPr>
          <p:cNvPr id="4" name="AutoShape 4"/>
          <p:cNvSpPr/>
          <p:nvPr/>
        </p:nvSpPr>
        <p:spPr>
          <a:xfrm>
            <a:off x="5347056" y="1316636"/>
            <a:ext cx="1497888" cy="1497888"/>
          </a:xfrm>
          <a:prstGeom prst="ellipse">
            <a:avLst/>
          </a:prstGeom>
          <a:blipFill>
            <a:blip r:embed="rId3"/>
            <a:srcRect/>
            <a:stretch>
              <a:fillRect l="-25000" r="-25000"/>
            </a:stretch>
          </a:blipFill>
          <a:ln w="38100">
            <a:solidFill>
              <a:srgbClr val="2F2F2F"/>
            </a:solidFill>
          </a:ln>
          <a:effectLst/>
        </p:spPr>
        <p:txBody>
          <a:bodyPr rot="0" vert="horz" wrap="square" lIns="91440" tIns="45720" rIns="91440" bIns="45720" anchor="ctr">
            <a:prstTxWarp prst="textNoShape">
              <a:avLst/>
            </a:prstTxWarp>
            <a:normAutofit/>
          </a:bodyPr>
          <a:lstStyle/>
          <a:p>
            <a:pPr marL="0" algn="ctr"/>
            <a:endParaRPr/>
          </a:p>
        </p:txBody>
      </p:sp>
      <p:sp>
        <p:nvSpPr>
          <p:cNvPr id="5" name="AutoShape 5"/>
          <p:cNvSpPr/>
          <p:nvPr/>
        </p:nvSpPr>
        <p:spPr>
          <a:xfrm>
            <a:off x="9317836" y="1251751"/>
            <a:ext cx="1497888" cy="1497888"/>
          </a:xfrm>
          <a:prstGeom prst="ellipse">
            <a:avLst/>
          </a:prstGeom>
          <a:blipFill>
            <a:blip r:embed="rId4"/>
            <a:srcRect/>
            <a:stretch>
              <a:fillRect l="-25000" r="-25000"/>
            </a:stretch>
          </a:blipFill>
          <a:ln w="38100">
            <a:solidFill>
              <a:srgbClr val="2F2F2F"/>
            </a:solidFill>
          </a:ln>
          <a:effectLst/>
        </p:spPr>
        <p:txBody>
          <a:bodyPr rot="0" vert="horz" wrap="square" lIns="91440" tIns="45720" rIns="91440" bIns="45720" anchor="ctr">
            <a:prstTxWarp prst="textNoShape">
              <a:avLst/>
            </a:prstTxWarp>
            <a:normAutofit/>
          </a:bodyPr>
          <a:lstStyle/>
          <a:p>
            <a:pPr marL="0" algn="ctr"/>
            <a:endParaRPr/>
          </a:p>
        </p:txBody>
      </p:sp>
      <p:sp>
        <p:nvSpPr>
          <p:cNvPr id="6" name="TextBox 6"/>
          <p:cNvSpPr txBox="1"/>
          <p:nvPr/>
        </p:nvSpPr>
        <p:spPr>
          <a:xfrm>
            <a:off x="782054" y="3392396"/>
            <a:ext cx="3510545" cy="1174168"/>
          </a:xfrm>
          <a:prstGeom prst="rect">
            <a:avLst/>
          </a:prstGeom>
          <a:noFill/>
        </p:spPr>
        <p:txBody>
          <a:bodyPr vert="horz" wrap="square" lIns="91440" tIns="45720" rIns="91440" bIns="45720" rtlCol="0" anchor="t">
            <a:spAutoFit/>
          </a:bodyPr>
          <a:lstStyle/>
          <a:p>
            <a:pPr marL="0" algn="ctr">
              <a:lnSpc>
                <a:spcPct val="120000"/>
              </a:lnSpc>
              <a:defRPr/>
            </a:pPr>
            <a:r>
              <a:rPr lang="zh-CN" altLang="en-US" sz="1400" b="0" i="0" u="none" baseline="0" dirty="0">
                <a:solidFill>
                  <a:srgbClr val="FFFFFF"/>
                </a:solidFill>
                <a:latin typeface="微软雅黑"/>
                <a:ea typeface="微软雅黑"/>
              </a:rPr>
              <a:t>The concept of smart contracts dates back to the 1990s when cryptographer Nick Szabo introduced programmable contracts. However, their practical implementation gained traction with the advent of blockchain technology in the 2010s.</a:t>
            </a:r>
            <a:endParaRPr lang="en-US" sz="1100" dirty="0"/>
          </a:p>
        </p:txBody>
      </p:sp>
      <p:sp>
        <p:nvSpPr>
          <p:cNvPr id="7" name="AutoShape 7"/>
          <p:cNvSpPr/>
          <p:nvPr/>
        </p:nvSpPr>
        <p:spPr>
          <a:xfrm>
            <a:off x="782055" y="2749639"/>
            <a:ext cx="3510545" cy="340735"/>
          </a:xfrm>
          <a:prstGeom prst="rect">
            <a:avLst/>
          </a:prstGeom>
        </p:spPr>
        <p:txBody>
          <a:bodyPr vert="horz" wrap="square" lIns="90000" tIns="46800" rIns="90000" bIns="46800" anchor="t">
            <a:spAutoFit/>
          </a:bodyPr>
          <a:lstStyle/>
          <a:p>
            <a:pPr marL="0" algn="ctr"/>
            <a:r>
              <a:rPr lang="zh-CN" altLang="en-US" sz="1600" b="1" i="0" u="none" baseline="0">
                <a:solidFill>
                  <a:srgbClr val="FFFFFF"/>
                </a:solidFill>
                <a:latin typeface="微软雅黑"/>
                <a:ea typeface="微软雅黑"/>
              </a:rPr>
              <a:t>Historical Context</a:t>
            </a:r>
          </a:p>
        </p:txBody>
      </p:sp>
      <p:sp>
        <p:nvSpPr>
          <p:cNvPr id="8" name="TextBox 8"/>
          <p:cNvSpPr txBox="1"/>
          <p:nvPr/>
        </p:nvSpPr>
        <p:spPr>
          <a:xfrm>
            <a:off x="4519168" y="3392506"/>
            <a:ext cx="3510545" cy="1174168"/>
          </a:xfrm>
          <a:prstGeom prst="rect">
            <a:avLst/>
          </a:prstGeom>
          <a:noFill/>
        </p:spPr>
        <p:txBody>
          <a:bodyPr vert="horz" wrap="square" lIns="91440" tIns="45720" rIns="91440" bIns="45720" rtlCol="0" anchor="t">
            <a:spAutoFit/>
          </a:bodyPr>
          <a:lstStyle/>
          <a:p>
            <a:pPr marL="0" algn="ctr">
              <a:lnSpc>
                <a:spcPct val="120000"/>
              </a:lnSpc>
              <a:defRPr/>
            </a:pPr>
            <a:r>
              <a:rPr lang="zh-CN" altLang="en-US" sz="1400" b="0" i="0" u="none" baseline="0">
                <a:solidFill>
                  <a:srgbClr val="FFFFFF"/>
                </a:solidFill>
                <a:latin typeface="微软雅黑"/>
                <a:ea typeface="微软雅黑"/>
              </a:rPr>
              <a:t>Significant advancements include the introduction of Ethereum in 2015, which allowed for more complex programming capabilities. These developments have driven innovation and the proliferation of decentralized finance (DeFi) applications.</a:t>
            </a:r>
            <a:endParaRPr lang="en-US" sz="1100"/>
          </a:p>
        </p:txBody>
      </p:sp>
      <p:sp>
        <p:nvSpPr>
          <p:cNvPr id="9" name="AutoShape 9"/>
          <p:cNvSpPr/>
          <p:nvPr/>
        </p:nvSpPr>
        <p:spPr>
          <a:xfrm>
            <a:off x="4519169" y="2749749"/>
            <a:ext cx="3510545" cy="340735"/>
          </a:xfrm>
          <a:prstGeom prst="rect">
            <a:avLst/>
          </a:prstGeom>
        </p:spPr>
        <p:txBody>
          <a:bodyPr vert="horz" wrap="square" lIns="90000" tIns="46800" rIns="90000" bIns="46800" anchor="t">
            <a:spAutoFit/>
          </a:bodyPr>
          <a:lstStyle/>
          <a:p>
            <a:pPr marL="0" algn="ctr"/>
            <a:r>
              <a:rPr lang="zh-CN" altLang="en-US" sz="1600" b="1" i="0" u="none" baseline="0">
                <a:solidFill>
                  <a:srgbClr val="FFFFFF"/>
                </a:solidFill>
                <a:latin typeface="微软雅黑"/>
                <a:ea typeface="微软雅黑"/>
              </a:rPr>
              <a:t>Key Developments</a:t>
            </a:r>
          </a:p>
        </p:txBody>
      </p:sp>
      <p:sp>
        <p:nvSpPr>
          <p:cNvPr id="10" name="TextBox 10"/>
          <p:cNvSpPr txBox="1"/>
          <p:nvPr/>
        </p:nvSpPr>
        <p:spPr>
          <a:xfrm>
            <a:off x="8311508" y="3392396"/>
            <a:ext cx="3510545" cy="1174168"/>
          </a:xfrm>
          <a:prstGeom prst="rect">
            <a:avLst/>
          </a:prstGeom>
          <a:noFill/>
        </p:spPr>
        <p:txBody>
          <a:bodyPr vert="horz" wrap="square" lIns="91440" tIns="45720" rIns="91440" bIns="45720" rtlCol="0" anchor="t">
            <a:spAutoFit/>
          </a:bodyPr>
          <a:lstStyle/>
          <a:p>
            <a:pPr marL="0" algn="ctr">
              <a:lnSpc>
                <a:spcPct val="120000"/>
              </a:lnSpc>
              <a:defRPr/>
            </a:pPr>
            <a:r>
              <a:rPr lang="zh-CN" altLang="en-US" sz="1400" b="0" i="0" u="none" baseline="0">
                <a:solidFill>
                  <a:srgbClr val="FFFFFF"/>
                </a:solidFill>
                <a:latin typeface="微软雅黑"/>
                <a:ea typeface="微软雅黑"/>
              </a:rPr>
              <a:t>The future of smart contracts includes increased scalability, interoperability between blockchains, and the adoption of formal verification methods to enhance security and reliability in critical applications.</a:t>
            </a:r>
            <a:endParaRPr lang="en-US" sz="1100"/>
          </a:p>
        </p:txBody>
      </p:sp>
      <p:sp>
        <p:nvSpPr>
          <p:cNvPr id="11" name="AutoShape 11"/>
          <p:cNvSpPr/>
          <p:nvPr/>
        </p:nvSpPr>
        <p:spPr>
          <a:xfrm>
            <a:off x="8311508" y="2749639"/>
            <a:ext cx="3510545" cy="340735"/>
          </a:xfrm>
          <a:prstGeom prst="rect">
            <a:avLst/>
          </a:prstGeom>
        </p:spPr>
        <p:txBody>
          <a:bodyPr vert="horz" wrap="square" lIns="90000" tIns="46800" rIns="90000" bIns="46800" anchor="t">
            <a:spAutoFit/>
          </a:bodyPr>
          <a:lstStyle/>
          <a:p>
            <a:pPr marL="0" algn="ctr"/>
            <a:r>
              <a:rPr lang="zh-CN" altLang="en-US" sz="1600" b="1" i="0" u="none" baseline="0">
                <a:solidFill>
                  <a:srgbClr val="FFFFFF"/>
                </a:solidFill>
                <a:latin typeface="微软雅黑"/>
                <a:ea typeface="微软雅黑"/>
              </a:rPr>
              <a:t>Future Trends</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5" fill="hold" nodeType="afterEffect">
                                  <p:stCondLst>
                                    <p:cond delay="0"/>
                                  </p:stCondLst>
                                  <p:childTnLst>
                                    <p:anim calcmode="lin" valueType="num">
                                      <p:cBhvr>
                                        <p:cTn id="6" dur="2000" fill="hold"/>
                                        <p:tgtEl>
                                          <p:spTgt spid="2"/>
                                        </p:tgtEl>
                                        <p:attrNameLst>
                                          <p:attrName>ppt_w</p:attrName>
                                        </p:attrNameLst>
                                      </p:cBhvr>
                                      <p:tavLst>
                                        <p:tav tm="0">
                                          <p:val>
                                            <p:strVal val="#ppt_w"/>
                                          </p:val>
                                        </p:tav>
                                        <p:tav tm="100000">
                                          <p:val>
                                            <p:strVal val="#ppt_w"/>
                                          </p:val>
                                        </p:tav>
                                      </p:tavLst>
                                    </p:anim>
                                    <p:anim calcmode="lin" valueType="num">
                                      <p:cBhvr>
                                        <p:cTn id="7" dur="2000" fill="hold"/>
                                        <p:tgtEl>
                                          <p:spTgt spid="2"/>
                                        </p:tgtEl>
                                        <p:attrNameLst>
                                          <p:attrName>ppt_h</p:attrName>
                                        </p:attrNameLst>
                                      </p:cBhvr>
                                      <p:tavLst>
                                        <p:tav tm="0" fmla="#ppt_h*sin(2.5*pi*$)">
                                          <p:val>
                                            <p:fltVal val="0"/>
                                          </p:val>
                                        </p:tav>
                                        <p:tav tm="100000">
                                          <p:val>
                                            <p:fltVal val="1"/>
                                          </p:val>
                                        </p:tav>
                                      </p:tavLst>
                                    </p:anim>
                                    <p:set>
                                      <p:cBhvr>
                                        <p:cTn id="8" dur="2000" fill="hold">
                                          <p:stCondLst>
                                            <p:cond delay="0"/>
                                          </p:stCondLst>
                                        </p:cTn>
                                        <p:tgtEl>
                                          <p:spTgt spid="2"/>
                                        </p:tgtEl>
                                        <p:attrNameLst>
                                          <p:attrName>style.visibility</p:attrName>
                                        </p:attrNameLst>
                                      </p:cBhvr>
                                      <p:to>
                                        <p:strVal val="visible"/>
                                      </p:to>
                                    </p:set>
                                  </p:childTnLst>
                                </p:cTn>
                              </p:par>
                              <p:par>
                                <p:cTn id="9" presetID="22" presetClass="entr" presetSubtype="8" fill="hold" nodeType="afterEffect">
                                  <p:stCondLst>
                                    <p:cond delay="0"/>
                                  </p:stCondLst>
                                  <p:childTnLst>
                                    <p:animEffect transition="in" filter="wipe(left)">
                                      <p:cBhvr>
                                        <p:cTn id="10" dur="500"/>
                                        <p:tgtEl>
                                          <p:spTgt spid="7"/>
                                        </p:tgtEl>
                                      </p:cBhvr>
                                    </p:animEffect>
                                    <p:set>
                                      <p:cBhvr>
                                        <p:cTn id="11" dur="500" fill="hold">
                                          <p:stCondLst>
                                            <p:cond delay="0"/>
                                          </p:stCondLst>
                                        </p:cTn>
                                        <p:tgtEl>
                                          <p:spTgt spid="7"/>
                                        </p:tgtEl>
                                        <p:attrNameLst>
                                          <p:attrName>style.visibility</p:attrName>
                                        </p:attrNameLst>
                                      </p:cBhvr>
                                      <p:to>
                                        <p:strVal val="visible"/>
                                      </p:to>
                                    </p:set>
                                  </p:childTnLst>
                                </p:cTn>
                              </p:par>
                              <p:par>
                                <p:cTn id="12" presetID="8" presetClass="entr" presetSubtype="16" fill="hold" nodeType="afterEffect">
                                  <p:stCondLst>
                                    <p:cond delay="0"/>
                                  </p:stCondLst>
                                  <p:childTnLst>
                                    <p:animEffect transition="in" filter="diamond(in)">
                                      <p:cBhvr>
                                        <p:cTn id="13" dur="1000"/>
                                        <p:tgtEl>
                                          <p:spTgt spid="6"/>
                                        </p:tgtEl>
                                      </p:cBhvr>
                                    </p:animEffect>
                                    <p:set>
                                      <p:cBhvr>
                                        <p:cTn id="14" dur="1000" fill="hold">
                                          <p:stCondLst>
                                            <p:cond delay="0"/>
                                          </p:stCondLst>
                                        </p:cTn>
                                        <p:tgtEl>
                                          <p:spTgt spid="6"/>
                                        </p:tgtEl>
                                        <p:attrNameLst>
                                          <p:attrName>style.visibility</p:attrName>
                                        </p:attrNameLst>
                                      </p:cBhvr>
                                      <p:to>
                                        <p:strVal val="visible"/>
                                      </p:to>
                                    </p:set>
                                  </p:childTnLst>
                                </p:cTn>
                              </p:par>
                              <p:par>
                                <p:cTn id="15" presetID="2" presetClass="entr" presetSubtype="8" fill="hold" nodeType="afterEffect">
                                  <p:stCondLst>
                                    <p:cond delay="0"/>
                                  </p:stCondLst>
                                  <p:childTnLst>
                                    <p:anim calcmode="lin" valueType="num">
                                      <p:cBhvr additive="base">
                                        <p:cTn id="16" dur="1000" fill="hold"/>
                                        <p:tgtEl>
                                          <p:spTgt spid="3"/>
                                        </p:tgtEl>
                                        <p:attrNameLst>
                                          <p:attrName>ppt_x</p:attrName>
                                        </p:attrNameLst>
                                      </p:cBhvr>
                                      <p:tavLst>
                                        <p:tav tm="0">
                                          <p:val>
                                            <p:strVal val="0-#ppt_w/2"/>
                                          </p:val>
                                        </p:tav>
                                        <p:tav tm="100000">
                                          <p:val>
                                            <p:strVal val="#ppt_x"/>
                                          </p:val>
                                        </p:tav>
                                      </p:tavLst>
                                    </p:anim>
                                    <p:anim calcmode="lin" valueType="num">
                                      <p:cBhvr additive="base">
                                        <p:cTn id="17" dur="1000" fill="hold"/>
                                        <p:tgtEl>
                                          <p:spTgt spid="3"/>
                                        </p:tgtEl>
                                        <p:attrNameLst>
                                          <p:attrName>ppt_y</p:attrName>
                                        </p:attrNameLst>
                                      </p:cBhvr>
                                      <p:tavLst>
                                        <p:tav tm="0">
                                          <p:val>
                                            <p:strVal val="#ppt_y"/>
                                          </p:val>
                                        </p:tav>
                                        <p:tav tm="100000">
                                          <p:val>
                                            <p:strVal val="#ppt_y"/>
                                          </p:val>
                                        </p:tav>
                                      </p:tavLst>
                                    </p:anim>
                                    <p:set>
                                      <p:cBhvr>
                                        <p:cTn id="18" dur="1000" fill="hold">
                                          <p:stCondLst>
                                            <p:cond delay="0"/>
                                          </p:stCondLst>
                                        </p:cTn>
                                        <p:tgtEl>
                                          <p:spTgt spid="3"/>
                                        </p:tgtEl>
                                        <p:attrNameLst>
                                          <p:attrName>style.visibility</p:attrName>
                                        </p:attrNameLst>
                                      </p:cBhvr>
                                      <p:to>
                                        <p:strVal val="visible"/>
                                      </p:to>
                                    </p:set>
                                  </p:childTnLst>
                                </p:cTn>
                              </p:par>
                              <p:par>
                                <p:cTn id="19" presetID="26" presetClass="entr" presetSubtype="0" fill="hold" nodeType="afterEffect">
                                  <p:stCondLst>
                                    <p:cond delay="0"/>
                                  </p:stCondLst>
                                  <p:childTnLst>
                                    <p:anim calcmode="lin" valueType="num">
                                      <p:cBhvr>
                                        <p:cTn id="20"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Effect transition="in" filter="wipe(down)">
                                      <p:cBhvr>
                                        <p:cTn id="25" dur="290">
                                          <p:stCondLst>
                                            <p:cond delay="0"/>
                                          </p:stCondLst>
                                        </p:cTn>
                                        <p:tgtEl>
                                          <p:spTgt spid="9"/>
                                        </p:tgtEl>
                                      </p:cBhvr>
                                    </p:animEffect>
                                    <p:animScale>
                                      <p:cBhvr>
                                        <p:cTn id="26" dur="13">
                                          <p:stCondLst>
                                            <p:cond delay="325"/>
                                          </p:stCondLst>
                                        </p:cTn>
                                        <p:tgtEl>
                                          <p:spTgt spid="9"/>
                                        </p:tgtEl>
                                      </p:cBhvr>
                                      <p:to x="100000" y="60000"/>
                                    </p:animScale>
                                    <p:animScale>
                                      <p:cBhvr>
                                        <p:cTn id="27" dur="83" decel="50000">
                                          <p:stCondLst>
                                            <p:cond delay="338"/>
                                          </p:stCondLst>
                                        </p:cTn>
                                        <p:tgtEl>
                                          <p:spTgt spid="9"/>
                                        </p:tgtEl>
                                      </p:cBhvr>
                                      <p:to x="100000" y="100000"/>
                                    </p:animScale>
                                    <p:animScale>
                                      <p:cBhvr>
                                        <p:cTn id="28" dur="13">
                                          <p:stCondLst>
                                            <p:cond delay="656"/>
                                          </p:stCondLst>
                                        </p:cTn>
                                        <p:tgtEl>
                                          <p:spTgt spid="9"/>
                                        </p:tgtEl>
                                      </p:cBhvr>
                                      <p:to x="100000" y="80000"/>
                                    </p:animScale>
                                    <p:animScale>
                                      <p:cBhvr>
                                        <p:cTn id="29" dur="83" decel="50000">
                                          <p:stCondLst>
                                            <p:cond delay="669"/>
                                          </p:stCondLst>
                                        </p:cTn>
                                        <p:tgtEl>
                                          <p:spTgt spid="9"/>
                                        </p:tgtEl>
                                      </p:cBhvr>
                                      <p:to x="100000" y="100000"/>
                                    </p:animScale>
                                    <p:animScale>
                                      <p:cBhvr>
                                        <p:cTn id="30" dur="13">
                                          <p:stCondLst>
                                            <p:cond delay="821"/>
                                          </p:stCondLst>
                                        </p:cTn>
                                        <p:tgtEl>
                                          <p:spTgt spid="9"/>
                                        </p:tgtEl>
                                      </p:cBhvr>
                                      <p:to x="100000" y="90000"/>
                                    </p:animScale>
                                    <p:animScale>
                                      <p:cBhvr>
                                        <p:cTn id="31" dur="83" decel="50000">
                                          <p:stCondLst>
                                            <p:cond delay="834"/>
                                          </p:stCondLst>
                                        </p:cTn>
                                        <p:tgtEl>
                                          <p:spTgt spid="9"/>
                                        </p:tgtEl>
                                      </p:cBhvr>
                                      <p:to x="100000" y="100000"/>
                                    </p:animScale>
                                    <p:animScale>
                                      <p:cBhvr>
                                        <p:cTn id="32" dur="13">
                                          <p:stCondLst>
                                            <p:cond delay="904"/>
                                          </p:stCondLst>
                                        </p:cTn>
                                        <p:tgtEl>
                                          <p:spTgt spid="9"/>
                                        </p:tgtEl>
                                      </p:cBhvr>
                                      <p:to x="100000" y="95000"/>
                                    </p:animScale>
                                    <p:animScale>
                                      <p:cBhvr>
                                        <p:cTn id="33" dur="83" decel="50000">
                                          <p:stCondLst>
                                            <p:cond delay="917"/>
                                          </p:stCondLst>
                                        </p:cTn>
                                        <p:tgtEl>
                                          <p:spTgt spid="9"/>
                                        </p:tgtEl>
                                      </p:cBhvr>
                                      <p:to x="100000" y="100000"/>
                                    </p:animScale>
                                    <p:set>
                                      <p:cBhvr>
                                        <p:cTn id="34" dur="1" fill="hold">
                                          <p:stCondLst>
                                            <p:cond delay="0"/>
                                          </p:stCondLst>
                                        </p:cTn>
                                        <p:tgtEl>
                                          <p:spTgt spid="9"/>
                                        </p:tgtEl>
                                        <p:attrNameLst>
                                          <p:attrName>style.visibility</p:attrName>
                                        </p:attrNameLst>
                                      </p:cBhvr>
                                      <p:to>
                                        <p:strVal val="visible"/>
                                      </p:to>
                                    </p:set>
                                  </p:childTnLst>
                                </p:cTn>
                              </p:par>
                              <p:par>
                                <p:cTn id="35" presetID="50" presetClass="entr" presetSubtype="0" fill="hold" nodeType="afterEffect">
                                  <p:stCondLst>
                                    <p:cond delay="0"/>
                                  </p:stCondLst>
                                  <p:childTnLst>
                                    <p:anim calcmode="lin" valueType="num">
                                      <p:cBhvr>
                                        <p:cTn id="36" dur="1000" fill="hold"/>
                                        <p:tgtEl>
                                          <p:spTgt spid="8"/>
                                        </p:tgtEl>
                                        <p:attrNameLst>
                                          <p:attrName>ppt_w</p:attrName>
                                        </p:attrNameLst>
                                      </p:cBhvr>
                                      <p:tavLst>
                                        <p:tav tm="0">
                                          <p:val>
                                            <p:strVal val="#ppt_w+.3"/>
                                          </p:val>
                                        </p:tav>
                                        <p:tav tm="100000">
                                          <p:val>
                                            <p:strVal val="#ppt_w"/>
                                          </p:val>
                                        </p:tav>
                                      </p:tavLst>
                                    </p:anim>
                                    <p:anim calcmode="lin" valueType="num">
                                      <p:cBhvr>
                                        <p:cTn id="37" dur="1000" fill="hold"/>
                                        <p:tgtEl>
                                          <p:spTgt spid="8"/>
                                        </p:tgtEl>
                                        <p:attrNameLst>
                                          <p:attrName>ppt_h</p:attrName>
                                        </p:attrNameLst>
                                      </p:cBhvr>
                                      <p:tavLst>
                                        <p:tav tm="0">
                                          <p:val>
                                            <p:strVal val="#ppt_h"/>
                                          </p:val>
                                        </p:tav>
                                        <p:tav tm="100000">
                                          <p:val>
                                            <p:strVal val="#ppt_h"/>
                                          </p:val>
                                        </p:tav>
                                      </p:tavLst>
                                    </p:anim>
                                    <p:animEffect transition="in" filter="fade">
                                      <p:cBhvr>
                                        <p:cTn id="38" dur="1000"/>
                                        <p:tgtEl>
                                          <p:spTgt spid="8"/>
                                        </p:tgtEl>
                                      </p:cBhvr>
                                    </p:animEffect>
                                    <p:set>
                                      <p:cBhvr>
                                        <p:cTn id="39" dur="1" fill="hold">
                                          <p:stCondLst>
                                            <p:cond delay="0"/>
                                          </p:stCondLst>
                                        </p:cTn>
                                        <p:tgtEl>
                                          <p:spTgt spid="8"/>
                                        </p:tgtEl>
                                        <p:attrNameLst>
                                          <p:attrName>style.visibility</p:attrName>
                                        </p:attrNameLst>
                                      </p:cBhvr>
                                      <p:to>
                                        <p:strVal val="visible"/>
                                      </p:to>
                                    </p:set>
                                  </p:childTnLst>
                                </p:cTn>
                              </p:par>
                              <p:par>
                                <p:cTn id="40" presetID="20" presetClass="entr" presetSubtype="0" fill="hold" nodeType="afterEffect">
                                  <p:stCondLst>
                                    <p:cond delay="0"/>
                                  </p:stCondLst>
                                  <p:childTnLst>
                                    <p:animEffect transition="in" filter="wedge">
                                      <p:cBhvr>
                                        <p:cTn id="41" dur="1000"/>
                                        <p:tgtEl>
                                          <p:spTgt spid="4"/>
                                        </p:tgtEl>
                                      </p:cBhvr>
                                    </p:animEffect>
                                    <p:set>
                                      <p:cBhvr>
                                        <p:cTn id="42" dur="1000" fill="hold">
                                          <p:stCondLst>
                                            <p:cond delay="0"/>
                                          </p:stCondLst>
                                        </p:cTn>
                                        <p:tgtEl>
                                          <p:spTgt spid="4"/>
                                        </p:tgtEl>
                                        <p:attrNameLst>
                                          <p:attrName>style.visibility</p:attrName>
                                        </p:attrNameLst>
                                      </p:cBhvr>
                                      <p:to>
                                        <p:strVal val="visible"/>
                                      </p:to>
                                    </p:set>
                                  </p:childTnLst>
                                </p:cTn>
                              </p:par>
                              <p:par>
                                <p:cTn id="43" presetID="7" presetClass="entr" presetSubtype="4" fill="hold" nodeType="afterEffect">
                                  <p:stCondLst>
                                    <p:cond delay="0"/>
                                  </p:stCondLst>
                                  <p:childTnLst>
                                    <p:anim calcmode="lin" valueType="num">
                                      <p:cBhvr additive="base">
                                        <p:cTn id="44" dur="2000" fill="hold"/>
                                        <p:tgtEl>
                                          <p:spTgt spid="11"/>
                                        </p:tgtEl>
                                        <p:attrNameLst>
                                          <p:attrName>ppt_x</p:attrName>
                                        </p:attrNameLst>
                                      </p:cBhvr>
                                      <p:tavLst>
                                        <p:tav tm="0">
                                          <p:val>
                                            <p:strVal val="#ppt_x"/>
                                          </p:val>
                                        </p:tav>
                                        <p:tav tm="100000">
                                          <p:val>
                                            <p:strVal val="#ppt_x"/>
                                          </p:val>
                                        </p:tav>
                                      </p:tavLst>
                                    </p:anim>
                                    <p:anim calcmode="lin" valueType="num">
                                      <p:cBhvr additive="base">
                                        <p:cTn id="45" dur="2000" fill="hold"/>
                                        <p:tgtEl>
                                          <p:spTgt spid="11"/>
                                        </p:tgtEl>
                                        <p:attrNameLst>
                                          <p:attrName>ppt_y</p:attrName>
                                        </p:attrNameLst>
                                      </p:cBhvr>
                                      <p:tavLst>
                                        <p:tav tm="0">
                                          <p:val>
                                            <p:strVal val="1+#ppt_h/2"/>
                                          </p:val>
                                        </p:tav>
                                        <p:tav tm="100000">
                                          <p:val>
                                            <p:strVal val="#ppt_y"/>
                                          </p:val>
                                        </p:tav>
                                      </p:tavLst>
                                    </p:anim>
                                    <p:set>
                                      <p:cBhvr>
                                        <p:cTn id="46" dur="2000" fill="hold">
                                          <p:stCondLst>
                                            <p:cond delay="0"/>
                                          </p:stCondLst>
                                        </p:cTn>
                                        <p:tgtEl>
                                          <p:spTgt spid="11"/>
                                        </p:tgtEl>
                                        <p:attrNameLst>
                                          <p:attrName>style.visibility</p:attrName>
                                        </p:attrNameLst>
                                      </p:cBhvr>
                                      <p:to>
                                        <p:strVal val="visible"/>
                                      </p:to>
                                    </p:set>
                                  </p:childTnLst>
                                </p:cTn>
                              </p:par>
                              <p:par>
                                <p:cTn id="47" presetID="54" presetClass="entr" presetSubtype="0" fill="hold" nodeType="afterEffect">
                                  <p:stCondLst>
                                    <p:cond delay="0"/>
                                  </p:stCondLst>
                                  <p:childTnLst>
                                    <p:anim calcmode="lin" valueType="num">
                                      <p:cBhvr>
                                        <p:cTn id="48" dur="1000" fill="hold"/>
                                        <p:tgtEl>
                                          <p:spTgt spid="10"/>
                                        </p:tgtEl>
                                        <p:attrNameLst>
                                          <p:attrName>ppt_w</p:attrName>
                                        </p:attrNameLst>
                                      </p:cBhvr>
                                      <p:tavLst>
                                        <p:tav tm="0">
                                          <p:val>
                                            <p:strVal val="#ppt_w*0.05"/>
                                          </p:val>
                                        </p:tav>
                                        <p:tav tm="100000">
                                          <p:val>
                                            <p:strVal val="#ppt_w"/>
                                          </p:val>
                                        </p:tav>
                                      </p:tavLst>
                                    </p:anim>
                                    <p:anim calcmode="lin" valueType="num">
                                      <p:cBhvr>
                                        <p:cTn id="49" dur="1000" fill="hold"/>
                                        <p:tgtEl>
                                          <p:spTgt spid="10"/>
                                        </p:tgtEl>
                                        <p:attrNameLst>
                                          <p:attrName>ppt_h</p:attrName>
                                        </p:attrNameLst>
                                      </p:cBhvr>
                                      <p:tavLst>
                                        <p:tav tm="0">
                                          <p:val>
                                            <p:strVal val="#ppt_h"/>
                                          </p:val>
                                        </p:tav>
                                        <p:tav tm="100000">
                                          <p:val>
                                            <p:strVal val="#ppt_h"/>
                                          </p:val>
                                        </p:tav>
                                      </p:tavLst>
                                    </p:anim>
                                    <p:anim calcmode="lin" valueType="num">
                                      <p:cBhvr>
                                        <p:cTn id="50" dur="1000" fill="hold"/>
                                        <p:tgtEl>
                                          <p:spTgt spid="10"/>
                                        </p:tgtEl>
                                        <p:attrNameLst>
                                          <p:attrName>ppt_x</p:attrName>
                                        </p:attrNameLst>
                                      </p:cBhvr>
                                      <p:tavLst>
                                        <p:tav tm="0">
                                          <p:val>
                                            <p:strVal val="#ppt_x-.2"/>
                                          </p:val>
                                        </p:tav>
                                        <p:tav tm="100000">
                                          <p:val>
                                            <p:strVal val="#ppt_x"/>
                                          </p:val>
                                        </p:tav>
                                      </p:tavLst>
                                    </p:anim>
                                    <p:anim calcmode="lin" valueType="num">
                                      <p:cBhvr>
                                        <p:cTn id="51" dur="1000" fill="hold"/>
                                        <p:tgtEl>
                                          <p:spTgt spid="10"/>
                                        </p:tgtEl>
                                        <p:attrNameLst>
                                          <p:attrName>ppt_y</p:attrName>
                                        </p:attrNameLst>
                                      </p:cBhvr>
                                      <p:tavLst>
                                        <p:tav tm="0">
                                          <p:val>
                                            <p:strVal val="#ppt_y"/>
                                          </p:val>
                                        </p:tav>
                                        <p:tav tm="100000">
                                          <p:val>
                                            <p:strVal val="#ppt_y"/>
                                          </p:val>
                                        </p:tav>
                                      </p:tavLst>
                                    </p:anim>
                                    <p:animEffect transition="in" filter="fade">
                                      <p:cBhvr>
                                        <p:cTn id="52" dur="1000"/>
                                        <p:tgtEl>
                                          <p:spTgt spid="10"/>
                                        </p:tgtEl>
                                      </p:cBhvr>
                                    </p:animEffect>
                                    <p:set>
                                      <p:cBhvr>
                                        <p:cTn id="53" dur="1000" fill="hold">
                                          <p:stCondLst>
                                            <p:cond delay="0"/>
                                          </p:stCondLst>
                                        </p:cTn>
                                        <p:tgtEl>
                                          <p:spTgt spid="10"/>
                                        </p:tgtEl>
                                        <p:attrNameLst>
                                          <p:attrName>style.visibility</p:attrName>
                                        </p:attrNameLst>
                                      </p:cBhvr>
                                      <p:to>
                                        <p:strVal val="visible"/>
                                      </p:to>
                                    </p:set>
                                  </p:childTnLst>
                                </p:cTn>
                              </p:par>
                              <p:par>
                                <p:cTn id="54" presetID="37" presetClass="entr" presetSubtype="0" fill="hold" nodeType="afterEffect">
                                  <p:stCondLst>
                                    <p:cond delay="0"/>
                                  </p:stCondLst>
                                  <p:childTnLs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900" decel="100000" fill="hold"/>
                                        <p:tgtEl>
                                          <p:spTgt spid="5"/>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5"/>
                                        </p:tgtEl>
                                        <p:attrNameLst>
                                          <p:attrName>ppt_y</p:attrName>
                                        </p:attrNameLst>
                                      </p:cBhvr>
                                      <p:tavLst>
                                        <p:tav tm="0">
                                          <p:val>
                                            <p:strVal val="#ppt_y-.03"/>
                                          </p:val>
                                        </p:tav>
                                        <p:tav tm="100000">
                                          <p:val>
                                            <p:strVal val="#ppt_y"/>
                                          </p:val>
                                        </p:tav>
                                      </p:tavLst>
                                    </p:anim>
                                    <p:animEffect transition="in" filter="fade">
                                      <p:cBhvr>
                                        <p:cTn id="58" dur="1000"/>
                                        <p:tgtEl>
                                          <p:spTgt spid="5"/>
                                        </p:tgtEl>
                                      </p:cBhvr>
                                    </p:animEffect>
                                    <p:set>
                                      <p:cBhvr>
                                        <p:cTn id="5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9D8911-2944-A0E3-ED41-CD9443586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
            <a:ext cx="9372600" cy="6176303"/>
          </a:xfrm>
          <a:prstGeom prst="rect">
            <a:avLst/>
          </a:prstGeom>
        </p:spPr>
      </p:pic>
    </p:spTree>
    <p:extLst>
      <p:ext uri="{BB962C8B-B14F-4D97-AF65-F5344CB8AC3E}">
        <p14:creationId xmlns:p14="http://schemas.microsoft.com/office/powerpoint/2010/main" val="383190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916943" y="4408676"/>
            <a:ext cx="6840611" cy="584775"/>
          </a:xfrm>
        </p:spPr>
        <p:txBody>
          <a:bodyPr vert="horz" lIns="91440" tIns="45720" rIns="91440" bIns="45720" anchor="t">
            <a:spAutoFit/>
          </a:bodyPr>
          <a:lstStyle/>
          <a:p>
            <a:pPr algn="l">
              <a:lnSpc>
                <a:spcPct val="100000"/>
              </a:lnSpc>
              <a:spcBef>
                <a:spcPct val="0"/>
              </a:spcBef>
            </a:pPr>
            <a:r>
              <a:rPr lang="zh-CN" altLang="en-US" sz="3200" b="1" i="0" u="none" baseline="0">
                <a:solidFill>
                  <a:srgbClr val="FFFFFF"/>
                </a:solidFill>
                <a:latin typeface="微软雅黑"/>
                <a:ea typeface="微软雅黑"/>
              </a:rPr>
              <a:t>Types of Vulnerabilities in Smart Contracts</a:t>
            </a:r>
          </a:p>
        </p:txBody>
      </p:sp>
      <p:sp>
        <p:nvSpPr>
          <p:cNvPr id="3" name="TextBox 3"/>
          <p:cNvSpPr txBox="1"/>
          <p:nvPr/>
        </p:nvSpPr>
        <p:spPr>
          <a:xfrm>
            <a:off x="2231214" y="3210498"/>
            <a:ext cx="1363168" cy="1200329"/>
          </a:xfrm>
          <a:prstGeom prst="rect">
            <a:avLst/>
          </a:prstGeom>
          <a:noFill/>
        </p:spPr>
        <p:txBody>
          <a:bodyPr vert="horz" wrap="square" lIns="91440" tIns="45720" rIns="91440" bIns="45720" rtlCol="0" anchor="t">
            <a:spAutoFit/>
          </a:bodyPr>
          <a:lstStyle/>
          <a:p>
            <a:pPr marL="0" algn="l">
              <a:defRPr/>
            </a:pPr>
            <a:r>
              <a:rPr lang="en-US" sz="7200" b="0" i="0" u="none" spc="100" baseline="0">
                <a:solidFill>
                  <a:srgbClr val="FFFFFF"/>
                </a:solidFill>
                <a:latin typeface="Arial"/>
                <a:ea typeface="Arial"/>
              </a:rPr>
              <a:t>02</a:t>
            </a:r>
            <a:endParaRPr lang="en-US" sz="11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afterEffect">
                                  <p:stCondLst>
                                    <p:cond delay="0"/>
                                  </p:stCondLst>
                                  <p:childTnLst>
                                    <p:anim calcmode="lin" valueType="num">
                                      <p:cBhvr additive="base">
                                        <p:cTn id="6" dur="500"/>
                                        <p:tgtEl>
                                          <p:spTgt spid="3"/>
                                        </p:tgtEl>
                                        <p:attrNameLst>
                                          <p:attrName>ppt_y</p:attrName>
                                        </p:attrNameLst>
                                      </p:cBhvr>
                                      <p:tavLst>
                                        <p:tav tm="0">
                                          <p:val>
                                            <p:strVal val="#ppt_y+#ppt_h*1.125000"/>
                                          </p:val>
                                        </p:tav>
                                        <p:tav tm="100000">
                                          <p:val>
                                            <p:strVal val="#ppt_y"/>
                                          </p:val>
                                        </p:tav>
                                      </p:tavLst>
                                    </p:anim>
                                    <p:animEffect transition="in" filter="wipe(up)">
                                      <p:cBhvr>
                                        <p:cTn id="7" dur="500"/>
                                        <p:tgtEl>
                                          <p:spTgt spid="3"/>
                                        </p:tgtEl>
                                      </p:cBhvr>
                                    </p:animEffect>
                                    <p:set>
                                      <p:cBhvr>
                                        <p:cTn id="8" dur="500" fill="hold">
                                          <p:stCondLst>
                                            <p:cond delay="0"/>
                                          </p:stCondLst>
                                        </p:cTn>
                                        <p:tgtEl>
                                          <p:spTgt spid="3"/>
                                        </p:tgtEl>
                                        <p:attrNameLst>
                                          <p:attrName>style.visibility</p:attrName>
                                        </p:attrNameLst>
                                      </p:cBhvr>
                                      <p:to>
                                        <p:strVal val="visible"/>
                                      </p:to>
                                    </p:set>
                                  </p:childTnLst>
                                </p:cTn>
                              </p:par>
                              <p:par>
                                <p:cTn id="9" presetID="3" presetClass="entr" presetSubtype="10" fill="hold" nodeType="afterEffect">
                                  <p:stCondLst>
                                    <p:cond delay="0"/>
                                  </p:stCondLst>
                                  <p:childTnLst>
                                    <p:animEffect transition="in" filter="blinds(horizontal)">
                                      <p:cBhvr>
                                        <p:cTn id="10" dur="1000"/>
                                        <p:tgtEl>
                                          <p:spTgt spid="2"/>
                                        </p:tgtEl>
                                      </p:cBhvr>
                                    </p:animEffect>
                                    <p:set>
                                      <p:cBhvr>
                                        <p:cTn id="11"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660400" y="128587"/>
            <a:ext cx="10858500" cy="900112"/>
          </a:xfrm>
          <a:prstGeom prst="rect">
            <a:avLst/>
          </a:prstGeom>
        </p:spPr>
        <p:txBody>
          <a:bodyPr vert="horz" lIns="91440" tIns="45720" rIns="91440" bIns="45720" rtlCol="0" anchor="t">
            <a:normAutofit/>
          </a:bodyPr>
          <a:lstStyle/>
          <a:p>
            <a:pPr marL="0" algn="l">
              <a:lnSpc>
                <a:spcPct val="100000"/>
              </a:lnSpc>
              <a:spcBef>
                <a:spcPct val="0"/>
              </a:spcBef>
              <a:defRPr/>
            </a:pPr>
            <a:r>
              <a:rPr lang="zh-CN" altLang="en-US" sz="2800" b="1" i="0" u="none" baseline="0">
                <a:solidFill>
                  <a:srgbClr val="FFFFFF"/>
                </a:solidFill>
                <a:latin typeface="微软雅黑"/>
                <a:ea typeface="微软雅黑"/>
              </a:rPr>
              <a:t>Common Vulnerabilities</a:t>
            </a:r>
            <a:endParaRPr lang="en-US" sz="1100"/>
          </a:p>
        </p:txBody>
      </p:sp>
      <p:cxnSp>
        <p:nvCxnSpPr>
          <p:cNvPr id="3" name="Connector 3"/>
          <p:cNvCxnSpPr/>
          <p:nvPr/>
        </p:nvCxnSpPr>
        <p:spPr>
          <a:xfrm flipH="1">
            <a:off x="1750469" y="3936018"/>
            <a:ext cx="10438357" cy="0"/>
          </a:xfrm>
          <a:prstGeom prst="line">
            <a:avLst/>
          </a:prstGeom>
          <a:ln w="19050">
            <a:solidFill>
              <a:srgbClr val="F0F0F0">
                <a:alpha val="50000"/>
              </a:srgbClr>
            </a:solidFill>
          </a:ln>
        </p:spPr>
      </p:cxnSp>
      <p:sp>
        <p:nvSpPr>
          <p:cNvPr id="4" name="AutoShape 4"/>
          <p:cNvSpPr/>
          <p:nvPr/>
        </p:nvSpPr>
        <p:spPr>
          <a:xfrm>
            <a:off x="1447782" y="3562210"/>
            <a:ext cx="725312" cy="725312"/>
          </a:xfrm>
          <a:prstGeom prst="ellipse">
            <a:avLst/>
          </a:prstGeom>
          <a:solidFill>
            <a:srgbClr val="778495"/>
          </a:solidFill>
          <a:ln>
            <a:noFill/>
          </a:ln>
        </p:spPr>
        <p:txBody>
          <a:bodyPr vert="horz" wrap="square" lIns="91440" tIns="45720" rIns="91440" bIns="45720" anchor="ctr">
            <a:normAutofit/>
          </a:bodyPr>
          <a:lstStyle/>
          <a:p>
            <a:pPr marL="0" algn="ctr"/>
            <a:endParaRPr/>
          </a:p>
        </p:txBody>
      </p:sp>
      <p:sp>
        <p:nvSpPr>
          <p:cNvPr id="5" name="TextBox 5"/>
          <p:cNvSpPr txBox="1"/>
          <p:nvPr/>
        </p:nvSpPr>
        <p:spPr>
          <a:xfrm>
            <a:off x="660400" y="2005182"/>
            <a:ext cx="4114800" cy="657102"/>
          </a:xfrm>
          <a:prstGeom prst="rect">
            <a:avLst/>
          </a:prstGeom>
        </p:spPr>
        <p:txBody>
          <a:bodyPr vert="horz" wrap="square" lIns="91440" tIns="45720" rIns="91440" bIns="45720" rtlCol="0" anchor="t">
            <a:spAutoFit/>
          </a:bodyPr>
          <a:lstStyle/>
          <a:p>
            <a:pPr marL="0" indent="0" algn="l">
              <a:lnSpc>
                <a:spcPct val="120000"/>
              </a:lnSpc>
              <a:defRPr/>
            </a:pPr>
            <a:r>
              <a:rPr lang="zh-CN" altLang="en-US" sz="1400" b="0" i="0" u="none" baseline="0">
                <a:solidFill>
                  <a:srgbClr val="FFFFFF"/>
                </a:solidFill>
                <a:latin typeface="微软雅黑"/>
                <a:ea typeface="微软雅黑"/>
              </a:rPr>
              <a:t>Reentrancy attacks exploit the ability of a contract to call back into itself before a previous execution finishes, potentially leading to unexpected behaviors, such as draining funds from the contract.</a:t>
            </a:r>
            <a:endParaRPr lang="en-US" sz="1100"/>
          </a:p>
        </p:txBody>
      </p:sp>
      <p:sp>
        <p:nvSpPr>
          <p:cNvPr id="6" name="TextBox 6"/>
          <p:cNvSpPr txBox="1"/>
          <p:nvPr/>
        </p:nvSpPr>
        <p:spPr>
          <a:xfrm>
            <a:off x="660400" y="1402507"/>
            <a:ext cx="4114800" cy="338554"/>
          </a:xfrm>
          <a:prstGeom prst="rect">
            <a:avLst/>
          </a:prstGeom>
          <a:noFill/>
          <a:scene3d>
            <a:camera prst="orthographicFront">
              <a:rot lat="0" lon="0" rev="0"/>
            </a:camera>
            <a:lightRig rig="threePt" dir="t"/>
          </a:scene3d>
          <a:sp3d prstMaterial="matte">
            <a:bevelT w="1270" h="1270"/>
          </a:sp3d>
        </p:spPr>
        <p:txBody>
          <a:bodyPr vert="horz" wrap="square" lIns="91440" tIns="45720" rIns="91440" bIns="45720" rtlCol="0" anchor="t">
            <a:spAutoFit/>
            <a:sp3d/>
          </a:bodyPr>
          <a:lstStyle/>
          <a:p>
            <a:pPr marL="0" algn="l">
              <a:defRPr/>
            </a:pPr>
            <a:r>
              <a:rPr lang="en-US" sz="1600" b="1" i="0" u="none" baseline="0">
                <a:solidFill>
                  <a:srgbClr val="FFFFFF"/>
                </a:solidFill>
                <a:latin typeface="+mn-ea"/>
                <a:ea typeface="+mn-ea"/>
              </a:rPr>
              <a:t>Reentrancy Attacks</a:t>
            </a:r>
            <a:endParaRPr lang="en-US" sz="1100"/>
          </a:p>
        </p:txBody>
      </p:sp>
      <p:sp>
        <p:nvSpPr>
          <p:cNvPr id="7" name="Freeform 7"/>
          <p:cNvSpPr/>
          <p:nvPr/>
        </p:nvSpPr>
        <p:spPr>
          <a:xfrm>
            <a:off x="1596365" y="3710793"/>
            <a:ext cx="428145" cy="428145"/>
          </a:xfrm>
          <a:custGeom>
            <a:avLst/>
            <a:gdLst/>
            <a:ahLst/>
            <a:cxnLst/>
            <a:rect l="l" t="t"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rgbClr val="F0F0F0"/>
          </a:solidFill>
          <a:ln>
            <a:noFill/>
          </a:ln>
        </p:spPr>
        <p:txBody>
          <a:bodyPr vert="horz" wrap="square" lIns="91440" tIns="45720" rIns="91440" bIns="45720" anchor="ctr">
            <a:normAutofit/>
          </a:bodyPr>
          <a:lstStyle/>
          <a:p>
            <a:pPr marL="0" algn="ctr"/>
            <a:endParaRPr dirty="0"/>
          </a:p>
        </p:txBody>
      </p:sp>
      <p:sp>
        <p:nvSpPr>
          <p:cNvPr id="8" name="TextBox 8"/>
          <p:cNvSpPr txBox="1"/>
          <p:nvPr/>
        </p:nvSpPr>
        <p:spPr>
          <a:xfrm>
            <a:off x="3340101" y="5049328"/>
            <a:ext cx="5410200" cy="657102"/>
          </a:xfrm>
          <a:prstGeom prst="rect">
            <a:avLst/>
          </a:prstGeom>
        </p:spPr>
        <p:txBody>
          <a:bodyPr vert="horz" wrap="square" lIns="91440" tIns="45720" rIns="91440" bIns="45720" rtlCol="0" anchor="t">
            <a:spAutoFit/>
          </a:bodyPr>
          <a:lstStyle/>
          <a:p>
            <a:pPr marL="0" indent="0" algn="ctr">
              <a:lnSpc>
                <a:spcPct val="120000"/>
              </a:lnSpc>
              <a:defRPr/>
            </a:pPr>
            <a:r>
              <a:rPr lang="zh-CN" altLang="en-US" sz="1400" b="0" i="0" u="none" baseline="0">
                <a:solidFill>
                  <a:srgbClr val="FFFFFF"/>
                </a:solidFill>
                <a:latin typeface="微软雅黑"/>
                <a:ea typeface="微软雅黑"/>
              </a:rPr>
              <a:t>Integer overflow and underflow occur when operations exceed the maximum limit or fall below the minimum value of integers, which can lead to unexpected results and vulnerabilities in financial calculations.</a:t>
            </a:r>
            <a:endParaRPr lang="en-US" sz="1100"/>
          </a:p>
        </p:txBody>
      </p:sp>
      <p:sp>
        <p:nvSpPr>
          <p:cNvPr id="9" name="TextBox 9"/>
          <p:cNvSpPr txBox="1"/>
          <p:nvPr/>
        </p:nvSpPr>
        <p:spPr>
          <a:xfrm>
            <a:off x="3340101" y="4446653"/>
            <a:ext cx="5410200" cy="338554"/>
          </a:xfrm>
          <a:prstGeom prst="rect">
            <a:avLst/>
          </a:prstGeom>
          <a:noFill/>
          <a:scene3d>
            <a:camera prst="orthographicFront">
              <a:rot lat="0" lon="0" rev="0"/>
            </a:camera>
            <a:lightRig rig="threePt" dir="t"/>
          </a:scene3d>
          <a:sp3d prstMaterial="matte">
            <a:bevelT w="1270" h="1270"/>
          </a:sp3d>
        </p:spPr>
        <p:txBody>
          <a:bodyPr vert="horz" wrap="square" lIns="91440" tIns="45720" rIns="91440" bIns="45720" rtlCol="0" anchor="t">
            <a:spAutoFit/>
            <a:sp3d/>
          </a:bodyPr>
          <a:lstStyle/>
          <a:p>
            <a:pPr marL="0" algn="ctr">
              <a:defRPr/>
            </a:pPr>
            <a:r>
              <a:rPr lang="en-US" sz="1600" b="1" i="0" u="none" baseline="0">
                <a:solidFill>
                  <a:srgbClr val="FFFFFF"/>
                </a:solidFill>
                <a:latin typeface="+mn-ea"/>
                <a:ea typeface="+mn-ea"/>
              </a:rPr>
              <a:t>Integer Overflow/Underflow</a:t>
            </a:r>
            <a:endParaRPr lang="en-US" sz="1100"/>
          </a:p>
        </p:txBody>
      </p:sp>
      <p:sp>
        <p:nvSpPr>
          <p:cNvPr id="10" name="AutoShape 10"/>
          <p:cNvSpPr/>
          <p:nvPr/>
        </p:nvSpPr>
        <p:spPr>
          <a:xfrm>
            <a:off x="5749373" y="3562210"/>
            <a:ext cx="725312" cy="725312"/>
          </a:xfrm>
          <a:prstGeom prst="ellipse">
            <a:avLst/>
          </a:prstGeom>
          <a:solidFill>
            <a:schemeClr val="accent1"/>
          </a:solidFill>
          <a:ln>
            <a:noFill/>
          </a:ln>
        </p:spPr>
        <p:txBody>
          <a:bodyPr vert="horz" wrap="square" lIns="91440" tIns="45720" rIns="91440" bIns="45720" anchor="ctr">
            <a:normAutofit/>
          </a:bodyPr>
          <a:lstStyle/>
          <a:p>
            <a:pPr marL="0" algn="ctr"/>
            <a:endParaRPr/>
          </a:p>
        </p:txBody>
      </p:sp>
      <p:sp>
        <p:nvSpPr>
          <p:cNvPr id="11" name="Freeform 11"/>
          <p:cNvSpPr/>
          <p:nvPr/>
        </p:nvSpPr>
        <p:spPr>
          <a:xfrm>
            <a:off x="5897957" y="3710792"/>
            <a:ext cx="428145" cy="428145"/>
          </a:xfrm>
          <a:custGeom>
            <a:avLst/>
            <a:gdLst/>
            <a:ahLst/>
            <a:cxnLst/>
            <a:rect l="l" t="t"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rgbClr val="FFFFFF"/>
          </a:solidFill>
          <a:ln>
            <a:noFill/>
          </a:ln>
        </p:spPr>
        <p:txBody>
          <a:bodyPr vert="horz" wrap="square" lIns="91440" tIns="45720" rIns="91440" bIns="45720" anchor="ctr">
            <a:normAutofit/>
          </a:bodyPr>
          <a:lstStyle/>
          <a:p>
            <a:pPr marL="0" algn="ctr"/>
            <a:endParaRPr/>
          </a:p>
        </p:txBody>
      </p:sp>
      <p:sp>
        <p:nvSpPr>
          <p:cNvPr id="12" name="AutoShape 12"/>
          <p:cNvSpPr/>
          <p:nvPr/>
        </p:nvSpPr>
        <p:spPr>
          <a:xfrm>
            <a:off x="10018905" y="3562210"/>
            <a:ext cx="725312" cy="725312"/>
          </a:xfrm>
          <a:prstGeom prst="ellipse">
            <a:avLst/>
          </a:prstGeom>
          <a:solidFill>
            <a:srgbClr val="778495"/>
          </a:solidFill>
          <a:ln>
            <a:noFill/>
          </a:ln>
        </p:spPr>
        <p:txBody>
          <a:bodyPr vert="horz" wrap="square" lIns="91440" tIns="45720" rIns="91440" bIns="45720" anchor="ctr">
            <a:normAutofit/>
          </a:bodyPr>
          <a:lstStyle/>
          <a:p>
            <a:pPr marL="0" algn="ctr"/>
            <a:endParaRPr/>
          </a:p>
        </p:txBody>
      </p:sp>
      <p:sp>
        <p:nvSpPr>
          <p:cNvPr id="13" name="TextBox 13"/>
          <p:cNvSpPr txBox="1"/>
          <p:nvPr/>
        </p:nvSpPr>
        <p:spPr>
          <a:xfrm>
            <a:off x="7227993" y="2005182"/>
            <a:ext cx="4303607" cy="657102"/>
          </a:xfrm>
          <a:prstGeom prst="rect">
            <a:avLst/>
          </a:prstGeom>
        </p:spPr>
        <p:txBody>
          <a:bodyPr vert="horz" wrap="square" lIns="91440" tIns="45720" rIns="91440" bIns="45720" rtlCol="0" anchor="t">
            <a:spAutoFit/>
          </a:bodyPr>
          <a:lstStyle/>
          <a:p>
            <a:pPr marL="0" indent="0" algn="r">
              <a:lnSpc>
                <a:spcPct val="120000"/>
              </a:lnSpc>
              <a:defRPr/>
            </a:pPr>
            <a:r>
              <a:rPr lang="zh-CN" altLang="en-US" sz="1400" b="0" i="0" u="none" baseline="0">
                <a:solidFill>
                  <a:srgbClr val="FFFFFF"/>
                </a:solidFill>
                <a:latin typeface="微软雅黑"/>
                <a:ea typeface="微软雅黑"/>
              </a:rPr>
              <a:t>Contracts often rely on block timestamps for certain functionalities. Manipulating these timestamps can enable attackers to gain unfair advantages, presenting risks in time-sensitive transactions and conditions.</a:t>
            </a:r>
            <a:endParaRPr lang="en-US" sz="1100"/>
          </a:p>
        </p:txBody>
      </p:sp>
      <p:sp>
        <p:nvSpPr>
          <p:cNvPr id="14" name="TextBox 14"/>
          <p:cNvSpPr txBox="1"/>
          <p:nvPr/>
        </p:nvSpPr>
        <p:spPr>
          <a:xfrm>
            <a:off x="7227993" y="1402507"/>
            <a:ext cx="4303607" cy="338554"/>
          </a:xfrm>
          <a:prstGeom prst="rect">
            <a:avLst/>
          </a:prstGeom>
          <a:noFill/>
          <a:scene3d>
            <a:camera prst="orthographicFront">
              <a:rot lat="0" lon="0" rev="0"/>
            </a:camera>
            <a:lightRig rig="threePt" dir="t"/>
          </a:scene3d>
          <a:sp3d prstMaterial="matte">
            <a:bevelT w="1270" h="1270"/>
          </a:sp3d>
        </p:spPr>
        <p:txBody>
          <a:bodyPr vert="horz" wrap="square" lIns="91440" tIns="45720" rIns="91440" bIns="45720" rtlCol="0" anchor="t">
            <a:spAutoFit/>
            <a:sp3d/>
          </a:bodyPr>
          <a:lstStyle/>
          <a:p>
            <a:pPr marL="0" algn="r">
              <a:defRPr/>
            </a:pPr>
            <a:r>
              <a:rPr lang="en-US" sz="1600" b="1" i="0" u="none" baseline="0">
                <a:solidFill>
                  <a:srgbClr val="FFFFFF"/>
                </a:solidFill>
                <a:latin typeface="+mn-ea"/>
                <a:ea typeface="+mn-ea"/>
              </a:rPr>
              <a:t>Timestamp Dependence</a:t>
            </a:r>
            <a:endParaRPr lang="en-US" sz="1100"/>
          </a:p>
        </p:txBody>
      </p:sp>
      <p:sp>
        <p:nvSpPr>
          <p:cNvPr id="15" name="Freeform 15"/>
          <p:cNvSpPr/>
          <p:nvPr/>
        </p:nvSpPr>
        <p:spPr>
          <a:xfrm>
            <a:off x="10149034" y="3692339"/>
            <a:ext cx="465054" cy="465054"/>
          </a:xfrm>
          <a:custGeom>
            <a:avLst/>
            <a:gdLst/>
            <a:ahLst/>
            <a:cxnLst/>
            <a:rect l="l" t="t"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rgbClr val="F0F0F0"/>
          </a:solidFill>
          <a:ln>
            <a:noFill/>
          </a:ln>
        </p:spPr>
        <p:txBody>
          <a:bodyPr vert="horz" wrap="square" lIns="91440" tIns="45720" rIns="91440" bIns="45720" anchor="ctr">
            <a:normAutofit/>
          </a:bodyPr>
          <a:lstStyle/>
          <a:p>
            <a:pPr marL="0" algn="ctr"/>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nodeType="afterEffect">
                                  <p:stCondLst>
                                    <p:cond delay="0"/>
                                  </p:stCondLst>
                                  <p:childTnLst>
                                    <p:anim calcmode="lin" valueType="num">
                                      <p:cBhvr additive="base">
                                        <p:cTn id="6" dur="2000" fill="hold"/>
                                        <p:tgtEl>
                                          <p:spTgt spid="2"/>
                                        </p:tgtEl>
                                        <p:attrNameLst>
                                          <p:attrName>ppt_x</p:attrName>
                                        </p:attrNameLst>
                                      </p:cBhvr>
                                      <p:tavLst>
                                        <p:tav tm="0">
                                          <p:val>
                                            <p:strVal val="1+#ppt_w/2"/>
                                          </p:val>
                                        </p:tav>
                                        <p:tav tm="100000">
                                          <p:val>
                                            <p:strVal val="#ppt_x"/>
                                          </p:val>
                                        </p:tav>
                                      </p:tavLst>
                                    </p:anim>
                                    <p:anim calcmode="lin" valueType="num">
                                      <p:cBhvr additive="base">
                                        <p:cTn id="7" dur="2000" fill="hold"/>
                                        <p:tgtEl>
                                          <p:spTgt spid="2"/>
                                        </p:tgtEl>
                                        <p:attrNameLst>
                                          <p:attrName>ppt_y</p:attrName>
                                        </p:attrNameLst>
                                      </p:cBhvr>
                                      <p:tavLst>
                                        <p:tav tm="0">
                                          <p:val>
                                            <p:strVal val="#ppt_y"/>
                                          </p:val>
                                        </p:tav>
                                        <p:tav tm="100000">
                                          <p:val>
                                            <p:strVal val="#ppt_y"/>
                                          </p:val>
                                        </p:tav>
                                      </p:tavLst>
                                    </p:anim>
                                    <p:set>
                                      <p:cBhvr>
                                        <p:cTn id="8" dur="2000" fill="hold">
                                          <p:stCondLst>
                                            <p:cond delay="0"/>
                                          </p:stCondLst>
                                        </p:cTn>
                                        <p:tgtEl>
                                          <p:spTgt spid="2"/>
                                        </p:tgtEl>
                                        <p:attrNameLst>
                                          <p:attrName>style.visibility</p:attrName>
                                        </p:attrNameLst>
                                      </p:cBhvr>
                                      <p:to>
                                        <p:strVal val="visible"/>
                                      </p:to>
                                    </p:set>
                                  </p:childTnLst>
                                </p:cTn>
                              </p:par>
                              <p:par>
                                <p:cTn id="9" presetID="2" presetClass="entr" presetSubtype="12" fill="hold" nodeType="afterEffect">
                                  <p:stCondLst>
                                    <p:cond delay="0"/>
                                  </p:stCondLst>
                                  <p:childTnLst>
                                    <p:anim calcmode="lin" valueType="num">
                                      <p:cBhvr additive="base">
                                        <p:cTn id="10" dur="1000" fill="hold"/>
                                        <p:tgtEl>
                                          <p:spTgt spid="6"/>
                                        </p:tgtEl>
                                        <p:attrNameLst>
                                          <p:attrName>ppt_x</p:attrName>
                                        </p:attrNameLst>
                                      </p:cBhvr>
                                      <p:tavLst>
                                        <p:tav tm="0">
                                          <p:val>
                                            <p:strVal val="0-#ppt_w/2"/>
                                          </p:val>
                                        </p:tav>
                                        <p:tav tm="100000">
                                          <p:val>
                                            <p:strVal val="#ppt_x"/>
                                          </p:val>
                                        </p:tav>
                                      </p:tavLst>
                                    </p:anim>
                                    <p:anim calcmode="lin" valueType="num">
                                      <p:cBhvr additive="base">
                                        <p:cTn id="11" dur="1000" fill="hold"/>
                                        <p:tgtEl>
                                          <p:spTgt spid="6"/>
                                        </p:tgtEl>
                                        <p:attrNameLst>
                                          <p:attrName>ppt_y</p:attrName>
                                        </p:attrNameLst>
                                      </p:cBhvr>
                                      <p:tavLst>
                                        <p:tav tm="0">
                                          <p:val>
                                            <p:strVal val="1+#ppt_h/2"/>
                                          </p:val>
                                        </p:tav>
                                        <p:tav tm="100000">
                                          <p:val>
                                            <p:strVal val="#ppt_y"/>
                                          </p:val>
                                        </p:tav>
                                      </p:tavLst>
                                    </p:anim>
                                    <p:set>
                                      <p:cBhvr>
                                        <p:cTn id="12" dur="1000" fill="hold">
                                          <p:stCondLst>
                                            <p:cond delay="0"/>
                                          </p:stCondLst>
                                        </p:cTn>
                                        <p:tgtEl>
                                          <p:spTgt spid="6"/>
                                        </p:tgtEl>
                                        <p:attrNameLst>
                                          <p:attrName>style.visibility</p:attrName>
                                        </p:attrNameLst>
                                      </p:cBhvr>
                                      <p:to>
                                        <p:strVal val="visible"/>
                                      </p:to>
                                    </p:set>
                                  </p:childTnLst>
                                </p:cTn>
                              </p:par>
                              <p:par>
                                <p:cTn id="13" presetID="16" presetClass="entr" presetSubtype="42" fill="hold" nodeType="afterEffect">
                                  <p:stCondLst>
                                    <p:cond delay="0"/>
                                  </p:stCondLst>
                                  <p:childTnLst>
                                    <p:animEffect transition="in" filter="barn(outHorizontal)">
                                      <p:cBhvr>
                                        <p:cTn id="14" dur="500"/>
                                        <p:tgtEl>
                                          <p:spTgt spid="5"/>
                                        </p:tgtEl>
                                      </p:cBhvr>
                                    </p:animEffect>
                                    <p:set>
                                      <p:cBhvr>
                                        <p:cTn id="15" dur="500" fill="hold">
                                          <p:stCondLst>
                                            <p:cond delay="0"/>
                                          </p:stCondLst>
                                        </p:cTn>
                                        <p:tgtEl>
                                          <p:spTgt spid="5"/>
                                        </p:tgtEl>
                                        <p:attrNameLst>
                                          <p:attrName>style.visibility</p:attrName>
                                        </p:attrNameLst>
                                      </p:cBhvr>
                                      <p:to>
                                        <p:strVal val="visible"/>
                                      </p:to>
                                    </p:set>
                                  </p:childTnLst>
                                </p:cTn>
                              </p:par>
                              <p:par>
                                <p:cTn id="16" presetID="21" presetClass="entr" presetSubtype="3" fill="hold" nodeType="afterEffect">
                                  <p:stCondLst>
                                    <p:cond delay="0"/>
                                  </p:stCondLst>
                                  <p:childTnLst>
                                    <p:animEffect transition="in" filter="wheel(3)">
                                      <p:cBhvr>
                                        <p:cTn id="17" dur="1000"/>
                                        <p:tgtEl>
                                          <p:spTgt spid="9"/>
                                        </p:tgtEl>
                                      </p:cBhvr>
                                    </p:animEffect>
                                    <p:set>
                                      <p:cBhvr>
                                        <p:cTn id="18" dur="1000" fill="hold">
                                          <p:stCondLst>
                                            <p:cond delay="0"/>
                                          </p:stCondLst>
                                        </p:cTn>
                                        <p:tgtEl>
                                          <p:spTgt spid="9"/>
                                        </p:tgtEl>
                                        <p:attrNameLst>
                                          <p:attrName>style.visibility</p:attrName>
                                        </p:attrNameLst>
                                      </p:cBhvr>
                                      <p:to>
                                        <p:strVal val="visible"/>
                                      </p:to>
                                    </p:set>
                                  </p:childTnLst>
                                </p:cTn>
                              </p:par>
                              <p:par>
                                <p:cTn id="19" presetID="14" presetClass="entr" presetSubtype="10" fill="hold" nodeType="afterEffect">
                                  <p:stCondLst>
                                    <p:cond delay="0"/>
                                  </p:stCondLst>
                                  <p:childTnLst>
                                    <p:animEffect transition="in" filter="randombar(horizontal)">
                                      <p:cBhvr>
                                        <p:cTn id="20" dur="1000"/>
                                        <p:tgtEl>
                                          <p:spTgt spid="8"/>
                                        </p:tgtEl>
                                      </p:cBhvr>
                                    </p:animEffect>
                                    <p:set>
                                      <p:cBhvr>
                                        <p:cTn id="21" dur="1000" fill="hold">
                                          <p:stCondLst>
                                            <p:cond delay="0"/>
                                          </p:stCondLst>
                                        </p:cTn>
                                        <p:tgtEl>
                                          <p:spTgt spid="8"/>
                                        </p:tgtEl>
                                        <p:attrNameLst>
                                          <p:attrName>style.visibility</p:attrName>
                                        </p:attrNameLst>
                                      </p:cBhvr>
                                      <p:to>
                                        <p:strVal val="visible"/>
                                      </p:to>
                                    </p:set>
                                  </p:childTnLst>
                                </p:cTn>
                              </p:par>
                              <p:par>
                                <p:cTn id="22" presetID="22" presetClass="entr" presetSubtype="8" fill="hold" nodeType="afterEffect">
                                  <p:stCondLst>
                                    <p:cond delay="0"/>
                                  </p:stCondLst>
                                  <p:childTnLst>
                                    <p:animEffect transition="in" filter="wipe(left)">
                                      <p:cBhvr>
                                        <p:cTn id="23" dur="500"/>
                                        <p:tgtEl>
                                          <p:spTgt spid="14"/>
                                        </p:tgtEl>
                                      </p:cBhvr>
                                    </p:animEffect>
                                    <p:set>
                                      <p:cBhvr>
                                        <p:cTn id="24" dur="500" fill="hold">
                                          <p:stCondLst>
                                            <p:cond delay="0"/>
                                          </p:stCondLst>
                                        </p:cTn>
                                        <p:tgtEl>
                                          <p:spTgt spid="14"/>
                                        </p:tgtEl>
                                        <p:attrNameLst>
                                          <p:attrName>style.visibility</p:attrName>
                                        </p:attrNameLst>
                                      </p:cBhvr>
                                      <p:to>
                                        <p:strVal val="visible"/>
                                      </p:to>
                                    </p:set>
                                  </p:childTnLst>
                                </p:cTn>
                              </p:par>
                              <p:par>
                                <p:cTn id="25" presetID="6" presetClass="entr" presetSubtype="16" fill="hold" nodeType="afterEffect">
                                  <p:stCondLst>
                                    <p:cond delay="0"/>
                                  </p:stCondLst>
                                  <p:childTnLst>
                                    <p:animEffect transition="in" filter="circle(in)">
                                      <p:cBhvr>
                                        <p:cTn id="26" dur="1000"/>
                                        <p:tgtEl>
                                          <p:spTgt spid="13"/>
                                        </p:tgtEl>
                                      </p:cBhvr>
                                    </p:animEffect>
                                    <p:set>
                                      <p:cBhvr>
                                        <p:cTn id="27" dur="100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3C6790">
                <a:lumMod val="75000"/>
              </a:srgbClr>
            </a:gs>
            <a:gs pos="72000">
              <a:srgbClr val="3C6790">
                <a:lumMod val="5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660400" y="128587"/>
            <a:ext cx="10858500" cy="900112"/>
          </a:xfrm>
          <a:prstGeom prst="rect">
            <a:avLst/>
          </a:prstGeom>
        </p:spPr>
        <p:txBody>
          <a:bodyPr vert="horz" lIns="91440" tIns="45720" rIns="91440" bIns="45720" rtlCol="0" anchor="t">
            <a:normAutofit/>
          </a:bodyPr>
          <a:lstStyle/>
          <a:p>
            <a:pPr marL="0" algn="l">
              <a:lnSpc>
                <a:spcPct val="100000"/>
              </a:lnSpc>
              <a:spcBef>
                <a:spcPct val="0"/>
              </a:spcBef>
              <a:defRPr/>
            </a:pPr>
            <a:r>
              <a:rPr lang="zh-CN" altLang="en-US" sz="3200" b="1" i="0" u="none" baseline="0" dirty="0">
                <a:solidFill>
                  <a:srgbClr val="FFFFFF"/>
                </a:solidFill>
                <a:latin typeface="微软雅黑"/>
                <a:ea typeface="微软雅黑"/>
              </a:rPr>
              <a:t>Case Studies of Exploits</a:t>
            </a:r>
            <a:endParaRPr lang="en-US" sz="1200" dirty="0"/>
          </a:p>
        </p:txBody>
      </p:sp>
      <p:sp>
        <p:nvSpPr>
          <p:cNvPr id="3" name="AutoShape 3"/>
          <p:cNvSpPr/>
          <p:nvPr/>
        </p:nvSpPr>
        <p:spPr>
          <a:xfrm>
            <a:off x="832269" y="2248021"/>
            <a:ext cx="3468030" cy="3468030"/>
          </a:xfrm>
          <a:prstGeom prst="roundRect">
            <a:avLst>
              <a:gd name="adj" fmla="val 50000"/>
            </a:avLst>
          </a:prstGeom>
          <a:solidFill>
            <a:srgbClr val="FFFFFF">
              <a:alpha val="15000"/>
            </a:srgbClr>
          </a:solidFill>
          <a:ln>
            <a:noFill/>
          </a:ln>
        </p:spPr>
        <p:txBody>
          <a:bodyPr vert="horz" lIns="91440" tIns="45720" rIns="91440" bIns="45720" anchor="ctr">
            <a:normAutofit/>
          </a:bodyPr>
          <a:lstStyle/>
          <a:p>
            <a:pPr marL="0" algn="ctr"/>
            <a:endParaRPr sz="1600"/>
          </a:p>
        </p:txBody>
      </p:sp>
      <p:sp>
        <p:nvSpPr>
          <p:cNvPr id="4" name="AutoShape 4"/>
          <p:cNvSpPr/>
          <p:nvPr/>
        </p:nvSpPr>
        <p:spPr>
          <a:xfrm>
            <a:off x="2522453" y="1321229"/>
            <a:ext cx="2211658" cy="2211658"/>
          </a:xfrm>
          <a:prstGeom prst="donut">
            <a:avLst>
              <a:gd name="adj" fmla="val 19662"/>
            </a:avLst>
          </a:prstGeom>
          <a:solidFill>
            <a:schemeClr val="accent1"/>
          </a:solidFill>
          <a:ln>
            <a:noFill/>
          </a:ln>
        </p:spPr>
        <p:txBody>
          <a:bodyPr vert="horz" lIns="91440" tIns="45720" rIns="91440" bIns="45720" anchor="ctr">
            <a:normAutofit/>
          </a:bodyPr>
          <a:lstStyle/>
          <a:p>
            <a:pPr marL="0" algn="ctr"/>
            <a:endParaRPr sz="1600"/>
          </a:p>
        </p:txBody>
      </p:sp>
      <p:sp>
        <p:nvSpPr>
          <p:cNvPr id="5" name="AutoShape 5"/>
          <p:cNvSpPr/>
          <p:nvPr/>
        </p:nvSpPr>
        <p:spPr>
          <a:xfrm>
            <a:off x="4735922" y="3115769"/>
            <a:ext cx="6782978" cy="1632048"/>
          </a:xfrm>
          <a:prstGeom prst="roundRect">
            <a:avLst>
              <a:gd name="adj" fmla="val 10000"/>
            </a:avLst>
          </a:prstGeom>
          <a:solidFill>
            <a:srgbClr val="F0F0F0">
              <a:alpha val="15000"/>
            </a:srgbClr>
          </a:solidFill>
          <a:ln cap="flat">
            <a:noFill/>
            <a:prstDash val="solid"/>
            <a:miter lim="800000"/>
          </a:ln>
          <a:effectLst/>
        </p:spPr>
        <p:txBody>
          <a:bodyPr vert="horz" lIns="91440" tIns="45720" rIns="91440" bIns="45720" anchor="ctr">
            <a:normAutofit/>
          </a:bodyPr>
          <a:lstStyle/>
          <a:p>
            <a:pPr marL="0" algn="l"/>
            <a:endParaRPr sz="1600"/>
          </a:p>
        </p:txBody>
      </p:sp>
      <p:sp>
        <p:nvSpPr>
          <p:cNvPr id="6" name="AutoShape 6"/>
          <p:cNvSpPr/>
          <p:nvPr/>
        </p:nvSpPr>
        <p:spPr>
          <a:xfrm>
            <a:off x="5535250" y="3259422"/>
            <a:ext cx="5765095" cy="433553"/>
          </a:xfrm>
          <a:prstGeom prst="rect">
            <a:avLst/>
          </a:prstGeom>
          <a:noFill/>
          <a:ln>
            <a:noFill/>
          </a:ln>
        </p:spPr>
        <p:txBody>
          <a:bodyPr vert="horz" wrap="square" lIns="108000" tIns="108000" rIns="108000" bIns="108000" anchor="b">
            <a:spAutoFit/>
          </a:bodyPr>
          <a:lstStyle/>
          <a:p>
            <a:pPr marL="0" algn="l"/>
            <a:r>
              <a:rPr lang="zh-CN" altLang="en-US" sz="1400" b="1" i="0" u="none" baseline="0">
                <a:solidFill>
                  <a:srgbClr val="FFFFFF"/>
                </a:solidFill>
                <a:effectLst/>
                <a:latin typeface="微软雅黑"/>
                <a:ea typeface="微软雅黑"/>
              </a:rPr>
              <a:t>Parity Wallet Incident</a:t>
            </a:r>
          </a:p>
        </p:txBody>
      </p:sp>
      <p:sp>
        <p:nvSpPr>
          <p:cNvPr id="7" name="AutoShape 7"/>
          <p:cNvSpPr/>
          <p:nvPr/>
        </p:nvSpPr>
        <p:spPr>
          <a:xfrm>
            <a:off x="5535250" y="3653677"/>
            <a:ext cx="5765095" cy="1157070"/>
          </a:xfrm>
          <a:prstGeom prst="rect">
            <a:avLst/>
          </a:prstGeom>
          <a:noFill/>
          <a:ln>
            <a:noFill/>
          </a:ln>
        </p:spPr>
        <p:txBody>
          <a:bodyPr vert="horz" wrap="square" lIns="108000" tIns="108000" rIns="108000" bIns="108000" anchor="t">
            <a:spAutoFit/>
          </a:bodyPr>
          <a:lstStyle/>
          <a:p>
            <a:pPr marL="0" algn="l">
              <a:lnSpc>
                <a:spcPct val="130000"/>
              </a:lnSpc>
            </a:pPr>
            <a:r>
              <a:rPr lang="zh-CN" altLang="en-US" sz="1200" b="0" i="0" u="none" baseline="0">
                <a:solidFill>
                  <a:srgbClr val="FFFFFF"/>
                </a:solidFill>
                <a:latin typeface="微软雅黑"/>
                <a:ea typeface="微软雅黑"/>
              </a:rPr>
              <a:t>The Parity wallet incident involved a bug that allowed an attacker to freeze over $160 million in Ether by exploiting a vulnerability in a multi-signature wallet contract, demonstrating the risks associated with complex smart contract code.</a:t>
            </a:r>
          </a:p>
        </p:txBody>
      </p:sp>
      <p:sp>
        <p:nvSpPr>
          <p:cNvPr id="8" name="TextBox 8"/>
          <p:cNvSpPr txBox="1"/>
          <p:nvPr/>
        </p:nvSpPr>
        <p:spPr>
          <a:xfrm>
            <a:off x="4951922" y="3489806"/>
            <a:ext cx="540000" cy="540000"/>
          </a:xfrm>
          <a:prstGeom prst="ellipse">
            <a:avLst/>
          </a:prstGeom>
          <a:solidFill>
            <a:srgbClr val="F0F0F0"/>
          </a:solidFill>
        </p:spPr>
        <p:txBody>
          <a:bodyPr vert="horz" wrap="none" lIns="108000" tIns="108000" rIns="108000" bIns="108000" rtlCol="0" anchor="ctr">
            <a:noAutofit/>
          </a:bodyPr>
          <a:lstStyle/>
          <a:p>
            <a:pPr marL="0" algn="l">
              <a:defRPr/>
            </a:pPr>
            <a:r>
              <a:rPr lang="en-US" sz="1600" b="0" i="0" u="none" baseline="0">
                <a:solidFill>
                  <a:srgbClr val="FFFFFF"/>
                </a:solidFill>
                <a:latin typeface="Arial"/>
                <a:ea typeface="Arial"/>
              </a:rPr>
              <a:t>02</a:t>
            </a:r>
            <a:endParaRPr lang="en-US" sz="1050"/>
          </a:p>
        </p:txBody>
      </p:sp>
      <p:sp>
        <p:nvSpPr>
          <p:cNvPr id="9" name="AutoShape 9"/>
          <p:cNvSpPr/>
          <p:nvPr/>
        </p:nvSpPr>
        <p:spPr>
          <a:xfrm>
            <a:off x="4735922" y="1130300"/>
            <a:ext cx="6782978" cy="1712137"/>
          </a:xfrm>
          <a:prstGeom prst="roundRect">
            <a:avLst>
              <a:gd name="adj" fmla="val 10000"/>
            </a:avLst>
          </a:prstGeom>
          <a:solidFill>
            <a:srgbClr val="F0F0F0">
              <a:alpha val="15000"/>
            </a:srgbClr>
          </a:solidFill>
          <a:ln cap="flat">
            <a:noFill/>
            <a:prstDash val="solid"/>
            <a:miter lim="800000"/>
          </a:ln>
          <a:effectLst/>
        </p:spPr>
        <p:txBody>
          <a:bodyPr vert="horz" lIns="91440" tIns="45720" rIns="91440" bIns="45720" anchor="ctr">
            <a:normAutofit/>
          </a:bodyPr>
          <a:lstStyle/>
          <a:p>
            <a:pPr marL="0" algn="l"/>
            <a:endParaRPr sz="1600"/>
          </a:p>
        </p:txBody>
      </p:sp>
      <p:sp>
        <p:nvSpPr>
          <p:cNvPr id="10" name="AutoShape 10"/>
          <p:cNvSpPr/>
          <p:nvPr/>
        </p:nvSpPr>
        <p:spPr>
          <a:xfrm>
            <a:off x="5535250" y="1273953"/>
            <a:ext cx="5765095" cy="433553"/>
          </a:xfrm>
          <a:prstGeom prst="rect">
            <a:avLst/>
          </a:prstGeom>
          <a:noFill/>
          <a:ln>
            <a:noFill/>
          </a:ln>
        </p:spPr>
        <p:txBody>
          <a:bodyPr vert="horz" wrap="square" lIns="108000" tIns="108000" rIns="108000" bIns="108000" anchor="b">
            <a:spAutoFit/>
          </a:bodyPr>
          <a:lstStyle/>
          <a:p>
            <a:pPr marL="0" algn="l"/>
            <a:r>
              <a:rPr lang="zh-CN" altLang="en-US" sz="1400" b="1" i="0" u="none" baseline="0" dirty="0">
                <a:solidFill>
                  <a:srgbClr val="FFFFFF"/>
                </a:solidFill>
                <a:effectLst/>
                <a:latin typeface="微软雅黑"/>
                <a:ea typeface="微软雅黑"/>
              </a:rPr>
              <a:t>The DAO Hack</a:t>
            </a:r>
          </a:p>
        </p:txBody>
      </p:sp>
      <p:sp>
        <p:nvSpPr>
          <p:cNvPr id="11" name="AutoShape 11"/>
          <p:cNvSpPr/>
          <p:nvPr/>
        </p:nvSpPr>
        <p:spPr>
          <a:xfrm>
            <a:off x="5535250" y="1668212"/>
            <a:ext cx="5765095" cy="1157070"/>
          </a:xfrm>
          <a:prstGeom prst="rect">
            <a:avLst/>
          </a:prstGeom>
          <a:noFill/>
          <a:ln>
            <a:noFill/>
          </a:ln>
        </p:spPr>
        <p:txBody>
          <a:bodyPr vert="horz" wrap="square" lIns="108000" tIns="108000" rIns="108000" bIns="108000" anchor="t">
            <a:spAutoFit/>
          </a:bodyPr>
          <a:lstStyle/>
          <a:p>
            <a:pPr marL="0" algn="l">
              <a:lnSpc>
                <a:spcPct val="130000"/>
              </a:lnSpc>
            </a:pPr>
            <a:r>
              <a:rPr lang="zh-CN" altLang="en-US" sz="1200" b="0" i="0" u="none" baseline="0" dirty="0">
                <a:solidFill>
                  <a:srgbClr val="FFFFFF"/>
                </a:solidFill>
                <a:latin typeface="微软雅黑"/>
                <a:ea typeface="微软雅黑"/>
              </a:rPr>
              <a:t>In 2016, The DAO was exploited due to a vulnerability in its smart contract, leading to the theft of around $50 million worth of Ether. This incident highlighted the need for comprehensive security assessments in decentralized applications.</a:t>
            </a:r>
          </a:p>
        </p:txBody>
      </p:sp>
      <p:sp>
        <p:nvSpPr>
          <p:cNvPr id="12" name="TextBox 12"/>
          <p:cNvSpPr txBox="1"/>
          <p:nvPr/>
        </p:nvSpPr>
        <p:spPr>
          <a:xfrm>
            <a:off x="4951922" y="1504337"/>
            <a:ext cx="540000" cy="540000"/>
          </a:xfrm>
          <a:prstGeom prst="ellipse">
            <a:avLst/>
          </a:prstGeom>
          <a:solidFill>
            <a:schemeClr val="accent1"/>
          </a:solidFill>
        </p:spPr>
        <p:txBody>
          <a:bodyPr vert="horz" wrap="none" lIns="108000" tIns="108000" rIns="108000" bIns="108000" rtlCol="0" anchor="ctr">
            <a:noAutofit/>
          </a:bodyPr>
          <a:lstStyle/>
          <a:p>
            <a:pPr marL="0" algn="l">
              <a:defRPr/>
            </a:pPr>
            <a:r>
              <a:rPr lang="en-US" sz="1600" b="0" i="0" u="none" baseline="0">
                <a:solidFill>
                  <a:srgbClr val="FFFFFF"/>
                </a:solidFill>
                <a:latin typeface="Arial"/>
                <a:ea typeface="Arial"/>
              </a:rPr>
              <a:t>01</a:t>
            </a:r>
            <a:endParaRPr lang="en-US" sz="1050"/>
          </a:p>
        </p:txBody>
      </p:sp>
      <p:sp>
        <p:nvSpPr>
          <p:cNvPr id="13" name="AutoShape 13"/>
          <p:cNvSpPr/>
          <p:nvPr/>
        </p:nvSpPr>
        <p:spPr>
          <a:xfrm>
            <a:off x="4735922" y="4909647"/>
            <a:ext cx="6782978" cy="1632047"/>
          </a:xfrm>
          <a:prstGeom prst="roundRect">
            <a:avLst>
              <a:gd name="adj" fmla="val 10000"/>
            </a:avLst>
          </a:prstGeom>
          <a:solidFill>
            <a:srgbClr val="F0F0F0">
              <a:alpha val="15000"/>
            </a:srgbClr>
          </a:solidFill>
          <a:ln cap="flat">
            <a:noFill/>
            <a:prstDash val="solid"/>
            <a:miter lim="800000"/>
          </a:ln>
          <a:effectLst/>
        </p:spPr>
        <p:txBody>
          <a:bodyPr vert="horz" lIns="91440" tIns="45720" rIns="91440" bIns="45720" anchor="ctr">
            <a:normAutofit/>
          </a:bodyPr>
          <a:lstStyle/>
          <a:p>
            <a:pPr marL="0" algn="l"/>
            <a:endParaRPr sz="1600"/>
          </a:p>
        </p:txBody>
      </p:sp>
      <p:sp>
        <p:nvSpPr>
          <p:cNvPr id="14" name="AutoShape 14"/>
          <p:cNvSpPr/>
          <p:nvPr/>
        </p:nvSpPr>
        <p:spPr>
          <a:xfrm>
            <a:off x="5535250" y="5053300"/>
            <a:ext cx="5765095" cy="433553"/>
          </a:xfrm>
          <a:prstGeom prst="rect">
            <a:avLst/>
          </a:prstGeom>
          <a:noFill/>
          <a:ln>
            <a:noFill/>
          </a:ln>
        </p:spPr>
        <p:txBody>
          <a:bodyPr vert="horz" wrap="square" lIns="108000" tIns="108000" rIns="108000" bIns="108000" anchor="b">
            <a:spAutoFit/>
          </a:bodyPr>
          <a:lstStyle/>
          <a:p>
            <a:pPr marL="0" algn="l"/>
            <a:r>
              <a:rPr lang="zh-CN" altLang="en-US" sz="1400" b="1" i="0" u="none" baseline="0">
                <a:solidFill>
                  <a:srgbClr val="FFFFFF"/>
                </a:solidFill>
                <a:effectLst/>
                <a:latin typeface="微软雅黑"/>
                <a:ea typeface="微软雅黑"/>
              </a:rPr>
              <a:t>Recent High-Profile Breaches</a:t>
            </a:r>
          </a:p>
        </p:txBody>
      </p:sp>
      <p:sp>
        <p:nvSpPr>
          <p:cNvPr id="15" name="AutoShape 15"/>
          <p:cNvSpPr/>
          <p:nvPr/>
        </p:nvSpPr>
        <p:spPr>
          <a:xfrm>
            <a:off x="5535250" y="5447554"/>
            <a:ext cx="5765095" cy="914903"/>
          </a:xfrm>
          <a:prstGeom prst="rect">
            <a:avLst/>
          </a:prstGeom>
          <a:noFill/>
          <a:ln>
            <a:noFill/>
          </a:ln>
        </p:spPr>
        <p:txBody>
          <a:bodyPr vert="horz" wrap="square" lIns="108000" tIns="108000" rIns="108000" bIns="108000" anchor="t">
            <a:spAutoFit/>
          </a:bodyPr>
          <a:lstStyle/>
          <a:p>
            <a:pPr marL="0" algn="l">
              <a:lnSpc>
                <a:spcPct val="130000"/>
              </a:lnSpc>
            </a:pPr>
            <a:r>
              <a:rPr lang="zh-CN" altLang="en-US" sz="1200" b="0" i="0" u="none" baseline="0">
                <a:solidFill>
                  <a:srgbClr val="FFFFFF"/>
                </a:solidFill>
                <a:latin typeface="微软雅黑"/>
                <a:ea typeface="微软雅黑"/>
              </a:rPr>
              <a:t>Recent breaches include attacks on decentralized exchanges and DeFi projects, where vulnerable contracts have led to significant financial losses, showcasing the ongoing security challenges in smart contract development.</a:t>
            </a:r>
          </a:p>
        </p:txBody>
      </p:sp>
      <p:sp>
        <p:nvSpPr>
          <p:cNvPr id="16" name="TextBox 16"/>
          <p:cNvSpPr txBox="1"/>
          <p:nvPr/>
        </p:nvSpPr>
        <p:spPr>
          <a:xfrm>
            <a:off x="4951922" y="5283684"/>
            <a:ext cx="540000" cy="540000"/>
          </a:xfrm>
          <a:prstGeom prst="ellipse">
            <a:avLst/>
          </a:prstGeom>
          <a:solidFill>
            <a:schemeClr val="accent1"/>
          </a:solidFill>
        </p:spPr>
        <p:txBody>
          <a:bodyPr vert="horz" wrap="none" lIns="108000" tIns="108000" rIns="108000" bIns="108000" rtlCol="0" anchor="ctr">
            <a:noAutofit/>
          </a:bodyPr>
          <a:lstStyle/>
          <a:p>
            <a:pPr marL="0" algn="l">
              <a:defRPr/>
            </a:pPr>
            <a:r>
              <a:rPr lang="en-US" sz="1600" b="0" i="0" u="none" baseline="0">
                <a:solidFill>
                  <a:srgbClr val="FFFFFF"/>
                </a:solidFill>
                <a:latin typeface="Arial"/>
                <a:ea typeface="Arial"/>
              </a:rPr>
              <a:t>03</a:t>
            </a:r>
            <a:endParaRPr lang="en-US" sz="105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afterEffect">
                                  <p:stCondLst>
                                    <p:cond delay="0"/>
                                  </p:stCondLst>
                                  <p:childTnLst>
                                    <p:animEffect transition="in" filter="checkerboard(across)">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7" presetClass="entr" presetSubtype="4" fill="hold" nodeType="afterEffect">
                                  <p:stCondLst>
                                    <p:cond delay="0"/>
                                  </p:stCondLst>
                                  <p:childTnLst>
                                    <p:anim calcmode="lin" valueType="num">
                                      <p:cBhvr additive="base">
                                        <p:cTn id="11" dur="2000" fill="hold"/>
                                        <p:tgtEl>
                                          <p:spTgt spid="10"/>
                                        </p:tgtEl>
                                        <p:attrNameLst>
                                          <p:attrName>ppt_x</p:attrName>
                                        </p:attrNameLst>
                                      </p:cBhvr>
                                      <p:tavLst>
                                        <p:tav tm="0">
                                          <p:val>
                                            <p:strVal val="#ppt_x"/>
                                          </p:val>
                                        </p:tav>
                                        <p:tav tm="100000">
                                          <p:val>
                                            <p:strVal val="#ppt_x"/>
                                          </p:val>
                                        </p:tav>
                                      </p:tavLst>
                                    </p:anim>
                                    <p:anim calcmode="lin" valueType="num">
                                      <p:cBhvr additive="base">
                                        <p:cTn id="12" dur="2000" fill="hold"/>
                                        <p:tgtEl>
                                          <p:spTgt spid="10"/>
                                        </p:tgtEl>
                                        <p:attrNameLst>
                                          <p:attrName>ppt_y</p:attrName>
                                        </p:attrNameLst>
                                      </p:cBhvr>
                                      <p:tavLst>
                                        <p:tav tm="0">
                                          <p:val>
                                            <p:strVal val="1+#ppt_h/2"/>
                                          </p:val>
                                        </p:tav>
                                        <p:tav tm="100000">
                                          <p:val>
                                            <p:strVal val="#ppt_y"/>
                                          </p:val>
                                        </p:tav>
                                      </p:tavLst>
                                    </p:anim>
                                    <p:set>
                                      <p:cBhvr>
                                        <p:cTn id="13" dur="2000" fill="hold">
                                          <p:stCondLst>
                                            <p:cond delay="0"/>
                                          </p:stCondLst>
                                        </p:cTn>
                                        <p:tgtEl>
                                          <p:spTgt spid="10"/>
                                        </p:tgtEl>
                                        <p:attrNameLst>
                                          <p:attrName>style.visibility</p:attrName>
                                        </p:attrNameLst>
                                      </p:cBhvr>
                                      <p:to>
                                        <p:strVal val="visible"/>
                                      </p:to>
                                    </p:set>
                                  </p:childTnLst>
                                </p:cTn>
                              </p:par>
                              <p:par>
                                <p:cTn id="14" presetID="17" presetClass="entr" presetSubtype="8" fill="hold" nodeType="afterEffect">
                                  <p:stCondLst>
                                    <p:cond delay="0"/>
                                  </p:stCondLst>
                                  <p:childTnLst>
                                    <p:anim calcmode="lin" valueType="num">
                                      <p:cBhvr additive="base">
                                        <p:cTn id="15" dur="500" fill="hold"/>
                                        <p:tgtEl>
                                          <p:spTgt spid="11"/>
                                        </p:tgtEl>
                                        <p:attrNameLst>
                                          <p:attrName>ppt_x</p:attrName>
                                        </p:attrNameLst>
                                      </p:cBhvr>
                                      <p:tavLst>
                                        <p:tav tm="0">
                                          <p:val>
                                            <p:strVal val="#ppt_x-#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anim calcmode="lin" valueType="num">
                                      <p:cBhvr additive="base">
                                        <p:cTn id="17" dur="500" fill="hold"/>
                                        <p:tgtEl>
                                          <p:spTgt spid="11"/>
                                        </p:tgtEl>
                                        <p:attrNameLst>
                                          <p:attrName>ppt_w</p:attrName>
                                        </p:attrNameLst>
                                      </p:cBhvr>
                                      <p:tavLst>
                                        <p:tav tm="0">
                                          <p:val>
                                            <p:fltVal val="0"/>
                                          </p:val>
                                        </p:tav>
                                        <p:tav tm="100000">
                                          <p:val>
                                            <p:strVal val="#ppt_w"/>
                                          </p:val>
                                        </p:tav>
                                      </p:tavLst>
                                    </p:anim>
                                    <p:anim calcmode="lin" valueType="num">
                                      <p:cBhvr additive="base">
                                        <p:cTn id="18" dur="500" fill="hold"/>
                                        <p:tgtEl>
                                          <p:spTgt spid="11"/>
                                        </p:tgtEl>
                                        <p:attrNameLst>
                                          <p:attrName>ppt_h</p:attrName>
                                        </p:attrNameLst>
                                      </p:cBhvr>
                                      <p:tavLst>
                                        <p:tav tm="0">
                                          <p:val>
                                            <p:strVal val="#ppt_h"/>
                                          </p:val>
                                        </p:tav>
                                        <p:tav tm="100000">
                                          <p:val>
                                            <p:strVal val="#ppt_h"/>
                                          </p:val>
                                        </p:tav>
                                      </p:tavLst>
                                    </p:anim>
                                    <p:set>
                                      <p:cBhvr additive="base">
                                        <p:cTn id="19" dur="500" fill="hold">
                                          <p:stCondLst>
                                            <p:cond delay="0"/>
                                          </p:stCondLst>
                                        </p:cTn>
                                        <p:tgtEl>
                                          <p:spTgt spid="11"/>
                                        </p:tgtEl>
                                        <p:attrNameLst>
                                          <p:attrName>style.visibility</p:attrName>
                                        </p:attrNameLst>
                                      </p:cBhvr>
                                      <p:to>
                                        <p:strVal val="visible"/>
                                      </p:to>
                                    </p:set>
                                  </p:childTnLst>
                                </p:cTn>
                              </p:par>
                              <p:par>
                                <p:cTn id="20" presetID="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8" presetClass="entr" presetSubtype="9" fill="hold" nodeType="afterEffect">
                                  <p:stCondLst>
                                    <p:cond delay="0"/>
                                  </p:stCondLst>
                                  <p:childTnLst>
                                    <p:animEffect transition="in" filter="strips(upLeft)">
                                      <p:cBhvr>
                                        <p:cTn id="23" dur="500"/>
                                        <p:tgtEl>
                                          <p:spTgt spid="6"/>
                                        </p:tgtEl>
                                      </p:cBhvr>
                                    </p:animEffect>
                                    <p:set>
                                      <p:cBhvr>
                                        <p:cTn id="24" dur="500" fill="hold">
                                          <p:stCondLst>
                                            <p:cond delay="0"/>
                                          </p:stCondLst>
                                        </p:cTn>
                                        <p:tgtEl>
                                          <p:spTgt spid="6"/>
                                        </p:tgtEl>
                                        <p:attrNameLst>
                                          <p:attrName>style.visibility</p:attrName>
                                        </p:attrNameLst>
                                      </p:cBhvr>
                                      <p:to>
                                        <p:strVal val="visible"/>
                                      </p:to>
                                    </p:set>
                                  </p:childTnLst>
                                </p:cTn>
                              </p:par>
                              <p:par>
                                <p:cTn id="25" presetID="17" presetClass="entr" presetSubtype="4" fill="hold" nodeType="afterEffect">
                                  <p:stCondLst>
                                    <p:cond delay="0"/>
                                  </p:stCondLst>
                                  <p:childTnLs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ppt_y+#ppt_h/2"/>
                                          </p:val>
                                        </p:tav>
                                        <p:tav tm="100000">
                                          <p:val>
                                            <p:strVal val="#ppt_y"/>
                                          </p:val>
                                        </p:tav>
                                      </p:tavLst>
                                    </p:anim>
                                    <p:anim calcmode="lin" valueType="num">
                                      <p:cBhvr additive="base">
                                        <p:cTn id="28" dur="500" fill="hold"/>
                                        <p:tgtEl>
                                          <p:spTgt spid="7"/>
                                        </p:tgtEl>
                                        <p:attrNameLst>
                                          <p:attrName>ppt_w</p:attrName>
                                        </p:attrNameLst>
                                      </p:cBhvr>
                                      <p:tavLst>
                                        <p:tav tm="0">
                                          <p:val>
                                            <p:strVal val="#ppt_w"/>
                                          </p:val>
                                        </p:tav>
                                        <p:tav tm="100000">
                                          <p:val>
                                            <p:strVal val="#ppt_w"/>
                                          </p:val>
                                        </p:tav>
                                      </p:tavLst>
                                    </p:anim>
                                    <p:anim calcmode="lin" valueType="num">
                                      <p:cBhvr additive="base">
                                        <p:cTn id="29" dur="500" fill="hold"/>
                                        <p:tgtEl>
                                          <p:spTgt spid="7"/>
                                        </p:tgtEl>
                                        <p:attrNameLst>
                                          <p:attrName>ppt_h</p:attrName>
                                        </p:attrNameLst>
                                      </p:cBhvr>
                                      <p:tavLst>
                                        <p:tav tm="0">
                                          <p:val>
                                            <p:fltVal val="0"/>
                                          </p:val>
                                        </p:tav>
                                        <p:tav tm="100000">
                                          <p:val>
                                            <p:strVal val="#ppt_h"/>
                                          </p:val>
                                        </p:tav>
                                      </p:tavLst>
                                    </p:anim>
                                    <p:set>
                                      <p:cBhvr additive="base">
                                        <p:cTn id="30" dur="500" fill="hold">
                                          <p:stCondLst>
                                            <p:cond delay="0"/>
                                          </p:stCondLst>
                                        </p:cTn>
                                        <p:tgtEl>
                                          <p:spTgt spid="7"/>
                                        </p:tgtEl>
                                        <p:attrNameLst>
                                          <p:attrName>style.visibility</p:attrName>
                                        </p:attrNameLst>
                                      </p:cBhvr>
                                      <p:to>
                                        <p:strVal val="visible"/>
                                      </p:to>
                                    </p:set>
                                  </p:childTnLst>
                                </p:cTn>
                              </p:par>
                              <p:par>
                                <p:cTn id="31" presetID="1"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3" presetClass="entr" presetSubtype="16" fill="hold" nodeType="afterEffect">
                                  <p:stCondLst>
                                    <p:cond delay="0"/>
                                  </p:stCondLst>
                                  <p:childTnLst>
                                    <p:animEffect transition="in" filter="plus(in)">
                                      <p:cBhvr>
                                        <p:cTn id="34" dur="1000"/>
                                        <p:tgtEl>
                                          <p:spTgt spid="14"/>
                                        </p:tgtEl>
                                      </p:cBhvr>
                                    </p:animEffect>
                                    <p:set>
                                      <p:cBhvr>
                                        <p:cTn id="35" dur="1000" fill="hold">
                                          <p:stCondLst>
                                            <p:cond delay="0"/>
                                          </p:stCondLst>
                                        </p:cTn>
                                        <p:tgtEl>
                                          <p:spTgt spid="14"/>
                                        </p:tgtEl>
                                        <p:attrNameLst>
                                          <p:attrName>style.visibility</p:attrName>
                                        </p:attrNameLst>
                                      </p:cBhvr>
                                      <p:to>
                                        <p:strVal val="visible"/>
                                      </p:to>
                                    </p:set>
                                  </p:childTnLst>
                                </p:cTn>
                              </p:par>
                              <p:par>
                                <p:cTn id="36" presetID="18" presetClass="entr" presetSubtype="12" fill="hold" nodeType="afterEffect">
                                  <p:stCondLst>
                                    <p:cond delay="0"/>
                                  </p:stCondLst>
                                  <p:childTnLst>
                                    <p:animEffect transition="in" filter="strips(downLeft)">
                                      <p:cBhvr>
                                        <p:cTn id="37" dur="500"/>
                                        <p:tgtEl>
                                          <p:spTgt spid="15"/>
                                        </p:tgtEl>
                                      </p:cBhvr>
                                    </p:animEffect>
                                    <p:set>
                                      <p:cBhvr>
                                        <p:cTn id="38" dur="500"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74</TotalTime>
  <Words>4898</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微软雅黑</vt:lpstr>
      <vt:lpstr>Arial</vt:lpstr>
      <vt:lpstr>Rockwell</vt:lpstr>
      <vt:lpstr>Gallery</vt:lpstr>
      <vt:lpstr>Smart Contract Vulnerabilities and Security Solutions</vt:lpstr>
      <vt:lpstr>PowerPoint Presentation</vt:lpstr>
      <vt:lpstr>Introduction to Smart Contracts</vt:lpstr>
      <vt:lpstr>PowerPoint Presentation</vt:lpstr>
      <vt:lpstr>Evolution of Smart Contracts</vt:lpstr>
      <vt:lpstr>PowerPoint Presentation</vt:lpstr>
      <vt:lpstr>Types of Vulnerabilities in Smart Contracts</vt:lpstr>
      <vt:lpstr>PowerPoint Presentation</vt:lpstr>
      <vt:lpstr>PowerPoint Presentation</vt:lpstr>
      <vt:lpstr>Impact of Vulnerabilities</vt:lpstr>
      <vt:lpstr>PowerPoint Presentation</vt:lpstr>
      <vt:lpstr>PowerPoint Presentation</vt:lpstr>
      <vt:lpstr>Security Solutions for Smart Contracts</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RAVI SHANKAR</dc:creator>
  <cp:lastModifiedBy>RAVI SHANKAR</cp:lastModifiedBy>
  <cp:revision>4</cp:revision>
  <dcterms:created xsi:type="dcterms:W3CDTF">2006-08-16T00:00:00Z</dcterms:created>
  <dcterms:modified xsi:type="dcterms:W3CDTF">2024-12-13T04:54:08Z</dcterms:modified>
</cp:coreProperties>
</file>