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0" r:id="rId4"/>
    <p:sldId id="267" r:id="rId5"/>
    <p:sldId id="268" r:id="rId6"/>
    <p:sldId id="261" r:id="rId7"/>
    <p:sldId id="262" r:id="rId8"/>
    <p:sldId id="263" r:id="rId9"/>
    <p:sldId id="264" r:id="rId10"/>
    <p:sldId id="265" r:id="rId11"/>
    <p:sldId id="266" r:id="rId12"/>
    <p:sldId id="257" r:id="rId13"/>
    <p:sldId id="258"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1/16/2022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1/16/2022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CA04-AA9A-4CB2-83A4-9465A051CE1C}"/>
              </a:ext>
            </a:extLst>
          </p:cNvPr>
          <p:cNvSpPr>
            <a:spLocks noGrp="1"/>
          </p:cNvSpPr>
          <p:nvPr>
            <p:ph type="ctrTitle"/>
          </p:nvPr>
        </p:nvSpPr>
        <p:spPr>
          <a:xfrm>
            <a:off x="489626" y="259571"/>
            <a:ext cx="11233945" cy="3398029"/>
          </a:xfrm>
        </p:spPr>
        <p:txBody>
          <a:bodyPr/>
          <a:lstStyle/>
          <a:p>
            <a:pPr algn="ctr"/>
            <a:r>
              <a:rPr lang="en-IN" sz="6000" b="1" u="sng" dirty="0">
                <a:latin typeface="Adobe Devanagari" panose="02040503050201020203" pitchFamily="18" charset="0"/>
                <a:cs typeface="Adobe Devanagari" panose="02040503050201020203" pitchFamily="18" charset="0"/>
              </a:rPr>
              <a:t>WEB BASED BUS RESERVATION TICKET SYSTEM</a:t>
            </a:r>
            <a:endParaRPr lang="en-IN" sz="6000" b="1" dirty="0"/>
          </a:p>
        </p:txBody>
      </p:sp>
      <p:sp>
        <p:nvSpPr>
          <p:cNvPr id="3" name="Subtitle 2">
            <a:extLst>
              <a:ext uri="{FF2B5EF4-FFF2-40B4-BE49-F238E27FC236}">
                <a16:creationId xmlns:a16="http://schemas.microsoft.com/office/drawing/2014/main" id="{874EE385-AA00-45C1-8720-FA2878A87289}"/>
              </a:ext>
            </a:extLst>
          </p:cNvPr>
          <p:cNvSpPr>
            <a:spLocks noGrp="1"/>
          </p:cNvSpPr>
          <p:nvPr>
            <p:ph type="subTitle" idx="1"/>
          </p:nvPr>
        </p:nvSpPr>
        <p:spPr>
          <a:xfrm>
            <a:off x="3157085" y="4639377"/>
            <a:ext cx="8566485" cy="1722922"/>
          </a:xfrm>
        </p:spPr>
        <p:txBody>
          <a:bodyPr>
            <a:noAutofit/>
          </a:bodyPr>
          <a:lstStyle/>
          <a:p>
            <a:r>
              <a:rPr lang="en-IN" sz="2000" b="1" dirty="0">
                <a:latin typeface="Adobe Devanagari" panose="02040503050201020203" pitchFamily="18" charset="0"/>
                <a:cs typeface="Adobe Devanagari" panose="02040503050201020203" pitchFamily="18" charset="0"/>
              </a:rPr>
              <a:t>SOFTWARE ENGINEERING MINI PROJECT BY :-   21305 ANURAG SINGH</a:t>
            </a:r>
          </a:p>
          <a:p>
            <a:r>
              <a:rPr lang="en-IN" sz="2000" b="1" dirty="0">
                <a:latin typeface="Adobe Devanagari" panose="02040503050201020203" pitchFamily="18" charset="0"/>
                <a:cs typeface="Adobe Devanagari" panose="02040503050201020203" pitchFamily="18" charset="0"/>
              </a:rPr>
              <a:t>                                                                                                      21306 Kishan Prajapati</a:t>
            </a:r>
            <a:endParaRPr lang="en-IN" sz="2000" b="1" u="sng" dirty="0">
              <a:latin typeface="Adobe Devanagari" panose="02040503050201020203" pitchFamily="18" charset="0"/>
              <a:cs typeface="Adobe Devanagari" panose="02040503050201020203" pitchFamily="18" charset="0"/>
            </a:endParaRPr>
          </a:p>
          <a:p>
            <a:r>
              <a:rPr lang="en-IN" sz="2000" b="1" dirty="0">
                <a:latin typeface="Adobe Devanagari" panose="02040503050201020203" pitchFamily="18" charset="0"/>
                <a:cs typeface="Adobe Devanagari" panose="02040503050201020203" pitchFamily="18" charset="0"/>
              </a:rPr>
              <a:t>                                                                                                      21307  </a:t>
            </a:r>
            <a:r>
              <a:rPr lang="en-IN" sz="2000" b="1" dirty="0" err="1">
                <a:latin typeface="Adobe Devanagari" panose="02040503050201020203" pitchFamily="18" charset="0"/>
                <a:cs typeface="Adobe Devanagari" panose="02040503050201020203" pitchFamily="18" charset="0"/>
              </a:rPr>
              <a:t>vikas</a:t>
            </a:r>
            <a:r>
              <a:rPr lang="en-IN" sz="2000" b="1" dirty="0">
                <a:latin typeface="Adobe Devanagari" panose="02040503050201020203" pitchFamily="18" charset="0"/>
                <a:cs typeface="Adobe Devanagari" panose="02040503050201020203" pitchFamily="18" charset="0"/>
              </a:rPr>
              <a:t>  Yadav</a:t>
            </a:r>
          </a:p>
          <a:p>
            <a:r>
              <a:rPr lang="en-IN" sz="2000" b="1" dirty="0">
                <a:latin typeface="Adobe Devanagari" panose="02040503050201020203" pitchFamily="18" charset="0"/>
                <a:cs typeface="Adobe Devanagari" panose="02040503050201020203" pitchFamily="18" charset="0"/>
              </a:rPr>
              <a:t>                                                                                                      21308 ankush singh</a:t>
            </a:r>
          </a:p>
          <a:p>
            <a:r>
              <a:rPr lang="en-IN" sz="2000" b="1" dirty="0">
                <a:latin typeface="Adobe Devanagari" panose="02040503050201020203" pitchFamily="18" charset="0"/>
                <a:cs typeface="Adobe Devanagari" panose="02040503050201020203" pitchFamily="18" charset="0"/>
              </a:rPr>
              <a:t>                                                                           </a:t>
            </a:r>
          </a:p>
          <a:p>
            <a:endParaRPr lang="en-IN" sz="2000" dirty="0"/>
          </a:p>
        </p:txBody>
      </p:sp>
    </p:spTree>
    <p:extLst>
      <p:ext uri="{BB962C8B-B14F-4D97-AF65-F5344CB8AC3E}">
        <p14:creationId xmlns:p14="http://schemas.microsoft.com/office/powerpoint/2010/main" val="894703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387" y="898717"/>
            <a:ext cx="4629307" cy="706964"/>
          </a:xfrm>
        </p:spPr>
        <p:txBody>
          <a:bodyPr/>
          <a:lstStyle/>
          <a:p>
            <a:r>
              <a:rPr lang="en-US" b="1" u="sng" dirty="0"/>
              <a:t>CONTEXT MODEL</a:t>
            </a:r>
          </a:p>
        </p:txBody>
      </p:sp>
      <p:pic>
        <p:nvPicPr>
          <p:cNvPr id="1027" name="Picture 3" descr="C:\Users\Abhishek\Desktop\As\images\Blank diagram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1694" y="0"/>
            <a:ext cx="7110306" cy="6858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61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33" y="703845"/>
            <a:ext cx="4359300" cy="1009452"/>
          </a:xfrm>
        </p:spPr>
        <p:txBody>
          <a:bodyPr/>
          <a:lstStyle/>
          <a:p>
            <a:r>
              <a:rPr lang="en-US" sz="3200" b="1" u="sng" dirty="0"/>
              <a:t>ENTITY RELATIONSHIP MODEL</a:t>
            </a:r>
          </a:p>
        </p:txBody>
      </p:sp>
      <p:pic>
        <p:nvPicPr>
          <p:cNvPr id="2050" name="Picture 2" descr="C:\Users\Abhishek\Desktop\As\images\Blank diagram (3).jpeg"/>
          <p:cNvPicPr>
            <a:picLocks noChangeAspect="1" noChangeArrowheads="1"/>
          </p:cNvPicPr>
          <p:nvPr/>
        </p:nvPicPr>
        <p:blipFill rotWithShape="1">
          <a:blip r:embed="rId2">
            <a:extLst>
              <a:ext uri="{28A0092B-C50C-407E-A947-70E740481C1C}">
                <a14:useLocalDpi xmlns:a14="http://schemas.microsoft.com/office/drawing/2010/main" val="0"/>
              </a:ext>
            </a:extLst>
          </a:blip>
          <a:srcRect l="5197" t="3029" r="5263" b="5173"/>
          <a:stretch/>
        </p:blipFill>
        <p:spPr bwMode="auto">
          <a:xfrm>
            <a:off x="4826832" y="-1"/>
            <a:ext cx="7365167" cy="68580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96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1410-E790-4D66-9098-0E22DEB600F1}"/>
              </a:ext>
            </a:extLst>
          </p:cNvPr>
          <p:cNvSpPr>
            <a:spLocks noGrp="1"/>
          </p:cNvSpPr>
          <p:nvPr>
            <p:ph type="title"/>
          </p:nvPr>
        </p:nvSpPr>
        <p:spPr>
          <a:xfrm>
            <a:off x="471560" y="484717"/>
            <a:ext cx="11223135" cy="1141952"/>
          </a:xfrm>
        </p:spPr>
        <p:txBody>
          <a:bodyPr/>
          <a:lstStyle/>
          <a:p>
            <a:r>
              <a:rPr lang="en-IN" b="1" u="sng" dirty="0"/>
              <a:t>USE CASE DIAGRAM</a:t>
            </a:r>
            <a:br>
              <a:rPr lang="en-IN" b="1" u="sng" dirty="0"/>
            </a:br>
            <a:r>
              <a:rPr lang="en-IN" b="1" u="sng" dirty="0"/>
              <a:t>(FOR CUSTOMER)</a:t>
            </a:r>
          </a:p>
        </p:txBody>
      </p:sp>
      <p:sp>
        <p:nvSpPr>
          <p:cNvPr id="3" name="Content Placeholder 2">
            <a:extLst>
              <a:ext uri="{FF2B5EF4-FFF2-40B4-BE49-F238E27FC236}">
                <a16:creationId xmlns:a16="http://schemas.microsoft.com/office/drawing/2014/main" id="{B32EA13B-D56E-4DAB-AE5F-7F2579DA12BF}"/>
              </a:ext>
            </a:extLst>
          </p:cNvPr>
          <p:cNvSpPr>
            <a:spLocks noGrp="1"/>
          </p:cNvSpPr>
          <p:nvPr>
            <p:ph idx="1"/>
          </p:nvPr>
        </p:nvSpPr>
        <p:spPr>
          <a:xfrm>
            <a:off x="471560" y="3224463"/>
            <a:ext cx="4957088" cy="3148819"/>
          </a:xfrm>
        </p:spPr>
        <p:txBody>
          <a:bodyPr>
            <a:normAutofit/>
          </a:bodyPr>
          <a:lstStyle/>
          <a:p>
            <a:pPr marL="0" indent="0">
              <a:buNone/>
            </a:pPr>
            <a:r>
              <a:rPr lang="en-IN" sz="2400" b="1" dirty="0"/>
              <a:t>“A use case is a description of a system’s behaviour as it responds to a request that originates from outside of that system (the user).”</a:t>
            </a:r>
          </a:p>
        </p:txBody>
      </p:sp>
      <p:pic>
        <p:nvPicPr>
          <p:cNvPr id="7" name="Picture 6">
            <a:extLst>
              <a:ext uri="{FF2B5EF4-FFF2-40B4-BE49-F238E27FC236}">
                <a16:creationId xmlns:a16="http://schemas.microsoft.com/office/drawing/2014/main" id="{536BD4DB-F1C2-4E0A-B940-C548C4AECCDC}"/>
              </a:ext>
            </a:extLst>
          </p:cNvPr>
          <p:cNvPicPr>
            <a:picLocks noChangeAspect="1"/>
          </p:cNvPicPr>
          <p:nvPr/>
        </p:nvPicPr>
        <p:blipFill>
          <a:blip r:embed="rId2"/>
          <a:stretch>
            <a:fillRect/>
          </a:stretch>
        </p:blipFill>
        <p:spPr>
          <a:xfrm>
            <a:off x="5505651" y="0"/>
            <a:ext cx="6686349"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8983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028B-BD9A-4E13-B2FA-5FC015BE2D4F}"/>
              </a:ext>
            </a:extLst>
          </p:cNvPr>
          <p:cNvSpPr>
            <a:spLocks noGrp="1"/>
          </p:cNvSpPr>
          <p:nvPr>
            <p:ph type="title"/>
          </p:nvPr>
        </p:nvSpPr>
        <p:spPr>
          <a:xfrm>
            <a:off x="487576" y="324104"/>
            <a:ext cx="4186988" cy="1857675"/>
          </a:xfrm>
        </p:spPr>
        <p:txBody>
          <a:bodyPr/>
          <a:lstStyle/>
          <a:p>
            <a:r>
              <a:rPr lang="en-IN" sz="3200" b="1" u="sng" dirty="0"/>
              <a:t>USE CASE DIAGRAM</a:t>
            </a:r>
            <a:br>
              <a:rPr lang="en-IN" sz="3200" b="1" u="sng" dirty="0"/>
            </a:br>
            <a:r>
              <a:rPr lang="en-IN" sz="3200" b="1" u="sng" dirty="0"/>
              <a:t>(FOR AGENT)</a:t>
            </a:r>
          </a:p>
        </p:txBody>
      </p:sp>
      <p:pic>
        <p:nvPicPr>
          <p:cNvPr id="5" name="Content Placeholder 4">
            <a:extLst>
              <a:ext uri="{FF2B5EF4-FFF2-40B4-BE49-F238E27FC236}">
                <a16:creationId xmlns:a16="http://schemas.microsoft.com/office/drawing/2014/main" id="{80241186-15BD-443F-BC3C-8F77EB8DB927}"/>
              </a:ext>
            </a:extLst>
          </p:cNvPr>
          <p:cNvPicPr>
            <a:picLocks noGrp="1" noChangeAspect="1"/>
          </p:cNvPicPr>
          <p:nvPr>
            <p:ph idx="1"/>
          </p:nvPr>
        </p:nvPicPr>
        <p:blipFill>
          <a:blip r:embed="rId2"/>
          <a:stretch>
            <a:fillRect/>
          </a:stretch>
        </p:blipFill>
        <p:spPr>
          <a:xfrm>
            <a:off x="4764504" y="0"/>
            <a:ext cx="7427495"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09136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4911-7CAF-453F-A1F6-B2907382F4A3}"/>
              </a:ext>
            </a:extLst>
          </p:cNvPr>
          <p:cNvSpPr>
            <a:spLocks noGrp="1"/>
          </p:cNvSpPr>
          <p:nvPr>
            <p:ph type="title"/>
          </p:nvPr>
        </p:nvSpPr>
        <p:spPr>
          <a:xfrm>
            <a:off x="475899" y="375385"/>
            <a:ext cx="4831882" cy="1684421"/>
          </a:xfrm>
        </p:spPr>
        <p:txBody>
          <a:bodyPr/>
          <a:lstStyle/>
          <a:p>
            <a:r>
              <a:rPr lang="en-IN" sz="3600" b="1" u="sng" dirty="0"/>
              <a:t>USE CASE DIAGRAM</a:t>
            </a:r>
            <a:br>
              <a:rPr lang="en-IN" sz="3600" b="1" u="sng" dirty="0"/>
            </a:br>
            <a:r>
              <a:rPr lang="en-IN" sz="3600" b="1" u="sng" dirty="0"/>
              <a:t>(FOR SYSTEM ADMIN)</a:t>
            </a:r>
            <a:endParaRPr lang="en-IN" u="sng" dirty="0"/>
          </a:p>
        </p:txBody>
      </p:sp>
      <p:pic>
        <p:nvPicPr>
          <p:cNvPr id="5" name="Content Placeholder 4">
            <a:extLst>
              <a:ext uri="{FF2B5EF4-FFF2-40B4-BE49-F238E27FC236}">
                <a16:creationId xmlns:a16="http://schemas.microsoft.com/office/drawing/2014/main" id="{F6BDA23A-8684-45A8-A9AA-EB52E1A5D30A}"/>
              </a:ext>
            </a:extLst>
          </p:cNvPr>
          <p:cNvPicPr>
            <a:picLocks noGrp="1" noChangeAspect="1"/>
          </p:cNvPicPr>
          <p:nvPr>
            <p:ph idx="1"/>
          </p:nvPr>
        </p:nvPicPr>
        <p:blipFill>
          <a:blip r:embed="rId2"/>
          <a:stretch>
            <a:fillRect/>
          </a:stretch>
        </p:blipFill>
        <p:spPr>
          <a:xfrm>
            <a:off x="5438274" y="0"/>
            <a:ext cx="6753725"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7685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481263"/>
            <a:ext cx="11213432" cy="1386038"/>
          </a:xfrm>
        </p:spPr>
        <p:txBody>
          <a:bodyPr/>
          <a:lstStyle/>
          <a:p>
            <a:pPr algn="ctr"/>
            <a:r>
              <a:rPr lang="en-US" sz="4400" b="1" u="sng" dirty="0"/>
              <a:t>TABLE OF CONTENTS</a:t>
            </a:r>
          </a:p>
        </p:txBody>
      </p:sp>
      <p:sp>
        <p:nvSpPr>
          <p:cNvPr id="3" name="Content Placeholder 2"/>
          <p:cNvSpPr>
            <a:spLocks noGrp="1"/>
          </p:cNvSpPr>
          <p:nvPr>
            <p:ph idx="1"/>
          </p:nvPr>
        </p:nvSpPr>
        <p:spPr>
          <a:xfrm>
            <a:off x="1309036" y="2228744"/>
            <a:ext cx="10385659" cy="4336947"/>
          </a:xfrm>
        </p:spPr>
        <p:txBody>
          <a:bodyPr>
            <a:normAutofit/>
          </a:bodyPr>
          <a:lstStyle/>
          <a:p>
            <a:pPr marL="0" indent="0">
              <a:buNone/>
            </a:pPr>
            <a:endParaRPr lang="en-US" b="1" u="sng" dirty="0"/>
          </a:p>
          <a:p>
            <a:r>
              <a:rPr lang="en-US" b="1" u="sng" dirty="0"/>
              <a:t>INTRODUCTION</a:t>
            </a:r>
          </a:p>
          <a:p>
            <a:r>
              <a:rPr lang="en-US" b="1" u="sng" dirty="0"/>
              <a:t>DOCUMENTATION</a:t>
            </a:r>
          </a:p>
          <a:p>
            <a:r>
              <a:rPr lang="en-US" b="1" u="sng" dirty="0"/>
              <a:t>ANALYSIS</a:t>
            </a:r>
          </a:p>
          <a:p>
            <a:r>
              <a:rPr lang="en-US" b="1" u="sng" dirty="0"/>
              <a:t>SOFTWARE REQUIREMENT SPECIFICATION (SRS)</a:t>
            </a:r>
          </a:p>
          <a:p>
            <a:r>
              <a:rPr lang="en-US" b="1" u="sng" dirty="0"/>
              <a:t>MODULES</a:t>
            </a:r>
          </a:p>
          <a:p>
            <a:r>
              <a:rPr lang="en-US" b="1" u="sng" dirty="0"/>
              <a:t>PROCESS MODEL</a:t>
            </a:r>
          </a:p>
          <a:p>
            <a:r>
              <a:rPr lang="en-US" b="1" u="sng" dirty="0"/>
              <a:t>CONTEXT MODEL</a:t>
            </a:r>
          </a:p>
          <a:p>
            <a:r>
              <a:rPr lang="en-US" b="1" u="sng" dirty="0"/>
              <a:t>ENTITY RELATIONSHIP MODEL</a:t>
            </a:r>
          </a:p>
          <a:p>
            <a:r>
              <a:rPr lang="en-US" b="1" u="sng" dirty="0"/>
              <a:t>USE CASE DIAGRAM</a:t>
            </a:r>
          </a:p>
          <a:p>
            <a:pPr marL="0" indent="0">
              <a:buNone/>
            </a:pPr>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pPr marL="0" indent="0">
              <a:buNone/>
            </a:pPr>
            <a:endParaRPr lang="en-US" b="1" u="sng" dirty="0"/>
          </a:p>
        </p:txBody>
      </p:sp>
    </p:spTree>
    <p:extLst>
      <p:ext uri="{BB962C8B-B14F-4D97-AF65-F5344CB8AC3E}">
        <p14:creationId xmlns:p14="http://schemas.microsoft.com/office/powerpoint/2010/main" val="3956610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1F2E-C2D3-42E1-B6D6-6E66B4C03048}"/>
              </a:ext>
            </a:extLst>
          </p:cNvPr>
          <p:cNvSpPr>
            <a:spLocks noGrp="1"/>
          </p:cNvSpPr>
          <p:nvPr>
            <p:ph type="title"/>
          </p:nvPr>
        </p:nvSpPr>
        <p:spPr>
          <a:xfrm>
            <a:off x="481263" y="471637"/>
            <a:ext cx="11223058" cy="1819176"/>
          </a:xfrm>
        </p:spPr>
        <p:txBody>
          <a:bodyPr/>
          <a:lstStyle/>
          <a:p>
            <a:pPr algn="ctr"/>
            <a:r>
              <a:rPr lang="en-IN" sz="4400" b="1" u="sng" dirty="0"/>
              <a:t>INTRODUCTION</a:t>
            </a:r>
          </a:p>
        </p:txBody>
      </p:sp>
      <p:sp>
        <p:nvSpPr>
          <p:cNvPr id="3" name="Content Placeholder 2">
            <a:extLst>
              <a:ext uri="{FF2B5EF4-FFF2-40B4-BE49-F238E27FC236}">
                <a16:creationId xmlns:a16="http://schemas.microsoft.com/office/drawing/2014/main" id="{4EC6C1FF-F427-4DB5-9AF0-4F1A83E27524}"/>
              </a:ext>
            </a:extLst>
          </p:cNvPr>
          <p:cNvSpPr>
            <a:spLocks noGrp="1"/>
          </p:cNvSpPr>
          <p:nvPr>
            <p:ph idx="1"/>
          </p:nvPr>
        </p:nvSpPr>
        <p:spPr>
          <a:xfrm>
            <a:off x="481263" y="2820202"/>
            <a:ext cx="11223058" cy="4037798"/>
          </a:xfrm>
        </p:spPr>
        <p:txBody>
          <a:bodyPr>
            <a:noAutofit/>
          </a:bodyPr>
          <a:lstStyle/>
          <a:p>
            <a:pPr marL="0" indent="0" algn="ctr">
              <a:buNone/>
            </a:pPr>
            <a:r>
              <a:rPr lang="en-US" sz="2800" b="1" dirty="0">
                <a:latin typeface="Adobe Devanagari" panose="02040503050201020203" pitchFamily="18" charset="0"/>
                <a:cs typeface="Adobe Devanagari" panose="02040503050201020203" pitchFamily="18" charset="0"/>
              </a:rPr>
              <a:t>Online bus ticket reservation system is windows based application that works with in centralized network. Bus Booking System is a web based application which is connected to a complete database. The application gives utmost importance to security and usability. As travel industry is evolving from day to day, so the industry needs to digitalize all the bookings and transactions. This project helps to manage bus scheduling and bookings. This Bus Booking System is a easily deployable, integrated end-to-end system starting from searching bus routes to book them.</a:t>
            </a:r>
            <a:endParaRPr lang="en-IN" sz="2800" b="1"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88456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973668"/>
            <a:ext cx="11213432" cy="706964"/>
          </a:xfrm>
        </p:spPr>
        <p:txBody>
          <a:bodyPr/>
          <a:lstStyle/>
          <a:p>
            <a:pPr algn="ctr"/>
            <a:r>
              <a:rPr lang="en-US" sz="4400" b="1" u="sng" dirty="0">
                <a:cs typeface="Adobe Devanagari" panose="02040503050201020203" pitchFamily="18" charset="0"/>
              </a:rPr>
              <a:t>DOCUMENTATION</a:t>
            </a:r>
          </a:p>
        </p:txBody>
      </p:sp>
      <p:sp>
        <p:nvSpPr>
          <p:cNvPr id="4" name="Rectangle 3"/>
          <p:cNvSpPr/>
          <p:nvPr/>
        </p:nvSpPr>
        <p:spPr>
          <a:xfrm>
            <a:off x="481263" y="2578869"/>
            <a:ext cx="11213432" cy="2677656"/>
          </a:xfrm>
          <a:prstGeom prst="rect">
            <a:avLst/>
          </a:prstGeom>
        </p:spPr>
        <p:txBody>
          <a:bodyPr wrap="square">
            <a:spAutoFit/>
          </a:bodyPr>
          <a:lstStyle/>
          <a:p>
            <a:pPr algn="ctr"/>
            <a:r>
              <a:rPr lang="en-US" sz="2800" dirty="0">
                <a:latin typeface="Adobe Devanagari" panose="02040503050201020203" pitchFamily="18" charset="0"/>
                <a:cs typeface="Adobe Devanagari" panose="02040503050201020203" pitchFamily="18" charset="0"/>
              </a:rPr>
              <a:t>A web-based Bus Reservation and Ticketing System is a </a:t>
            </a:r>
          </a:p>
          <a:p>
            <a:pPr algn="ctr"/>
            <a:r>
              <a:rPr lang="en-US" sz="2800" dirty="0">
                <a:latin typeface="Adobe Devanagari" panose="02040503050201020203" pitchFamily="18" charset="0"/>
                <a:cs typeface="Adobe Devanagari" panose="02040503050201020203" pitchFamily="18" charset="0"/>
              </a:rPr>
              <a:t>generic web portal application that aids bus customers to reserve a seat in a certain </a:t>
            </a:r>
          </a:p>
          <a:p>
            <a:pPr algn="ctr"/>
            <a:r>
              <a:rPr lang="en-US" sz="2800" dirty="0">
                <a:latin typeface="Adobe Devanagari" panose="02040503050201020203" pitchFamily="18" charset="0"/>
                <a:cs typeface="Adobe Devanagari" panose="02040503050201020203" pitchFamily="18" charset="0"/>
              </a:rPr>
              <a:t>bus company anytime and anywhere and variety of buses that satisfy the </a:t>
            </a:r>
          </a:p>
          <a:p>
            <a:pPr algn="ctr"/>
            <a:r>
              <a:rPr lang="en-US" sz="2800" dirty="0">
                <a:latin typeface="Adobe Devanagari" panose="02040503050201020203" pitchFamily="18" charset="0"/>
                <a:cs typeface="Adobe Devanagari" panose="02040503050201020203" pitchFamily="18" charset="0"/>
              </a:rPr>
              <a:t>customer’s requirements are provided. The project, on the bus company’s side, </a:t>
            </a:r>
          </a:p>
          <a:p>
            <a:pPr algn="ctr"/>
            <a:r>
              <a:rPr lang="en-US" sz="2800" dirty="0">
                <a:latin typeface="Adobe Devanagari" panose="02040503050201020203" pitchFamily="18" charset="0"/>
                <a:cs typeface="Adobe Devanagari" panose="02040503050201020203" pitchFamily="18" charset="0"/>
              </a:rPr>
              <a:t>serves as a marketing strategy and aids an efficient processing and delivery of </a:t>
            </a:r>
          </a:p>
          <a:p>
            <a:pPr algn="ctr"/>
            <a:r>
              <a:rPr lang="en-US" sz="2800" dirty="0">
                <a:latin typeface="Adobe Devanagari" panose="02040503050201020203" pitchFamily="18" charset="0"/>
                <a:cs typeface="Adobe Devanagari" panose="02040503050201020203" pitchFamily="18" charset="0"/>
              </a:rPr>
              <a:t>itinerary receipts.</a:t>
            </a:r>
          </a:p>
        </p:txBody>
      </p:sp>
    </p:spTree>
    <p:extLst>
      <p:ext uri="{BB962C8B-B14F-4D97-AF65-F5344CB8AC3E}">
        <p14:creationId xmlns:p14="http://schemas.microsoft.com/office/powerpoint/2010/main" val="319457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481263"/>
            <a:ext cx="11232682" cy="1395663"/>
          </a:xfrm>
        </p:spPr>
        <p:txBody>
          <a:bodyPr/>
          <a:lstStyle/>
          <a:p>
            <a:pPr algn="ctr"/>
            <a:r>
              <a:rPr lang="en-US" sz="4400" b="1" u="sng" dirty="0"/>
              <a:t>ANALYSIS</a:t>
            </a:r>
          </a:p>
        </p:txBody>
      </p:sp>
      <p:sp>
        <p:nvSpPr>
          <p:cNvPr id="4" name="Rectangle 3"/>
          <p:cNvSpPr/>
          <p:nvPr/>
        </p:nvSpPr>
        <p:spPr>
          <a:xfrm>
            <a:off x="479659" y="2437639"/>
            <a:ext cx="11232682" cy="4524315"/>
          </a:xfrm>
          <a:prstGeom prst="rect">
            <a:avLst/>
          </a:prstGeom>
        </p:spPr>
        <p:txBody>
          <a:bodyPr wrap="square">
            <a:spAutoFit/>
          </a:bodyPr>
          <a:lstStyle/>
          <a:p>
            <a:r>
              <a:rPr lang="en-US" sz="2400" dirty="0">
                <a:latin typeface="Adobe Devanagari" panose="02040503050201020203" pitchFamily="18" charset="0"/>
                <a:cs typeface="Adobe Devanagari" panose="02040503050201020203" pitchFamily="18" charset="0"/>
              </a:rPr>
              <a:t>The main purpose of this study is to automate the manual procedures of reserving a bus ticket for any journey. Specifically, objectives of this project will consist of:</a:t>
            </a:r>
          </a:p>
          <a:p>
            <a:pPr marL="342900" indent="-342900">
              <a:buFont typeface="Arial" panose="020B0604020202020204" pitchFamily="34" charset="0"/>
              <a:buChar char="•"/>
            </a:pPr>
            <a:r>
              <a:rPr lang="en-US" sz="2400" dirty="0">
                <a:latin typeface="Adobe Devanagari" panose="02040503050201020203" pitchFamily="18" charset="0"/>
                <a:cs typeface="Adobe Devanagari" panose="02040503050201020203" pitchFamily="18" charset="0"/>
              </a:rPr>
              <a:t>Providing a web-based bus ticket reservation function where a customer can buy bus ticket through the online system without a need to queue up at the counter to purchase a bus ticket.</a:t>
            </a:r>
          </a:p>
          <a:p>
            <a:pPr marL="342900" indent="-342900">
              <a:buFont typeface="Arial" panose="020B0604020202020204" pitchFamily="34" charset="0"/>
              <a:buChar char="•"/>
            </a:pPr>
            <a:r>
              <a:rPr lang="en-US" sz="2400" dirty="0">
                <a:latin typeface="Adobe Devanagari" panose="02040503050201020203" pitchFamily="18" charset="0"/>
                <a:cs typeface="Adobe Devanagari" panose="02040503050201020203" pitchFamily="18" charset="0"/>
              </a:rPr>
              <a:t>Enabling customers to check the availability and types of buses online. Customer can check the time departure for every bus through the system.</a:t>
            </a:r>
          </a:p>
          <a:p>
            <a:pPr marL="342900" indent="-342900">
              <a:buFont typeface="Arial" panose="020B0604020202020204" pitchFamily="34" charset="0"/>
              <a:buChar char="•"/>
            </a:pPr>
            <a:r>
              <a:rPr lang="en-US" sz="2400" dirty="0">
                <a:latin typeface="Adobe Devanagari" panose="02040503050201020203" pitchFamily="18" charset="0"/>
                <a:cs typeface="Adobe Devanagari" panose="02040503050201020203" pitchFamily="18" charset="0"/>
              </a:rPr>
              <a:t>Easing bus ticket payment by obtaining a bank pin after payments is made to </a:t>
            </a:r>
          </a:p>
          <a:p>
            <a:r>
              <a:rPr lang="en-US" sz="2400" dirty="0">
                <a:latin typeface="Adobe Devanagari" panose="02040503050201020203" pitchFamily="18" charset="0"/>
                <a:cs typeface="Adobe Devanagari" panose="02040503050201020203" pitchFamily="18" charset="0"/>
              </a:rPr>
              <a:t>     the various designated banks and many other payment systems. </a:t>
            </a:r>
          </a:p>
          <a:p>
            <a:pPr marL="342900" indent="-342900">
              <a:buFont typeface="Arial" panose="020B0604020202020204" pitchFamily="34" charset="0"/>
              <a:buChar char="•"/>
            </a:pPr>
            <a:r>
              <a:rPr lang="en-US" sz="2400" dirty="0">
                <a:latin typeface="Adobe Devanagari" panose="02040503050201020203" pitchFamily="18" charset="0"/>
                <a:cs typeface="Adobe Devanagari" panose="02040503050201020203" pitchFamily="18" charset="0"/>
              </a:rPr>
              <a:t>Ability of customers to cancel their reservation.</a:t>
            </a:r>
          </a:p>
          <a:p>
            <a:pPr marL="342900" indent="-342900">
              <a:buFont typeface="Arial" panose="020B0604020202020204" pitchFamily="34" charset="0"/>
              <a:buChar char="•"/>
            </a:pPr>
            <a:r>
              <a:rPr lang="en-US" sz="2400" dirty="0">
                <a:latin typeface="Adobe Devanagari" panose="02040503050201020203" pitchFamily="18" charset="0"/>
                <a:cs typeface="Adobe Devanagari" panose="02040503050201020203" pitchFamily="18" charset="0"/>
              </a:rPr>
              <a:t>Admin user privileges in updating and canceling payment, route and vehicle </a:t>
            </a:r>
          </a:p>
          <a:p>
            <a:r>
              <a:rPr lang="en-US" sz="2400" dirty="0">
                <a:latin typeface="Adobe Devanagari" panose="02040503050201020203" pitchFamily="18" charset="0"/>
                <a:cs typeface="Adobe Devanagari" panose="02040503050201020203" pitchFamily="18" charset="0"/>
              </a:rPr>
              <a:t>     records.</a:t>
            </a:r>
          </a:p>
          <a:p>
            <a:endParaRPr lang="en-US" sz="24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438516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24DDB-8406-4025-BB10-C7498A3D1244}"/>
              </a:ext>
            </a:extLst>
          </p:cNvPr>
          <p:cNvSpPr>
            <a:spLocks noGrp="1"/>
          </p:cNvSpPr>
          <p:nvPr>
            <p:ph type="title"/>
          </p:nvPr>
        </p:nvSpPr>
        <p:spPr>
          <a:xfrm>
            <a:off x="471638" y="838200"/>
            <a:ext cx="11242307" cy="1308234"/>
          </a:xfrm>
        </p:spPr>
        <p:txBody>
          <a:bodyPr/>
          <a:lstStyle/>
          <a:p>
            <a:pPr algn="ctr"/>
            <a:r>
              <a:rPr lang="en-IN" sz="4000" b="1" u="sng" dirty="0"/>
              <a:t>SOFTWARE REQUIREMENT SPECIFICATION</a:t>
            </a:r>
          </a:p>
        </p:txBody>
      </p:sp>
      <p:sp>
        <p:nvSpPr>
          <p:cNvPr id="3" name="Content Placeholder 2">
            <a:extLst>
              <a:ext uri="{FF2B5EF4-FFF2-40B4-BE49-F238E27FC236}">
                <a16:creationId xmlns:a16="http://schemas.microsoft.com/office/drawing/2014/main" id="{E91AB8E9-D6DC-4FDA-8141-014002BB5CF5}"/>
              </a:ext>
            </a:extLst>
          </p:cNvPr>
          <p:cNvSpPr>
            <a:spLocks noGrp="1"/>
          </p:cNvSpPr>
          <p:nvPr>
            <p:ph idx="1"/>
          </p:nvPr>
        </p:nvSpPr>
        <p:spPr>
          <a:xfrm>
            <a:off x="471638" y="2281187"/>
            <a:ext cx="11242307" cy="4576813"/>
          </a:xfrm>
        </p:spPr>
        <p:txBody>
          <a:bodyPr>
            <a:normAutofit/>
          </a:bodyPr>
          <a:lstStyle/>
          <a:p>
            <a:pPr marL="0" indent="0">
              <a:spcAft>
                <a:spcPts val="800"/>
              </a:spcAft>
              <a:buNone/>
            </a:pPr>
            <a:r>
              <a:rPr lang="en-US" sz="1800" b="1" u="sng" dirty="0">
                <a:effectLst/>
                <a:latin typeface="Times New Roman" panose="02020603050405020304" pitchFamily="18" charset="0"/>
                <a:ea typeface="Calibri" panose="020F0502020204030204" pitchFamily="34" charset="0"/>
                <a:cs typeface="Mangal" panose="02040503050203030202" pitchFamily="18" charset="0"/>
              </a:rPr>
              <a:t>Hardware </a:t>
            </a:r>
            <a:r>
              <a:rPr lang="en-US" b="1" u="sng" dirty="0">
                <a:latin typeface="Times New Roman" panose="02020603050405020304" pitchFamily="18" charset="0"/>
                <a:ea typeface="Calibri" panose="020F0502020204030204" pitchFamily="34" charset="0"/>
                <a:cs typeface="Mangal" panose="02040503050203030202" pitchFamily="18" charset="0"/>
              </a:rPr>
              <a:t>Requirements</a:t>
            </a:r>
            <a:endParaRPr lang="en-IN" sz="1800" b="1" u="sng"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Processor : Pentium IV with at-least 1 GHz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RAM : 512 MB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Hard Disk : 5 GB</a:t>
            </a:r>
          </a:p>
          <a:p>
            <a:pPr marL="0" indent="0">
              <a:spcAft>
                <a:spcPts val="800"/>
              </a:spcAft>
              <a:buNone/>
            </a:pPr>
            <a:r>
              <a:rPr lang="en-US" sz="1800" b="1" u="sng" dirty="0">
                <a:effectLst/>
                <a:latin typeface="Times New Roman" panose="02020603050405020304" pitchFamily="18" charset="0"/>
                <a:ea typeface="Calibri" panose="020F0502020204030204" pitchFamily="34" charset="0"/>
                <a:cs typeface="Mangal" panose="02040503050203030202" pitchFamily="18" charset="0"/>
              </a:rPr>
              <a:t>Client </a:t>
            </a:r>
            <a:r>
              <a:rPr lang="en-US" b="1" u="sng" dirty="0">
                <a:latin typeface="Times New Roman" panose="02020603050405020304" pitchFamily="18" charset="0"/>
                <a:ea typeface="Calibri" panose="020F0502020204030204" pitchFamily="34" charset="0"/>
                <a:cs typeface="Mangal" panose="02040503050203030202" pitchFamily="18" charset="0"/>
              </a:rPr>
              <a:t>S</a:t>
            </a:r>
            <a:r>
              <a:rPr lang="en-US" sz="1800" b="1" u="sng" dirty="0">
                <a:effectLst/>
                <a:latin typeface="Times New Roman" panose="02020603050405020304" pitchFamily="18" charset="0"/>
                <a:ea typeface="Calibri" panose="020F0502020204030204" pitchFamily="34" charset="0"/>
                <a:cs typeface="Mangal" panose="02040503050203030202" pitchFamily="18" charset="0"/>
              </a:rPr>
              <a:t>ide Requirement</a:t>
            </a: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1800" b="1" u="sng" dirty="0">
                <a:effectLst/>
                <a:latin typeface="Times New Roman" panose="02020603050405020304" pitchFamily="18" charset="0"/>
                <a:ea typeface="Calibri" panose="020F0502020204030204" pitchFamily="34" charset="0"/>
                <a:cs typeface="Mangal" panose="02040503050203030202" pitchFamily="18" charset="0"/>
              </a:rPr>
              <a:t>Server Side </a:t>
            </a:r>
            <a:r>
              <a:rPr lang="en-US" b="1" u="sng" dirty="0">
                <a:latin typeface="Times New Roman" panose="02020603050405020304" pitchFamily="18" charset="0"/>
                <a:ea typeface="Calibri" panose="020F0502020204030204" pitchFamily="34" charset="0"/>
                <a:cs typeface="Mangal" panose="02040503050203030202" pitchFamily="18" charset="0"/>
              </a:rPr>
              <a:t>R</a:t>
            </a:r>
            <a:r>
              <a:rPr lang="en-US" sz="1800" b="1" u="sng" dirty="0">
                <a:effectLst/>
                <a:latin typeface="Times New Roman" panose="02020603050405020304" pitchFamily="18" charset="0"/>
                <a:ea typeface="Calibri" panose="020F0502020204030204" pitchFamily="34" charset="0"/>
                <a:cs typeface="Mangal" panose="02040503050203030202" pitchFamily="18" charset="0"/>
              </a:rPr>
              <a:t>equirement                                                                          </a:t>
            </a:r>
            <a:endParaRPr lang="en-IN" sz="1800" b="1" u="sng"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Processor : Intel i3 1.5 GHz                                                           Processor : Intel i3 2.5 GHz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RAM : 512 MB RAM or above                                                     RAM : 1 GB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Hard Disk : 80 GB or above                                                          Hard Disk : 40 GB</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96813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0A1C-079A-4390-9704-08942A136A7D}"/>
              </a:ext>
            </a:extLst>
          </p:cNvPr>
          <p:cNvSpPr>
            <a:spLocks noGrp="1"/>
          </p:cNvSpPr>
          <p:nvPr>
            <p:ph type="title"/>
          </p:nvPr>
        </p:nvSpPr>
        <p:spPr>
          <a:xfrm>
            <a:off x="423512" y="761912"/>
            <a:ext cx="11280808" cy="1058332"/>
          </a:xfrm>
        </p:spPr>
        <p:txBody>
          <a:bodyPr/>
          <a:lstStyle/>
          <a:p>
            <a:pPr algn="ctr"/>
            <a:r>
              <a:rPr lang="en-IN" sz="4000" b="1" u="sng" dirty="0"/>
              <a:t>SOFTWARE REQUIREMENTS</a:t>
            </a:r>
          </a:p>
        </p:txBody>
      </p:sp>
      <p:sp>
        <p:nvSpPr>
          <p:cNvPr id="3" name="Content Placeholder 2">
            <a:extLst>
              <a:ext uri="{FF2B5EF4-FFF2-40B4-BE49-F238E27FC236}">
                <a16:creationId xmlns:a16="http://schemas.microsoft.com/office/drawing/2014/main" id="{4CE6B1EF-BCE1-48CF-BC13-11397DFB862E}"/>
              </a:ext>
            </a:extLst>
          </p:cNvPr>
          <p:cNvSpPr>
            <a:spLocks noGrp="1"/>
          </p:cNvSpPr>
          <p:nvPr>
            <p:ph idx="1"/>
          </p:nvPr>
        </p:nvSpPr>
        <p:spPr>
          <a:xfrm>
            <a:off x="423512" y="2242686"/>
            <a:ext cx="11768488" cy="4513714"/>
          </a:xfrm>
        </p:spPr>
        <p:txBody>
          <a:bodyPr>
            <a:noAutofit/>
          </a:bodyPr>
          <a:lstStyle/>
          <a:p>
            <a:pPr marL="0" indent="0" algn="just">
              <a:spcAft>
                <a:spcPts val="800"/>
              </a:spcAft>
              <a:buNone/>
            </a:pPr>
            <a:r>
              <a:rPr lang="en-US" sz="1700" b="1" u="sng" dirty="0">
                <a:effectLst/>
                <a:latin typeface="Adobe Devanagari" panose="02040503050201020203" pitchFamily="18" charset="0"/>
                <a:ea typeface="Calibri" panose="020F0502020204030204" pitchFamily="34" charset="0"/>
                <a:cs typeface="Adobe Devanagari" panose="02040503050201020203" pitchFamily="18" charset="0"/>
              </a:rPr>
              <a:t>Software Configuration </a:t>
            </a:r>
            <a:r>
              <a:rPr lang="en-US" sz="1700" b="1" dirty="0">
                <a:effectLst/>
                <a:latin typeface="Adobe Devanagari" panose="02040503050201020203" pitchFamily="18" charset="0"/>
                <a:ea typeface="Calibri" panose="020F0502020204030204" pitchFamily="34" charset="0"/>
                <a:cs typeface="Adobe Devanagari" panose="02040503050201020203" pitchFamily="18" charset="0"/>
              </a:rPr>
              <a:t>                                                                                              </a:t>
            </a:r>
            <a:r>
              <a:rPr lang="en-US" sz="1700" b="1" u="sng" dirty="0">
                <a:effectLst/>
                <a:latin typeface="Adobe Devanagari" panose="02040503050201020203" pitchFamily="18" charset="0"/>
                <a:ea typeface="Calibri" panose="020F0502020204030204" pitchFamily="34" charset="0"/>
                <a:cs typeface="Adobe Devanagari" panose="02040503050201020203" pitchFamily="18" charset="0"/>
              </a:rPr>
              <a:t>Client Side requirement</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Operating System : Windows Based </a:t>
            </a:r>
            <a:r>
              <a:rPr lang="en-US" sz="1700" dirty="0">
                <a:latin typeface="Adobe Devanagari" panose="02040503050201020203" pitchFamily="18" charset="0"/>
                <a:ea typeface="Calibri" panose="020F0502020204030204" pitchFamily="34" charset="0"/>
                <a:cs typeface="Adobe Devanagari" panose="02040503050201020203" pitchFamily="18" charset="0"/>
              </a:rPr>
              <a:t>S</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ystem                                                    Operating </a:t>
            </a:r>
            <a:r>
              <a:rPr lang="en-US" sz="1700" dirty="0">
                <a:latin typeface="Adobe Devanagari" panose="02040503050201020203" pitchFamily="18" charset="0"/>
                <a:ea typeface="Calibri" panose="020F0502020204030204" pitchFamily="34" charset="0"/>
                <a:cs typeface="Adobe Devanagari" panose="02040503050201020203" pitchFamily="18" charset="0"/>
              </a:rPr>
              <a:t>S</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ystem : Windows 7/10/11 or other compatible OS</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Front End : ASP.NET with PHP                                                                        Web </a:t>
            </a:r>
            <a:r>
              <a:rPr lang="en-US" sz="1700" dirty="0">
                <a:latin typeface="Adobe Devanagari" panose="02040503050201020203" pitchFamily="18" charset="0"/>
                <a:ea typeface="Calibri" panose="020F0502020204030204" pitchFamily="34" charset="0"/>
                <a:cs typeface="Adobe Devanagari" panose="02040503050201020203" pitchFamily="18" charset="0"/>
              </a:rPr>
              <a:t>B</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rowser: </a:t>
            </a:r>
            <a:r>
              <a:rPr lang="en-US" sz="1700" dirty="0">
                <a:latin typeface="Adobe Devanagari" panose="02040503050201020203" pitchFamily="18" charset="0"/>
                <a:ea typeface="Calibri" panose="020F0502020204030204" pitchFamily="34" charset="0"/>
                <a:cs typeface="Adobe Devanagari" panose="02040503050201020203" pitchFamily="18" charset="0"/>
              </a:rPr>
              <a:t>Microsoft Edge, Google Chrome</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 or other compatible browser</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Back End : SQL server 2005                                                                                 </a:t>
            </a:r>
            <a:r>
              <a:rPr lang="en-US" sz="1700" b="1" u="sng" dirty="0">
                <a:effectLst/>
                <a:latin typeface="Adobe Devanagari" panose="02040503050201020203" pitchFamily="18" charset="0"/>
                <a:ea typeface="Calibri" panose="020F0502020204030204" pitchFamily="34" charset="0"/>
                <a:cs typeface="Adobe Devanagari" panose="02040503050201020203" pitchFamily="18" charset="0"/>
              </a:rPr>
              <a:t>Server Side Requirement </a:t>
            </a:r>
            <a:endParaRPr lang="en-IN" sz="1700" b="1" u="sng"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Web Server : </a:t>
            </a:r>
            <a:r>
              <a:rPr lang="en-US" sz="1700" dirty="0">
                <a:latin typeface="Adobe Devanagari" panose="02040503050201020203" pitchFamily="18" charset="0"/>
                <a:ea typeface="Calibri" panose="020F0502020204030204" pitchFamily="34" charset="0"/>
                <a:cs typeface="Adobe Devanagari" panose="02040503050201020203" pitchFamily="18" charset="0"/>
              </a:rPr>
              <a:t>A</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pache </a:t>
            </a:r>
            <a:r>
              <a:rPr lang="en-US" sz="1700" dirty="0">
                <a:latin typeface="Adobe Devanagari" panose="02040503050201020203" pitchFamily="18" charset="0"/>
                <a:ea typeface="Calibri" panose="020F0502020204030204" pitchFamily="34" charset="0"/>
                <a:cs typeface="Adobe Devanagari" panose="02040503050201020203" pitchFamily="18" charset="0"/>
              </a:rPr>
              <a:t>T</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omcat 6.0                                                                       Front End : PHP 5.3.0</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Language Used : Java, JSP, CSS                                                                          Back End : MySQL 5.1.36</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Database : </a:t>
            </a:r>
            <a:r>
              <a:rPr lang="en-US" sz="1700" dirty="0">
                <a:latin typeface="Adobe Devanagari" panose="02040503050201020203" pitchFamily="18" charset="0"/>
                <a:ea typeface="Calibri" panose="020F0502020204030204" pitchFamily="34" charset="0"/>
                <a:cs typeface="Adobe Devanagari" panose="02040503050201020203" pitchFamily="18" charset="0"/>
              </a:rPr>
              <a:t>My</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SQL                                                                                                Web Server : WAMP 2.1</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marL="0" indent="0" algn="just">
              <a:spcAft>
                <a:spcPts val="800"/>
              </a:spcAft>
              <a:buNone/>
            </a:pPr>
            <a:r>
              <a:rPr lang="en-US" sz="1700" dirty="0">
                <a:latin typeface="Adobe Devanagari" panose="02040503050201020203" pitchFamily="18" charset="0"/>
                <a:ea typeface="Calibri" panose="020F0502020204030204" pitchFamily="34" charset="0"/>
                <a:cs typeface="Adobe Devanagari" panose="02040503050201020203" pitchFamily="18" charset="0"/>
              </a:rPr>
              <a:t>                                                                                                                                          </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Reporting Tools : HTML report</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marL="0" indent="0" algn="just">
              <a:spcAft>
                <a:spcPts val="800"/>
              </a:spcAft>
              <a:buNone/>
            </a:pPr>
            <a:r>
              <a:rPr lang="en-US" sz="1700" dirty="0">
                <a:latin typeface="Adobe Devanagari" panose="02040503050201020203" pitchFamily="18" charset="0"/>
                <a:ea typeface="Calibri" panose="020F0502020204030204" pitchFamily="34" charset="0"/>
                <a:cs typeface="Adobe Devanagari" panose="02040503050201020203" pitchFamily="18" charset="0"/>
              </a:rPr>
              <a:t>                                                                                                                                          </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Other Tools : </a:t>
            </a:r>
            <a:r>
              <a:rPr lang="en-US" sz="1700" dirty="0">
                <a:latin typeface="Adobe Devanagari" panose="02040503050201020203" pitchFamily="18" charset="0"/>
                <a:ea typeface="Calibri" panose="020F0502020204030204" pitchFamily="34" charset="0"/>
                <a:cs typeface="Adobe Devanagari" panose="02040503050201020203" pitchFamily="18" charset="0"/>
              </a:rPr>
              <a:t>A</a:t>
            </a:r>
            <a:r>
              <a:rPr lang="en-US" sz="1700" dirty="0">
                <a:effectLst/>
                <a:latin typeface="Adobe Devanagari" panose="02040503050201020203" pitchFamily="18" charset="0"/>
                <a:ea typeface="Calibri" panose="020F0502020204030204" pitchFamily="34" charset="0"/>
                <a:cs typeface="Adobe Devanagari" panose="02040503050201020203" pitchFamily="18" charset="0"/>
              </a:rPr>
              <a:t>pache V2.2.12</a:t>
            </a: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pPr algn="just">
              <a:spcAft>
                <a:spcPts val="800"/>
              </a:spcAft>
            </a:pPr>
            <a:endParaRPr lang="en-IN" sz="1700" dirty="0">
              <a:effectLst/>
              <a:latin typeface="Adobe Devanagari" panose="02040503050201020203" pitchFamily="18" charset="0"/>
              <a:ea typeface="Calibri" panose="020F0502020204030204" pitchFamily="34" charset="0"/>
              <a:cs typeface="Adobe Devanagari" panose="02040503050201020203" pitchFamily="18" charset="0"/>
            </a:endParaRPr>
          </a:p>
          <a:p>
            <a:endParaRPr lang="en-IN" sz="17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3012082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FEFB-E648-4D72-8D39-FFE8BA8610BB}"/>
              </a:ext>
            </a:extLst>
          </p:cNvPr>
          <p:cNvSpPr>
            <a:spLocks noGrp="1"/>
          </p:cNvSpPr>
          <p:nvPr>
            <p:ph type="title"/>
          </p:nvPr>
        </p:nvSpPr>
        <p:spPr>
          <a:xfrm>
            <a:off x="519764" y="616017"/>
            <a:ext cx="11194181" cy="1395663"/>
          </a:xfrm>
        </p:spPr>
        <p:txBody>
          <a:bodyPr/>
          <a:lstStyle/>
          <a:p>
            <a:pPr algn="ctr"/>
            <a:r>
              <a:rPr lang="en-IN" sz="5000" b="1" u="sng" dirty="0"/>
              <a:t>MODULES </a:t>
            </a:r>
          </a:p>
        </p:txBody>
      </p:sp>
      <p:sp>
        <p:nvSpPr>
          <p:cNvPr id="3" name="Content Placeholder 2">
            <a:extLst>
              <a:ext uri="{FF2B5EF4-FFF2-40B4-BE49-F238E27FC236}">
                <a16:creationId xmlns:a16="http://schemas.microsoft.com/office/drawing/2014/main" id="{571C69FA-947A-4C95-A0DF-618F533B6103}"/>
              </a:ext>
            </a:extLst>
          </p:cNvPr>
          <p:cNvSpPr>
            <a:spLocks noGrp="1"/>
          </p:cNvSpPr>
          <p:nvPr>
            <p:ph idx="1"/>
          </p:nvPr>
        </p:nvSpPr>
        <p:spPr>
          <a:xfrm>
            <a:off x="519764" y="2319689"/>
            <a:ext cx="11194181" cy="4427620"/>
          </a:xfrm>
        </p:spPr>
        <p:txBody>
          <a:bodyPr>
            <a:noAutofit/>
          </a:bodyPr>
          <a:lstStyle/>
          <a:p>
            <a:r>
              <a:rPr lang="en-IN" sz="2400" dirty="0"/>
              <a:t>LOGIN/SIGN IN/SIGN UP MODULE.</a:t>
            </a:r>
          </a:p>
          <a:p>
            <a:r>
              <a:rPr lang="en-IN" sz="2400" dirty="0"/>
              <a:t>ROUTE MODULE.</a:t>
            </a:r>
          </a:p>
          <a:p>
            <a:r>
              <a:rPr lang="en-IN" sz="2400" dirty="0"/>
              <a:t>BUSES MODULE.</a:t>
            </a:r>
          </a:p>
          <a:p>
            <a:r>
              <a:rPr lang="en-IN" sz="2400" dirty="0"/>
              <a:t>PAYMENT MODULE.</a:t>
            </a:r>
          </a:p>
          <a:p>
            <a:r>
              <a:rPr lang="en-IN" sz="2400" dirty="0"/>
              <a:t>SEARCH MODULE.</a:t>
            </a:r>
          </a:p>
          <a:p>
            <a:r>
              <a:rPr lang="en-IN" sz="2400" dirty="0"/>
              <a:t>TICKETS MODULE.</a:t>
            </a:r>
          </a:p>
          <a:p>
            <a:r>
              <a:rPr lang="en-IN" sz="2400" dirty="0"/>
              <a:t>JOURNEY MODULE.</a:t>
            </a:r>
          </a:p>
          <a:p>
            <a:r>
              <a:rPr lang="en-IN" sz="2400" dirty="0"/>
              <a:t>HELP MODULE.</a:t>
            </a:r>
          </a:p>
          <a:p>
            <a:endParaRPr lang="en-IN" sz="2400" u="sng" dirty="0"/>
          </a:p>
        </p:txBody>
      </p:sp>
    </p:spTree>
    <p:extLst>
      <p:ext uri="{BB962C8B-B14F-4D97-AF65-F5344CB8AC3E}">
        <p14:creationId xmlns:p14="http://schemas.microsoft.com/office/powerpoint/2010/main" val="2226483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3" y="973667"/>
            <a:ext cx="11223057" cy="874383"/>
          </a:xfrm>
        </p:spPr>
        <p:txBody>
          <a:bodyPr/>
          <a:lstStyle/>
          <a:p>
            <a:pPr algn="ctr"/>
            <a:r>
              <a:rPr lang="en-US" sz="4400" b="1" u="sng" dirty="0"/>
              <a:t>PROCESS MODEL</a:t>
            </a:r>
          </a:p>
        </p:txBody>
      </p:sp>
      <p:pic>
        <p:nvPicPr>
          <p:cNvPr id="3074" name="Picture 2" descr="C:\Users\Abhishek\Desktop\As\images\Incremental-Model-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63" y="2308485"/>
            <a:ext cx="11223057" cy="401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155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223</TotalTime>
  <Words>601</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Devanagari</vt:lpstr>
      <vt:lpstr>Arial</vt:lpstr>
      <vt:lpstr>Calibri</vt:lpstr>
      <vt:lpstr>Century Gothic</vt:lpstr>
      <vt:lpstr>Times New Roman</vt:lpstr>
      <vt:lpstr>Wingdings 3</vt:lpstr>
      <vt:lpstr>Ion Boardroom</vt:lpstr>
      <vt:lpstr>WEB BASED BUS RESERVATION TICKET SYSTEM</vt:lpstr>
      <vt:lpstr>TABLE OF CONTENTS</vt:lpstr>
      <vt:lpstr>INTRODUCTION</vt:lpstr>
      <vt:lpstr>DOCUMENTATION</vt:lpstr>
      <vt:lpstr>ANALYSIS</vt:lpstr>
      <vt:lpstr>SOFTWARE REQUIREMENT SPECIFICATION</vt:lpstr>
      <vt:lpstr>SOFTWARE REQUIREMENTS</vt:lpstr>
      <vt:lpstr>MODULES </vt:lpstr>
      <vt:lpstr>PROCESS MODEL</vt:lpstr>
      <vt:lpstr>CONTEXT MODEL</vt:lpstr>
      <vt:lpstr>ENTITY RELATIONSHIP MODEL</vt:lpstr>
      <vt:lpstr>USE CASE DIAGRAM (FOR CUSTOMER)</vt:lpstr>
      <vt:lpstr>USE CASE DIAGRAM (FOR AGENT)</vt:lpstr>
      <vt:lpstr>USE CASE DIAGRAM (FOR SYSTEM ADMIN)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BASED BUS RESERVATION TICKET SYSTEM</dc:title>
  <dc:creator>Kishan Prajapati</dc:creator>
  <cp:lastModifiedBy>Kishan Prajapati</cp:lastModifiedBy>
  <cp:revision>10</cp:revision>
  <dcterms:created xsi:type="dcterms:W3CDTF">2022-01-15T14:18:11Z</dcterms:created>
  <dcterms:modified xsi:type="dcterms:W3CDTF">2022-01-16T06:37:56Z</dcterms:modified>
</cp:coreProperties>
</file>