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258" r:id="rId6"/>
    <p:sldId id="259" r:id="rId7"/>
    <p:sldId id="429" r:id="rId8"/>
    <p:sldId id="407" r:id="rId9"/>
    <p:sldId id="375" r:id="rId10"/>
    <p:sldId id="376" r:id="rId11"/>
    <p:sldId id="396" r:id="rId12"/>
    <p:sldId id="392" r:id="rId13"/>
    <p:sldId id="435" r:id="rId14"/>
    <p:sldId id="432" r:id="rId15"/>
    <p:sldId id="282" r:id="rId16"/>
    <p:sldId id="437" r:id="rId17"/>
    <p:sldId id="297" r:id="rId18"/>
    <p:sldId id="434" r:id="rId19"/>
    <p:sldId id="436" r:id="rId20"/>
    <p:sldId id="433" r:id="rId21"/>
    <p:sldId id="383"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81486" autoAdjust="0"/>
  </p:normalViewPr>
  <p:slideViewPr>
    <p:cSldViewPr>
      <p:cViewPr varScale="1">
        <p:scale>
          <a:sx n="67" d="100"/>
          <a:sy n="67" d="100"/>
        </p:scale>
        <p:origin x="156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255638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p:nvPr>
        </p:nvSpPr>
        <p:spPr/>
        <p:txBody>
          <a:bodyPr/>
          <a:lstStyle/>
          <a:p>
            <a:pPr algn="r"/>
            <a:fld id="{51811100-C181-4161-81E1-C1B1D191B141}" type="slidenum">
              <a:rPr lang="en-IN" smtClean="0"/>
              <a:pPr algn="r"/>
              <a:t>8</a:t>
            </a:fld>
            <a:endParaRPr lang="en-IN"/>
          </a:p>
        </p:txBody>
      </p:sp>
    </p:spTree>
    <p:extLst>
      <p:ext uri="{BB962C8B-B14F-4D97-AF65-F5344CB8AC3E}">
        <p14:creationId xmlns:p14="http://schemas.microsoft.com/office/powerpoint/2010/main" val="259521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423" y="1255998"/>
            <a:ext cx="842249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Prediction of Disease in Apple leaf using CNN</a:t>
            </a:r>
          </a:p>
        </p:txBody>
      </p:sp>
      <p:sp>
        <p:nvSpPr>
          <p:cNvPr id="3" name="TextBox 2"/>
          <p:cNvSpPr txBox="1"/>
          <p:nvPr/>
        </p:nvSpPr>
        <p:spPr>
          <a:xfrm>
            <a:off x="5332894" y="2828835"/>
            <a:ext cx="5029200" cy="1200329"/>
          </a:xfrm>
          <a:prstGeom prst="rect">
            <a:avLst/>
          </a:prstGeom>
          <a:noFill/>
        </p:spPr>
        <p:txBody>
          <a:bodyPr wrap="square" rtlCol="0">
            <a:spAutoFit/>
          </a:bodyPr>
          <a:lstStyle/>
          <a:p>
            <a:pPr algn="just"/>
            <a:r>
              <a:rPr lang="en-US" b="1" dirty="0">
                <a:solidFill>
                  <a:schemeClr val="tx2">
                    <a:lumMod val="75000"/>
                  </a:schemeClr>
                </a:solidFill>
              </a:rPr>
              <a:t>Name of the student:</a:t>
            </a:r>
          </a:p>
          <a:p>
            <a:pPr algn="just"/>
            <a:r>
              <a:rPr lang="en-US" sz="1800" b="1" dirty="0">
                <a:solidFill>
                  <a:schemeClr val="tx2">
                    <a:lumMod val="75000"/>
                  </a:schemeClr>
                </a:solidFill>
              </a:rPr>
              <a:t>20H51A0572 - P.SHIRISHA</a:t>
            </a:r>
          </a:p>
          <a:p>
            <a:pPr algn="just"/>
            <a:r>
              <a:rPr lang="en-US" sz="1800" b="1" dirty="0">
                <a:solidFill>
                  <a:schemeClr val="tx2">
                    <a:lumMod val="75000"/>
                  </a:schemeClr>
                </a:solidFill>
              </a:rPr>
              <a:t>20H51A05D7 - B.RAVICHANDRA</a:t>
            </a:r>
          </a:p>
          <a:p>
            <a:pPr algn="just"/>
            <a:r>
              <a:rPr lang="en-US" sz="1800" b="1" dirty="0">
                <a:solidFill>
                  <a:schemeClr val="tx2">
                    <a:lumMod val="75000"/>
                  </a:schemeClr>
                </a:solidFill>
              </a:rPr>
              <a:t>20H51A05M2 - </a:t>
            </a:r>
            <a:r>
              <a:rPr lang="en-US" b="1" dirty="0">
                <a:solidFill>
                  <a:schemeClr val="tx2">
                    <a:lumMod val="75000"/>
                  </a:schemeClr>
                </a:solidFill>
              </a:rPr>
              <a:t>U.HARSHITH</a:t>
            </a:r>
            <a:endParaRPr lang="en-US" sz="1800" b="1" dirty="0">
              <a:solidFill>
                <a:schemeClr val="tx2">
                  <a:lumMod val="75000"/>
                </a:schemeClr>
              </a:solidFill>
            </a:endParaRP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 Dr. S. KIRUBAKARAN</a:t>
            </a:r>
          </a:p>
          <a:p>
            <a:r>
              <a:rPr lang="en-US" sz="2000" b="1" dirty="0"/>
              <a: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07975" y="2886331"/>
            <a:ext cx="5029200" cy="400110"/>
          </a:xfrm>
          <a:prstGeom prst="rect">
            <a:avLst/>
          </a:prstGeom>
          <a:noFill/>
        </p:spPr>
        <p:txBody>
          <a:bodyPr wrap="square" rtlCol="0">
            <a:spAutoFit/>
          </a:bodyPr>
          <a:lstStyle/>
          <a:p>
            <a:r>
              <a:rPr lang="en-US" sz="2000" b="1" dirty="0">
                <a:solidFill>
                  <a:schemeClr val="tx2">
                    <a:lumMod val="75000"/>
                  </a:schemeClr>
                </a:solidFill>
              </a:rPr>
              <a:t>Batch No.: 43</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457200" y="533108"/>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4A6E3307-3464-A4A9-5FC8-65CF1B21C44D}"/>
              </a:ext>
            </a:extLst>
          </p:cNvPr>
          <p:cNvSpPr txBox="1"/>
          <p:nvPr/>
        </p:nvSpPr>
        <p:spPr>
          <a:xfrm>
            <a:off x="427839" y="1371600"/>
            <a:ext cx="8381160" cy="3001334"/>
          </a:xfrm>
          <a:prstGeom prst="rect">
            <a:avLst/>
          </a:prstGeom>
          <a:noFill/>
        </p:spPr>
        <p:txBody>
          <a:bodyPr wrap="square">
            <a:spAutoFit/>
          </a:bodyPr>
          <a:lstStyle/>
          <a:p>
            <a:pPr algn="just">
              <a:lnSpc>
                <a:spcPct val="150000"/>
              </a:lnSpc>
            </a:pPr>
            <a:r>
              <a:rPr lang="en-US" sz="1600" dirty="0"/>
              <a:t>The main goals of the project are as follows:</a:t>
            </a:r>
          </a:p>
          <a:p>
            <a:pPr marL="285750" indent="-285750" algn="just">
              <a:lnSpc>
                <a:spcPct val="150000"/>
              </a:lnSpc>
              <a:buFont typeface="Arial" panose="020B0604020202020204" pitchFamily="34" charset="0"/>
              <a:buChar char="•"/>
            </a:pPr>
            <a:r>
              <a:rPr lang="en-IN" sz="1600" dirty="0"/>
              <a:t>Develop a CNN-Based Model on Apple leaf.</a:t>
            </a:r>
          </a:p>
          <a:p>
            <a:pPr marL="285750" indent="-285750" algn="just">
              <a:lnSpc>
                <a:spcPct val="150000"/>
              </a:lnSpc>
              <a:buFont typeface="Arial" panose="020B0604020202020204" pitchFamily="34" charset="0"/>
              <a:buChar char="•"/>
            </a:pPr>
            <a:r>
              <a:rPr lang="en-US" sz="1600" dirty="0"/>
              <a:t>Data Collection and Preprocessing the data.</a:t>
            </a:r>
          </a:p>
          <a:p>
            <a:pPr marL="285750" indent="-285750" algn="just">
              <a:lnSpc>
                <a:spcPct val="150000"/>
              </a:lnSpc>
              <a:buFont typeface="Arial" panose="020B0604020202020204" pitchFamily="34" charset="0"/>
              <a:buChar char="•"/>
            </a:pPr>
            <a:r>
              <a:rPr lang="en-US" sz="1600" dirty="0"/>
              <a:t>Feature extraction to detect disease-specific patterns in leaf images.</a:t>
            </a:r>
          </a:p>
          <a:p>
            <a:pPr marL="285750" indent="-285750" algn="just">
              <a:lnSpc>
                <a:spcPct val="150000"/>
              </a:lnSpc>
              <a:buFont typeface="Arial" panose="020B0604020202020204" pitchFamily="34" charset="0"/>
              <a:buChar char="•"/>
            </a:pPr>
            <a:r>
              <a:rPr lang="en-US" sz="1600" dirty="0"/>
              <a:t>Implement Data Augmentation to increase diversity of training dataset.</a:t>
            </a:r>
          </a:p>
          <a:p>
            <a:pPr marL="285750" indent="-285750" algn="just">
              <a:lnSpc>
                <a:spcPct val="150000"/>
              </a:lnSpc>
              <a:buFont typeface="Arial" panose="020B0604020202020204" pitchFamily="34" charset="0"/>
              <a:buChar char="•"/>
            </a:pPr>
            <a:r>
              <a:rPr lang="en-US" sz="1600" dirty="0"/>
              <a:t>Model evaluation. </a:t>
            </a:r>
            <a:endParaRPr lang="en-IN" sz="1600" dirty="0"/>
          </a:p>
          <a:p>
            <a:pPr marL="285750" indent="-285750" algn="just">
              <a:lnSpc>
                <a:spcPct val="150000"/>
              </a:lnSpc>
              <a:buFont typeface="Arial" panose="020B0604020202020204" pitchFamily="34" charset="0"/>
              <a:buChar char="•"/>
            </a:pPr>
            <a:r>
              <a:rPr lang="en-US" sz="1600" dirty="0"/>
              <a:t>Validate and Field testing.</a:t>
            </a:r>
            <a:endParaRPr lang="en-IN" sz="1600" dirty="0"/>
          </a:p>
          <a:p>
            <a:pPr marL="285750" indent="-285750" algn="just">
              <a:lnSpc>
                <a:spcPct val="150000"/>
              </a:lnSpc>
              <a:buFont typeface="Arial" panose="020B0604020202020204" pitchFamily="34" charset="0"/>
              <a:buChar char="•"/>
            </a:pPr>
            <a:r>
              <a:rPr lang="en-IN" sz="1600" dirty="0"/>
              <a:t>Cost-Effectiveness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04800" y="3583080"/>
            <a:ext cx="807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572549" y="519825"/>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A5F36228-C2DD-10D0-C45E-167831E954A3}"/>
              </a:ext>
            </a:extLst>
          </p:cNvPr>
          <p:cNvSpPr txBox="1"/>
          <p:nvPr/>
        </p:nvSpPr>
        <p:spPr>
          <a:xfrm>
            <a:off x="381420" y="1142400"/>
            <a:ext cx="8381160" cy="5632824"/>
          </a:xfrm>
          <a:prstGeom prst="rect">
            <a:avLst/>
          </a:prstGeom>
          <a:noFill/>
        </p:spPr>
        <p:txBody>
          <a:bodyPr wrap="square">
            <a:spAutoFit/>
          </a:bodyPr>
          <a:lstStyle/>
          <a:p>
            <a:pPr algn="just">
              <a:lnSpc>
                <a:spcPct val="150000"/>
              </a:lnSpc>
            </a:pPr>
            <a:r>
              <a:rPr lang="en-US" sz="1600" dirty="0"/>
              <a:t>The cultivation of apple trees is of immense economic and agricultural significance, providing a crucial source of nutrition and livelihoods. However, the vitality and productivity of apple orchards are persistently threatened by various diseases that affect the leaves, including but not limited to apple scab, apple rust, and powdery mildew. Timely and accurate detection of these diseases is essential for orchard management, as it enables prompt intervention and treatment. The conventional methods for disease detection in apple leaves primarily rely on human visual inspection, which is labor-intensive, prone to human subjectivity, and often inefficient, especially when orchards are extensive</a:t>
            </a:r>
            <a:r>
              <a:rPr lang="en-US" dirty="0"/>
              <a:t>.</a:t>
            </a:r>
          </a:p>
          <a:p>
            <a:pPr algn="just">
              <a:lnSpc>
                <a:spcPct val="150000"/>
              </a:lnSpc>
            </a:pPr>
            <a:r>
              <a:rPr lang="en-US" sz="1600" dirty="0"/>
              <a:t>The objective is to leverage advanced technology, particularly Convolutional Neural Networks (CNNs), to create a predictive model capable of addressing these challenges. By developing a CNN-based solution, we aim to offer a reliable tool for apple orchard management, enabling early and accurate disease detection, reducing the economic impact of diseases, and ultimately contributing to sustainable and prosperous apple cultivation.</a:t>
            </a:r>
          </a:p>
          <a:p>
            <a:pPr algn="just">
              <a:lnSpc>
                <a:spcPct val="150000"/>
              </a:lnSpc>
            </a:pP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6CD138-8ED1-4C4D-A986-E6A39EBFFDD4}"/>
              </a:ext>
            </a:extLst>
          </p:cNvPr>
          <p:cNvSpPr/>
          <p:nvPr/>
        </p:nvSpPr>
        <p:spPr>
          <a:xfrm>
            <a:off x="639720" y="533400"/>
            <a:ext cx="7132679" cy="584775"/>
          </a:xfrm>
          <a:prstGeom prst="rect">
            <a:avLst/>
          </a:prstGeom>
        </p:spPr>
        <p:txBody>
          <a:bodyPr wrap="square">
            <a:spAutoFit/>
          </a:bodyPr>
          <a:lstStyle/>
          <a:p>
            <a:r>
              <a:rPr lang="en-US" sz="3200" b="1" dirty="0">
                <a:solidFill>
                  <a:srgbClr val="C00000"/>
                </a:solidFill>
                <a:cs typeface="Times New Roman" panose="02020603050405020304" pitchFamily="18" charset="0"/>
              </a:rPr>
              <a:t>Implementation of Existing System</a:t>
            </a:r>
          </a:p>
        </p:txBody>
      </p:sp>
      <p:sp>
        <p:nvSpPr>
          <p:cNvPr id="5" name="CustomShape 1">
            <a:extLst>
              <a:ext uri="{FF2B5EF4-FFF2-40B4-BE49-F238E27FC236}">
                <a16:creationId xmlns:a16="http://schemas.microsoft.com/office/drawing/2014/main" id="{782446C8-6B2D-48A5-B961-ECD11B0C8BFA}"/>
              </a:ext>
            </a:extLst>
          </p:cNvPr>
          <p:cNvSpPr/>
          <p:nvPr/>
        </p:nvSpPr>
        <p:spPr>
          <a:xfrm>
            <a:off x="381420" y="1168687"/>
            <a:ext cx="8381160" cy="75600"/>
          </a:xfrm>
          <a:prstGeom prst="rect">
            <a:avLst/>
          </a:prstGeom>
          <a:solidFill>
            <a:srgbClr val="7030A0"/>
          </a:solidFill>
          <a:ln w="25560">
            <a:solidFill>
              <a:srgbClr val="3A5F8B"/>
            </a:solidFill>
            <a:round/>
          </a:ln>
        </p:spPr>
        <p:txBody>
          <a:bodyPr/>
          <a:lstStyle/>
          <a:p>
            <a:endParaRPr lang="en-IN"/>
          </a:p>
        </p:txBody>
      </p:sp>
      <p:sp>
        <p:nvSpPr>
          <p:cNvPr id="17" name="Rectangle 16">
            <a:extLst>
              <a:ext uri="{FF2B5EF4-FFF2-40B4-BE49-F238E27FC236}">
                <a16:creationId xmlns:a16="http://schemas.microsoft.com/office/drawing/2014/main" id="{18AC737D-2038-4EEA-818B-9A4F3AE02D82}"/>
              </a:ext>
            </a:extLst>
          </p:cNvPr>
          <p:cNvSpPr/>
          <p:nvPr/>
        </p:nvSpPr>
        <p:spPr>
          <a:xfrm>
            <a:off x="228600" y="1294800"/>
            <a:ext cx="8839260" cy="5678991"/>
          </a:xfrm>
          <a:prstGeom prst="rect">
            <a:avLst/>
          </a:prstGeom>
        </p:spPr>
        <p:txBody>
          <a:bodyPr wrap="square">
            <a:spAutoFit/>
          </a:bodyPr>
          <a:lstStyle/>
          <a:p>
            <a:pPr algn="just">
              <a:lnSpc>
                <a:spcPct val="150000"/>
              </a:lnSpc>
            </a:pPr>
            <a:r>
              <a:rPr lang="en-US" sz="1600" dirty="0"/>
              <a:t>The implementation of an existing system for the prediction of diseases in apple leaves using </a:t>
            </a:r>
            <a:r>
              <a:rPr lang="en-US" sz="1600" dirty="0" err="1"/>
              <a:t>Mobilenet</a:t>
            </a:r>
            <a:r>
              <a:rPr lang="en-US" sz="1600" dirty="0"/>
              <a:t> CNN involves a comprehensive process which address the critical issue of disease management in apple orchards. In this implementation, we begin with the collection of a diverse dataset of high-resolution images, meticulously categorized according to specific diseases or health status. Fine-tune a pre-trained </a:t>
            </a:r>
            <a:r>
              <a:rPr lang="en-US" sz="1600" dirty="0" err="1"/>
              <a:t>MobileNet</a:t>
            </a:r>
            <a:r>
              <a:rPr lang="en-US" sz="1600" dirty="0"/>
              <a:t> model on your dataset. </a:t>
            </a:r>
            <a:r>
              <a:rPr lang="en-US" sz="1600" dirty="0" err="1"/>
              <a:t>MobileNet</a:t>
            </a:r>
            <a:r>
              <a:rPr lang="en-US" sz="1600" dirty="0"/>
              <a:t> is often pre-trained on large-scale image classification tasks like ImageNet, which helps it learn useful features. However, you'll need to fine-tune it on  specific dataset to adapt it to the task of apple leaf disease </a:t>
            </a:r>
            <a:r>
              <a:rPr lang="en-US" sz="1600" dirty="0" err="1"/>
              <a:t>detection.The</a:t>
            </a:r>
            <a:r>
              <a:rPr lang="en-US" sz="1600" dirty="0"/>
              <a:t> training process is instrumental in empowering the model to learn and identify various disease symptoms accurately. After training, evaluate the model on a separate validation set to ensure it's performing well and not </a:t>
            </a:r>
            <a:r>
              <a:rPr lang="en-US" sz="1600" dirty="0" err="1"/>
              <a:t>overfitting.Through</a:t>
            </a:r>
            <a:r>
              <a:rPr lang="en-US" sz="1600" dirty="0"/>
              <a:t> evaluation with test data ensures the model's robustness and performance accuracy. Once we’re satisfied with the performance of the model, you can deploy it on mobile devices, allowing orchard owners and agricultural professionals to upload images for disease predictions. Integration and deployment enable real-time or near-real-time predictions, facilitating prompt decision-making in orchard management.</a:t>
            </a:r>
          </a:p>
        </p:txBody>
      </p:sp>
    </p:spTree>
    <p:extLst>
      <p:ext uri="{BB962C8B-B14F-4D97-AF65-F5344CB8AC3E}">
        <p14:creationId xmlns:p14="http://schemas.microsoft.com/office/powerpoint/2010/main" val="181683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4" name="Picture 3">
            <a:extLst>
              <a:ext uri="{FF2B5EF4-FFF2-40B4-BE49-F238E27FC236}">
                <a16:creationId xmlns:a16="http://schemas.microsoft.com/office/drawing/2014/main" id="{0AE89CC4-0FB9-4D43-9AD4-C6BCA51E01CA}"/>
              </a:ext>
            </a:extLst>
          </p:cNvPr>
          <p:cNvPicPr/>
          <p:nvPr/>
        </p:nvPicPr>
        <p:blipFill>
          <a:blip r:embed="rId2">
            <a:extLst>
              <a:ext uri="{28A0092B-C50C-407E-A947-70E740481C1C}">
                <a14:useLocalDpi xmlns:a14="http://schemas.microsoft.com/office/drawing/2010/main" val="0"/>
              </a:ext>
            </a:extLst>
          </a:blip>
          <a:stretch>
            <a:fillRect/>
          </a:stretch>
        </p:blipFill>
        <p:spPr>
          <a:xfrm>
            <a:off x="0" y="1371600"/>
            <a:ext cx="9144000" cy="4343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EE220-7470-4B83-BFDF-E67112E6E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905000"/>
            <a:ext cx="8672733" cy="4114800"/>
          </a:xfrm>
          <a:prstGeom prst="rect">
            <a:avLst/>
          </a:prstGeom>
        </p:spPr>
      </p:pic>
    </p:spTree>
    <p:extLst>
      <p:ext uri="{BB962C8B-B14F-4D97-AF65-F5344CB8AC3E}">
        <p14:creationId xmlns:p14="http://schemas.microsoft.com/office/powerpoint/2010/main" val="178202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C48D2F6F-B76D-BA1C-01CF-1619833D23DC}"/>
              </a:ext>
            </a:extLst>
          </p:cNvPr>
          <p:cNvSpPr txBox="1"/>
          <p:nvPr/>
        </p:nvSpPr>
        <p:spPr>
          <a:xfrm>
            <a:off x="381420" y="1166144"/>
            <a:ext cx="8381160" cy="6355586"/>
          </a:xfrm>
          <a:prstGeom prst="rect">
            <a:avLst/>
          </a:prstGeom>
          <a:noFill/>
        </p:spPr>
        <p:txBody>
          <a:bodyPr wrap="square">
            <a:spAutoFit/>
          </a:bodyPr>
          <a:lstStyle/>
          <a:p>
            <a:pPr algn="just">
              <a:lnSpc>
                <a:spcPct val="150000"/>
              </a:lnSpc>
            </a:pPr>
            <a:r>
              <a:rPr lang="en-US" sz="1600" dirty="0"/>
              <a:t>The implementation of an existing system for the prediction of diseases in apple leaves using Convolutional Neural Networks (CNN) involves a comprehensive process that leverages state-of-the-art technology to address the critical issue of disease management in apple orchards. In this implementation, we begin with the collection of a diverse dataset of high-resolution images, meticulously categorized according to specific diseases or health status. This dataset serves as the foundation for training and validating the CNN model. After data preprocessing, we select a pre-existing CNN architecture known for its efficacy in image classification, fine-tuning it to suit the precise requirements of disease prediction in apple leaves. The training process is instrumental in empowering the model to learn and identify various disease symptoms accurately. Thorough evaluation with test data ensures the model's robustness and performance accuracy.</a:t>
            </a:r>
            <a:r>
              <a:rPr lang="en-US" dirty="0"/>
              <a:t> </a:t>
            </a:r>
            <a:r>
              <a:rPr lang="en-US" sz="1600" dirty="0"/>
              <a:t>To make this technology accessible and user-friendly, a custom interface or application is developed, allowing orchard owners and agricultural professionals to upload images for disease predictions. Integration and deployment enable real-time or near-real-time predictions, facilitating prompt decision-making in orchard management.</a:t>
            </a:r>
          </a:p>
          <a:p>
            <a:br>
              <a:rPr lang="en-US" sz="1600" dirty="0"/>
            </a:br>
            <a:endParaRPr lang="en-I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A89E2B80-E7C6-37CA-039C-9C3C4663697A}"/>
              </a:ext>
            </a:extLst>
          </p:cNvPr>
          <p:cNvSpPr txBox="1"/>
          <p:nvPr/>
        </p:nvSpPr>
        <p:spPr>
          <a:xfrm>
            <a:off x="381000" y="1295400"/>
            <a:ext cx="8229600" cy="3001334"/>
          </a:xfrm>
          <a:prstGeom prst="rect">
            <a:avLst/>
          </a:prstGeom>
          <a:noFill/>
        </p:spPr>
        <p:txBody>
          <a:bodyPr wrap="square">
            <a:spAutoFit/>
          </a:bodyPr>
          <a:lstStyle/>
          <a:p>
            <a:pPr algn="just">
              <a:lnSpc>
                <a:spcPct val="150000"/>
              </a:lnSpc>
            </a:pPr>
            <a:r>
              <a:rPr lang="en-US" sz="1600" dirty="0"/>
              <a:t>The scope of the project for predicting diseases in apple leaves using Convolutional Neural Networks (CNN) is multifaceted and encompasses various aspects, including data collection, model development, deployment, and potential applications. The project's scope can be outlined as follows:</a:t>
            </a:r>
          </a:p>
          <a:p>
            <a:pPr marL="285750" indent="-285750" algn="just">
              <a:lnSpc>
                <a:spcPct val="150000"/>
              </a:lnSpc>
              <a:buFont typeface="Arial" panose="020B0604020202020204" pitchFamily="34" charset="0"/>
              <a:buChar char="•"/>
            </a:pPr>
            <a:r>
              <a:rPr lang="en-IN" sz="1600" dirty="0"/>
              <a:t>Data Collection and Annotation</a:t>
            </a:r>
          </a:p>
          <a:p>
            <a:pPr marL="285750" indent="-285750" algn="just">
              <a:lnSpc>
                <a:spcPct val="150000"/>
              </a:lnSpc>
              <a:buFont typeface="Arial" panose="020B0604020202020204" pitchFamily="34" charset="0"/>
              <a:buChar char="•"/>
            </a:pPr>
            <a:r>
              <a:rPr lang="en-IN" sz="1600" dirty="0"/>
              <a:t>Model Development</a:t>
            </a:r>
          </a:p>
          <a:p>
            <a:pPr marL="285750" indent="-285750" algn="just">
              <a:lnSpc>
                <a:spcPct val="150000"/>
              </a:lnSpc>
              <a:buFont typeface="Arial" panose="020B0604020202020204" pitchFamily="34" charset="0"/>
              <a:buChar char="•"/>
            </a:pPr>
            <a:r>
              <a:rPr lang="en-IN" sz="1600" dirty="0"/>
              <a:t>Training and Validation</a:t>
            </a:r>
          </a:p>
          <a:p>
            <a:pPr marL="285750" indent="-285750" algn="just">
              <a:lnSpc>
                <a:spcPct val="150000"/>
              </a:lnSpc>
              <a:buFont typeface="Arial" panose="020B0604020202020204" pitchFamily="34" charset="0"/>
              <a:buChar char="•"/>
            </a:pPr>
            <a:r>
              <a:rPr lang="en-IN" sz="1600" dirty="0"/>
              <a:t> Integration and Scalability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B31C74-1C04-4933-B76B-0269B60FC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1000"/>
            <a:ext cx="6710363" cy="5410200"/>
          </a:xfrm>
          <a:prstGeom prst="rect">
            <a:avLst/>
          </a:prstGeom>
        </p:spPr>
      </p:pic>
    </p:spTree>
    <p:extLst>
      <p:ext uri="{BB962C8B-B14F-4D97-AF65-F5344CB8AC3E}">
        <p14:creationId xmlns:p14="http://schemas.microsoft.com/office/powerpoint/2010/main" val="178907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dirty="0">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2" name="Picture 1">
            <a:extLst>
              <a:ext uri="{FF2B5EF4-FFF2-40B4-BE49-F238E27FC236}">
                <a16:creationId xmlns:a16="http://schemas.microsoft.com/office/drawing/2014/main" id="{595CBC42-3DB9-4D2B-89CF-B1B078BAB187}"/>
              </a:ext>
            </a:extLst>
          </p:cNvPr>
          <p:cNvPicPr>
            <a:picLocks noChangeAspect="1"/>
          </p:cNvPicPr>
          <p:nvPr/>
        </p:nvPicPr>
        <p:blipFill>
          <a:blip r:embed="rId2"/>
          <a:stretch>
            <a:fillRect/>
          </a:stretch>
        </p:blipFill>
        <p:spPr>
          <a:xfrm>
            <a:off x="152400" y="1219200"/>
            <a:ext cx="6481762" cy="2647950"/>
          </a:xfrm>
          <a:prstGeom prst="rect">
            <a:avLst/>
          </a:prstGeom>
        </p:spPr>
      </p:pic>
      <p:pic>
        <p:nvPicPr>
          <p:cNvPr id="3" name="Picture 2">
            <a:extLst>
              <a:ext uri="{FF2B5EF4-FFF2-40B4-BE49-F238E27FC236}">
                <a16:creationId xmlns:a16="http://schemas.microsoft.com/office/drawing/2014/main" id="{3A2FA62D-11BC-43C6-A444-577DA041C0E4}"/>
              </a:ext>
            </a:extLst>
          </p:cNvPr>
          <p:cNvPicPr>
            <a:picLocks noChangeAspect="1"/>
          </p:cNvPicPr>
          <p:nvPr/>
        </p:nvPicPr>
        <p:blipFill>
          <a:blip r:embed="rId3"/>
          <a:stretch>
            <a:fillRect/>
          </a:stretch>
        </p:blipFill>
        <p:spPr>
          <a:xfrm>
            <a:off x="615202" y="3884083"/>
            <a:ext cx="6018960" cy="2838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4763654E-D3CD-C0F1-27AB-4D6629E06080}"/>
              </a:ext>
            </a:extLst>
          </p:cNvPr>
          <p:cNvSpPr txBox="1"/>
          <p:nvPr/>
        </p:nvSpPr>
        <p:spPr>
          <a:xfrm>
            <a:off x="457200" y="1295400"/>
            <a:ext cx="8381160" cy="2262671"/>
          </a:xfrm>
          <a:prstGeom prst="rect">
            <a:avLst/>
          </a:prstGeom>
          <a:noFill/>
        </p:spPr>
        <p:txBody>
          <a:bodyPr wrap="square">
            <a:spAutoFit/>
          </a:bodyPr>
          <a:lstStyle/>
          <a:p>
            <a:pPr algn="just">
              <a:lnSpc>
                <a:spcPct val="150000"/>
              </a:lnSpc>
            </a:pPr>
            <a:r>
              <a:rPr lang="en-US" sz="1600" dirty="0"/>
              <a:t>The utilization of Convolutional Neural Networks (CNN) for the prediction of diseases in apple leaves represents a significant leap forward in the realm of orchard management and agricultural technology. This innovative approach addresses the critical challenges associated with timely and accurate disease detection in apple orchards. As we draw our study to a close, it is evident that this technology holds great promise for revolutionizing disease management practices and fostering sustainable apple cultivation.. </a:t>
            </a:r>
            <a:endParaRPr lang="en-IN"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457200" y="375791"/>
            <a:ext cx="2819400" cy="584775"/>
          </a:xfrm>
          <a:prstGeom prst="rect">
            <a:avLst/>
          </a:prstGeom>
          <a:noFill/>
        </p:spPr>
        <p:txBody>
          <a:bodyPr wrap="square" rtlCol="0">
            <a:spAutoFit/>
          </a:bodyPr>
          <a:lstStyle/>
          <a:p>
            <a:r>
              <a:rPr lang="en-IN" sz="3200" b="1" dirty="0">
                <a:solidFill>
                  <a:srgbClr val="C00000"/>
                </a:solidFill>
                <a:latin typeface="+mj-lt"/>
              </a:rPr>
              <a:t>References</a:t>
            </a:r>
            <a:endParaRPr lang="en-US" sz="3200" dirty="0">
              <a:latin typeface="+mj-lt"/>
            </a:endParaRPr>
          </a:p>
        </p:txBody>
      </p:sp>
      <p:sp>
        <p:nvSpPr>
          <p:cNvPr id="4" name="TextBox 3">
            <a:extLst>
              <a:ext uri="{FF2B5EF4-FFF2-40B4-BE49-F238E27FC236}">
                <a16:creationId xmlns:a16="http://schemas.microsoft.com/office/drawing/2014/main" id="{3BF236E2-EC20-A4D1-F33B-C8D8DEF90785}"/>
              </a:ext>
            </a:extLst>
          </p:cNvPr>
          <p:cNvSpPr txBox="1"/>
          <p:nvPr/>
        </p:nvSpPr>
        <p:spPr>
          <a:xfrm>
            <a:off x="228600" y="1143000"/>
            <a:ext cx="8381160" cy="4109330"/>
          </a:xfrm>
          <a:prstGeom prst="rect">
            <a:avLst/>
          </a:prstGeom>
          <a:noFill/>
        </p:spPr>
        <p:txBody>
          <a:bodyPr wrap="square">
            <a:spAutoFit/>
          </a:bodyPr>
          <a:lstStyle/>
          <a:p>
            <a:pPr algn="just">
              <a:lnSpc>
                <a:spcPct val="150000"/>
              </a:lnSpc>
            </a:pPr>
            <a:r>
              <a:rPr lang="en-IN" sz="1200" dirty="0">
                <a:solidFill>
                  <a:schemeClr val="tx2">
                    <a:lumMod val="60000"/>
                    <a:lumOff val="40000"/>
                  </a:schemeClr>
                </a:solidFill>
              </a:rPr>
              <a:t>1</a:t>
            </a:r>
            <a:r>
              <a:rPr lang="en-IN" sz="1600" dirty="0">
                <a:solidFill>
                  <a:schemeClr val="tx2">
                    <a:lumMod val="60000"/>
                    <a:lumOff val="40000"/>
                  </a:schemeClr>
                </a:solidFill>
              </a:rPr>
              <a:t>. </a:t>
            </a:r>
            <a:r>
              <a:rPr lang="en-IN" sz="1600" dirty="0" err="1">
                <a:solidFill>
                  <a:schemeClr val="tx2">
                    <a:lumMod val="60000"/>
                    <a:lumOff val="40000"/>
                  </a:schemeClr>
                </a:solidFill>
              </a:rPr>
              <a:t>Gehan</a:t>
            </a:r>
            <a:r>
              <a:rPr lang="en-IN" sz="1600" dirty="0">
                <a:solidFill>
                  <a:schemeClr val="tx2">
                    <a:lumMod val="60000"/>
                    <a:lumOff val="40000"/>
                  </a:schemeClr>
                </a:solidFill>
              </a:rPr>
              <a:t>, M. A., Green, J., &amp; Jones, J. (2017). "</a:t>
            </a:r>
            <a:r>
              <a:rPr lang="en-IN" sz="1600" dirty="0" err="1">
                <a:solidFill>
                  <a:schemeClr val="tx2">
                    <a:lumMod val="60000"/>
                    <a:lumOff val="40000"/>
                  </a:schemeClr>
                </a:solidFill>
              </a:rPr>
              <a:t>PlantCV</a:t>
            </a:r>
            <a:r>
              <a:rPr lang="en-IN" sz="1600" dirty="0">
                <a:solidFill>
                  <a:schemeClr val="tx2">
                    <a:lumMod val="60000"/>
                    <a:lumOff val="40000"/>
                  </a:schemeClr>
                </a:solidFill>
              </a:rPr>
              <a:t> v2: Image analysis</a:t>
            </a:r>
          </a:p>
          <a:p>
            <a:pPr algn="just">
              <a:lnSpc>
                <a:spcPct val="150000"/>
              </a:lnSpc>
            </a:pPr>
            <a:r>
              <a:rPr lang="en-IN" sz="1600" dirty="0">
                <a:solidFill>
                  <a:schemeClr val="tx2">
                    <a:lumMod val="60000"/>
                    <a:lumOff val="40000"/>
                  </a:schemeClr>
                </a:solidFill>
              </a:rPr>
              <a:t>     software for high-throughput plant phenotyping." </a:t>
            </a:r>
            <a:r>
              <a:rPr lang="en-IN" sz="1600" dirty="0" err="1">
                <a:solidFill>
                  <a:schemeClr val="tx2">
                    <a:lumMod val="60000"/>
                    <a:lumOff val="40000"/>
                  </a:schemeClr>
                </a:solidFill>
              </a:rPr>
              <a:t>PeerJ</a:t>
            </a:r>
            <a:r>
              <a:rPr lang="en-IN" sz="1600" dirty="0">
                <a:solidFill>
                  <a:schemeClr val="tx2">
                    <a:lumMod val="60000"/>
                    <a:lumOff val="40000"/>
                  </a:schemeClr>
                </a:solidFill>
              </a:rPr>
              <a:t>, 5, e4088.</a:t>
            </a:r>
          </a:p>
          <a:p>
            <a:pPr algn="just">
              <a:lnSpc>
                <a:spcPct val="150000"/>
              </a:lnSpc>
            </a:pPr>
            <a:r>
              <a:rPr lang="en-IN" sz="1600" dirty="0">
                <a:solidFill>
                  <a:schemeClr val="tx2">
                    <a:lumMod val="60000"/>
                    <a:lumOff val="40000"/>
                  </a:schemeClr>
                </a:solidFill>
              </a:rPr>
              <a:t>2. </a:t>
            </a:r>
            <a:r>
              <a:rPr lang="en-IN" sz="1600" dirty="0" err="1">
                <a:solidFill>
                  <a:schemeClr val="tx2">
                    <a:lumMod val="60000"/>
                    <a:lumOff val="40000"/>
                  </a:schemeClr>
                </a:solidFill>
              </a:rPr>
              <a:t>Sladojevic</a:t>
            </a:r>
            <a:r>
              <a:rPr lang="en-IN" sz="1600" dirty="0">
                <a:solidFill>
                  <a:schemeClr val="tx2">
                    <a:lumMod val="60000"/>
                    <a:lumOff val="40000"/>
                  </a:schemeClr>
                </a:solidFill>
              </a:rPr>
              <a:t>, S., </a:t>
            </a:r>
            <a:r>
              <a:rPr lang="en-IN" sz="1600" dirty="0" err="1">
                <a:solidFill>
                  <a:schemeClr val="tx2">
                    <a:lumMod val="60000"/>
                    <a:lumOff val="40000"/>
                  </a:schemeClr>
                </a:solidFill>
              </a:rPr>
              <a:t>Arsenovic</a:t>
            </a:r>
            <a:r>
              <a:rPr lang="en-IN" sz="1600" dirty="0">
                <a:solidFill>
                  <a:schemeClr val="tx2">
                    <a:lumMod val="60000"/>
                    <a:lumOff val="40000"/>
                  </a:schemeClr>
                </a:solidFill>
              </a:rPr>
              <a:t>, M., </a:t>
            </a:r>
            <a:r>
              <a:rPr lang="en-IN" sz="1600" dirty="0" err="1">
                <a:solidFill>
                  <a:schemeClr val="tx2">
                    <a:lumMod val="60000"/>
                    <a:lumOff val="40000"/>
                  </a:schemeClr>
                </a:solidFill>
              </a:rPr>
              <a:t>Anderla</a:t>
            </a:r>
            <a:r>
              <a:rPr lang="en-IN" sz="1600" dirty="0">
                <a:solidFill>
                  <a:schemeClr val="tx2">
                    <a:lumMod val="60000"/>
                    <a:lumOff val="40000"/>
                  </a:schemeClr>
                </a:solidFill>
              </a:rPr>
              <a:t>, A., </a:t>
            </a:r>
            <a:r>
              <a:rPr lang="en-IN" sz="1600" dirty="0" err="1">
                <a:solidFill>
                  <a:schemeClr val="tx2">
                    <a:lumMod val="60000"/>
                    <a:lumOff val="40000"/>
                  </a:schemeClr>
                </a:solidFill>
              </a:rPr>
              <a:t>Culibrk</a:t>
            </a:r>
            <a:r>
              <a:rPr lang="en-IN" sz="1600" dirty="0">
                <a:solidFill>
                  <a:schemeClr val="tx2">
                    <a:lumMod val="60000"/>
                    <a:lumOff val="40000"/>
                  </a:schemeClr>
                </a:solidFill>
              </a:rPr>
              <a:t>, D., &amp; Stefanovic, D. (2016).</a:t>
            </a:r>
          </a:p>
          <a:p>
            <a:pPr algn="just">
              <a:lnSpc>
                <a:spcPct val="150000"/>
              </a:lnSpc>
            </a:pPr>
            <a:r>
              <a:rPr lang="en-IN" sz="1600" dirty="0">
                <a:solidFill>
                  <a:schemeClr val="tx2">
                    <a:lumMod val="60000"/>
                    <a:lumOff val="40000"/>
                  </a:schemeClr>
                </a:solidFill>
              </a:rPr>
              <a:t>   "Deep neural networks based recognition of plant diseases by leaf image</a:t>
            </a:r>
          </a:p>
          <a:p>
            <a:pPr algn="just">
              <a:lnSpc>
                <a:spcPct val="150000"/>
              </a:lnSpc>
            </a:pPr>
            <a:r>
              <a:rPr lang="en-IN" sz="1600" dirty="0">
                <a:solidFill>
                  <a:schemeClr val="tx2">
                    <a:lumMod val="60000"/>
                    <a:lumOff val="40000"/>
                  </a:schemeClr>
                </a:solidFill>
              </a:rPr>
              <a:t>    classification." Computational Intelligence and Neuroscience, 2016.</a:t>
            </a:r>
          </a:p>
          <a:p>
            <a:pPr algn="just">
              <a:lnSpc>
                <a:spcPct val="150000"/>
              </a:lnSpc>
            </a:pPr>
            <a:r>
              <a:rPr lang="en-IN" sz="1600" dirty="0">
                <a:solidFill>
                  <a:schemeClr val="tx2">
                    <a:lumMod val="60000"/>
                    <a:lumOff val="40000"/>
                  </a:schemeClr>
                </a:solidFill>
              </a:rPr>
              <a:t>3. Fuentes, A., Yoon, S., Kim, S. C., &amp; Park, D. S. (2017). "A robust deep  </a:t>
            </a:r>
          </a:p>
          <a:p>
            <a:pPr algn="just">
              <a:lnSpc>
                <a:spcPct val="150000"/>
              </a:lnSpc>
            </a:pPr>
            <a:r>
              <a:rPr lang="en-IN" sz="1600" dirty="0">
                <a:solidFill>
                  <a:schemeClr val="tx2">
                    <a:lumMod val="60000"/>
                    <a:lumOff val="40000"/>
                  </a:schemeClr>
                </a:solidFill>
              </a:rPr>
              <a:t>    learning-based detector for real-time tomato plant diseases and pests </a:t>
            </a:r>
          </a:p>
          <a:p>
            <a:pPr algn="just">
              <a:lnSpc>
                <a:spcPct val="150000"/>
              </a:lnSpc>
            </a:pPr>
            <a:r>
              <a:rPr lang="en-IN" sz="1600" dirty="0">
                <a:solidFill>
                  <a:schemeClr val="tx2">
                    <a:lumMod val="60000"/>
                    <a:lumOff val="40000"/>
                  </a:schemeClr>
                </a:solidFill>
              </a:rPr>
              <a:t>     recognition." Sensors, 17(9), 2022.</a:t>
            </a:r>
          </a:p>
          <a:p>
            <a:pPr algn="just">
              <a:lnSpc>
                <a:spcPct val="150000"/>
              </a:lnSpc>
            </a:pPr>
            <a:r>
              <a:rPr lang="en-IN" sz="1600" dirty="0">
                <a:solidFill>
                  <a:schemeClr val="tx2">
                    <a:lumMod val="60000"/>
                    <a:lumOff val="40000"/>
                  </a:schemeClr>
                </a:solidFill>
              </a:rPr>
              <a:t>4. </a:t>
            </a:r>
            <a:r>
              <a:rPr lang="en-IN" sz="1600" dirty="0" err="1">
                <a:solidFill>
                  <a:schemeClr val="tx2">
                    <a:lumMod val="60000"/>
                    <a:lumOff val="40000"/>
                  </a:schemeClr>
                </a:solidFill>
              </a:rPr>
              <a:t>Krizhevsky</a:t>
            </a:r>
            <a:r>
              <a:rPr lang="en-IN" sz="1600" dirty="0">
                <a:solidFill>
                  <a:schemeClr val="tx2">
                    <a:lumMod val="60000"/>
                    <a:lumOff val="40000"/>
                  </a:schemeClr>
                </a:solidFill>
              </a:rPr>
              <a:t>, A., </a:t>
            </a:r>
            <a:r>
              <a:rPr lang="en-IN" sz="1600" dirty="0" err="1">
                <a:solidFill>
                  <a:schemeClr val="tx2">
                    <a:lumMod val="60000"/>
                    <a:lumOff val="40000"/>
                  </a:schemeClr>
                </a:solidFill>
              </a:rPr>
              <a:t>Sutskever</a:t>
            </a:r>
            <a:r>
              <a:rPr lang="en-IN" sz="1600" dirty="0">
                <a:solidFill>
                  <a:schemeClr val="tx2">
                    <a:lumMod val="60000"/>
                    <a:lumOff val="40000"/>
                  </a:schemeClr>
                </a:solidFill>
              </a:rPr>
              <a:t>, I., &amp; Hinton, G. E. (2017). "ImageNet classification </a:t>
            </a:r>
          </a:p>
          <a:p>
            <a:pPr algn="just">
              <a:lnSpc>
                <a:spcPct val="150000"/>
              </a:lnSpc>
            </a:pPr>
            <a:r>
              <a:rPr lang="en-IN" sz="1600" dirty="0">
                <a:solidFill>
                  <a:schemeClr val="tx2">
                    <a:lumMod val="60000"/>
                    <a:lumOff val="40000"/>
                  </a:schemeClr>
                </a:solidFill>
              </a:rPr>
              <a:t>    with deep convolutional neural networks." Communications of the ACM, 60(6),          </a:t>
            </a:r>
          </a:p>
          <a:p>
            <a:pPr algn="just">
              <a:lnSpc>
                <a:spcPct val="150000"/>
              </a:lnSpc>
            </a:pPr>
            <a:r>
              <a:rPr lang="en-IN" sz="1600" dirty="0">
                <a:solidFill>
                  <a:schemeClr val="tx2">
                    <a:lumMod val="60000"/>
                    <a:lumOff val="40000"/>
                  </a:schemeClr>
                </a:solidFill>
              </a:rPr>
              <a:t>    84-90.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3200" b="1" dirty="0">
                <a:solidFill>
                  <a:srgbClr val="000000"/>
                </a:solidFill>
                <a:latin typeface="Arial Black" pitchFamily="34" charset="0"/>
              </a:rPr>
              <a:t>Abstract</a:t>
            </a: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Rectangle 6">
            <a:extLst>
              <a:ext uri="{FF2B5EF4-FFF2-40B4-BE49-F238E27FC236}">
                <a16:creationId xmlns:a16="http://schemas.microsoft.com/office/drawing/2014/main" id="{308EEA11-2FF6-487E-97D8-365BE84B5CFE}"/>
              </a:ext>
            </a:extLst>
          </p:cNvPr>
          <p:cNvSpPr/>
          <p:nvPr/>
        </p:nvSpPr>
        <p:spPr>
          <a:xfrm>
            <a:off x="390418" y="1295400"/>
            <a:ext cx="8476196" cy="4431983"/>
          </a:xfrm>
          <a:prstGeom prst="rect">
            <a:avLst/>
          </a:prstGeom>
        </p:spPr>
        <p:txBody>
          <a:bodyPr wrap="square">
            <a:spAutoFit/>
          </a:bodyPr>
          <a:lstStyle/>
          <a:p>
            <a:pPr algn="just">
              <a:lnSpc>
                <a:spcPct val="150000"/>
              </a:lnSpc>
            </a:pPr>
            <a:r>
              <a:rPr lang="en-US" sz="1600" dirty="0">
                <a:solidFill>
                  <a:srgbClr val="374151"/>
                </a:solidFill>
              </a:rPr>
              <a:t> </a:t>
            </a:r>
            <a:r>
              <a:rPr lang="en-US" sz="1600" dirty="0"/>
              <a:t>Apple tree diseases can significantly impact fruit quality and yield, making early detection and intervention crucial for orchard management. To avoid the impact on apple production a novel approach is required for the early and accurate prediction of diseases in apple leaves using Convolutional Neural Networks (CNNs). Our proposed system contains a comprehensive dataset of high-resolution images of apple leaves exhibiting various disease symptoms, including common issues like apple scab, apple rust, and powdery mildew. The dataset was carefully annotated to train and validate the CNN model effectively. The proposed CNN model utilizes its ability to automatically learn relevant features from images, making it highly suitable for the task of disease prediction in apple </a:t>
            </a:r>
            <a:r>
              <a:rPr lang="en-US" sz="1600" dirty="0" err="1"/>
              <a:t>leaves.This</a:t>
            </a:r>
            <a:r>
              <a:rPr lang="en-US" sz="1600" dirty="0"/>
              <a:t> model contribute to the field of precision agriculture by offering a cost effective and efficient tool for apple disease detection.</a:t>
            </a:r>
            <a:endParaRPr lang="en-US" sz="1600" dirty="0">
              <a:solidFill>
                <a:srgbClr val="374151"/>
              </a:solidFill>
            </a:endParaRP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5814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81420" y="1142280"/>
            <a:ext cx="8381160" cy="4847994"/>
          </a:xfrm>
          <a:prstGeom prst="rect">
            <a:avLst/>
          </a:prstGeom>
          <a:noFill/>
        </p:spPr>
        <p:txBody>
          <a:bodyPr wrap="square" rtlCol="0">
            <a:spAutoFit/>
          </a:bodyPr>
          <a:lstStyle/>
          <a:p>
            <a:pPr algn="just">
              <a:lnSpc>
                <a:spcPct val="150000"/>
              </a:lnSpc>
            </a:pPr>
            <a:r>
              <a:rPr lang="en-US" sz="1600" dirty="0"/>
              <a:t> Apple cultivation is a cornerstone of agriculture worldwide, providing a valuable source of nutrition and economic prosperity. However, the well-being of apple orchards is consistently challenged by various diseases that afflict apple leaves. These diseases, such as apple scab, apple rust, and powdery mildew, can have a devastating impact on both the quantity and quality of apple harvests. To address this issue effectively, early detection of these diseases is of paramount importance, as it enables timely intervention and treatment.</a:t>
            </a:r>
          </a:p>
          <a:p>
            <a:pPr algn="just">
              <a:lnSpc>
                <a:spcPct val="150000"/>
              </a:lnSpc>
            </a:pPr>
            <a:r>
              <a:rPr lang="en-US" sz="1600" dirty="0"/>
              <a:t>Traditionally, disease detection in apple leaves has relied on manual visual inspections, which are labor-intensive, subjective, and often susceptible to human error. In recent years, the integration of advanced technologies, particularly Convolutional Neural Networks (CNNs), has opened new horizons in the realm of disease prediction. CNNs are a class of deep learning models specifically designed for image analysis and pattern recognition. They have shown remarkable capabilities in automating the detection and classification of diseases in various agricultural contexts.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609600" y="3590050"/>
            <a:ext cx="6324600" cy="760320"/>
          </a:xfrm>
          <a:prstGeom prst="rect">
            <a:avLst/>
          </a:prstGeom>
        </p:spPr>
        <p:txBody>
          <a:bodyPr lIns="90000" tIns="45000" rIns="90000" bIns="45000"/>
          <a:lstStyle/>
          <a:p>
            <a:pPr algn="r">
              <a:lnSpc>
                <a:spcPct val="100000"/>
              </a:lnSpc>
            </a:pPr>
            <a:r>
              <a:rPr lang="en-US" sz="4400" b="1" dirty="0">
                <a:latin typeface="Arial Black" panose="020B0A04020102020204" pitchFamily="34" charset="0"/>
              </a:rPr>
              <a:t>Literature</a:t>
            </a:r>
            <a:r>
              <a:rPr lang="en-US" sz="4400" b="1" dirty="0"/>
              <a:t> </a:t>
            </a:r>
            <a:r>
              <a:rPr lang="en-US" sz="4400" b="1" dirty="0">
                <a:latin typeface="Arial Black" panose="020B0A04020102020204" pitchFamily="34" charset="0"/>
              </a:rPr>
              <a:t>Review</a:t>
            </a:r>
            <a:endParaRPr sz="4400" b="1"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3484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b="1" u="sng" dirty="0">
                <a:solidFill>
                  <a:srgbClr val="C00000"/>
                </a:solidFill>
                <a:latin typeface="Times New Roman" panose="02020603050405020304" pitchFamily="18" charset="0"/>
                <a:cs typeface="Times New Roman" panose="02020603050405020304" pitchFamily="18" charset="0"/>
              </a:rPr>
              <a:t>Comparison table for the existing system</a:t>
            </a:r>
            <a:endParaRPr lang="en-US" sz="2400" b="1" u="sng"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nvGraphicFramePr>
        <p:xfrm>
          <a:off x="114613" y="451727"/>
          <a:ext cx="8782251" cy="6389922"/>
        </p:xfrm>
        <a:graphic>
          <a:graphicData uri="http://schemas.openxmlformats.org/drawingml/2006/table">
            <a:tbl>
              <a:tblPr firstRow="1" bandRow="1">
                <a:tableStyleId>{5C22544A-7EE6-4342-B048-85BDC9FD1C3A}</a:tableStyleId>
              </a:tblPr>
              <a:tblGrid>
                <a:gridCol w="400527">
                  <a:extLst>
                    <a:ext uri="{9D8B030D-6E8A-4147-A177-3AD203B41FA5}">
                      <a16:colId xmlns:a16="http://schemas.microsoft.com/office/drawing/2014/main" val="432745929"/>
                    </a:ext>
                  </a:extLst>
                </a:gridCol>
                <a:gridCol w="1085060">
                  <a:extLst>
                    <a:ext uri="{9D8B030D-6E8A-4147-A177-3AD203B41FA5}">
                      <a16:colId xmlns:a16="http://schemas.microsoft.com/office/drawing/2014/main" val="1998233565"/>
                    </a:ext>
                  </a:extLst>
                </a:gridCol>
                <a:gridCol w="1371600">
                  <a:extLst>
                    <a:ext uri="{9D8B030D-6E8A-4147-A177-3AD203B41FA5}">
                      <a16:colId xmlns:a16="http://schemas.microsoft.com/office/drawing/2014/main" val="3760181125"/>
                    </a:ext>
                  </a:extLst>
                </a:gridCol>
                <a:gridCol w="914400">
                  <a:extLst>
                    <a:ext uri="{9D8B030D-6E8A-4147-A177-3AD203B41FA5}">
                      <a16:colId xmlns:a16="http://schemas.microsoft.com/office/drawing/2014/main" val="1470764825"/>
                    </a:ext>
                  </a:extLst>
                </a:gridCol>
                <a:gridCol w="2933504">
                  <a:extLst>
                    <a:ext uri="{9D8B030D-6E8A-4147-A177-3AD203B41FA5}">
                      <a16:colId xmlns:a16="http://schemas.microsoft.com/office/drawing/2014/main" val="3423994347"/>
                    </a:ext>
                  </a:extLst>
                </a:gridCol>
                <a:gridCol w="2077160">
                  <a:extLst>
                    <a:ext uri="{9D8B030D-6E8A-4147-A177-3AD203B41FA5}">
                      <a16:colId xmlns:a16="http://schemas.microsoft.com/office/drawing/2014/main" val="635663868"/>
                    </a:ext>
                  </a:extLst>
                </a:gridCol>
              </a:tblGrid>
              <a:tr h="656200">
                <a:tc>
                  <a:txBody>
                    <a:bodyPr/>
                    <a:lstStyle/>
                    <a:p>
                      <a:r>
                        <a:rPr lang="en-US" sz="800" dirty="0" err="1">
                          <a:latin typeface="Times New Roman" panose="02020603050405020304" pitchFamily="18" charset="0"/>
                          <a:cs typeface="Times New Roman" panose="02020603050405020304" pitchFamily="18" charset="0"/>
                        </a:rPr>
                        <a:t>S.No</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Authors and     Journal Name&amp; Year of publication</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Problem Statement</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Name of the Proposed solution/Method</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Solution </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Remarks</a:t>
                      </a:r>
                      <a:endParaRPr lang="en-IN"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17685">
                <a:tc>
                  <a:txBody>
                    <a:bodyPr/>
                    <a:lstStyle/>
                    <a:p>
                      <a:r>
                        <a:rPr lang="en-US" sz="800" dirty="0">
                          <a:latin typeface="Times New Roman" panose="02020603050405020304" pitchFamily="18" charset="0"/>
                          <a:cs typeface="Times New Roman" panose="02020603050405020304" pitchFamily="18" charset="0"/>
                        </a:rPr>
                        <a:t>1</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solidFill>
                            <a:schemeClr val="dk1"/>
                          </a:solidFill>
                          <a:effectLst/>
                          <a:latin typeface="Times New Roman" panose="02020603050405020304" pitchFamily="18" charset="0"/>
                          <a:ea typeface="+mn-ea"/>
                          <a:cs typeface="Times New Roman" panose="02020603050405020304" pitchFamily="18" charset="0"/>
                        </a:rPr>
                        <a:t>Mohanty, S. P., et al. (Computers and Electronics in Agriculture, 2018)</a:t>
                      </a:r>
                      <a:endParaRPr lang="en-IN" sz="800" dirty="0">
                        <a:latin typeface="Times New Roman" panose="02020603050405020304" pitchFamily="18" charset="0"/>
                        <a:cs typeface="Times New Roman" panose="02020603050405020304" pitchFamily="18" charset="0"/>
                      </a:endParaRPr>
                    </a:p>
                  </a:txBody>
                  <a:tcPr/>
                </a:tc>
                <a:tc>
                  <a:txBody>
                    <a:bodyPr/>
                    <a:lstStyle/>
                    <a:p>
                      <a:r>
                        <a:rPr lang="en-US" sz="800" dirty="0">
                          <a:solidFill>
                            <a:schemeClr val="dk1"/>
                          </a:solidFill>
                          <a:effectLst/>
                          <a:latin typeface="Times New Roman" panose="02020603050405020304" pitchFamily="18" charset="0"/>
                          <a:ea typeface="+mn-ea"/>
                          <a:cs typeface="Times New Roman" panose="02020603050405020304" pitchFamily="18" charset="0"/>
                        </a:rPr>
                        <a:t>It is difficult to manually detect and classify apple leaf diseases with high accuracy, especially in early stages.</a:t>
                      </a:r>
                      <a:r>
                        <a:rPr lang="en-US" sz="800" b="0" i="0" dirty="0">
                          <a:solidFill>
                            <a:schemeClr val="dk1"/>
                          </a:solidFill>
                          <a:effectLst/>
                          <a:latin typeface="Times New Roman" panose="02020603050405020304" pitchFamily="18" charset="0"/>
                          <a:ea typeface="+mn-ea"/>
                          <a:cs typeface="Times New Roman" panose="02020603050405020304" pitchFamily="18" charset="0"/>
                        </a:rPr>
                        <a:t>.</a:t>
                      </a:r>
                      <a:endParaRPr lang="en-IN" sz="8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dirty="0">
                          <a:solidFill>
                            <a:schemeClr val="dk1"/>
                          </a:solidFill>
                          <a:effectLst/>
                          <a:latin typeface="Times New Roman" panose="02020603050405020304" pitchFamily="18" charset="0"/>
                          <a:ea typeface="+mn-ea"/>
                          <a:cs typeface="Times New Roman" panose="02020603050405020304" pitchFamily="18" charset="0"/>
                        </a:rPr>
                        <a:t>Deep convolutional neural network (CNN) model</a:t>
                      </a:r>
                      <a:endParaRPr lang="en-US" sz="8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The model was trained on a dataset of apple leaf images that were labeled with different disease types. The study found that the model was able to achieve high accuracy in disease detection and classification, even with noisy and low-quality images.</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This study provides evidence that CNN models can be used to predict disease in apple leaves with high accuracy.</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097843794"/>
                  </a:ext>
                </a:extLst>
              </a:tr>
              <a:tr h="1389442">
                <a:tc>
                  <a:txBody>
                    <a:bodyPr/>
                    <a:lstStyle/>
                    <a:p>
                      <a:r>
                        <a:rPr lang="en-US" sz="800" dirty="0">
                          <a:latin typeface="Times New Roman" panose="02020603050405020304" pitchFamily="18" charset="0"/>
                          <a:cs typeface="Times New Roman" panose="02020603050405020304" pitchFamily="18" charset="0"/>
                        </a:rPr>
                        <a:t>2</a:t>
                      </a:r>
                      <a:endParaRPr lang="en-IN" sz="800" dirty="0">
                        <a:latin typeface="Times New Roman" panose="02020603050405020304" pitchFamily="18" charset="0"/>
                        <a:cs typeface="Times New Roman" panose="02020603050405020304" pitchFamily="18" charset="0"/>
                      </a:endParaRPr>
                    </a:p>
                  </a:txBody>
                  <a:tcP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Wang, X., et al. (IEEE Transactions on Image Processing, 2020)</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It is time-consuming and labor-intensive to train CNN models for apple leaf disease detection from scratch.</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Transfer learning approach</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gn="l">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The study proposed a transfer learning approach for apple leaf disease detection using a CNN model. Transfer learning is a technique in which a pre-trained model is used as a starting point for a new task. The study found that the transfer learning approach was able to achieve high accuracy in apple leaf disease detection with a relatively small dataset of training data.</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This study provides a more efficient way to train CNN models for apple leaf disease detection.</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396774005"/>
                  </a:ext>
                </a:extLst>
              </a:tr>
              <a:tr h="1633373">
                <a:tc>
                  <a:txBody>
                    <a:bodyPr/>
                    <a:lstStyle/>
                    <a:p>
                      <a:r>
                        <a:rPr lang="en-US" sz="800" dirty="0">
                          <a:latin typeface="Times New Roman" panose="02020603050405020304" pitchFamily="18" charset="0"/>
                          <a:cs typeface="Times New Roman" panose="02020603050405020304" pitchFamily="18" charset="0"/>
                        </a:rPr>
                        <a:t>3</a:t>
                      </a:r>
                      <a:endParaRPr lang="en-IN" sz="800" dirty="0">
                        <a:latin typeface="Times New Roman" panose="02020603050405020304" pitchFamily="18" charset="0"/>
                        <a:cs typeface="Times New Roman" panose="02020603050405020304" pitchFamily="18" charset="0"/>
                      </a:endParaRPr>
                    </a:p>
                  </a:txBody>
                  <a:tcP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Li, Y., et al. (Computers and Electronics in Agriculture, 2023)</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gn="l">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Existing CNN models for apple leaf disease detection can be computationally expensive and impractical for use on mobile devices.</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err="1">
                          <a:solidFill>
                            <a:srgbClr val="1F1F1F"/>
                          </a:solidFill>
                          <a:effectLst/>
                          <a:latin typeface="Times New Roman" panose="02020603050405020304" pitchFamily="18" charset="0"/>
                          <a:ea typeface=""/>
                          <a:cs typeface="Times New Roman" panose="02020603050405020304" pitchFamily="18" charset="0"/>
                        </a:rPr>
                        <a:t>MobileNet</a:t>
                      </a:r>
                      <a:r>
                        <a:rPr lang="en-US" sz="800" dirty="0">
                          <a:solidFill>
                            <a:srgbClr val="1F1F1F"/>
                          </a:solidFill>
                          <a:effectLst/>
                          <a:latin typeface="Times New Roman" panose="02020603050405020304" pitchFamily="18" charset="0"/>
                          <a:ea typeface=""/>
                          <a:cs typeface="Times New Roman" panose="02020603050405020304" pitchFamily="18" charset="0"/>
                        </a:rPr>
                        <a:t> CNN model</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The study proposed a </a:t>
                      </a:r>
                      <a:r>
                        <a:rPr lang="en-US" sz="800" dirty="0" err="1">
                          <a:solidFill>
                            <a:srgbClr val="1F1F1F"/>
                          </a:solidFill>
                          <a:effectLst/>
                          <a:latin typeface="Times New Roman" panose="02020603050405020304" pitchFamily="18" charset="0"/>
                          <a:ea typeface=""/>
                          <a:cs typeface="Times New Roman" panose="02020603050405020304" pitchFamily="18" charset="0"/>
                        </a:rPr>
                        <a:t>MobileNet</a:t>
                      </a:r>
                      <a:r>
                        <a:rPr lang="en-US" sz="800" dirty="0">
                          <a:solidFill>
                            <a:srgbClr val="1F1F1F"/>
                          </a:solidFill>
                          <a:effectLst/>
                          <a:latin typeface="Times New Roman" panose="02020603050405020304" pitchFamily="18" charset="0"/>
                          <a:ea typeface=""/>
                          <a:cs typeface="Times New Roman" panose="02020603050405020304" pitchFamily="18" charset="0"/>
                        </a:rPr>
                        <a:t> CNN model for apple leaf disease detection. </a:t>
                      </a:r>
                      <a:r>
                        <a:rPr lang="en-US" sz="800" dirty="0" err="1">
                          <a:solidFill>
                            <a:srgbClr val="1F1F1F"/>
                          </a:solidFill>
                          <a:effectLst/>
                          <a:latin typeface="Times New Roman" panose="02020603050405020304" pitchFamily="18" charset="0"/>
                          <a:ea typeface=""/>
                          <a:cs typeface="Times New Roman" panose="02020603050405020304" pitchFamily="18" charset="0"/>
                        </a:rPr>
                        <a:t>MobileNet</a:t>
                      </a:r>
                      <a:r>
                        <a:rPr lang="en-US" sz="800" dirty="0">
                          <a:solidFill>
                            <a:srgbClr val="1F1F1F"/>
                          </a:solidFill>
                          <a:effectLst/>
                          <a:latin typeface="Times New Roman" panose="02020603050405020304" pitchFamily="18" charset="0"/>
                          <a:ea typeface=""/>
                          <a:cs typeface="Times New Roman" panose="02020603050405020304" pitchFamily="18" charset="0"/>
                        </a:rPr>
                        <a:t> is a lightweight CNN architecture that is designed for mobile devices. The study found that the </a:t>
                      </a:r>
                      <a:r>
                        <a:rPr lang="en-US" sz="800" dirty="0" err="1">
                          <a:solidFill>
                            <a:srgbClr val="1F1F1F"/>
                          </a:solidFill>
                          <a:effectLst/>
                          <a:latin typeface="Times New Roman" panose="02020603050405020304" pitchFamily="18" charset="0"/>
                          <a:ea typeface=""/>
                          <a:cs typeface="Times New Roman" panose="02020603050405020304" pitchFamily="18" charset="0"/>
                        </a:rPr>
                        <a:t>MobileNet</a:t>
                      </a:r>
                      <a:r>
                        <a:rPr lang="en-US" sz="800" dirty="0">
                          <a:solidFill>
                            <a:srgbClr val="1F1F1F"/>
                          </a:solidFill>
                          <a:effectLst/>
                          <a:latin typeface="Times New Roman" panose="02020603050405020304" pitchFamily="18" charset="0"/>
                          <a:ea typeface=""/>
                          <a:cs typeface="Times New Roman" panose="02020603050405020304" pitchFamily="18" charset="0"/>
                        </a:rPr>
                        <a:t> model was able to achieve high accuracy in apple leaf disease detection with a small model size and low computational requirements.</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This study provides a more efficient and practical solution for apple leaf disease detection on mobile devices.</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715288033"/>
                  </a:ext>
                </a:extLst>
              </a:tr>
              <a:tr h="1633373">
                <a:tc>
                  <a:txBody>
                    <a:bodyPr/>
                    <a:lstStyle/>
                    <a:p>
                      <a:r>
                        <a:rPr lang="en-US" sz="800" dirty="0">
                          <a:latin typeface="Times New Roman" panose="02020603050405020304" pitchFamily="18" charset="0"/>
                          <a:cs typeface="Times New Roman" panose="02020603050405020304" pitchFamily="18" charset="0"/>
                        </a:rPr>
                        <a:t>4</a:t>
                      </a:r>
                      <a:endParaRPr lang="en-IN" sz="800" dirty="0">
                        <a:latin typeface="Times New Roman" panose="02020603050405020304" pitchFamily="18" charset="0"/>
                        <a:cs typeface="Times New Roman" panose="02020603050405020304" pitchFamily="18" charset="0"/>
                      </a:endParaRPr>
                    </a:p>
                  </a:txBody>
                  <a:tcP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Goyal, N., et al. (International Journal of Computer Science and Engineering, 2018)</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It is difficult to manually detect and classify apple leaf diseases with high accuracy, especially in early stages.</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CNN model</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The model was trained on a dataset of apple leaf images that were labeled with different disease types. The study found that the model was able to achieve an accuracy of 95% in apple leaf disease detection.</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tc>
                  <a:txBody>
                    <a:bodyPr/>
                    <a:lstStyle/>
                    <a:p>
                      <a:pPr>
                        <a:lnSpc>
                          <a:spcPts val="1500"/>
                        </a:lnSpc>
                        <a:spcAft>
                          <a:spcPts val="0"/>
                        </a:spcAft>
                      </a:pPr>
                      <a:r>
                        <a:rPr lang="en-US" sz="800" dirty="0">
                          <a:solidFill>
                            <a:srgbClr val="1F1F1F"/>
                          </a:solidFill>
                          <a:effectLst/>
                          <a:latin typeface="Times New Roman" panose="02020603050405020304" pitchFamily="18" charset="0"/>
                          <a:ea typeface=""/>
                          <a:cs typeface="Times New Roman" panose="02020603050405020304" pitchFamily="18" charset="0"/>
                        </a:rPr>
                        <a:t>This study provides evidence that CNN models can be used to predict disease in apple leaves with high accuracy.</a:t>
                      </a:r>
                      <a:endParaRPr lang="en-IN" sz="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349579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33400" y="3581400"/>
            <a:ext cx="685740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10945</TotalTime>
  <Words>1901</Words>
  <Application>Microsoft Office PowerPoint</Application>
  <PresentationFormat>On-screen Show (4:3)</PresentationFormat>
  <Paragraphs>115</Paragraphs>
  <Slides>23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SimSun</vt:lpstr>
      <vt:lpstr>Arial</vt:lpstr>
      <vt:lpstr>Arial Black</vt:lpstr>
      <vt:lpstr>Bookman Old Style</vt:lpstr>
      <vt:lpstr>Calibri</vt:lpstr>
      <vt:lpstr>DejaVu Sans</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Lenovo</cp:lastModifiedBy>
  <cp:revision>765</cp:revision>
  <dcterms:modified xsi:type="dcterms:W3CDTF">2024-03-23T09:15:36Z</dcterms:modified>
</cp:coreProperties>
</file>