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uli Bold" panose="020B0604020202020204" charset="0"/>
      <p:regular r:id="rId26"/>
    </p:embeddedFont>
    <p:embeddedFont>
      <p:font typeface="Muli Bold Bold" panose="020B0604020202020204" charset="0"/>
      <p:regular r:id="rId27"/>
    </p:embeddedFont>
    <p:embeddedFont>
      <p:font typeface="Muli Regular" panose="020B0604020202020204" charset="0"/>
      <p:regular r:id="rId28"/>
    </p:embeddedFont>
    <p:embeddedFont>
      <p:font typeface="Muli Regular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gif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aggle.com/datasets/bobnau/daily-website-visitors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www.kaggle.com/datasets/kazanova/sentiment14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74432" y="38100"/>
            <a:ext cx="8813568" cy="922005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987537" y="731713"/>
            <a:ext cx="4049502" cy="8229600"/>
            <a:chOff x="0" y="0"/>
            <a:chExt cx="5001260" cy="101638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113571" r="-11357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7258173" y="1943100"/>
            <a:ext cx="2334288" cy="23342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7143750"/>
            <a:ext cx="725767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DFDFC"/>
                </a:solidFill>
                <a:latin typeface="Muli Regular"/>
              </a:rPr>
              <a:t>Tejaswini Vallepu - u3235439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DFDFC"/>
                </a:solidFill>
                <a:latin typeface="Muli Regular"/>
              </a:rPr>
              <a:t>Elizabeth Mathachan - u3237787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DFDFC"/>
                </a:solidFill>
                <a:latin typeface="Muli Regular"/>
              </a:rPr>
              <a:t>Ravikumar Oza - u3208406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DFDFC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1763849"/>
            <a:ext cx="8424814" cy="5196420"/>
            <a:chOff x="0" y="0"/>
            <a:chExt cx="11233085" cy="692856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91877"/>
              <a:ext cx="11233085" cy="563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99">
                  <a:solidFill>
                    <a:srgbClr val="CA6E2C"/>
                  </a:solidFill>
                  <a:latin typeface="Muli Bold Bold"/>
                </a:rPr>
                <a:t>Twitter Sentimental Analysis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9183805" cy="92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DFDFC"/>
                  </a:solidFill>
                  <a:latin typeface="Muli Regular"/>
                </a:rPr>
                <a:t>ARVR TREnd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32" r="11972"/>
          <a:stretch>
            <a:fillRect/>
          </a:stretch>
        </p:blipFill>
        <p:spPr>
          <a:xfrm>
            <a:off x="248747" y="3278407"/>
            <a:ext cx="17790506" cy="55532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319" y="19046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Time Series: Trust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78977" y="1989390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Time Series (sentiments over days)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21296" y="21463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"/>
              </a:rPr>
              <a:t>Sentiment VS Date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0823" y="1500793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 Sunday &amp; Monday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8A3551F-2DC2-E28A-7127-48F13A93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29418"/>
            <a:ext cx="15316200" cy="76384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9" t="3581" r="10850" b="4100"/>
          <a:stretch>
            <a:fillRect/>
          </a:stretch>
        </p:blipFill>
        <p:spPr>
          <a:xfrm>
            <a:off x="1535080" y="2263721"/>
            <a:ext cx="15217840" cy="78268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1296" y="21463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"/>
              </a:rPr>
              <a:t>Sentiment VS Date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29896" y="1494132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 Friday &amp; Saturday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041" r="23532" b="14650"/>
          <a:stretch>
            <a:fillRect/>
          </a:stretch>
        </p:blipFill>
        <p:spPr>
          <a:xfrm>
            <a:off x="466319" y="2231924"/>
            <a:ext cx="10289082" cy="38901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4726" r="23352" b="10504"/>
          <a:stretch>
            <a:fillRect/>
          </a:stretch>
        </p:blipFill>
        <p:spPr>
          <a:xfrm>
            <a:off x="7363405" y="6307813"/>
            <a:ext cx="10313253" cy="390111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1296" y="21463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"/>
              </a:rPr>
              <a:t>Sentiment VS Week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29896" y="1252863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 Positive &amp; Joy sentiments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9789" y="2531560"/>
            <a:ext cx="5809511" cy="296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4"/>
              </a:lnSpc>
            </a:pPr>
            <a:r>
              <a:rPr lang="en-US" sz="3417" dirty="0">
                <a:solidFill>
                  <a:srgbClr val="FDFDFC"/>
                </a:solidFill>
                <a:latin typeface="Muli Regular"/>
              </a:rPr>
              <a:t>Positive Sentiment trends are high on</a:t>
            </a:r>
          </a:p>
          <a:p>
            <a:pPr marL="737889" lvl="1" indent="-368945">
              <a:lnSpc>
                <a:spcPts val="4784"/>
              </a:lnSpc>
              <a:buFont typeface="Arial"/>
              <a:buChar char="•"/>
            </a:pPr>
            <a:r>
              <a:rPr lang="en-US" sz="3417" dirty="0">
                <a:solidFill>
                  <a:srgbClr val="FDFDFC"/>
                </a:solidFill>
                <a:latin typeface="Muli Regular"/>
              </a:rPr>
              <a:t>Sunday</a:t>
            </a:r>
          </a:p>
          <a:p>
            <a:pPr marL="737889" lvl="1" indent="-368945">
              <a:lnSpc>
                <a:spcPts val="4784"/>
              </a:lnSpc>
              <a:buFont typeface="Arial"/>
              <a:buChar char="•"/>
            </a:pPr>
            <a:r>
              <a:rPr lang="en-US" sz="3417" dirty="0">
                <a:solidFill>
                  <a:srgbClr val="FDFDFC"/>
                </a:solidFill>
                <a:latin typeface="Muli Regular"/>
              </a:rPr>
              <a:t>Saturday</a:t>
            </a:r>
          </a:p>
          <a:p>
            <a:pPr marL="737889" lvl="1" indent="-368945">
              <a:lnSpc>
                <a:spcPts val="4784"/>
              </a:lnSpc>
              <a:buFont typeface="Arial"/>
              <a:buChar char="•"/>
            </a:pPr>
            <a:r>
              <a:rPr lang="en-US" sz="3417" dirty="0">
                <a:solidFill>
                  <a:srgbClr val="FDFDFC"/>
                </a:solidFill>
                <a:latin typeface="Muli Regular"/>
              </a:rPr>
              <a:t>Monday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4896" y="6886748"/>
            <a:ext cx="5815801" cy="2371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0"/>
              </a:lnSpc>
            </a:pPr>
            <a:r>
              <a:rPr lang="en-US" sz="3421" dirty="0">
                <a:solidFill>
                  <a:srgbClr val="FDFDFC"/>
                </a:solidFill>
                <a:latin typeface="Muli Regular"/>
              </a:rPr>
              <a:t>Joy Sentiment trends are high on</a:t>
            </a:r>
          </a:p>
          <a:p>
            <a:pPr marL="738688" lvl="1" indent="-369344">
              <a:lnSpc>
                <a:spcPts val="4790"/>
              </a:lnSpc>
              <a:buFont typeface="Arial"/>
              <a:buChar char="•"/>
            </a:pPr>
            <a:r>
              <a:rPr lang="en-US" sz="3421" dirty="0">
                <a:solidFill>
                  <a:srgbClr val="FDFDFC"/>
                </a:solidFill>
                <a:latin typeface="Muli Regular"/>
              </a:rPr>
              <a:t>Sunday</a:t>
            </a:r>
          </a:p>
          <a:p>
            <a:pPr marL="738688" lvl="1" indent="-369344">
              <a:lnSpc>
                <a:spcPts val="4790"/>
              </a:lnSpc>
              <a:buFont typeface="Arial"/>
              <a:buChar char="•"/>
            </a:pPr>
            <a:r>
              <a:rPr lang="en-US" sz="3421" dirty="0">
                <a:solidFill>
                  <a:srgbClr val="FDFDFC"/>
                </a:solidFill>
                <a:latin typeface="Muli Regular"/>
              </a:rPr>
              <a:t>Saturday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246" r="13566" b="5661"/>
          <a:stretch>
            <a:fillRect/>
          </a:stretch>
        </p:blipFill>
        <p:spPr>
          <a:xfrm>
            <a:off x="635512" y="3247821"/>
            <a:ext cx="17299243" cy="60104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1296" y="21463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Tweet Trends - Week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91544" y="1667351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 Number of Tweets in a week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98977" y="2871205"/>
            <a:ext cx="8981616" cy="4544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24384" y="4035256"/>
            <a:ext cx="3663616" cy="221648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1296" y="21463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Tweet Trends - 3 Months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25238" y="7439735"/>
            <a:ext cx="1875627" cy="71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01"/>
              </a:lnSpc>
            </a:pPr>
            <a:r>
              <a:rPr lang="en-US" sz="4215">
                <a:solidFill>
                  <a:srgbClr val="FDFDFC"/>
                </a:solidFill>
                <a:latin typeface="Muli Regular"/>
              </a:rPr>
              <a:t>May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1296" y="2916059"/>
            <a:ext cx="7917121" cy="399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The trend analysis incorporated information from April, May, and June.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DFDFC"/>
              </a:solidFill>
              <a:latin typeface="Muli Regular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There are three months where there are more tweets than any other, but the trend begins to shift dramatically in May.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1257" y="763792"/>
            <a:ext cx="12647293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Insights from the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16950" y="3296829"/>
            <a:ext cx="617538" cy="617537"/>
            <a:chOff x="0" y="0"/>
            <a:chExt cx="823383" cy="82338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23383" cy="823383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A6E2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49512" y="162983"/>
              <a:ext cx="524359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FDFDFC"/>
                  </a:solidFill>
                  <a:latin typeface="Muli Regular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5572" y="6907541"/>
            <a:ext cx="617538" cy="617537"/>
            <a:chOff x="0" y="0"/>
            <a:chExt cx="823383" cy="82338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823383" cy="82338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A6E2C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49512" y="162983"/>
              <a:ext cx="524359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DFDFC"/>
                  </a:solidFill>
                  <a:latin typeface="Muli Regular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96600" y="3296829"/>
            <a:ext cx="617538" cy="617537"/>
            <a:chOff x="0" y="0"/>
            <a:chExt cx="823383" cy="82338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23383" cy="82338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A6E2C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49512" y="162983"/>
              <a:ext cx="524359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FDFDFC"/>
                  </a:solidFill>
                  <a:latin typeface="Muli Regular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897978" y="6925401"/>
            <a:ext cx="617538" cy="617537"/>
            <a:chOff x="0" y="0"/>
            <a:chExt cx="823383" cy="82338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823383" cy="82338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A6E2C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49512" y="162983"/>
              <a:ext cx="524359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DFDFC"/>
                  </a:solidFill>
                  <a:latin typeface="Muli Regular"/>
                </a:rPr>
                <a:t>4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472459" y="6565990"/>
            <a:ext cx="4450542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Positive, Negative, and Anticipation are top sentiment trends.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72459" y="3088231"/>
            <a:ext cx="4450542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Day appears 63,000 times in 1.6 million tweets.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05117" y="2995672"/>
            <a:ext cx="4225505" cy="168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Saturday, Sunday, and Monday are the most tweeted days.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8787" y="3727835"/>
            <a:ext cx="393270" cy="33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000" dirty="0">
              <a:solidFill>
                <a:srgbClr val="FDFDFC"/>
              </a:solidFill>
              <a:latin typeface="Muli Regular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298787" y="6858355"/>
            <a:ext cx="4227492" cy="168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May has the most tweets, changing the trend.</a:t>
            </a: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798087" y="1427112"/>
          <a:ext cx="11309404" cy="7968097"/>
        </p:xfrm>
        <a:graphic>
          <a:graphicData uri="http://schemas.openxmlformats.org/drawingml/2006/table">
            <a:tbl>
              <a:tblPr/>
              <a:tblGrid>
                <a:gridCol w="1130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8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dirty="0">
                          <a:solidFill>
                            <a:srgbClr val="CA6E2C"/>
                          </a:solidFill>
                          <a:latin typeface="Muli Regular"/>
                        </a:rPr>
                        <a:t>Weekends and Mondays are the preferable days to target the audience's interest and buzz.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95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dirty="0">
                          <a:solidFill>
                            <a:srgbClr val="CA6E2C"/>
                          </a:solidFill>
                          <a:latin typeface="Muli Regular"/>
                        </a:rPr>
                        <a:t>Positive, negative, and anticipation are top 3 sentiments, it allows prediction and plan-making.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8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2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dirty="0">
                          <a:solidFill>
                            <a:srgbClr val="CA6E2C"/>
                          </a:solidFill>
                          <a:latin typeface="Muli Regular"/>
                        </a:rPr>
                        <a:t>May is the month when people tweets actively and it maybe the best possible month to launch products.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98087" y="912762"/>
            <a:ext cx="2962225" cy="1028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798087" y="6546440"/>
            <a:ext cx="1827927" cy="9172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98087" y="3740560"/>
            <a:ext cx="524883" cy="7776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700" y="4947683"/>
            <a:ext cx="3995097" cy="411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837050"/>
            <a:ext cx="7597314" cy="2933634"/>
            <a:chOff x="0" y="9525"/>
            <a:chExt cx="10129752" cy="3911512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"/>
              <a:ext cx="10129752" cy="1450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CA6E2C"/>
                  </a:solidFill>
                  <a:latin typeface="Muli Bold Bold"/>
                </a:rPr>
                <a:t>Call of Action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6401" y="1974264"/>
              <a:ext cx="6063968" cy="19467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2764" dirty="0">
                  <a:solidFill>
                    <a:srgbClr val="FDFDFC"/>
                  </a:solidFill>
                  <a:latin typeface="Muli Regular"/>
                </a:rPr>
                <a:t>Twitter's role in commercial decision-making and product buzz.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5400000">
            <a:off x="1114266" y="5129212"/>
            <a:ext cx="10287000" cy="0"/>
          </a:xfrm>
          <a:prstGeom prst="line">
            <a:avLst/>
          </a:prstGeom>
          <a:ln w="28575" cap="rnd">
            <a:solidFill>
              <a:srgbClr val="FDFDFC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159" y="5129212"/>
            <a:ext cx="10287000" cy="0"/>
          </a:xfrm>
          <a:prstGeom prst="line">
            <a:avLst/>
          </a:prstGeom>
          <a:ln w="28575" cap="rnd">
            <a:solidFill>
              <a:srgbClr val="FDFDFC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0" y="1783067"/>
            <a:ext cx="542476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DFDFC"/>
                </a:solidFill>
                <a:latin typeface="Muli Bold Bold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671188" y="837817"/>
            <a:ext cx="190883" cy="19088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642613" y="2830817"/>
            <a:ext cx="190883" cy="19088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671188" y="4777762"/>
            <a:ext cx="190883" cy="19088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642613" y="6537401"/>
            <a:ext cx="190883" cy="19088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642613" y="8537255"/>
            <a:ext cx="190883" cy="19088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4862070" y="486583"/>
          <a:ext cx="13499384" cy="8773241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00">
                          <a:solidFill>
                            <a:srgbClr val="CA6E2C"/>
                          </a:solidFill>
                          <a:latin typeface="Muli Regular"/>
                        </a:rPr>
                        <a:t>From 1.6 million tweets, data visualisation revealed many patterns - Graphs, text mining, probability, and time series data gave us business insights.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6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00">
                          <a:solidFill>
                            <a:srgbClr val="CA6E2C"/>
                          </a:solidFill>
                          <a:latin typeface="Muli Regular"/>
                        </a:rPr>
                        <a:t>The most common term is day, while the top sentiments are positive, negative, and anticipation. 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00">
                          <a:solidFill>
                            <a:srgbClr val="CA6E2C"/>
                          </a:solidFill>
                          <a:latin typeface="Muli Regular"/>
                        </a:rPr>
                        <a:t>Weekends and Mondays have the most tweets, and May has the most tweet engagement.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00">
                          <a:solidFill>
                            <a:srgbClr val="CA6E2C"/>
                          </a:solidFill>
                          <a:latin typeface="Muli Regular"/>
                        </a:rPr>
                        <a:t>Businesses should launch products on weekends and in May using sentiment analysis to determine the target audience's favorable and adverse opinions for task planning.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00">
                          <a:solidFill>
                            <a:srgbClr val="CA6E2C"/>
                          </a:solidFill>
                          <a:latin typeface="Muli Regular"/>
                        </a:rPr>
                        <a:t>Twitter sentiments can help marketing companies foresee and plan for the future.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5400" y="3174100"/>
            <a:ext cx="1841489" cy="26583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8642" r="8642"/>
          <a:stretch>
            <a:fillRect/>
          </a:stretch>
        </p:blipFill>
        <p:spPr>
          <a:xfrm>
            <a:off x="10145357" y="4278614"/>
            <a:ext cx="6660394" cy="30489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4759" t="4279" r="6663" b="5500"/>
          <a:stretch>
            <a:fillRect/>
          </a:stretch>
        </p:blipFill>
        <p:spPr>
          <a:xfrm>
            <a:off x="4173727" y="4465191"/>
            <a:ext cx="2335169" cy="26758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715" r="715"/>
          <a:stretch>
            <a:fillRect/>
          </a:stretch>
        </p:blipFill>
        <p:spPr>
          <a:xfrm>
            <a:off x="8206730" y="3609621"/>
            <a:ext cx="2597419" cy="296274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904095" y="6481421"/>
            <a:ext cx="2355205" cy="27768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6572363"/>
            <a:ext cx="2222178" cy="268593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03033" y="-247919"/>
            <a:ext cx="5944344" cy="54559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7825" y="350391"/>
            <a:ext cx="3576135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318420" y="641091"/>
            <a:ext cx="565116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71717"/>
                </a:solidFill>
                <a:latin typeface="Muli Bold Bold"/>
              </a:rPr>
              <a:t>Packages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28582"/>
              </p:ext>
            </p:extLst>
          </p:nvPr>
        </p:nvGraphicFramePr>
        <p:xfrm>
          <a:off x="6400800" y="1714500"/>
          <a:ext cx="11414786" cy="7323063"/>
        </p:xfrm>
        <a:graphic>
          <a:graphicData uri="http://schemas.openxmlformats.org/drawingml/2006/table">
            <a:tbl>
              <a:tblPr/>
              <a:tblGrid>
                <a:gridCol w="1141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306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799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</a:rPr>
                        <a:t>Leaders and influencers use Twitter for product debuts. Twitter's engaged audience helps businesses.</a:t>
                      </a:r>
                    </a:p>
                    <a:p>
                      <a:pPr algn="l">
                        <a:defRPr/>
                      </a:pPr>
                      <a:endParaRPr lang="en-US" sz="3799" kern="1200" dirty="0">
                        <a:solidFill>
                          <a:srgbClr val="FDFDFC"/>
                        </a:solidFill>
                        <a:latin typeface="Muli Regular"/>
                        <a:ea typeface="+mn-ea"/>
                        <a:cs typeface="+mn-cs"/>
                      </a:endParaRPr>
                    </a:p>
                    <a:p>
                      <a:r>
                        <a:rPr lang="en-US" sz="3799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</a:rPr>
                        <a:t>When businesses engage with a suitable audience, they gain widespread exposure and cultural effect.</a:t>
                      </a:r>
                    </a:p>
                    <a:p>
                      <a:endParaRPr lang="en-US" sz="3799" kern="1200" dirty="0">
                        <a:solidFill>
                          <a:srgbClr val="FDFDFC"/>
                        </a:solidFill>
                        <a:latin typeface="Muli Regular"/>
                        <a:ea typeface="+mn-ea"/>
                        <a:cs typeface="+mn-cs"/>
                      </a:endParaRPr>
                    </a:p>
                    <a:p>
                      <a:r>
                        <a:rPr lang="en-US" sz="3799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</a:rPr>
                        <a:t>What is the best month and days to introduce a product based on audience attitudes and moods to increase buzz, revenue, and recognition?</a:t>
                      </a: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331523" y="3532150"/>
            <a:ext cx="6083531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CA6E2C"/>
                </a:solidFill>
                <a:latin typeface="Muli Bold Bold"/>
              </a:rPr>
              <a:t>Problem Description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1523" y="5813085"/>
            <a:ext cx="497991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uli Regular"/>
              </a:rPr>
              <a:t>Sentiment Analysis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5392" y="1714512"/>
            <a:ext cx="7242048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144000" y="3035457"/>
            <a:ext cx="8115300" cy="4798620"/>
            <a:chOff x="0" y="0"/>
            <a:chExt cx="10820400" cy="639815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0820400" cy="4038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9999">
                  <a:solidFill>
                    <a:srgbClr val="FCAF03"/>
                  </a:solidFill>
                  <a:latin typeface="Muli Bold"/>
                </a:rPr>
                <a:t>Any Questions?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0719"/>
              <a:ext cx="9993522" cy="1857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1"/>
                </a:lnSpc>
              </a:pPr>
              <a:r>
                <a:rPr lang="en-US" sz="2672">
                  <a:solidFill>
                    <a:srgbClr val="171717"/>
                  </a:solidFill>
                  <a:latin typeface="Muli Regular Bold"/>
                </a:rPr>
                <a:t>FinTech are technologies, tools, or platforms that assist and improve financial transactions and services.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5393" y="2525777"/>
            <a:ext cx="658389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</a:pPr>
            <a:r>
              <a:rPr lang="en-US" sz="6200" dirty="0">
                <a:solidFill>
                  <a:srgbClr val="CA6E2C"/>
                </a:solidFill>
                <a:latin typeface="Muli Regular Bold"/>
              </a:rPr>
              <a:t>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76419" y="4256278"/>
            <a:ext cx="162052" cy="162052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643477" y="3766107"/>
            <a:ext cx="6500523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Exploration of the tweets data overview associated with sentiment.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999545" y="4699889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848620" y="4012565"/>
            <a:ext cx="6410680" cy="221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Visualize the Tweets data based on multiple feelings/sentiments, trends, time intervals, and conditions.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95393" y="5823110"/>
            <a:ext cx="162052" cy="16205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643477" y="5835200"/>
            <a:ext cx="6500523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Analyzing the trends of the various sentiment attributes.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999545" y="8162066"/>
            <a:ext cx="162052" cy="16205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842150" y="7342317"/>
            <a:ext cx="6417150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Identifying the top feelings in order to target the audience appropriately.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895393" y="7736937"/>
            <a:ext cx="162052" cy="162052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643477" y="7342317"/>
            <a:ext cx="6963927" cy="221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Determine the ideal month &amp; days for the launch of the business product by evaluating the insights from the tweet analysis.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99545" y="2525777"/>
            <a:ext cx="658389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</a:pPr>
            <a:r>
              <a:rPr lang="en-US" sz="6200" dirty="0">
                <a:solidFill>
                  <a:srgbClr val="CA6E2C"/>
                </a:solidFill>
                <a:latin typeface="Muli Regular Bold"/>
              </a:rPr>
              <a:t>Scope of Work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8700" y="839572"/>
            <a:ext cx="8115300" cy="1950427"/>
            <a:chOff x="0" y="0"/>
            <a:chExt cx="10820400" cy="260057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10820400" cy="1450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CA6E2C"/>
                  </a:solidFill>
                  <a:latin typeface="Muli Bold Bold"/>
                </a:rPr>
                <a:t>Introduction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89361"/>
              <a:ext cx="9993522" cy="611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5670" y="481012"/>
            <a:ext cx="1345666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CA6E2C"/>
                </a:solidFill>
                <a:latin typeface="Muli Bold Bold"/>
              </a:rPr>
              <a:t>Data Sources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01910"/>
              </p:ext>
            </p:extLst>
          </p:nvPr>
        </p:nvGraphicFramePr>
        <p:xfrm>
          <a:off x="858392" y="3353215"/>
          <a:ext cx="16840199" cy="6651124"/>
        </p:xfrm>
        <a:graphic>
          <a:graphicData uri="http://schemas.openxmlformats.org/drawingml/2006/table">
            <a:tbl>
              <a:tblPr/>
              <a:tblGrid>
                <a:gridCol w="647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0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762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6200" dirty="0">
                          <a:solidFill>
                            <a:srgbClr val="CA6E2C"/>
                          </a:solidFill>
                          <a:latin typeface="Muli Regular"/>
                        </a:rPr>
                        <a:t>Source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6200">
                          <a:solidFill>
                            <a:srgbClr val="CA6E2C"/>
                          </a:solidFill>
                          <a:latin typeface="Muli Regular"/>
                        </a:rPr>
                        <a:t>Period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6200" dirty="0">
                          <a:solidFill>
                            <a:srgbClr val="CA6E2C"/>
                          </a:solidFill>
                          <a:latin typeface="Muli Regular"/>
                        </a:rPr>
                        <a:t>Attributes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u="sng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</a:rPr>
                        <a:t>KAGGLE</a:t>
                      </a:r>
                    </a:p>
                    <a:p>
                      <a:r>
                        <a:rPr lang="en-US" sz="3200" u="sng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</a:rPr>
                        <a:t>Tweets Data:</a:t>
                      </a:r>
                    </a:p>
                    <a:p>
                      <a:endParaRPr lang="en-US" sz="3200" u="sng" kern="1200" dirty="0">
                        <a:solidFill>
                          <a:srgbClr val="FDFDFC"/>
                        </a:solidFill>
                        <a:latin typeface="Muli Regular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u="sng" kern="1200" dirty="0">
                          <a:solidFill>
                            <a:srgbClr val="FDFDFC"/>
                          </a:solidFill>
                          <a:latin typeface="Muli Regular"/>
                          <a:ea typeface="+mn-ea"/>
                          <a:cs typeface="+mn-cs"/>
                          <a:hlinkClick r:id="rId2"/>
                        </a:rPr>
                        <a:t>https://www.kaggle.com/datasets/kazanova/sentiment140</a:t>
                      </a:r>
                      <a:endParaRPr lang="en-US" sz="3200" u="sng" kern="1200" dirty="0">
                        <a:solidFill>
                          <a:srgbClr val="FDFDFC"/>
                        </a:solidFill>
                        <a:latin typeface="Muli Regular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u="sng" dirty="0">
                          <a:solidFill>
                            <a:srgbClr val="FDFDFC"/>
                          </a:solidFill>
                          <a:latin typeface="Muli Regular"/>
                          <a:hlinkClick r:id="rId3"/>
                        </a:rPr>
                        <a:t>https://www.kaggle.com/datasets/bobnau/daily-website-visitors</a:t>
                      </a:r>
                      <a:endParaRPr lang="en-US" sz="3200" u="sng" dirty="0">
                        <a:solidFill>
                          <a:srgbClr val="FDFDFC"/>
                        </a:solidFill>
                        <a:latin typeface="Muli Regular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dirty="0">
                          <a:solidFill>
                            <a:srgbClr val="FDFDFC"/>
                          </a:solidFill>
                          <a:latin typeface="Muli Regular"/>
                        </a:rPr>
                        <a:t>2014 - 2020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 dirty="0">
                          <a:solidFill>
                            <a:srgbClr val="FDFDFC"/>
                          </a:solidFill>
                          <a:latin typeface="Muli Regular"/>
                        </a:rPr>
                        <a:t>Tweet Messages, Unique words, Sentiments, Period of time (months and weeks), Number of page visitations.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8347124" y="2007318"/>
            <a:ext cx="933450" cy="933450"/>
            <a:chOff x="0" y="0"/>
            <a:chExt cx="1244600" cy="12446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244600" cy="124460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DFC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48476" y="394673"/>
              <a:ext cx="347649" cy="455254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2956873" y="1991139"/>
            <a:ext cx="933450" cy="933450"/>
            <a:chOff x="0" y="0"/>
            <a:chExt cx="1244600" cy="12446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244600" cy="12446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DFC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78213" y="344354"/>
              <a:ext cx="488175" cy="555892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4071649" y="2009623"/>
            <a:ext cx="933450" cy="933450"/>
            <a:chOff x="0" y="0"/>
            <a:chExt cx="1244600" cy="12446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44600" cy="124460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DFC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338090" y="338090"/>
              <a:ext cx="568420" cy="5684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376" r="109"/>
          <a:stretch>
            <a:fillRect/>
          </a:stretch>
        </p:blipFill>
        <p:spPr>
          <a:xfrm>
            <a:off x="6400800" y="2345819"/>
            <a:ext cx="11734800" cy="72872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319" y="19046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Unique words in Tweets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6003" y="2548255"/>
            <a:ext cx="5978676" cy="671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To better depict our data, we filtered out the following leaving us with only the "original" tweets.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DFDFC"/>
              </a:solidFill>
              <a:latin typeface="Muli Regular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Unnecessary characters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DFDFC"/>
              </a:solidFill>
              <a:latin typeface="Muli Regular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Usernames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DFDFC"/>
              </a:solidFill>
              <a:latin typeface="Muli Regular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Replies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DFDFC"/>
              </a:solidFill>
              <a:latin typeface="Muli Regular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Retweets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91" r="591" b="4722"/>
          <a:stretch>
            <a:fillRect/>
          </a:stretch>
        </p:blipFill>
        <p:spPr>
          <a:xfrm>
            <a:off x="449177" y="4036139"/>
            <a:ext cx="17309339" cy="592691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319" y="19046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Twitter's Sentimental Trends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6319" y="1861874"/>
            <a:ext cx="12429404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Positive, negative, and anticipatory tweets dominate.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Anger, disgust, and surprise are evenly distributed in tweets.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DFDFC"/>
                </a:solidFill>
                <a:latin typeface="Muli Regular"/>
              </a:rPr>
              <a:t>Users have tweeted about trusted and feared issues.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292" y="-125893"/>
            <a:ext cx="4546399" cy="412639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A6E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223728" y="7129757"/>
            <a:ext cx="2128543" cy="212854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A6E2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686" y="4638794"/>
            <a:ext cx="4070165" cy="407016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05481" y="3623806"/>
            <a:ext cx="3943092" cy="39381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39287" y="4770797"/>
            <a:ext cx="3593574" cy="393816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66958" y="531751"/>
            <a:ext cx="4015406" cy="243844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755851" y="496191"/>
            <a:ext cx="14719810" cy="2920642"/>
            <a:chOff x="0" y="0"/>
            <a:chExt cx="19626414" cy="389419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9626414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9"/>
                </a:lnSpc>
              </a:pPr>
              <a:r>
                <a:rPr lang="en-US" sz="7199">
                  <a:solidFill>
                    <a:srgbClr val="CA6E2C"/>
                  </a:solidFill>
                  <a:latin typeface="Muli Bold Bold"/>
                </a:rPr>
                <a:t>    Top 3 Sentiments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456338"/>
              <a:ext cx="15072837" cy="1437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DFDFC"/>
                  </a:solidFill>
                  <a:latin typeface="Muli Regular"/>
                </a:rPr>
                <a:t>Anticipation, negativity, and positivity are top tweets. </a:t>
              </a:r>
            </a:p>
            <a:p>
              <a:pPr>
                <a:lnSpc>
                  <a:spcPts val="4480"/>
                </a:lnSpc>
              </a:pPr>
              <a:endParaRPr lang="en-US" sz="3200">
                <a:solidFill>
                  <a:srgbClr val="FDFDFC"/>
                </a:solidFill>
                <a:latin typeface="Muli Regular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04355" y="8986837"/>
            <a:ext cx="183282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FDFDFC"/>
                </a:solidFill>
                <a:latin typeface="Muli Regular"/>
              </a:rPr>
              <a:t>Positive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60613" y="8213659"/>
            <a:ext cx="183282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DFDFC"/>
                </a:solidFill>
                <a:latin typeface="Muli Regular"/>
              </a:rPr>
              <a:t>Negative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41099" y="8986837"/>
            <a:ext cx="25899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DFDFC"/>
                </a:solidFill>
                <a:latin typeface="Muli Regular"/>
              </a:rPr>
              <a:t>Anticipation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9080"/>
          <a:stretch>
            <a:fillRect/>
          </a:stretch>
        </p:blipFill>
        <p:spPr>
          <a:xfrm>
            <a:off x="2804459" y="2171418"/>
            <a:ext cx="12854896" cy="79496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319" y="19046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Time Series: Positive &amp; Negative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71447" y="1435896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Time Series (sentiments over days)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099" r="10643" b="1099"/>
          <a:stretch>
            <a:fillRect/>
          </a:stretch>
        </p:blipFill>
        <p:spPr>
          <a:xfrm>
            <a:off x="2762516" y="2446236"/>
            <a:ext cx="13192722" cy="76104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319" y="190468"/>
            <a:ext cx="1735536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CA6E2C"/>
                </a:solidFill>
                <a:latin typeface="Muli Bold Bold"/>
              </a:rPr>
              <a:t>Time Series: Anticipation &amp; Joy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86507" y="1573304"/>
            <a:ext cx="12429404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DFDFC"/>
                </a:solidFill>
                <a:latin typeface="Muli Regular"/>
              </a:rPr>
              <a:t>Visualisation tool: Time Series (sentiments over days)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675</Words>
  <Application>Microsoft Office PowerPoint</Application>
  <PresentationFormat>Custom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Muli Bold Bold</vt:lpstr>
      <vt:lpstr>Muli Regular Bold</vt:lpstr>
      <vt:lpstr>Calibri</vt:lpstr>
      <vt:lpstr>Muli Bold</vt:lpstr>
      <vt:lpstr>Muli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Programming</dc:title>
  <cp:lastModifiedBy>Elizabeth.Mathachan</cp:lastModifiedBy>
  <cp:revision>10</cp:revision>
  <dcterms:created xsi:type="dcterms:W3CDTF">2006-08-16T00:00:00Z</dcterms:created>
  <dcterms:modified xsi:type="dcterms:W3CDTF">2022-10-26T05:05:08Z</dcterms:modified>
  <dc:identifier>DAFP2wrIcpw</dc:identifier>
</cp:coreProperties>
</file>