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5B62-193B-4F90-912E-4A207C744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F66F7-368F-4C13-B2F6-A3B2E09D5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F5CD-CA95-4F73-B6CD-D4AEE496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5E3F9-74C1-4672-A75E-9727975F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E844-864D-4C25-882A-7B8ACF36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4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CF83-1685-4CFB-9134-5F6FF2DC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4E89C-5D36-4095-9CBB-D8EBF95A1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219B-6362-4CC8-98DB-DAD39636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631A-4011-4EEF-9489-3BBAFDC0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8B86-A21B-4526-AFCA-2E16AE89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8BB47-C040-4DAF-8BB1-15DEE8706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18138-8278-4244-BE5C-42701D26B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85492-8E13-4FCE-A75F-85871074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3323-94A0-4389-A94B-A270A36E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B12C-48ED-4157-8365-E0DBCA80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8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17C2-988E-4DF5-9DD0-5B9BA615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7F2A-F10A-4B4D-999D-1EDBFBAB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8121-6B6C-4337-B010-26B50013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85D3-257E-4F89-9C69-A8983AF5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00FD-F3FA-469C-9A50-E664F06E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6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676A-EB45-4561-B98D-B0E4CFD6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AE3A3-ED64-4E1C-A50D-01991306C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6EDC-4559-4AC9-8128-9B690928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7025-4548-435D-9C43-34A7C93E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149C-33CE-4845-93BC-660E8179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274C-86F1-486B-9050-5252CC59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9B18-886E-4126-81B2-E28CDDD7A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EBD5B-91A6-4D0C-B3A4-D86964FF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B128E-789C-4280-96A5-48D6DFE8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39E25-2D29-419C-BBA6-AF76D7C3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C902-D5EE-42CC-9A73-2B7726C0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7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5254-1933-43CF-99C2-7F2D6371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4F812-2A7D-476F-8D8A-94569A5D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1EA53-6884-44FE-83C9-15B5CE3D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91A96-4EBC-4D56-8CE2-BB935BDF2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AC0E1-46FD-492D-9509-88A796817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615CB-501E-4D62-B41D-1A19DBF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2BD35-0457-4055-928F-56DE7716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08AC-9F1A-460F-B1D6-6B561044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0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32D2-1E15-4BB1-A31C-4B20C0C7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6D977-B28D-41F2-9793-1687BCCC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44401-E68C-4145-8EE7-EA1FE348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A5F13-90A1-47D2-A32E-38A717CE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3484C-4C99-4541-8B12-67476F7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BFB3E-E29C-4051-8686-0F81E48F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967D3-E17E-4ECD-A229-46105A51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9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DF6A-0616-4C47-B7A4-06A9F5F5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A491-0B00-4F7B-9FC4-48D39A8C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079EC-C57F-44FA-9441-B9C4DA8D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A0BF-09A2-44DF-8513-52F262D8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0B03D-71FC-42DF-B6CD-D1029B4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B524-9BAD-430E-ABDF-C3031F76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48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A95-32A1-4C3F-9E5E-E3743E7E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25CF2-7620-4C70-B347-79496957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93EFA-B9E2-4E67-A679-94C6BA4A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7FD7B-6D34-4E20-B00F-EEBF1B8F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37F94-09DD-41CC-B9CF-FB564717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E6AC-DCA3-44BB-96E3-8600E8DF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4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A1C23-711F-471E-88B5-2A28CE91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F955D-6ADE-402E-83EE-7F9A8286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79CB-6396-4DE1-857D-850B11E39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3CFD-4EC9-4460-AD2F-975014C7838F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208-E57B-4A7D-91B6-84945B215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14D9B-426F-4714-A758-A90B398EE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51B3-9470-4513-8FA0-C12234C2D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4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A852D46-A0DB-4262-8D54-1338B57DF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Sequential Circuits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8F1306E-B8A1-422F-A60A-E4DF6E2E9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combinational circuit produces output solely depending on the current input.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But a sequential circuit “remembers” its previous state.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Its output depends on present inputs and previous state.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parallel to serial / serial to parallel converters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31EEF7A-3DA0-435A-85E3-28D2C5249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700" y="177801"/>
            <a:ext cx="5412154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Level Sensitive Latches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CE964756-BD73-4189-9E15-50F53C3EAD4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1168400"/>
            <a:ext cx="32131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Rectangle 4">
            <a:extLst>
              <a:ext uri="{FF2B5EF4-FFF2-40B4-BE49-F238E27FC236}">
                <a16:creationId xmlns:a16="http://schemas.microsoft.com/office/drawing/2014/main" id="{F4CB738A-97B0-4866-B162-76FB389A4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3886201"/>
            <a:ext cx="1694118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/>
              <a:t>Timing Diagram:</a:t>
            </a:r>
          </a:p>
        </p:txBody>
      </p:sp>
      <p:grpSp>
        <p:nvGrpSpPr>
          <p:cNvPr id="16398" name="Group 14">
            <a:extLst>
              <a:ext uri="{FF2B5EF4-FFF2-40B4-BE49-F238E27FC236}">
                <a16:creationId xmlns:a16="http://schemas.microsoft.com/office/drawing/2014/main" id="{E6852590-E223-4808-88EB-084E22EB0F20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4013200"/>
            <a:ext cx="5600700" cy="2362200"/>
            <a:chOff x="1224" y="2528"/>
            <a:chExt cx="3528" cy="1488"/>
          </a:xfrm>
        </p:grpSpPr>
        <p:pic>
          <p:nvPicPr>
            <p:cNvPr id="16389" name="Picture 5">
              <a:extLst>
                <a:ext uri="{FF2B5EF4-FFF2-40B4-BE49-F238E27FC236}">
                  <a16:creationId xmlns:a16="http://schemas.microsoft.com/office/drawing/2014/main" id="{53C39B09-BD78-4A3B-80CB-49D864FE0D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" y="2656"/>
              <a:ext cx="3528" cy="1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64C11836-9A3D-429E-A0B4-5659ACDF8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544"/>
              <a:ext cx="27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b="1" i="1"/>
                <a:t>Set</a:t>
              </a:r>
            </a:p>
          </p:txBody>
        </p: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30F23ED4-18B1-47F2-9532-1D873C03C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712"/>
              <a:ext cx="184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2" name="Line 8">
              <a:extLst>
                <a:ext uri="{FF2B5EF4-FFF2-40B4-BE49-F238E27FC236}">
                  <a16:creationId xmlns:a16="http://schemas.microsoft.com/office/drawing/2014/main" id="{14E917CA-6362-44CB-A0FB-92EF2A58E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8" y="2704"/>
              <a:ext cx="48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06CC666B-68D8-4229-9C7E-0F9A712FB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4" y="2712"/>
              <a:ext cx="16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76C26744-F931-44AC-9748-B31E34B89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528"/>
              <a:ext cx="41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b="1" i="1"/>
                <a:t>Reset</a:t>
              </a:r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C0373BDB-24AB-4ABD-A112-10D1BB06F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6" y="2680"/>
              <a:ext cx="264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391D6FFC-080A-40D6-9216-8C5B26EBE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8" y="2680"/>
              <a:ext cx="288" cy="6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99D435FE-A45C-4C1E-A31D-4EA3EEC8E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4" y="2664"/>
              <a:ext cx="192" cy="8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89407C06-45E5-42CD-B38F-8A76B637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684214"/>
            <a:ext cx="51570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RS latch with active-low inputs and active-low Enable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B80C800B-74D8-4557-89FA-0A1943D4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1293814"/>
            <a:ext cx="125149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Truth Table</a:t>
            </a:r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9547FA15-DBE4-467E-A197-B5BC5088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1674814"/>
            <a:ext cx="2423165" cy="230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\enb   S   R       Q</a:t>
            </a:r>
            <a:r>
              <a:rPr lang="en-US" altLang="en-US" baseline="30000"/>
              <a:t>+</a:t>
            </a:r>
            <a:endParaRPr lang="en-US" altLang="en-US"/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   1     x    x       Q </a:t>
            </a:r>
          </a:p>
          <a:p>
            <a:pPr eaLnBrk="0" hangingPunct="0"/>
            <a:r>
              <a:rPr lang="en-US" altLang="en-US"/>
              <a:t>   0     0    0       Q </a:t>
            </a:r>
          </a:p>
          <a:p>
            <a:pPr eaLnBrk="0" hangingPunct="0"/>
            <a:r>
              <a:rPr lang="en-US" altLang="en-US"/>
              <a:t>   0     0    1       0 </a:t>
            </a:r>
          </a:p>
          <a:p>
            <a:pPr eaLnBrk="0" hangingPunct="0"/>
            <a:r>
              <a:rPr lang="en-US" altLang="en-US"/>
              <a:t>   0     1    0       1 </a:t>
            </a:r>
          </a:p>
          <a:p>
            <a:pPr eaLnBrk="0" hangingPunct="0"/>
            <a:r>
              <a:rPr lang="en-US" altLang="en-US"/>
              <a:t>   0     1    1       Unstable </a:t>
            </a:r>
          </a:p>
          <a:p>
            <a:pPr hangingPunct="0"/>
            <a:endParaRPr lang="en-US" altLang="en-US"/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0C8FE7AC-9FE0-4BE9-8667-FDBC6C13D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57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841A6B86-A47E-4AD5-B267-93911BCBA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685" y="1674814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5250444-DF66-4D80-A683-04741C814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700" y="177801"/>
            <a:ext cx="5526454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Flip-Flops and Latches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E7D878A8-CF17-48E7-8A20-30668191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4" y="5003800"/>
            <a:ext cx="2440861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Bubble here for negative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edge triggered device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70246D07-E8EC-4200-AA44-00B5206B6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616201"/>
            <a:ext cx="1694118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/>
              <a:t>Timing Diagram: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9AD801D-71DC-4F1B-BFCE-C1946A7D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5740400"/>
            <a:ext cx="4134786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Behavior is the same unless input changes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occur while the clock is high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0141EC4B-34A5-4C7C-86AF-EAEB20C7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787400"/>
            <a:ext cx="4883068" cy="14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Edge triggered devices sample inputs on the rising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or falling edge of the Clock or the Enable.</a:t>
            </a:r>
          </a:p>
          <a:p>
            <a:pPr eaLnBrk="0" hangingPunct="0">
              <a:lnSpc>
                <a:spcPct val="85000"/>
              </a:lnSpc>
            </a:pPr>
            <a:endParaRPr lang="en-US" altLang="en-US"/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Transparent latches sample inputs as long as the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clock is asserted -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output changes with input (after certain delay).</a:t>
            </a:r>
          </a:p>
        </p:txBody>
      </p:sp>
      <p:pic>
        <p:nvPicPr>
          <p:cNvPr id="17417" name="Picture 9">
            <a:extLst>
              <a:ext uri="{FF2B5EF4-FFF2-40B4-BE49-F238E27FC236}">
                <a16:creationId xmlns:a16="http://schemas.microsoft.com/office/drawing/2014/main" id="{175F9EC8-BC4A-4021-B193-8C20709958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9" y="719139"/>
            <a:ext cx="2143125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8" name="Picture 10">
            <a:extLst>
              <a:ext uri="{FF2B5EF4-FFF2-40B4-BE49-F238E27FC236}">
                <a16:creationId xmlns:a16="http://schemas.microsoft.com/office/drawing/2014/main" id="{569B4ABA-47C9-45FE-9DA2-7B3E4F2A883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2933700"/>
            <a:ext cx="48895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9" name="Freeform 11">
            <a:extLst>
              <a:ext uri="{FF2B5EF4-FFF2-40B4-BE49-F238E27FC236}">
                <a16:creationId xmlns:a16="http://schemas.microsoft.com/office/drawing/2014/main" id="{AC57294D-3AAA-4BF3-AED7-7CDB645D84D9}"/>
              </a:ext>
            </a:extLst>
          </p:cNvPr>
          <p:cNvSpPr>
            <a:spLocks/>
          </p:cNvSpPr>
          <p:nvPr/>
        </p:nvSpPr>
        <p:spPr bwMode="auto">
          <a:xfrm>
            <a:off x="1752600" y="1752600"/>
            <a:ext cx="1296988" cy="3354388"/>
          </a:xfrm>
          <a:custGeom>
            <a:avLst/>
            <a:gdLst>
              <a:gd name="T0" fmla="*/ 240 w 817"/>
              <a:gd name="T1" fmla="*/ 2112 h 2113"/>
              <a:gd name="T2" fmla="*/ 0 w 817"/>
              <a:gd name="T3" fmla="*/ 768 h 2113"/>
              <a:gd name="T4" fmla="*/ 0 w 817"/>
              <a:gd name="T5" fmla="*/ 288 h 2113"/>
              <a:gd name="T6" fmla="*/ 816 w 817"/>
              <a:gd name="T7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7" h="2113">
                <a:moveTo>
                  <a:pt x="240" y="2112"/>
                </a:moveTo>
                <a:lnTo>
                  <a:pt x="0" y="768"/>
                </a:lnTo>
                <a:lnTo>
                  <a:pt x="0" y="288"/>
                </a:lnTo>
                <a:lnTo>
                  <a:pt x="81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72D6ABB-7D33-437D-86D0-374965D83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554" y="494324"/>
            <a:ext cx="6396892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Flip-Flops vs. Latches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4CA3855-B1F5-47BE-A5B2-4A14F533C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1" y="1155700"/>
            <a:ext cx="7262445" cy="499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 dirty="0"/>
              <a:t>                 </a:t>
            </a:r>
            <a:r>
              <a:rPr lang="en-US" altLang="en-US" b="1" i="1" dirty="0"/>
              <a:t>I</a:t>
            </a:r>
            <a:r>
              <a:rPr lang="en-US" altLang="en-US" b="1" dirty="0"/>
              <a:t>nput/Output Behavior of Latches and Flipflops</a:t>
            </a:r>
          </a:p>
          <a:p>
            <a:pPr eaLnBrk="0" hangingPunct="0">
              <a:lnSpc>
                <a:spcPct val="85000"/>
              </a:lnSpc>
            </a:pPr>
            <a:endParaRPr lang="en-US" altLang="en-US" b="1" i="1" dirty="0"/>
          </a:p>
          <a:p>
            <a:pPr eaLnBrk="0" hangingPunct="0">
              <a:lnSpc>
                <a:spcPct val="85000"/>
              </a:lnSpc>
            </a:pPr>
            <a:r>
              <a:rPr lang="en-US" altLang="en-US" u="sng" dirty="0"/>
              <a:t>Type </a:t>
            </a:r>
            <a:r>
              <a:rPr lang="en-US" altLang="en-US" dirty="0"/>
              <a:t>                 </a:t>
            </a:r>
            <a:r>
              <a:rPr lang="en-US" altLang="en-US" u="sng" dirty="0"/>
              <a:t>When Inputs are Sampled</a:t>
            </a:r>
            <a:r>
              <a:rPr lang="en-US" altLang="en-US" dirty="0"/>
              <a:t>              </a:t>
            </a:r>
            <a:r>
              <a:rPr lang="en-US" altLang="en-US" u="sng" dirty="0"/>
              <a:t>When Outputs are Valid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 err="1"/>
              <a:t>unclocked</a:t>
            </a:r>
            <a:r>
              <a:rPr lang="en-US" altLang="en-US" dirty="0"/>
              <a:t>                       always                                 propagation delay from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latch                                                                                     input change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level                              clock high                              propagation delay from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sensitive                   (</a:t>
            </a:r>
            <a:r>
              <a:rPr lang="en-US" altLang="en-US" dirty="0" err="1"/>
              <a:t>Tsu</a:t>
            </a:r>
            <a:r>
              <a:rPr lang="en-US" altLang="en-US" dirty="0"/>
              <a:t>, Th around                                 input change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latch                         falling clock edge)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positive edge         clock lo-to-hi transition              propagation delay from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flipflop                          (</a:t>
            </a:r>
            <a:r>
              <a:rPr lang="en-US" altLang="en-US" dirty="0" err="1"/>
              <a:t>Tsu</a:t>
            </a:r>
            <a:r>
              <a:rPr lang="en-US" altLang="en-US" dirty="0"/>
              <a:t>, Th around                        rising edge of clock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                               rising clock edge)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negative edge       clock hi-to-lo transition              propagation delay from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flipflop                          (</a:t>
            </a:r>
            <a:r>
              <a:rPr lang="en-US" altLang="en-US" dirty="0" err="1"/>
              <a:t>Tsu</a:t>
            </a:r>
            <a:r>
              <a:rPr lang="en-US" altLang="en-US" dirty="0"/>
              <a:t>, Th around                        falling edge of clock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                               falling clock edge)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master/slave         clock hi-to-lo transition              propagation delay from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flipflop                          (</a:t>
            </a:r>
            <a:r>
              <a:rPr lang="en-US" altLang="en-US" dirty="0" err="1"/>
              <a:t>Tsu</a:t>
            </a:r>
            <a:r>
              <a:rPr lang="en-US" altLang="en-US" dirty="0"/>
              <a:t>, Th around                       falling edge of clock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                               falling clock edge)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FBED694-65D2-48B3-8B89-09CA57E8C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9377485" cy="34094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Flip-Flops: Typical Timing Specifications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8CD951D-9DB1-4321-99B0-CB33541F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033" y="1143001"/>
            <a:ext cx="1513235" cy="75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en-US" dirty="0"/>
              <a:t> Positive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en-US" dirty="0"/>
              <a:t>Edge Triggered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en-US" dirty="0"/>
              <a:t>D Flipflop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FDAB0E0-CAD7-4CCC-AFDF-7F91F173C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178050"/>
            <a:ext cx="2599622" cy="146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• Setup time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• Hold time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• Minimum clock width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• Propagation delays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  (low to high, high to low,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  max and typical)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F726E15D-144D-4648-9B6B-34665767B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163" y="4254500"/>
            <a:ext cx="5027274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en-US"/>
              <a:t>All measurements are made from the clocking event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en-US"/>
              <a:t>that is, the</a:t>
            </a:r>
            <a:r>
              <a:rPr lang="en-US" altLang="en-US" u="sng"/>
              <a:t> rising edge</a:t>
            </a:r>
            <a:r>
              <a:rPr lang="en-US" altLang="en-US"/>
              <a:t>  of the clock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35E3F6AE-9507-46A4-B618-D76F3243CE2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1073150"/>
            <a:ext cx="549910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C81AB0F-CDD5-40D7-A836-648EAC5DA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9456615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Latches: Typical Timing Specifications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EE95250-5578-426A-A531-378747BAB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1143001"/>
            <a:ext cx="1245406" cy="75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Transparent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Latch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97E164DD-6D2B-495F-8514-B5A216124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1" y="2184401"/>
            <a:ext cx="2687787" cy="193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• Setup time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• Hold time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• Minimum Clock Width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• Propagation Delays: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      high to low, low to high,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      maximum, typical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      data to output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      clock to output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50BE0BF-A998-4B84-8888-0DBDDAA3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5461000"/>
            <a:ext cx="3706912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Measurements from falling clock edge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or rising or falling data edge</a:t>
            </a: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C7F93D10-86C6-41D2-87D2-739D3C2184F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174750"/>
            <a:ext cx="48641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6CFB1D7-65AE-4BFC-BEF5-85461C0CE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4559301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Designing Latches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C25444D-9C06-444A-A668-FDB6270A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1" y="584201"/>
            <a:ext cx="923971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/>
              <a:t>RS Latch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0E15BBC1-DF07-4C91-A1E5-7FF94400BF2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828800"/>
            <a:ext cx="35687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Rectangle 5">
            <a:extLst>
              <a:ext uri="{FF2B5EF4-FFF2-40B4-BE49-F238E27FC236}">
                <a16:creationId xmlns:a16="http://schemas.microsoft.com/office/drawing/2014/main" id="{43AEBD72-2180-4EFB-8CC7-67FE3DE7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079500"/>
            <a:ext cx="3263394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Truth Table: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Next State = F(S, R, Current State)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A112DAF6-10F2-43B9-ADCF-6F5DD8155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508001"/>
            <a:ext cx="1594347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Derived K-Map: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ECBC0B93-6080-47E3-AD6C-BFEB8284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1" y="3152776"/>
            <a:ext cx="2355517" cy="170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en-US"/>
              <a:t>Characteristic Equation: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en-US">
                <a:latin typeface="Barred Letters" charset="0"/>
              </a:rPr>
              <a:t>q</a:t>
            </a:r>
            <a:r>
              <a:rPr lang="en-US" altLang="en-US"/>
              <a:t>(t+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)=</a:t>
            </a:r>
            <a:r>
              <a:rPr lang="en-US" altLang="en-US">
                <a:latin typeface="Barred Letters" charset="0"/>
              </a:rPr>
              <a:t>s</a:t>
            </a:r>
            <a:r>
              <a:rPr lang="en-US" altLang="en-US"/>
              <a:t>(t)+</a:t>
            </a:r>
            <a:r>
              <a:rPr lang="en-US" altLang="en-US">
                <a:latin typeface="Barred Letters" charset="0"/>
              </a:rPr>
              <a:t>R</a:t>
            </a:r>
            <a:r>
              <a:rPr lang="en-US" altLang="en-US"/>
              <a:t>(t)</a:t>
            </a:r>
            <a:r>
              <a:rPr lang="en-US" altLang="en-US">
                <a:latin typeface="Barred Letters" charset="0"/>
              </a:rPr>
              <a:t>q</a:t>
            </a:r>
            <a:r>
              <a:rPr lang="en-US" altLang="en-US"/>
              <a:t>(t)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en-US"/>
              <a:t>or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en-US">
                <a:latin typeface="Barred Letters" charset="0"/>
              </a:rPr>
              <a:t>q</a:t>
            </a:r>
            <a:r>
              <a:rPr lang="en-US" altLang="en-US" sz="2800" baseline="30000"/>
              <a:t>+</a:t>
            </a:r>
            <a:r>
              <a:rPr lang="en-US" altLang="en-US"/>
              <a:t>=</a:t>
            </a:r>
            <a:r>
              <a:rPr lang="en-US" altLang="en-US">
                <a:latin typeface="Barred Letters" charset="0"/>
              </a:rPr>
              <a:t>s </a:t>
            </a:r>
            <a:r>
              <a:rPr lang="en-US" altLang="en-US"/>
              <a:t>+ </a:t>
            </a:r>
            <a:r>
              <a:rPr lang="en-US" altLang="en-US">
                <a:latin typeface="Barred Letters" charset="0"/>
              </a:rPr>
              <a:t>Rq</a:t>
            </a:r>
            <a:endParaRPr lang="en-US" altLang="en-US"/>
          </a:p>
          <a:p>
            <a:pPr hangingPunct="0">
              <a:lnSpc>
                <a:spcPct val="120000"/>
              </a:lnSpc>
            </a:pPr>
            <a:endParaRPr lang="en-US" altLang="en-US"/>
          </a:p>
        </p:txBody>
      </p:sp>
      <p:pic>
        <p:nvPicPr>
          <p:cNvPr id="21512" name="Picture 8">
            <a:extLst>
              <a:ext uri="{FF2B5EF4-FFF2-40B4-BE49-F238E27FC236}">
                <a16:creationId xmlns:a16="http://schemas.microsoft.com/office/drawing/2014/main" id="{E422B79D-1BE6-4890-BA1E-96A51F4467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806450"/>
            <a:ext cx="28829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535" name="Group 31">
            <a:extLst>
              <a:ext uri="{FF2B5EF4-FFF2-40B4-BE49-F238E27FC236}">
                <a16:creationId xmlns:a16="http://schemas.microsoft.com/office/drawing/2014/main" id="{5B47BE5A-7FA5-4F3B-AD45-3B1480C12167}"/>
              </a:ext>
            </a:extLst>
          </p:cNvPr>
          <p:cNvGrpSpPr>
            <a:grpSpLocks/>
          </p:cNvGrpSpPr>
          <p:nvPr/>
        </p:nvGrpSpPr>
        <p:grpSpPr bwMode="auto">
          <a:xfrm>
            <a:off x="2078038" y="5424489"/>
            <a:ext cx="3008312" cy="1087437"/>
            <a:chOff x="349" y="3417"/>
            <a:chExt cx="1895" cy="685"/>
          </a:xfrm>
        </p:grpSpPr>
        <p:sp>
          <p:nvSpPr>
            <p:cNvPr id="21513" name="Arc 9">
              <a:extLst>
                <a:ext uri="{FF2B5EF4-FFF2-40B4-BE49-F238E27FC236}">
                  <a16:creationId xmlns:a16="http://schemas.microsoft.com/office/drawing/2014/main" id="{9328F5D0-BD37-473A-9819-2C466EC6B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581"/>
              <a:ext cx="327" cy="163"/>
            </a:xfrm>
            <a:custGeom>
              <a:avLst/>
              <a:gdLst>
                <a:gd name="G0" fmla="+- 66 0 0"/>
                <a:gd name="G1" fmla="+- 21600 0 0"/>
                <a:gd name="G2" fmla="+- 21600 0 0"/>
                <a:gd name="T0" fmla="*/ 0 w 21666"/>
                <a:gd name="T1" fmla="*/ 0 h 21600"/>
                <a:gd name="T2" fmla="*/ 21666 w 21666"/>
                <a:gd name="T3" fmla="*/ 21600 h 21600"/>
                <a:gd name="T4" fmla="*/ 66 w 216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6" h="21600" fill="none" extrusionOk="0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11995" y="0"/>
                    <a:pt x="21666" y="9670"/>
                    <a:pt x="21666" y="21600"/>
                  </a:cubicBezTo>
                </a:path>
                <a:path w="21666" h="21600" stroke="0" extrusionOk="0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11995" y="0"/>
                    <a:pt x="21666" y="9670"/>
                    <a:pt x="21666" y="21600"/>
                  </a:cubicBezTo>
                  <a:lnTo>
                    <a:pt x="66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4" name="Arc 10">
              <a:extLst>
                <a:ext uri="{FF2B5EF4-FFF2-40B4-BE49-F238E27FC236}">
                  <a16:creationId xmlns:a16="http://schemas.microsoft.com/office/drawing/2014/main" id="{BB1C9794-99B6-40A1-AB3A-5D57C3AC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743"/>
              <a:ext cx="327" cy="163"/>
            </a:xfrm>
            <a:custGeom>
              <a:avLst/>
              <a:gdLst>
                <a:gd name="G0" fmla="+- 66 0 0"/>
                <a:gd name="G1" fmla="+- 0 0 0"/>
                <a:gd name="G2" fmla="+- 21600 0 0"/>
                <a:gd name="T0" fmla="*/ 21666 w 21666"/>
                <a:gd name="T1" fmla="*/ 0 h 21600"/>
                <a:gd name="T2" fmla="*/ 0 w 21666"/>
                <a:gd name="T3" fmla="*/ 21600 h 21600"/>
                <a:gd name="T4" fmla="*/ 66 w 2166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6" h="21600" fill="none" extrusionOk="0">
                  <a:moveTo>
                    <a:pt x="21666" y="0"/>
                  </a:moveTo>
                  <a:cubicBezTo>
                    <a:pt x="21666" y="11929"/>
                    <a:pt x="11995" y="21600"/>
                    <a:pt x="66" y="21600"/>
                  </a:cubicBezTo>
                  <a:cubicBezTo>
                    <a:pt x="44" y="21599"/>
                    <a:pt x="22" y="21599"/>
                    <a:pt x="0" y="21599"/>
                  </a:cubicBezTo>
                </a:path>
                <a:path w="21666" h="21600" stroke="0" extrusionOk="0">
                  <a:moveTo>
                    <a:pt x="21666" y="0"/>
                  </a:moveTo>
                  <a:cubicBezTo>
                    <a:pt x="21666" y="11929"/>
                    <a:pt x="11995" y="21600"/>
                    <a:pt x="66" y="21600"/>
                  </a:cubicBezTo>
                  <a:cubicBezTo>
                    <a:pt x="44" y="21599"/>
                    <a:pt x="22" y="21599"/>
                    <a:pt x="0" y="21599"/>
                  </a:cubicBezTo>
                  <a:lnTo>
                    <a:pt x="66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5" name="Arc 11">
              <a:extLst>
                <a:ext uri="{FF2B5EF4-FFF2-40B4-BE49-F238E27FC236}">
                  <a16:creationId xmlns:a16="http://schemas.microsoft.com/office/drawing/2014/main" id="{CDB5A2E8-182D-4D65-B37D-E04967A9E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581"/>
              <a:ext cx="82" cy="163"/>
            </a:xfrm>
            <a:custGeom>
              <a:avLst/>
              <a:gdLst>
                <a:gd name="G0" fmla="+- 265 0 0"/>
                <a:gd name="G1" fmla="+- 21600 0 0"/>
                <a:gd name="G2" fmla="+- 21600 0 0"/>
                <a:gd name="T0" fmla="*/ 0 w 21865"/>
                <a:gd name="T1" fmla="*/ 2 h 21600"/>
                <a:gd name="T2" fmla="*/ 21865 w 21865"/>
                <a:gd name="T3" fmla="*/ 21600 h 21600"/>
                <a:gd name="T4" fmla="*/ 265 w 2186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65" h="21600" fill="none" extrusionOk="0">
                  <a:moveTo>
                    <a:pt x="-1" y="1"/>
                  </a:moveTo>
                  <a:cubicBezTo>
                    <a:pt x="88" y="0"/>
                    <a:pt x="176" y="0"/>
                    <a:pt x="265" y="0"/>
                  </a:cubicBezTo>
                  <a:cubicBezTo>
                    <a:pt x="12194" y="0"/>
                    <a:pt x="21865" y="9670"/>
                    <a:pt x="21865" y="21600"/>
                  </a:cubicBezTo>
                </a:path>
                <a:path w="21865" h="21600" stroke="0" extrusionOk="0">
                  <a:moveTo>
                    <a:pt x="-1" y="1"/>
                  </a:moveTo>
                  <a:cubicBezTo>
                    <a:pt x="88" y="0"/>
                    <a:pt x="176" y="0"/>
                    <a:pt x="265" y="0"/>
                  </a:cubicBezTo>
                  <a:cubicBezTo>
                    <a:pt x="12194" y="0"/>
                    <a:pt x="21865" y="9670"/>
                    <a:pt x="21865" y="21600"/>
                  </a:cubicBezTo>
                  <a:lnTo>
                    <a:pt x="26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6" name="Arc 12">
              <a:extLst>
                <a:ext uri="{FF2B5EF4-FFF2-40B4-BE49-F238E27FC236}">
                  <a16:creationId xmlns:a16="http://schemas.microsoft.com/office/drawing/2014/main" id="{19237D3F-D348-4DC1-91D4-AD0070D2B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" y="3743"/>
              <a:ext cx="82" cy="163"/>
            </a:xfrm>
            <a:custGeom>
              <a:avLst/>
              <a:gdLst>
                <a:gd name="G0" fmla="+- 265 0 0"/>
                <a:gd name="G1" fmla="+- 0 0 0"/>
                <a:gd name="G2" fmla="+- 21600 0 0"/>
                <a:gd name="T0" fmla="*/ 21865 w 21865"/>
                <a:gd name="T1" fmla="*/ 0 h 21600"/>
                <a:gd name="T2" fmla="*/ 0 w 21865"/>
                <a:gd name="T3" fmla="*/ 21598 h 21600"/>
                <a:gd name="T4" fmla="*/ 265 w 2186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65" h="21600" fill="none" extrusionOk="0">
                  <a:moveTo>
                    <a:pt x="21865" y="0"/>
                  </a:moveTo>
                  <a:cubicBezTo>
                    <a:pt x="21865" y="11929"/>
                    <a:pt x="12194" y="21600"/>
                    <a:pt x="265" y="21600"/>
                  </a:cubicBezTo>
                  <a:cubicBezTo>
                    <a:pt x="176" y="21599"/>
                    <a:pt x="88" y="21599"/>
                    <a:pt x="-1" y="21598"/>
                  </a:cubicBezTo>
                </a:path>
                <a:path w="21865" h="21600" stroke="0" extrusionOk="0">
                  <a:moveTo>
                    <a:pt x="21865" y="0"/>
                  </a:moveTo>
                  <a:cubicBezTo>
                    <a:pt x="21865" y="11929"/>
                    <a:pt x="12194" y="21600"/>
                    <a:pt x="265" y="21600"/>
                  </a:cubicBezTo>
                  <a:cubicBezTo>
                    <a:pt x="176" y="21599"/>
                    <a:pt x="88" y="21599"/>
                    <a:pt x="-1" y="21598"/>
                  </a:cubicBezTo>
                  <a:lnTo>
                    <a:pt x="26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7" name="Oval 13">
              <a:extLst>
                <a:ext uri="{FF2B5EF4-FFF2-40B4-BE49-F238E27FC236}">
                  <a16:creationId xmlns:a16="http://schemas.microsoft.com/office/drawing/2014/main" id="{2D045A18-6DE7-4E78-B2F7-E0BF5DEB7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3707"/>
              <a:ext cx="73" cy="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8" name="Line 14">
              <a:extLst>
                <a:ext uri="{FF2B5EF4-FFF2-40B4-BE49-F238E27FC236}">
                  <a16:creationId xmlns:a16="http://schemas.microsoft.com/office/drawing/2014/main" id="{F5AB6026-CD01-43FF-856A-AEDCED83E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1" y="3743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19" name="Line 15">
              <a:extLst>
                <a:ext uri="{FF2B5EF4-FFF2-40B4-BE49-F238E27FC236}">
                  <a16:creationId xmlns:a16="http://schemas.microsoft.com/office/drawing/2014/main" id="{3E091A84-882F-4A6C-AC16-F256A86A6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3621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0" name="Line 16">
              <a:extLst>
                <a:ext uri="{FF2B5EF4-FFF2-40B4-BE49-F238E27FC236}">
                  <a16:creationId xmlns:a16="http://schemas.microsoft.com/office/drawing/2014/main" id="{F50C245D-F901-4397-96F5-A466342D7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3866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1" name="Rectangle 17">
              <a:extLst>
                <a:ext uri="{FF2B5EF4-FFF2-40B4-BE49-F238E27FC236}">
                  <a16:creationId xmlns:a16="http://schemas.microsoft.com/office/drawing/2014/main" id="{74AFBAD4-ADEA-4289-8216-2CDA2E13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3580"/>
              <a:ext cx="163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88938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777875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165225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554163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113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4685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257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3829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500">
                  <a:latin typeface="Barred Letters" charset="0"/>
                </a:rPr>
                <a:t>q</a:t>
              </a:r>
            </a:p>
          </p:txBody>
        </p:sp>
        <p:sp>
          <p:nvSpPr>
            <p:cNvPr id="21522" name="Rectangle 18">
              <a:extLst>
                <a:ext uri="{FF2B5EF4-FFF2-40B4-BE49-F238E27FC236}">
                  <a16:creationId xmlns:a16="http://schemas.microsoft.com/office/drawing/2014/main" id="{F5EF85AF-A8DA-4734-9764-C0D02C413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702"/>
              <a:ext cx="181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88938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777875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165225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554163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113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4685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257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3829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500">
                  <a:latin typeface="Barred Letters" charset="0"/>
                </a:rPr>
                <a:t>Q</a:t>
              </a:r>
            </a:p>
          </p:txBody>
        </p:sp>
        <p:sp>
          <p:nvSpPr>
            <p:cNvPr id="21523" name="Arc 19">
              <a:extLst>
                <a:ext uri="{FF2B5EF4-FFF2-40B4-BE49-F238E27FC236}">
                  <a16:creationId xmlns:a16="http://schemas.microsoft.com/office/drawing/2014/main" id="{80F03DBD-0DC4-456F-A820-472EA0579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3704"/>
              <a:ext cx="327" cy="163"/>
            </a:xfrm>
            <a:custGeom>
              <a:avLst/>
              <a:gdLst>
                <a:gd name="G0" fmla="+- 66 0 0"/>
                <a:gd name="G1" fmla="+- 21600 0 0"/>
                <a:gd name="G2" fmla="+- 21600 0 0"/>
                <a:gd name="T0" fmla="*/ 0 w 21666"/>
                <a:gd name="T1" fmla="*/ 0 h 21600"/>
                <a:gd name="T2" fmla="*/ 21666 w 21666"/>
                <a:gd name="T3" fmla="*/ 21600 h 21600"/>
                <a:gd name="T4" fmla="*/ 66 w 2166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6" h="21600" fill="none" extrusionOk="0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11995" y="0"/>
                    <a:pt x="21666" y="9670"/>
                    <a:pt x="21666" y="21600"/>
                  </a:cubicBezTo>
                </a:path>
                <a:path w="21666" h="21600" stroke="0" extrusionOk="0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11995" y="0"/>
                    <a:pt x="21666" y="9670"/>
                    <a:pt x="21666" y="21600"/>
                  </a:cubicBezTo>
                  <a:lnTo>
                    <a:pt x="66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4" name="Arc 20">
              <a:extLst>
                <a:ext uri="{FF2B5EF4-FFF2-40B4-BE49-F238E27FC236}">
                  <a16:creationId xmlns:a16="http://schemas.microsoft.com/office/drawing/2014/main" id="{A75C6CDD-3EC5-47B2-9BDD-9117D1E4A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3866"/>
              <a:ext cx="327" cy="163"/>
            </a:xfrm>
            <a:custGeom>
              <a:avLst/>
              <a:gdLst>
                <a:gd name="G0" fmla="+- 66 0 0"/>
                <a:gd name="G1" fmla="+- 0 0 0"/>
                <a:gd name="G2" fmla="+- 21600 0 0"/>
                <a:gd name="T0" fmla="*/ 21666 w 21666"/>
                <a:gd name="T1" fmla="*/ 0 h 21600"/>
                <a:gd name="T2" fmla="*/ 0 w 21666"/>
                <a:gd name="T3" fmla="*/ 21600 h 21600"/>
                <a:gd name="T4" fmla="*/ 66 w 2166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66" h="21600" fill="none" extrusionOk="0">
                  <a:moveTo>
                    <a:pt x="21666" y="0"/>
                  </a:moveTo>
                  <a:cubicBezTo>
                    <a:pt x="21666" y="11929"/>
                    <a:pt x="11995" y="21600"/>
                    <a:pt x="66" y="21600"/>
                  </a:cubicBezTo>
                  <a:cubicBezTo>
                    <a:pt x="44" y="21599"/>
                    <a:pt x="22" y="21599"/>
                    <a:pt x="0" y="21599"/>
                  </a:cubicBezTo>
                </a:path>
                <a:path w="21666" h="21600" stroke="0" extrusionOk="0">
                  <a:moveTo>
                    <a:pt x="21666" y="0"/>
                  </a:moveTo>
                  <a:cubicBezTo>
                    <a:pt x="21666" y="11929"/>
                    <a:pt x="11995" y="21600"/>
                    <a:pt x="66" y="21600"/>
                  </a:cubicBezTo>
                  <a:cubicBezTo>
                    <a:pt x="44" y="21599"/>
                    <a:pt x="22" y="21599"/>
                    <a:pt x="0" y="21599"/>
                  </a:cubicBezTo>
                  <a:lnTo>
                    <a:pt x="66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5" name="Arc 21">
              <a:extLst>
                <a:ext uri="{FF2B5EF4-FFF2-40B4-BE49-F238E27FC236}">
                  <a16:creationId xmlns:a16="http://schemas.microsoft.com/office/drawing/2014/main" id="{5BBCF167-DA79-47C4-B1B5-4165A09B8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3704"/>
              <a:ext cx="82" cy="1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6" name="Arc 22">
              <a:extLst>
                <a:ext uri="{FF2B5EF4-FFF2-40B4-BE49-F238E27FC236}">
                  <a16:creationId xmlns:a16="http://schemas.microsoft.com/office/drawing/2014/main" id="{08B6AA8D-03E0-419A-8434-69F6D37CB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3866"/>
              <a:ext cx="82" cy="163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7" name="Oval 23">
              <a:extLst>
                <a:ext uri="{FF2B5EF4-FFF2-40B4-BE49-F238E27FC236}">
                  <a16:creationId xmlns:a16="http://schemas.microsoft.com/office/drawing/2014/main" id="{EDB23E6A-6EE5-4BB6-8C23-AC5314200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3829"/>
              <a:ext cx="74" cy="7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28" name="Line 24">
              <a:extLst>
                <a:ext uri="{FF2B5EF4-FFF2-40B4-BE49-F238E27FC236}">
                  <a16:creationId xmlns:a16="http://schemas.microsoft.com/office/drawing/2014/main" id="{F4AAA254-7AF8-41BC-A1AC-A6BB44CDD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6" y="3866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29" name="Line 25">
              <a:extLst>
                <a:ext uri="{FF2B5EF4-FFF2-40B4-BE49-F238E27FC236}">
                  <a16:creationId xmlns:a16="http://schemas.microsoft.com/office/drawing/2014/main" id="{7FD6703A-1D89-48AD-BCDD-312D51003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5" y="3743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0" name="Line 26">
              <a:extLst>
                <a:ext uri="{FF2B5EF4-FFF2-40B4-BE49-F238E27FC236}">
                  <a16:creationId xmlns:a16="http://schemas.microsoft.com/office/drawing/2014/main" id="{57DE1062-B3C8-4E7D-998D-C6A5D7D20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5" y="3988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1" name="Freeform 27">
              <a:extLst>
                <a:ext uri="{FF2B5EF4-FFF2-40B4-BE49-F238E27FC236}">
                  <a16:creationId xmlns:a16="http://schemas.microsoft.com/office/drawing/2014/main" id="{2E7D83CE-9328-41F7-931A-5EFF6D011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" y="3417"/>
              <a:ext cx="1470" cy="450"/>
            </a:xfrm>
            <a:custGeom>
              <a:avLst/>
              <a:gdLst>
                <a:gd name="T0" fmla="*/ 1469 w 1470"/>
                <a:gd name="T1" fmla="*/ 449 h 450"/>
                <a:gd name="T2" fmla="*/ 1469 w 1470"/>
                <a:gd name="T3" fmla="*/ 0 h 450"/>
                <a:gd name="T4" fmla="*/ 0 w 1470"/>
                <a:gd name="T5" fmla="*/ 0 h 450"/>
                <a:gd name="T6" fmla="*/ 0 w 1470"/>
                <a:gd name="T7" fmla="*/ 20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0" h="450">
                  <a:moveTo>
                    <a:pt x="1469" y="449"/>
                  </a:moveTo>
                  <a:lnTo>
                    <a:pt x="1469" y="0"/>
                  </a:lnTo>
                  <a:lnTo>
                    <a:pt x="0" y="0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32" name="Oval 28">
              <a:extLst>
                <a:ext uri="{FF2B5EF4-FFF2-40B4-BE49-F238E27FC236}">
                  <a16:creationId xmlns:a16="http://schemas.microsoft.com/office/drawing/2014/main" id="{6E083E44-0F4C-450D-B485-6653DD90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829"/>
              <a:ext cx="74" cy="7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33" name="Rectangle 29">
              <a:extLst>
                <a:ext uri="{FF2B5EF4-FFF2-40B4-BE49-F238E27FC236}">
                  <a16:creationId xmlns:a16="http://schemas.microsoft.com/office/drawing/2014/main" id="{73FD71AF-A24C-494C-B470-FE4E07025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" y="3783"/>
              <a:ext cx="18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88938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777875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165225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554163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113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4685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257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3829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500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1534" name="Rectangle 30">
              <a:extLst>
                <a:ext uri="{FF2B5EF4-FFF2-40B4-BE49-F238E27FC236}">
                  <a16:creationId xmlns:a16="http://schemas.microsoft.com/office/drawing/2014/main" id="{1E237EDB-49C1-429E-9077-7336EE258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3906"/>
              <a:ext cx="18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7788" tIns="39688" rIns="77788" bIns="39688">
              <a:spAutoFit/>
            </a:bodyPr>
            <a:lstStyle>
              <a:lvl1pPr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88938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777875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165225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554163" defTabSz="6619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113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4685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9257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382963" defTabSz="6619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50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1557" name="Group 53">
            <a:extLst>
              <a:ext uri="{FF2B5EF4-FFF2-40B4-BE49-F238E27FC236}">
                <a16:creationId xmlns:a16="http://schemas.microsoft.com/office/drawing/2014/main" id="{4D48CCF2-269C-4C04-804F-7CE369CA862C}"/>
              </a:ext>
            </a:extLst>
          </p:cNvPr>
          <p:cNvGrpSpPr>
            <a:grpSpLocks/>
          </p:cNvGrpSpPr>
          <p:nvPr/>
        </p:nvGrpSpPr>
        <p:grpSpPr bwMode="auto">
          <a:xfrm>
            <a:off x="6538914" y="5029202"/>
            <a:ext cx="3595687" cy="1279526"/>
            <a:chOff x="3159" y="3168"/>
            <a:chExt cx="2265" cy="806"/>
          </a:xfrm>
        </p:grpSpPr>
        <p:grpSp>
          <p:nvGrpSpPr>
            <p:cNvPr id="21539" name="Group 35">
              <a:extLst>
                <a:ext uri="{FF2B5EF4-FFF2-40B4-BE49-F238E27FC236}">
                  <a16:creationId xmlns:a16="http://schemas.microsoft.com/office/drawing/2014/main" id="{8101D625-AA9C-442A-95C7-91C71510C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360"/>
              <a:ext cx="384" cy="385"/>
              <a:chOff x="3696" y="3360"/>
              <a:chExt cx="384" cy="385"/>
            </a:xfrm>
          </p:grpSpPr>
          <p:sp>
            <p:nvSpPr>
              <p:cNvPr id="21536" name="Arc 32">
                <a:extLst>
                  <a:ext uri="{FF2B5EF4-FFF2-40B4-BE49-F238E27FC236}">
                    <a16:creationId xmlns:a16="http://schemas.microsoft.com/office/drawing/2014/main" id="{5D2311E9-3133-4CB3-9E23-96D6D48D1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3361"/>
                <a:ext cx="192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7" name="Arc 33">
                <a:extLst>
                  <a:ext uri="{FF2B5EF4-FFF2-40B4-BE49-F238E27FC236}">
                    <a16:creationId xmlns:a16="http://schemas.microsoft.com/office/drawing/2014/main" id="{53B7D311-AE50-411D-949C-42693E4F7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3552"/>
                <a:ext cx="192" cy="1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538" name="Freeform 34">
                <a:extLst>
                  <a:ext uri="{FF2B5EF4-FFF2-40B4-BE49-F238E27FC236}">
                    <a16:creationId xmlns:a16="http://schemas.microsoft.com/office/drawing/2014/main" id="{C6310059-9393-4161-90B3-618C66F3D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3360"/>
                <a:ext cx="241" cy="385"/>
              </a:xfrm>
              <a:custGeom>
                <a:avLst/>
                <a:gdLst>
                  <a:gd name="T0" fmla="*/ 192 w 241"/>
                  <a:gd name="T1" fmla="*/ 0 h 385"/>
                  <a:gd name="T2" fmla="*/ 0 w 241"/>
                  <a:gd name="T3" fmla="*/ 0 h 385"/>
                  <a:gd name="T4" fmla="*/ 0 w 241"/>
                  <a:gd name="T5" fmla="*/ 384 h 385"/>
                  <a:gd name="T6" fmla="*/ 144 w 241"/>
                  <a:gd name="T7" fmla="*/ 384 h 385"/>
                  <a:gd name="T8" fmla="*/ 168 w 241"/>
                  <a:gd name="T9" fmla="*/ 384 h 385"/>
                  <a:gd name="T10" fmla="*/ 240 w 241"/>
                  <a:gd name="T11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385">
                    <a:moveTo>
                      <a:pt x="192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144" y="384"/>
                    </a:lnTo>
                    <a:lnTo>
                      <a:pt x="168" y="384"/>
                    </a:lnTo>
                    <a:lnTo>
                      <a:pt x="240" y="38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1540" name="Oval 36">
              <a:extLst>
                <a:ext uri="{FF2B5EF4-FFF2-40B4-BE49-F238E27FC236}">
                  <a16:creationId xmlns:a16="http://schemas.microsoft.com/office/drawing/2014/main" id="{359A7EC2-0D58-4D7D-B031-2C9780D86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3652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41" name="Line 37">
              <a:extLst>
                <a:ext uri="{FF2B5EF4-FFF2-40B4-BE49-F238E27FC236}">
                  <a16:creationId xmlns:a16="http://schemas.microsoft.com/office/drawing/2014/main" id="{E8A689B2-D9A5-4A43-996B-899536248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55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2" name="Line 38">
              <a:extLst>
                <a:ext uri="{FF2B5EF4-FFF2-40B4-BE49-F238E27FC236}">
                  <a16:creationId xmlns:a16="http://schemas.microsoft.com/office/drawing/2014/main" id="{40A96CAA-B0B1-4684-AF0F-E822B18EE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40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3" name="Line 39">
              <a:extLst>
                <a:ext uri="{FF2B5EF4-FFF2-40B4-BE49-F238E27FC236}">
                  <a16:creationId xmlns:a16="http://schemas.microsoft.com/office/drawing/2014/main" id="{C7A2D09B-ACC3-4C7B-B08B-644338D73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4" name="Rectangle 40">
              <a:extLst>
                <a:ext uri="{FF2B5EF4-FFF2-40B4-BE49-F238E27FC236}">
                  <a16:creationId xmlns:a16="http://schemas.microsoft.com/office/drawing/2014/main" id="{31BC8484-E9AA-4BFE-B291-E39470005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359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21545" name="Rectangle 41">
              <a:extLst>
                <a:ext uri="{FF2B5EF4-FFF2-40B4-BE49-F238E27FC236}">
                  <a16:creationId xmlns:a16="http://schemas.microsoft.com/office/drawing/2014/main" id="{6A5F9EA9-3CAB-4866-ADF3-6E836A8F1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350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21546" name="Arc 42">
              <a:extLst>
                <a:ext uri="{FF2B5EF4-FFF2-40B4-BE49-F238E27FC236}">
                  <a16:creationId xmlns:a16="http://schemas.microsoft.com/office/drawing/2014/main" id="{CBC26EF8-3617-4D62-87FF-793828D36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505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7" name="Arc 43">
              <a:extLst>
                <a:ext uri="{FF2B5EF4-FFF2-40B4-BE49-F238E27FC236}">
                  <a16:creationId xmlns:a16="http://schemas.microsoft.com/office/drawing/2014/main" id="{F4177EE9-7924-4D7B-9CBF-C3C9FB1CB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696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8" name="Arc 44">
              <a:extLst>
                <a:ext uri="{FF2B5EF4-FFF2-40B4-BE49-F238E27FC236}">
                  <a16:creationId xmlns:a16="http://schemas.microsoft.com/office/drawing/2014/main" id="{6D9FB6CE-6000-4337-B037-C0981E5D0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505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49" name="Arc 45">
              <a:extLst>
                <a:ext uri="{FF2B5EF4-FFF2-40B4-BE49-F238E27FC236}">
                  <a16:creationId xmlns:a16="http://schemas.microsoft.com/office/drawing/2014/main" id="{4B903734-E4D9-48F0-AF31-4393C77FB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696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0" name="Line 46">
              <a:extLst>
                <a:ext uri="{FF2B5EF4-FFF2-40B4-BE49-F238E27FC236}">
                  <a16:creationId xmlns:a16="http://schemas.microsoft.com/office/drawing/2014/main" id="{B0EE9AC3-AA7F-47E8-9A38-328A5991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6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1" name="Line 47">
              <a:extLst>
                <a:ext uri="{FF2B5EF4-FFF2-40B4-BE49-F238E27FC236}">
                  <a16:creationId xmlns:a16="http://schemas.microsoft.com/office/drawing/2014/main" id="{0D62E2B1-6595-491F-8574-F67CE5FAA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2" name="Line 48">
              <a:extLst>
                <a:ext uri="{FF2B5EF4-FFF2-40B4-BE49-F238E27FC236}">
                  <a16:creationId xmlns:a16="http://schemas.microsoft.com/office/drawing/2014/main" id="{EB8C4433-CE3C-4194-A7F6-0D10BD16A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8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3" name="Freeform 49">
              <a:extLst>
                <a:ext uri="{FF2B5EF4-FFF2-40B4-BE49-F238E27FC236}">
                  <a16:creationId xmlns:a16="http://schemas.microsoft.com/office/drawing/2014/main" id="{382808B4-DC7A-4252-BF4E-6A2E96CD4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168"/>
              <a:ext cx="1729" cy="529"/>
            </a:xfrm>
            <a:custGeom>
              <a:avLst/>
              <a:gdLst>
                <a:gd name="T0" fmla="*/ 1728 w 1729"/>
                <a:gd name="T1" fmla="*/ 528 h 529"/>
                <a:gd name="T2" fmla="*/ 1728 w 1729"/>
                <a:gd name="T3" fmla="*/ 0 h 529"/>
                <a:gd name="T4" fmla="*/ 0 w 1729"/>
                <a:gd name="T5" fmla="*/ 0 h 529"/>
                <a:gd name="T6" fmla="*/ 0 w 1729"/>
                <a:gd name="T7" fmla="*/ 24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9" h="529">
                  <a:moveTo>
                    <a:pt x="1728" y="528"/>
                  </a:moveTo>
                  <a:lnTo>
                    <a:pt x="1728" y="0"/>
                  </a:ln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554" name="Oval 50">
              <a:extLst>
                <a:ext uri="{FF2B5EF4-FFF2-40B4-BE49-F238E27FC236}">
                  <a16:creationId xmlns:a16="http://schemas.microsoft.com/office/drawing/2014/main" id="{EC31AAE7-3982-4C73-A993-860551204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652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55" name="Rectangle 51">
              <a:extLst>
                <a:ext uri="{FF2B5EF4-FFF2-40B4-BE49-F238E27FC236}">
                  <a16:creationId xmlns:a16="http://schemas.microsoft.com/office/drawing/2014/main" id="{25C89F62-EB08-4042-BB76-9A5499489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3599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R</a:t>
              </a:r>
            </a:p>
          </p:txBody>
        </p:sp>
        <p:sp>
          <p:nvSpPr>
            <p:cNvPr id="21556" name="Rectangle 52">
              <a:extLst>
                <a:ext uri="{FF2B5EF4-FFF2-40B4-BE49-F238E27FC236}">
                  <a16:creationId xmlns:a16="http://schemas.microsoft.com/office/drawing/2014/main" id="{83C851D3-2137-4540-A90C-699A855AF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374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S</a:t>
              </a:r>
            </a:p>
          </p:txBody>
        </p:sp>
      </p:grpSp>
      <p:sp>
        <p:nvSpPr>
          <p:cNvPr id="21558" name="Rectangle 54">
            <a:extLst>
              <a:ext uri="{FF2B5EF4-FFF2-40B4-BE49-F238E27FC236}">
                <a16:creationId xmlns:a16="http://schemas.microsoft.com/office/drawing/2014/main" id="{BE967DBE-259D-48F1-8673-6662F281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4" y="5027614"/>
            <a:ext cx="417858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Compare to previous NOR implementation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9F133C1-5912-49D1-8B6C-643478261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8763" y="214199"/>
            <a:ext cx="4914902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The JK Latch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CEA4DC3-AF43-404C-9EB0-EAF80485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609601"/>
            <a:ext cx="5510804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The JK latch eliminates the forbidden state of the RS latch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2145AC4-8194-4403-962E-3981D11B5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1041401"/>
            <a:ext cx="3361754" cy="147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/>
              <a:t>Basic principle: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use output feedback to guarantee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that R=S=1 never occurs</a:t>
            </a:r>
          </a:p>
          <a:p>
            <a:pPr eaLnBrk="0" hangingPunct="0">
              <a:lnSpc>
                <a:spcPct val="85000"/>
              </a:lnSpc>
            </a:pPr>
            <a:endParaRPr lang="en-US" altLang="en-US"/>
          </a:p>
          <a:p>
            <a:pPr eaLnBrk="0" hangingPunct="0">
              <a:lnSpc>
                <a:spcPct val="85000"/>
              </a:lnSpc>
            </a:pPr>
            <a:endParaRPr lang="en-US" altLang="en-US"/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J=K=1 yields toggle (</a:t>
            </a:r>
            <a:r>
              <a:rPr lang="en-US" altLang="en-US">
                <a:latin typeface="Barred Letters" charset="0"/>
              </a:rPr>
              <a:t>q</a:t>
            </a:r>
            <a:r>
              <a:rPr lang="en-US" altLang="en-US" sz="2800" baseline="30000"/>
              <a:t>+</a:t>
            </a:r>
            <a:r>
              <a:rPr lang="en-US" altLang="en-US">
                <a:latin typeface="Barred Letters" charset="0"/>
              </a:rPr>
              <a:t> = Q</a:t>
            </a:r>
            <a:r>
              <a:rPr lang="en-US" altLang="en-US"/>
              <a:t>)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2771D809-2C09-42D3-BC97-1956DF5F8EE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65400"/>
            <a:ext cx="37465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Rectangle 6">
            <a:extLst>
              <a:ext uri="{FF2B5EF4-FFF2-40B4-BE49-F238E27FC236}">
                <a16:creationId xmlns:a16="http://schemas.microsoft.com/office/drawing/2014/main" id="{08BF971B-92F6-4765-B237-453480BA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5486401"/>
            <a:ext cx="2393347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/>
              <a:t>Characteristic Equation: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8536CEDB-7C8D-4F53-86DD-53402E78F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5867401"/>
            <a:ext cx="1564531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/>
              <a:t>Q</a:t>
            </a:r>
            <a:r>
              <a:rPr lang="en-US" altLang="en-US" sz="2400" b="1" baseline="30000"/>
              <a:t>+</a:t>
            </a:r>
            <a:r>
              <a:rPr lang="en-US" altLang="en-US" b="1"/>
              <a:t> = Q K  +  Q J</a:t>
            </a:r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322D5076-48B5-4847-89F7-B62A8CF0F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3600" y="5854700"/>
            <a:ext cx="13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F72F2C14-360B-4E7E-BF3D-739214BC6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8547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38" name="Picture 10">
            <a:extLst>
              <a:ext uri="{FF2B5EF4-FFF2-40B4-BE49-F238E27FC236}">
                <a16:creationId xmlns:a16="http://schemas.microsoft.com/office/drawing/2014/main" id="{8A201FAB-063D-417A-9799-7A75C9990C6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1130300"/>
            <a:ext cx="32385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574" name="Group 46">
            <a:extLst>
              <a:ext uri="{FF2B5EF4-FFF2-40B4-BE49-F238E27FC236}">
                <a16:creationId xmlns:a16="http://schemas.microsoft.com/office/drawing/2014/main" id="{D294BE4F-7B31-4A54-BA9D-B5B65D91C59F}"/>
              </a:ext>
            </a:extLst>
          </p:cNvPr>
          <p:cNvGrpSpPr>
            <a:grpSpLocks/>
          </p:cNvGrpSpPr>
          <p:nvPr/>
        </p:nvGrpSpPr>
        <p:grpSpPr bwMode="auto">
          <a:xfrm>
            <a:off x="6307139" y="3856038"/>
            <a:ext cx="3990975" cy="2195512"/>
            <a:chOff x="3013" y="2429"/>
            <a:chExt cx="2514" cy="1383"/>
          </a:xfrm>
        </p:grpSpPr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id="{AD8287C5-D60E-442F-AB69-361C672E6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2822"/>
              <a:ext cx="726" cy="76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2543" name="Group 15">
              <a:extLst>
                <a:ext uri="{FF2B5EF4-FFF2-40B4-BE49-F238E27FC236}">
                  <a16:creationId xmlns:a16="http://schemas.microsoft.com/office/drawing/2014/main" id="{9B263DCE-6864-4ED7-917F-5D11DB6D7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7" y="2559"/>
              <a:ext cx="346" cy="346"/>
              <a:chOff x="3367" y="2559"/>
              <a:chExt cx="346" cy="346"/>
            </a:xfrm>
          </p:grpSpPr>
          <p:sp>
            <p:nvSpPr>
              <p:cNvPr id="22540" name="Arc 12">
                <a:extLst>
                  <a:ext uri="{FF2B5EF4-FFF2-40B4-BE49-F238E27FC236}">
                    <a16:creationId xmlns:a16="http://schemas.microsoft.com/office/drawing/2014/main" id="{EDD80F7B-F44F-4F48-8699-D93E99C08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2560"/>
                <a:ext cx="173" cy="17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475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80" y="0"/>
                      <a:pt x="21530" y="9594"/>
                      <a:pt x="21599" y="21475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80" y="0"/>
                      <a:pt x="21530" y="9594"/>
                      <a:pt x="21599" y="2147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1" name="Arc 13">
                <a:extLst>
                  <a:ext uri="{FF2B5EF4-FFF2-40B4-BE49-F238E27FC236}">
                    <a16:creationId xmlns:a16="http://schemas.microsoft.com/office/drawing/2014/main" id="{90204E47-1B39-4EAE-8ED3-93F346680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2732"/>
                <a:ext cx="173" cy="173"/>
              </a:xfrm>
              <a:custGeom>
                <a:avLst/>
                <a:gdLst>
                  <a:gd name="G0" fmla="+- 0 0 0"/>
                  <a:gd name="G1" fmla="+- 125 0 0"/>
                  <a:gd name="G2" fmla="+- 21600 0 0"/>
                  <a:gd name="T0" fmla="*/ 21600 w 21600"/>
                  <a:gd name="T1" fmla="*/ 0 h 21725"/>
                  <a:gd name="T2" fmla="*/ 0 w 21600"/>
                  <a:gd name="T3" fmla="*/ 21725 h 21725"/>
                  <a:gd name="T4" fmla="*/ 0 w 21600"/>
                  <a:gd name="T5" fmla="*/ 125 h 2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25" fill="none" extrusionOk="0">
                    <a:moveTo>
                      <a:pt x="21599" y="0"/>
                    </a:moveTo>
                    <a:cubicBezTo>
                      <a:pt x="21599" y="41"/>
                      <a:pt x="21600" y="83"/>
                      <a:pt x="21600" y="125"/>
                    </a:cubicBezTo>
                    <a:cubicBezTo>
                      <a:pt x="21600" y="12054"/>
                      <a:pt x="11929" y="21725"/>
                      <a:pt x="-1" y="21725"/>
                    </a:cubicBezTo>
                  </a:path>
                  <a:path w="21600" h="21725" stroke="0" extrusionOk="0">
                    <a:moveTo>
                      <a:pt x="21599" y="0"/>
                    </a:moveTo>
                    <a:cubicBezTo>
                      <a:pt x="21599" y="41"/>
                      <a:pt x="21600" y="83"/>
                      <a:pt x="21600" y="125"/>
                    </a:cubicBezTo>
                    <a:cubicBezTo>
                      <a:pt x="21600" y="12054"/>
                      <a:pt x="11929" y="21725"/>
                      <a:pt x="-1" y="21725"/>
                    </a:cubicBezTo>
                    <a:lnTo>
                      <a:pt x="0" y="12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2" name="Freeform 14">
                <a:extLst>
                  <a:ext uri="{FF2B5EF4-FFF2-40B4-BE49-F238E27FC236}">
                    <a16:creationId xmlns:a16="http://schemas.microsoft.com/office/drawing/2014/main" id="{AC8DD313-9769-45B8-B0B5-882052E6C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7" y="2559"/>
                <a:ext cx="217" cy="346"/>
              </a:xfrm>
              <a:custGeom>
                <a:avLst/>
                <a:gdLst>
                  <a:gd name="T0" fmla="*/ 173 w 217"/>
                  <a:gd name="T1" fmla="*/ 0 h 346"/>
                  <a:gd name="T2" fmla="*/ 0 w 217"/>
                  <a:gd name="T3" fmla="*/ 0 h 346"/>
                  <a:gd name="T4" fmla="*/ 0 w 217"/>
                  <a:gd name="T5" fmla="*/ 345 h 346"/>
                  <a:gd name="T6" fmla="*/ 130 w 217"/>
                  <a:gd name="T7" fmla="*/ 345 h 346"/>
                  <a:gd name="T8" fmla="*/ 151 w 217"/>
                  <a:gd name="T9" fmla="*/ 345 h 346"/>
                  <a:gd name="T10" fmla="*/ 216 w 217"/>
                  <a:gd name="T11" fmla="*/ 34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346">
                    <a:moveTo>
                      <a:pt x="173" y="0"/>
                    </a:moveTo>
                    <a:lnTo>
                      <a:pt x="0" y="0"/>
                    </a:lnTo>
                    <a:lnTo>
                      <a:pt x="0" y="345"/>
                    </a:lnTo>
                    <a:lnTo>
                      <a:pt x="130" y="345"/>
                    </a:lnTo>
                    <a:lnTo>
                      <a:pt x="151" y="345"/>
                    </a:lnTo>
                    <a:lnTo>
                      <a:pt x="216" y="345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2544" name="Oval 16">
              <a:extLst>
                <a:ext uri="{FF2B5EF4-FFF2-40B4-BE49-F238E27FC236}">
                  <a16:creationId xmlns:a16="http://schemas.microsoft.com/office/drawing/2014/main" id="{108F4B3F-227D-4C48-A870-946D308CF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3124"/>
              <a:ext cx="78" cy="7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2548" name="Group 20">
              <a:extLst>
                <a:ext uri="{FF2B5EF4-FFF2-40B4-BE49-F238E27FC236}">
                  <a16:creationId xmlns:a16="http://schemas.microsoft.com/office/drawing/2014/main" id="{2241CAAF-8D2E-4430-BB29-A657A4BCC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7" y="3077"/>
              <a:ext cx="346" cy="346"/>
              <a:chOff x="3367" y="3077"/>
              <a:chExt cx="346" cy="346"/>
            </a:xfrm>
          </p:grpSpPr>
          <p:sp>
            <p:nvSpPr>
              <p:cNvPr id="22545" name="Arc 17">
                <a:extLst>
                  <a:ext uri="{FF2B5EF4-FFF2-40B4-BE49-F238E27FC236}">
                    <a16:creationId xmlns:a16="http://schemas.microsoft.com/office/drawing/2014/main" id="{58E3BC3D-F251-4637-8B51-68CAD8848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3078"/>
                <a:ext cx="173" cy="17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475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880" y="0"/>
                      <a:pt x="21530" y="9594"/>
                      <a:pt x="21599" y="21475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880" y="0"/>
                      <a:pt x="21530" y="9594"/>
                      <a:pt x="21599" y="2147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6" name="Arc 18">
                <a:extLst>
                  <a:ext uri="{FF2B5EF4-FFF2-40B4-BE49-F238E27FC236}">
                    <a16:creationId xmlns:a16="http://schemas.microsoft.com/office/drawing/2014/main" id="{335F9956-9C24-4F53-BC04-AE52FE160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3250"/>
                <a:ext cx="173" cy="173"/>
              </a:xfrm>
              <a:custGeom>
                <a:avLst/>
                <a:gdLst>
                  <a:gd name="G0" fmla="+- 0 0 0"/>
                  <a:gd name="G1" fmla="+- 125 0 0"/>
                  <a:gd name="G2" fmla="+- 21600 0 0"/>
                  <a:gd name="T0" fmla="*/ 21600 w 21600"/>
                  <a:gd name="T1" fmla="*/ 0 h 21725"/>
                  <a:gd name="T2" fmla="*/ 0 w 21600"/>
                  <a:gd name="T3" fmla="*/ 21725 h 21725"/>
                  <a:gd name="T4" fmla="*/ 0 w 21600"/>
                  <a:gd name="T5" fmla="*/ 125 h 2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25" fill="none" extrusionOk="0">
                    <a:moveTo>
                      <a:pt x="21599" y="0"/>
                    </a:moveTo>
                    <a:cubicBezTo>
                      <a:pt x="21599" y="41"/>
                      <a:pt x="21600" y="83"/>
                      <a:pt x="21600" y="125"/>
                    </a:cubicBezTo>
                    <a:cubicBezTo>
                      <a:pt x="21600" y="12054"/>
                      <a:pt x="11929" y="21725"/>
                      <a:pt x="-1" y="21725"/>
                    </a:cubicBezTo>
                  </a:path>
                  <a:path w="21600" h="21725" stroke="0" extrusionOk="0">
                    <a:moveTo>
                      <a:pt x="21599" y="0"/>
                    </a:moveTo>
                    <a:cubicBezTo>
                      <a:pt x="21599" y="41"/>
                      <a:pt x="21600" y="83"/>
                      <a:pt x="21600" y="125"/>
                    </a:cubicBezTo>
                    <a:cubicBezTo>
                      <a:pt x="21600" y="12054"/>
                      <a:pt x="11929" y="21725"/>
                      <a:pt x="-1" y="21725"/>
                    </a:cubicBezTo>
                    <a:lnTo>
                      <a:pt x="0" y="12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47" name="Freeform 19">
                <a:extLst>
                  <a:ext uri="{FF2B5EF4-FFF2-40B4-BE49-F238E27FC236}">
                    <a16:creationId xmlns:a16="http://schemas.microsoft.com/office/drawing/2014/main" id="{FEEFE463-A4C4-4C24-A218-4C5ED3EA8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7" y="3077"/>
                <a:ext cx="217" cy="346"/>
              </a:xfrm>
              <a:custGeom>
                <a:avLst/>
                <a:gdLst>
                  <a:gd name="T0" fmla="*/ 173 w 217"/>
                  <a:gd name="T1" fmla="*/ 0 h 346"/>
                  <a:gd name="T2" fmla="*/ 0 w 217"/>
                  <a:gd name="T3" fmla="*/ 0 h 346"/>
                  <a:gd name="T4" fmla="*/ 0 w 217"/>
                  <a:gd name="T5" fmla="*/ 345 h 346"/>
                  <a:gd name="T6" fmla="*/ 130 w 217"/>
                  <a:gd name="T7" fmla="*/ 345 h 346"/>
                  <a:gd name="T8" fmla="*/ 151 w 217"/>
                  <a:gd name="T9" fmla="*/ 345 h 346"/>
                  <a:gd name="T10" fmla="*/ 216 w 217"/>
                  <a:gd name="T11" fmla="*/ 345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346">
                    <a:moveTo>
                      <a:pt x="173" y="0"/>
                    </a:moveTo>
                    <a:lnTo>
                      <a:pt x="0" y="0"/>
                    </a:lnTo>
                    <a:lnTo>
                      <a:pt x="0" y="345"/>
                    </a:lnTo>
                    <a:lnTo>
                      <a:pt x="130" y="345"/>
                    </a:lnTo>
                    <a:lnTo>
                      <a:pt x="151" y="345"/>
                    </a:lnTo>
                    <a:lnTo>
                      <a:pt x="216" y="345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2549" name="Line 21">
              <a:extLst>
                <a:ext uri="{FF2B5EF4-FFF2-40B4-BE49-F238E27FC236}">
                  <a16:creationId xmlns:a16="http://schemas.microsoft.com/office/drawing/2014/main" id="{BCFBFD13-DC62-4668-BD48-F6CC791AF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5" y="2818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0" name="Freeform 22">
              <a:extLst>
                <a:ext uri="{FF2B5EF4-FFF2-40B4-BE49-F238E27FC236}">
                  <a16:creationId xmlns:a16="http://schemas.microsoft.com/office/drawing/2014/main" id="{518F5874-9187-4EBF-A6C1-6ACF49F45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" y="2731"/>
              <a:ext cx="260" cy="131"/>
            </a:xfrm>
            <a:custGeom>
              <a:avLst/>
              <a:gdLst>
                <a:gd name="T0" fmla="*/ 259 w 260"/>
                <a:gd name="T1" fmla="*/ 130 h 131"/>
                <a:gd name="T2" fmla="*/ 86 w 260"/>
                <a:gd name="T3" fmla="*/ 130 h 131"/>
                <a:gd name="T4" fmla="*/ 86 w 260"/>
                <a:gd name="T5" fmla="*/ 0 h 131"/>
                <a:gd name="T6" fmla="*/ 0 w 260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131">
                  <a:moveTo>
                    <a:pt x="259" y="130"/>
                  </a:moveTo>
                  <a:lnTo>
                    <a:pt x="86" y="130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1" name="Freeform 23">
              <a:extLst>
                <a:ext uri="{FF2B5EF4-FFF2-40B4-BE49-F238E27FC236}">
                  <a16:creationId xmlns:a16="http://schemas.microsoft.com/office/drawing/2014/main" id="{C18232ED-D411-4C08-B5D6-A2F6C50E5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3" y="3120"/>
              <a:ext cx="260" cy="131"/>
            </a:xfrm>
            <a:custGeom>
              <a:avLst/>
              <a:gdLst>
                <a:gd name="T0" fmla="*/ 259 w 260"/>
                <a:gd name="T1" fmla="*/ 0 h 131"/>
                <a:gd name="T2" fmla="*/ 86 w 260"/>
                <a:gd name="T3" fmla="*/ 0 h 131"/>
                <a:gd name="T4" fmla="*/ 86 w 260"/>
                <a:gd name="T5" fmla="*/ 130 h 131"/>
                <a:gd name="T6" fmla="*/ 0 w 260"/>
                <a:gd name="T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131">
                  <a:moveTo>
                    <a:pt x="259" y="0"/>
                  </a:moveTo>
                  <a:lnTo>
                    <a:pt x="86" y="0"/>
                  </a:lnTo>
                  <a:lnTo>
                    <a:pt x="86" y="130"/>
                  </a:lnTo>
                  <a:lnTo>
                    <a:pt x="0" y="13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2" name="Line 24">
              <a:extLst>
                <a:ext uri="{FF2B5EF4-FFF2-40B4-BE49-F238E27FC236}">
                  <a16:creationId xmlns:a16="http://schemas.microsoft.com/office/drawing/2014/main" id="{57369168-55A8-4751-A87B-3402C6956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1" y="3163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2557" name="Group 29">
              <a:extLst>
                <a:ext uri="{FF2B5EF4-FFF2-40B4-BE49-F238E27FC236}">
                  <a16:creationId xmlns:a16="http://schemas.microsoft.com/office/drawing/2014/main" id="{F38034D5-5C10-4028-ABC3-E0B737356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2819"/>
              <a:ext cx="347" cy="345"/>
              <a:chOff x="3928" y="2819"/>
              <a:chExt cx="347" cy="345"/>
            </a:xfrm>
          </p:grpSpPr>
          <p:sp>
            <p:nvSpPr>
              <p:cNvPr id="22553" name="Arc 25">
                <a:extLst>
                  <a:ext uri="{FF2B5EF4-FFF2-40B4-BE49-F238E27FC236}">
                    <a16:creationId xmlns:a16="http://schemas.microsoft.com/office/drawing/2014/main" id="{F2B9E91B-5A8C-4ADB-9DC1-11EE505C4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2819"/>
                <a:ext cx="346" cy="173"/>
              </a:xfrm>
              <a:custGeom>
                <a:avLst/>
                <a:gdLst>
                  <a:gd name="G0" fmla="+- 62 0 0"/>
                  <a:gd name="G1" fmla="+- 21600 0 0"/>
                  <a:gd name="G2" fmla="+- 21600 0 0"/>
                  <a:gd name="T0" fmla="*/ 0 w 21662"/>
                  <a:gd name="T1" fmla="*/ 0 h 21600"/>
                  <a:gd name="T2" fmla="*/ 21662 w 21662"/>
                  <a:gd name="T3" fmla="*/ 21475 h 21600"/>
                  <a:gd name="T4" fmla="*/ 62 w 2166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62" h="21600" fill="none" extrusionOk="0">
                    <a:moveTo>
                      <a:pt x="0" y="0"/>
                    </a:moveTo>
                    <a:cubicBezTo>
                      <a:pt x="20" y="0"/>
                      <a:pt x="41" y="0"/>
                      <a:pt x="62" y="0"/>
                    </a:cubicBezTo>
                    <a:cubicBezTo>
                      <a:pt x="11942" y="0"/>
                      <a:pt x="21592" y="9594"/>
                      <a:pt x="21661" y="21475"/>
                    </a:cubicBezTo>
                  </a:path>
                  <a:path w="21662" h="21600" stroke="0" extrusionOk="0">
                    <a:moveTo>
                      <a:pt x="0" y="0"/>
                    </a:moveTo>
                    <a:cubicBezTo>
                      <a:pt x="20" y="0"/>
                      <a:pt x="41" y="0"/>
                      <a:pt x="62" y="0"/>
                    </a:cubicBezTo>
                    <a:cubicBezTo>
                      <a:pt x="11942" y="0"/>
                      <a:pt x="21592" y="9594"/>
                      <a:pt x="21661" y="21475"/>
                    </a:cubicBezTo>
                    <a:lnTo>
                      <a:pt x="62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4" name="Arc 26">
                <a:extLst>
                  <a:ext uri="{FF2B5EF4-FFF2-40B4-BE49-F238E27FC236}">
                    <a16:creationId xmlns:a16="http://schemas.microsoft.com/office/drawing/2014/main" id="{858DE5F2-6379-4240-AD29-0644A86AE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2991"/>
                <a:ext cx="347" cy="173"/>
              </a:xfrm>
              <a:custGeom>
                <a:avLst/>
                <a:gdLst>
                  <a:gd name="G0" fmla="+- 63 0 0"/>
                  <a:gd name="G1" fmla="+- 125 0 0"/>
                  <a:gd name="G2" fmla="+- 21600 0 0"/>
                  <a:gd name="T0" fmla="*/ 21663 w 21663"/>
                  <a:gd name="T1" fmla="*/ 0 h 21725"/>
                  <a:gd name="T2" fmla="*/ 0 w 21663"/>
                  <a:gd name="T3" fmla="*/ 21725 h 21725"/>
                  <a:gd name="T4" fmla="*/ 63 w 21663"/>
                  <a:gd name="T5" fmla="*/ 125 h 2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63" h="21725" fill="none" extrusionOk="0">
                    <a:moveTo>
                      <a:pt x="21662" y="0"/>
                    </a:moveTo>
                    <a:cubicBezTo>
                      <a:pt x="21662" y="41"/>
                      <a:pt x="21663" y="83"/>
                      <a:pt x="21663" y="125"/>
                    </a:cubicBezTo>
                    <a:cubicBezTo>
                      <a:pt x="21663" y="12054"/>
                      <a:pt x="11992" y="21725"/>
                      <a:pt x="63" y="21725"/>
                    </a:cubicBezTo>
                    <a:cubicBezTo>
                      <a:pt x="42" y="21724"/>
                      <a:pt x="21" y="21724"/>
                      <a:pt x="0" y="21724"/>
                    </a:cubicBezTo>
                  </a:path>
                  <a:path w="21663" h="21725" stroke="0" extrusionOk="0">
                    <a:moveTo>
                      <a:pt x="21662" y="0"/>
                    </a:moveTo>
                    <a:cubicBezTo>
                      <a:pt x="21662" y="41"/>
                      <a:pt x="21663" y="83"/>
                      <a:pt x="21663" y="125"/>
                    </a:cubicBezTo>
                    <a:cubicBezTo>
                      <a:pt x="21663" y="12054"/>
                      <a:pt x="11992" y="21725"/>
                      <a:pt x="63" y="21725"/>
                    </a:cubicBezTo>
                    <a:cubicBezTo>
                      <a:pt x="42" y="21724"/>
                      <a:pt x="21" y="21724"/>
                      <a:pt x="0" y="21724"/>
                    </a:cubicBezTo>
                    <a:lnTo>
                      <a:pt x="63" y="125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5" name="Arc 27">
                <a:extLst>
                  <a:ext uri="{FF2B5EF4-FFF2-40B4-BE49-F238E27FC236}">
                    <a16:creationId xmlns:a16="http://schemas.microsoft.com/office/drawing/2014/main" id="{DE0CB222-6DB1-4429-B18A-6282BA68E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2819"/>
                <a:ext cx="87" cy="173"/>
              </a:xfrm>
              <a:custGeom>
                <a:avLst/>
                <a:gdLst>
                  <a:gd name="G0" fmla="+- 249 0 0"/>
                  <a:gd name="G1" fmla="+- 21600 0 0"/>
                  <a:gd name="G2" fmla="+- 21600 0 0"/>
                  <a:gd name="T0" fmla="*/ 0 w 21849"/>
                  <a:gd name="T1" fmla="*/ 1 h 21600"/>
                  <a:gd name="T2" fmla="*/ 21849 w 21849"/>
                  <a:gd name="T3" fmla="*/ 21474 h 21600"/>
                  <a:gd name="T4" fmla="*/ 249 w 2184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49" h="21600" fill="none" extrusionOk="0">
                    <a:moveTo>
                      <a:pt x="0" y="1"/>
                    </a:moveTo>
                    <a:cubicBezTo>
                      <a:pt x="82" y="0"/>
                      <a:pt x="165" y="0"/>
                      <a:pt x="249" y="0"/>
                    </a:cubicBezTo>
                    <a:cubicBezTo>
                      <a:pt x="12129" y="0"/>
                      <a:pt x="21779" y="9594"/>
                      <a:pt x="21848" y="21474"/>
                    </a:cubicBezTo>
                  </a:path>
                  <a:path w="21849" h="21600" stroke="0" extrusionOk="0">
                    <a:moveTo>
                      <a:pt x="0" y="1"/>
                    </a:moveTo>
                    <a:cubicBezTo>
                      <a:pt x="82" y="0"/>
                      <a:pt x="165" y="0"/>
                      <a:pt x="249" y="0"/>
                    </a:cubicBezTo>
                    <a:cubicBezTo>
                      <a:pt x="12129" y="0"/>
                      <a:pt x="21779" y="9594"/>
                      <a:pt x="21848" y="21474"/>
                    </a:cubicBezTo>
                    <a:lnTo>
                      <a:pt x="249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556" name="Arc 28">
                <a:extLst>
                  <a:ext uri="{FF2B5EF4-FFF2-40B4-BE49-F238E27FC236}">
                    <a16:creationId xmlns:a16="http://schemas.microsoft.com/office/drawing/2014/main" id="{11DDA999-8F10-43E3-81C1-9D104A930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2990"/>
                <a:ext cx="88" cy="174"/>
              </a:xfrm>
              <a:custGeom>
                <a:avLst/>
                <a:gdLst>
                  <a:gd name="G0" fmla="+- 250 0 0"/>
                  <a:gd name="G1" fmla="+- 126 0 0"/>
                  <a:gd name="G2" fmla="+- 21600 0 0"/>
                  <a:gd name="T0" fmla="*/ 21850 w 21850"/>
                  <a:gd name="T1" fmla="*/ 0 h 21726"/>
                  <a:gd name="T2" fmla="*/ 0 w 21850"/>
                  <a:gd name="T3" fmla="*/ 21725 h 21726"/>
                  <a:gd name="T4" fmla="*/ 250 w 21850"/>
                  <a:gd name="T5" fmla="*/ 126 h 21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50" h="21726" fill="none" extrusionOk="0">
                    <a:moveTo>
                      <a:pt x="21849" y="0"/>
                    </a:moveTo>
                    <a:cubicBezTo>
                      <a:pt x="21849" y="42"/>
                      <a:pt x="21850" y="84"/>
                      <a:pt x="21850" y="126"/>
                    </a:cubicBezTo>
                    <a:cubicBezTo>
                      <a:pt x="21850" y="12055"/>
                      <a:pt x="12179" y="21726"/>
                      <a:pt x="250" y="21726"/>
                    </a:cubicBezTo>
                    <a:cubicBezTo>
                      <a:pt x="166" y="21725"/>
                      <a:pt x="83" y="21725"/>
                      <a:pt x="0" y="21724"/>
                    </a:cubicBezTo>
                  </a:path>
                  <a:path w="21850" h="21726" stroke="0" extrusionOk="0">
                    <a:moveTo>
                      <a:pt x="21849" y="0"/>
                    </a:moveTo>
                    <a:cubicBezTo>
                      <a:pt x="21849" y="42"/>
                      <a:pt x="21850" y="84"/>
                      <a:pt x="21850" y="126"/>
                    </a:cubicBezTo>
                    <a:cubicBezTo>
                      <a:pt x="21850" y="12055"/>
                      <a:pt x="12179" y="21726"/>
                      <a:pt x="250" y="21726"/>
                    </a:cubicBezTo>
                    <a:cubicBezTo>
                      <a:pt x="166" y="21725"/>
                      <a:pt x="83" y="21725"/>
                      <a:pt x="0" y="21724"/>
                    </a:cubicBezTo>
                    <a:lnTo>
                      <a:pt x="250" y="126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2558" name="Line 30">
              <a:extLst>
                <a:ext uri="{FF2B5EF4-FFF2-40B4-BE49-F238E27FC236}">
                  <a16:creationId xmlns:a16="http://schemas.microsoft.com/office/drawing/2014/main" id="{048B43EB-7D5C-4AD9-A921-8BD7430AB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4" y="2990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59" name="Freeform 31">
              <a:extLst>
                <a:ext uri="{FF2B5EF4-FFF2-40B4-BE49-F238E27FC236}">
                  <a16:creationId xmlns:a16="http://schemas.microsoft.com/office/drawing/2014/main" id="{E7310212-CC23-4C9C-B69D-E7AFD8182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2429"/>
              <a:ext cx="2074" cy="1038"/>
            </a:xfrm>
            <a:custGeom>
              <a:avLst/>
              <a:gdLst>
                <a:gd name="T0" fmla="*/ 173 w 2074"/>
                <a:gd name="T1" fmla="*/ 216 h 1038"/>
                <a:gd name="T2" fmla="*/ 0 w 2074"/>
                <a:gd name="T3" fmla="*/ 216 h 1038"/>
                <a:gd name="T4" fmla="*/ 0 w 2074"/>
                <a:gd name="T5" fmla="*/ 0 h 1038"/>
                <a:gd name="T6" fmla="*/ 2073 w 2074"/>
                <a:gd name="T7" fmla="*/ 0 h 1038"/>
                <a:gd name="T8" fmla="*/ 2073 w 2074"/>
                <a:gd name="T9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4" h="1038">
                  <a:moveTo>
                    <a:pt x="173" y="216"/>
                  </a:moveTo>
                  <a:lnTo>
                    <a:pt x="0" y="216"/>
                  </a:lnTo>
                  <a:lnTo>
                    <a:pt x="0" y="0"/>
                  </a:lnTo>
                  <a:lnTo>
                    <a:pt x="2073" y="0"/>
                  </a:lnTo>
                  <a:lnTo>
                    <a:pt x="2073" y="103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60" name="Freeform 32">
              <a:extLst>
                <a:ext uri="{FF2B5EF4-FFF2-40B4-BE49-F238E27FC236}">
                  <a16:creationId xmlns:a16="http://schemas.microsoft.com/office/drawing/2014/main" id="{46032CA1-BE78-492D-AB98-A6DCE6EC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" y="2990"/>
              <a:ext cx="2247" cy="822"/>
            </a:xfrm>
            <a:custGeom>
              <a:avLst/>
              <a:gdLst>
                <a:gd name="T0" fmla="*/ 216 w 2247"/>
                <a:gd name="T1" fmla="*/ 346 h 822"/>
                <a:gd name="T2" fmla="*/ 0 w 2247"/>
                <a:gd name="T3" fmla="*/ 346 h 822"/>
                <a:gd name="T4" fmla="*/ 0 w 2247"/>
                <a:gd name="T5" fmla="*/ 821 h 822"/>
                <a:gd name="T6" fmla="*/ 2246 w 2247"/>
                <a:gd name="T7" fmla="*/ 821 h 822"/>
                <a:gd name="T8" fmla="*/ 2246 w 2247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7" h="822">
                  <a:moveTo>
                    <a:pt x="216" y="346"/>
                  </a:moveTo>
                  <a:lnTo>
                    <a:pt x="0" y="346"/>
                  </a:lnTo>
                  <a:lnTo>
                    <a:pt x="0" y="821"/>
                  </a:lnTo>
                  <a:lnTo>
                    <a:pt x="2246" y="821"/>
                  </a:lnTo>
                  <a:lnTo>
                    <a:pt x="224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61" name="Line 33">
              <a:extLst>
                <a:ext uri="{FF2B5EF4-FFF2-40B4-BE49-F238E27FC236}">
                  <a16:creationId xmlns:a16="http://schemas.microsoft.com/office/drawing/2014/main" id="{1B203ED4-74D1-47B5-BE01-EE1B83F29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8" y="2947"/>
              <a:ext cx="3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62" name="Line 34">
              <a:extLst>
                <a:ext uri="{FF2B5EF4-FFF2-40B4-BE49-F238E27FC236}">
                  <a16:creationId xmlns:a16="http://schemas.microsoft.com/office/drawing/2014/main" id="{6AA4EF1F-9A5C-42C4-87B3-DDE70AF0F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" y="3466"/>
              <a:ext cx="3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63" name="Line 35">
              <a:extLst>
                <a:ext uri="{FF2B5EF4-FFF2-40B4-BE49-F238E27FC236}">
                  <a16:creationId xmlns:a16="http://schemas.microsoft.com/office/drawing/2014/main" id="{FAD87B22-699B-4BEB-9E23-D579DCB67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7" y="2947"/>
              <a:ext cx="0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64" name="Rectangle 36">
              <a:extLst>
                <a:ext uri="{FF2B5EF4-FFF2-40B4-BE49-F238E27FC236}">
                  <a16:creationId xmlns:a16="http://schemas.microsoft.com/office/drawing/2014/main" id="{6416D3ED-377C-47E7-8008-EC5FE8B0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2774"/>
              <a:ext cx="17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22565" name="Rectangle 37">
              <a:extLst>
                <a:ext uri="{FF2B5EF4-FFF2-40B4-BE49-F238E27FC236}">
                  <a16:creationId xmlns:a16="http://schemas.microsoft.com/office/drawing/2014/main" id="{8F231AF9-687D-449C-B2CE-B18AD1114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3076"/>
              <a:ext cx="1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22566" name="Rectangle 38">
              <a:extLst>
                <a:ext uri="{FF2B5EF4-FFF2-40B4-BE49-F238E27FC236}">
                  <a16:creationId xmlns:a16="http://schemas.microsoft.com/office/drawing/2014/main" id="{D3499C05-5866-4F27-9F17-4E4B3CD2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904"/>
              <a:ext cx="19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2567" name="Rectangle 39">
              <a:extLst>
                <a:ext uri="{FF2B5EF4-FFF2-40B4-BE49-F238E27FC236}">
                  <a16:creationId xmlns:a16="http://schemas.microsoft.com/office/drawing/2014/main" id="{C7C58758-B02A-438E-9FB0-82C722BAF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3379"/>
              <a:ext cx="19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2568" name="Oval 40">
              <a:extLst>
                <a:ext uri="{FF2B5EF4-FFF2-40B4-BE49-F238E27FC236}">
                  <a16:creationId xmlns:a16="http://schemas.microsoft.com/office/drawing/2014/main" id="{D1CE5911-E227-4498-A7EB-0707841EE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3426"/>
              <a:ext cx="79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9" name="Rectangle 41">
              <a:extLst>
                <a:ext uri="{FF2B5EF4-FFF2-40B4-BE49-F238E27FC236}">
                  <a16:creationId xmlns:a16="http://schemas.microsoft.com/office/drawing/2014/main" id="{9B118291-A75D-42BD-86F4-AE5BF764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860"/>
              <a:ext cx="20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2570" name="Line 42">
              <a:extLst>
                <a:ext uri="{FF2B5EF4-FFF2-40B4-BE49-F238E27FC236}">
                  <a16:creationId xmlns:a16="http://schemas.microsoft.com/office/drawing/2014/main" id="{A37329D5-862F-4DF9-A201-D039C363C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8" y="3466"/>
              <a:ext cx="3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71" name="Line 43">
              <a:extLst>
                <a:ext uri="{FF2B5EF4-FFF2-40B4-BE49-F238E27FC236}">
                  <a16:creationId xmlns:a16="http://schemas.microsoft.com/office/drawing/2014/main" id="{F3223DB8-12FC-4F40-B0D4-C29345057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3466"/>
              <a:ext cx="0" cy="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572" name="Rectangle 44">
              <a:extLst>
                <a:ext uri="{FF2B5EF4-FFF2-40B4-BE49-F238E27FC236}">
                  <a16:creationId xmlns:a16="http://schemas.microsoft.com/office/drawing/2014/main" id="{08E05880-72B4-4CA2-B936-DB80ADA32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551"/>
              <a:ext cx="32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enb</a:t>
              </a:r>
            </a:p>
          </p:txBody>
        </p:sp>
        <p:sp>
          <p:nvSpPr>
            <p:cNvPr id="22573" name="Rectangle 45">
              <a:extLst>
                <a:ext uri="{FF2B5EF4-FFF2-40B4-BE49-F238E27FC236}">
                  <a16:creationId xmlns:a16="http://schemas.microsoft.com/office/drawing/2014/main" id="{A3D7879D-9652-44AE-9EEE-DDFF32860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3120"/>
              <a:ext cx="58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 b="1">
                  <a:latin typeface="Arial" panose="020B0604020202020204" pitchFamily="34" charset="0"/>
                </a:rPr>
                <a:t>D-Latch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78416D-6657-4C6C-BE81-61EE6488A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5861051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JK Latches</a:t>
            </a:r>
          </a:p>
        </p:txBody>
      </p:sp>
      <p:grpSp>
        <p:nvGrpSpPr>
          <p:cNvPr id="23562" name="Group 10">
            <a:extLst>
              <a:ext uri="{FF2B5EF4-FFF2-40B4-BE49-F238E27FC236}">
                <a16:creationId xmlns:a16="http://schemas.microsoft.com/office/drawing/2014/main" id="{2E262E38-257D-4A6E-AC4E-EACF94C8B751}"/>
              </a:ext>
            </a:extLst>
          </p:cNvPr>
          <p:cNvGrpSpPr>
            <a:grpSpLocks/>
          </p:cNvGrpSpPr>
          <p:nvPr/>
        </p:nvGrpSpPr>
        <p:grpSpPr bwMode="auto">
          <a:xfrm>
            <a:off x="2036765" y="1246161"/>
            <a:ext cx="2757487" cy="2486024"/>
            <a:chOff x="327" y="767"/>
            <a:chExt cx="1737" cy="1566"/>
          </a:xfrm>
        </p:grpSpPr>
        <p:sp>
          <p:nvSpPr>
            <p:cNvPr id="23555" name="Rectangle 3">
              <a:extLst>
                <a:ext uri="{FF2B5EF4-FFF2-40B4-BE49-F238E27FC236}">
                  <a16:creationId xmlns:a16="http://schemas.microsoft.com/office/drawing/2014/main" id="{54B28891-846D-4C61-A241-F7A4DE58E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055"/>
              <a:ext cx="1405" cy="1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   </a:t>
              </a:r>
              <a:r>
                <a:rPr lang="en-US" altLang="en-US"/>
                <a:t>    SR   SR   SR   SR</a:t>
              </a:r>
            </a:p>
            <a:p>
              <a:pPr eaLnBrk="0" hangingPunct="0"/>
              <a:r>
                <a:rPr lang="en-US" altLang="en-US"/>
                <a:t>         00    01    10    11</a:t>
              </a:r>
            </a:p>
            <a:p>
              <a:pPr eaLnBrk="0" hangingPunct="0"/>
              <a:endParaRPr lang="en-US" altLang="en-US"/>
            </a:p>
            <a:p>
              <a:pPr eaLnBrk="0" hangingPunct="0"/>
              <a:r>
                <a:rPr lang="en-US" altLang="en-US"/>
                <a:t>0       0      0      1      x  </a:t>
              </a:r>
            </a:p>
            <a:p>
              <a:pPr eaLnBrk="0" hangingPunct="0"/>
              <a:r>
                <a:rPr lang="en-US" altLang="en-US"/>
                <a:t>1       1      0      1      x  </a:t>
              </a:r>
            </a:p>
            <a:p>
              <a:pPr eaLnBrk="0" hangingPunct="0"/>
              <a:r>
                <a:rPr lang="en-US" altLang="en-US"/>
                <a:t> </a:t>
              </a:r>
            </a:p>
            <a:p>
              <a:pPr eaLnBrk="0" hangingPunct="0"/>
              <a:r>
                <a:rPr lang="en-US" altLang="en-US"/>
                <a:t>Q      Q     0      1      x  </a:t>
              </a:r>
            </a:p>
          </p:txBody>
        </p:sp>
        <p:sp>
          <p:nvSpPr>
            <p:cNvPr id="23556" name="Line 4">
              <a:extLst>
                <a:ext uri="{FF2B5EF4-FFF2-40B4-BE49-F238E27FC236}">
                  <a16:creationId xmlns:a16="http://schemas.microsoft.com/office/drawing/2014/main" id="{17CD2BB9-0F52-4FF9-ABB1-34885E970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" y="1420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57" name="Line 5">
              <a:extLst>
                <a:ext uri="{FF2B5EF4-FFF2-40B4-BE49-F238E27FC236}">
                  <a16:creationId xmlns:a16="http://schemas.microsoft.com/office/drawing/2014/main" id="{612B0AC2-6BDE-425A-8C08-79275B8D5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912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58" name="Line 6">
              <a:extLst>
                <a:ext uri="{FF2B5EF4-FFF2-40B4-BE49-F238E27FC236}">
                  <a16:creationId xmlns:a16="http://schemas.microsoft.com/office/drawing/2014/main" id="{F0682932-E159-4C4E-AD60-C55B2409A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00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59" name="Rectangle 7">
              <a:extLst>
                <a:ext uri="{FF2B5EF4-FFF2-40B4-BE49-F238E27FC236}">
                  <a16:creationId xmlns:a16="http://schemas.microsoft.com/office/drawing/2014/main" id="{14313803-8F62-4CD0-A12B-B798B7730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767"/>
              <a:ext cx="2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PS</a:t>
              </a:r>
            </a:p>
          </p:txBody>
        </p:sp>
        <p:sp>
          <p:nvSpPr>
            <p:cNvPr id="23560" name="Rectangle 8">
              <a:extLst>
                <a:ext uri="{FF2B5EF4-FFF2-40B4-BE49-F238E27FC236}">
                  <a16:creationId xmlns:a16="http://schemas.microsoft.com/office/drawing/2014/main" id="{1261B5DE-1E30-4940-A93D-7D8457A3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767"/>
              <a:ext cx="7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NS (</a:t>
              </a:r>
              <a:r>
                <a:rPr lang="en-US" altLang="en-US">
                  <a:latin typeface="Barred Letters" charset="0"/>
                </a:rPr>
                <a:t>q</a:t>
              </a:r>
              <a:r>
                <a:rPr lang="en-US" altLang="en-US" baseline="30000"/>
                <a:t>+</a:t>
              </a:r>
              <a:r>
                <a:rPr lang="en-US" altLang="en-US"/>
                <a:t>, </a:t>
              </a:r>
              <a:r>
                <a:rPr lang="en-US" altLang="en-US">
                  <a:latin typeface="Barred Letters" charset="0"/>
                </a:rPr>
                <a:t>Q</a:t>
              </a:r>
              <a:r>
                <a:rPr lang="en-US" altLang="en-US" baseline="30000"/>
                <a:t>+</a:t>
              </a:r>
              <a:r>
                <a:rPr lang="en-US" altLang="en-US"/>
                <a:t>)</a:t>
              </a:r>
            </a:p>
          </p:txBody>
        </p:sp>
        <p:sp>
          <p:nvSpPr>
            <p:cNvPr id="23561" name="Line 9">
              <a:extLst>
                <a:ext uri="{FF2B5EF4-FFF2-40B4-BE49-F238E27FC236}">
                  <a16:creationId xmlns:a16="http://schemas.microsoft.com/office/drawing/2014/main" id="{90728F89-C0BF-49C0-B817-B6468E36C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920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9BE183C7-D16E-4099-9788-C7FBBC8A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531814"/>
            <a:ext cx="23005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Simplified State-Tables</a:t>
            </a:r>
          </a:p>
        </p:txBody>
      </p:sp>
      <p:grpSp>
        <p:nvGrpSpPr>
          <p:cNvPr id="23571" name="Group 19">
            <a:extLst>
              <a:ext uri="{FF2B5EF4-FFF2-40B4-BE49-F238E27FC236}">
                <a16:creationId xmlns:a16="http://schemas.microsoft.com/office/drawing/2014/main" id="{C2164E89-E1D6-426D-A6C2-D634F07325BF}"/>
              </a:ext>
            </a:extLst>
          </p:cNvPr>
          <p:cNvGrpSpPr>
            <a:grpSpLocks/>
          </p:cNvGrpSpPr>
          <p:nvPr/>
        </p:nvGrpSpPr>
        <p:grpSpPr bwMode="auto">
          <a:xfrm>
            <a:off x="5936458" y="1239046"/>
            <a:ext cx="2757487" cy="2486024"/>
            <a:chOff x="2775" y="767"/>
            <a:chExt cx="1737" cy="1566"/>
          </a:xfrm>
        </p:grpSpPr>
        <p:sp>
          <p:nvSpPr>
            <p:cNvPr id="23564" name="Rectangle 12">
              <a:extLst>
                <a:ext uri="{FF2B5EF4-FFF2-40B4-BE49-F238E27FC236}">
                  <a16:creationId xmlns:a16="http://schemas.microsoft.com/office/drawing/2014/main" id="{D50A8692-933B-47DA-96DB-5A9205E27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055"/>
              <a:ext cx="1405" cy="1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dirty="0">
                  <a:latin typeface="Barred Letters" charset="0"/>
                </a:rPr>
                <a:t>q   </a:t>
              </a:r>
              <a:r>
                <a:rPr lang="en-US" altLang="en-US" dirty="0"/>
                <a:t>     JK    </a:t>
              </a:r>
              <a:r>
                <a:rPr lang="en-US" altLang="en-US" dirty="0" err="1"/>
                <a:t>JK</a:t>
              </a:r>
              <a:r>
                <a:rPr lang="en-US" altLang="en-US" dirty="0"/>
                <a:t>    </a:t>
              </a:r>
              <a:r>
                <a:rPr lang="en-US" altLang="en-US" dirty="0" err="1"/>
                <a:t>JK</a:t>
              </a:r>
              <a:r>
                <a:rPr lang="en-US" altLang="en-US" dirty="0"/>
                <a:t>   </a:t>
              </a:r>
              <a:r>
                <a:rPr lang="en-US" altLang="en-US" dirty="0" err="1"/>
                <a:t>JK</a:t>
              </a:r>
              <a:endParaRPr lang="en-US" altLang="en-US" dirty="0"/>
            </a:p>
            <a:p>
              <a:pPr eaLnBrk="0" hangingPunct="0"/>
              <a:r>
                <a:rPr lang="en-US" altLang="en-US" dirty="0"/>
                <a:t>         00    01    10    11</a:t>
              </a:r>
            </a:p>
            <a:p>
              <a:pPr eaLnBrk="0" hangingPunct="0"/>
              <a:endParaRPr lang="en-US" altLang="en-US" dirty="0"/>
            </a:p>
            <a:p>
              <a:pPr eaLnBrk="0" hangingPunct="0"/>
              <a:r>
                <a:rPr lang="en-US" altLang="en-US" dirty="0"/>
                <a:t>0       0      0      1      1  </a:t>
              </a:r>
            </a:p>
            <a:p>
              <a:pPr eaLnBrk="0" hangingPunct="0"/>
              <a:r>
                <a:rPr lang="en-US" altLang="en-US" dirty="0"/>
                <a:t>1       1      0      1      0  </a:t>
              </a:r>
            </a:p>
            <a:p>
              <a:pPr eaLnBrk="0" hangingPunct="0"/>
              <a:r>
                <a:rPr lang="en-US" altLang="en-US" dirty="0"/>
                <a:t> </a:t>
              </a:r>
            </a:p>
            <a:p>
              <a:pPr eaLnBrk="0" hangingPunct="0"/>
              <a:r>
                <a:rPr lang="en-US" altLang="en-US" dirty="0"/>
                <a:t>Q      </a:t>
              </a:r>
              <a:r>
                <a:rPr lang="en-US" altLang="en-US" dirty="0" err="1"/>
                <a:t>Q</a:t>
              </a:r>
              <a:r>
                <a:rPr lang="en-US" altLang="en-US" dirty="0"/>
                <a:t>     0      1      </a:t>
              </a:r>
              <a:r>
                <a:rPr lang="en-US" altLang="en-US" dirty="0">
                  <a:latin typeface="Barred Letters" charset="0"/>
                </a:rPr>
                <a:t>Q</a:t>
              </a:r>
              <a:r>
                <a:rPr lang="en-US" altLang="en-US" dirty="0"/>
                <a:t>  </a:t>
              </a:r>
            </a:p>
          </p:txBody>
        </p:sp>
        <p:sp>
          <p:nvSpPr>
            <p:cNvPr id="23565" name="Line 13">
              <a:extLst>
                <a:ext uri="{FF2B5EF4-FFF2-40B4-BE49-F238E27FC236}">
                  <a16:creationId xmlns:a16="http://schemas.microsoft.com/office/drawing/2014/main" id="{493CEBF2-E694-41A8-80E8-99545AF86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18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F899BB91-D240-4587-9DAB-E45F793E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912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BAA1EADD-5E7F-46AB-A29B-154ABFE3B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008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68" name="Rectangle 16">
              <a:extLst>
                <a:ext uri="{FF2B5EF4-FFF2-40B4-BE49-F238E27FC236}">
                  <a16:creationId xmlns:a16="http://schemas.microsoft.com/office/drawing/2014/main" id="{2807051D-7C25-47AE-AD32-1302D2093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767"/>
              <a:ext cx="2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PS</a:t>
              </a:r>
            </a:p>
          </p:txBody>
        </p:sp>
        <p:sp>
          <p:nvSpPr>
            <p:cNvPr id="23569" name="Rectangle 17">
              <a:extLst>
                <a:ext uri="{FF2B5EF4-FFF2-40B4-BE49-F238E27FC236}">
                  <a16:creationId xmlns:a16="http://schemas.microsoft.com/office/drawing/2014/main" id="{EADF86D7-82E8-4C41-B588-275DAF359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767"/>
              <a:ext cx="7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NS (</a:t>
              </a:r>
              <a:r>
                <a:rPr lang="en-US" altLang="en-US">
                  <a:latin typeface="Barred Letters" charset="0"/>
                </a:rPr>
                <a:t>q</a:t>
              </a:r>
              <a:r>
                <a:rPr lang="en-US" altLang="en-US" baseline="30000"/>
                <a:t>+</a:t>
              </a:r>
              <a:r>
                <a:rPr lang="en-US" altLang="en-US"/>
                <a:t>, </a:t>
              </a:r>
              <a:r>
                <a:rPr lang="en-US" altLang="en-US">
                  <a:latin typeface="Barred Letters" charset="0"/>
                </a:rPr>
                <a:t>Q</a:t>
              </a:r>
              <a:r>
                <a:rPr lang="en-US" altLang="en-US" baseline="30000"/>
                <a:t>+</a:t>
              </a:r>
              <a:r>
                <a:rPr lang="en-US" altLang="en-US"/>
                <a:t>)</a:t>
              </a:r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CE40B8F3-FD98-4F3F-9329-644761145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920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587" name="Group 35">
            <a:extLst>
              <a:ext uri="{FF2B5EF4-FFF2-40B4-BE49-F238E27FC236}">
                <a16:creationId xmlns:a16="http://schemas.microsoft.com/office/drawing/2014/main" id="{5C22F103-8734-49CA-835E-AA28A5F4B0EF}"/>
              </a:ext>
            </a:extLst>
          </p:cNvPr>
          <p:cNvGrpSpPr>
            <a:grpSpLocks/>
          </p:cNvGrpSpPr>
          <p:nvPr/>
        </p:nvGrpSpPr>
        <p:grpSpPr bwMode="auto">
          <a:xfrm>
            <a:off x="4862514" y="4037015"/>
            <a:ext cx="5186363" cy="1662113"/>
            <a:chOff x="2103" y="2543"/>
            <a:chExt cx="3267" cy="1047"/>
          </a:xfrm>
        </p:grpSpPr>
        <p:sp>
          <p:nvSpPr>
            <p:cNvPr id="23572" name="Oval 20">
              <a:extLst>
                <a:ext uri="{FF2B5EF4-FFF2-40B4-BE49-F238E27FC236}">
                  <a16:creationId xmlns:a16="http://schemas.microsoft.com/office/drawing/2014/main" id="{BCD83C7D-8BCB-4F77-8383-9AE737DF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2836"/>
              <a:ext cx="424" cy="4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3" name="Oval 21">
              <a:extLst>
                <a:ext uri="{FF2B5EF4-FFF2-40B4-BE49-F238E27FC236}">
                  <a16:creationId xmlns:a16="http://schemas.microsoft.com/office/drawing/2014/main" id="{8D3553CF-A9DB-4F2A-9198-898EF5E1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2836"/>
              <a:ext cx="424" cy="4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74" name="Arc 22">
              <a:extLst>
                <a:ext uri="{FF2B5EF4-FFF2-40B4-BE49-F238E27FC236}">
                  <a16:creationId xmlns:a16="http://schemas.microsoft.com/office/drawing/2014/main" id="{E95EAD1B-7A70-42D1-9FB4-0C0A8FED3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737"/>
              <a:ext cx="720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75" name="Arc 23">
              <a:extLst>
                <a:ext uri="{FF2B5EF4-FFF2-40B4-BE49-F238E27FC236}">
                  <a16:creationId xmlns:a16="http://schemas.microsoft.com/office/drawing/2014/main" id="{767E551F-DD81-4C7A-AEF6-611EC3690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" y="2737"/>
              <a:ext cx="720" cy="19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99"/>
                  </a:moveTo>
                  <a:cubicBezTo>
                    <a:pt x="0" y="9682"/>
                    <a:pt x="9652" y="16"/>
                    <a:pt x="21570" y="0"/>
                  </a:cubicBezTo>
                </a:path>
                <a:path w="21600" h="21600" stroke="0" extrusionOk="0">
                  <a:moveTo>
                    <a:pt x="0" y="21599"/>
                  </a:moveTo>
                  <a:cubicBezTo>
                    <a:pt x="0" y="9682"/>
                    <a:pt x="9652" y="16"/>
                    <a:pt x="2157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23578" name="Group 26">
              <a:extLst>
                <a:ext uri="{FF2B5EF4-FFF2-40B4-BE49-F238E27FC236}">
                  <a16:creationId xmlns:a16="http://schemas.microsoft.com/office/drawing/2014/main" id="{9F9C5256-BF46-4A2F-9DDF-1DF892FB4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3" y="3168"/>
              <a:ext cx="1295" cy="192"/>
              <a:chOff x="3073" y="3168"/>
              <a:chExt cx="1295" cy="192"/>
            </a:xfrm>
          </p:grpSpPr>
          <p:sp>
            <p:nvSpPr>
              <p:cNvPr id="23576" name="Arc 24">
                <a:extLst>
                  <a:ext uri="{FF2B5EF4-FFF2-40B4-BE49-F238E27FC236}">
                    <a16:creationId xmlns:a16="http://schemas.microsoft.com/office/drawing/2014/main" id="{10E3CAEA-93D6-4798-89E1-9C2DE1DF4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" y="3168"/>
                <a:ext cx="720" cy="19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577" name="Arc 25">
                <a:extLst>
                  <a:ext uri="{FF2B5EF4-FFF2-40B4-BE49-F238E27FC236}">
                    <a16:creationId xmlns:a16="http://schemas.microsoft.com/office/drawing/2014/main" id="{581E9F7C-1940-4870-A939-20723BAAE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3168"/>
                <a:ext cx="720" cy="1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3579" name="Freeform 27">
              <a:extLst>
                <a:ext uri="{FF2B5EF4-FFF2-40B4-BE49-F238E27FC236}">
                  <a16:creationId xmlns:a16="http://schemas.microsoft.com/office/drawing/2014/main" id="{D6CD9C07-EEC1-4567-BEFC-577EBCE51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2808"/>
              <a:ext cx="373" cy="445"/>
            </a:xfrm>
            <a:custGeom>
              <a:avLst/>
              <a:gdLst>
                <a:gd name="T0" fmla="*/ 0 w 373"/>
                <a:gd name="T1" fmla="*/ 408 h 445"/>
                <a:gd name="T2" fmla="*/ 12 w 373"/>
                <a:gd name="T3" fmla="*/ 384 h 445"/>
                <a:gd name="T4" fmla="*/ 36 w 373"/>
                <a:gd name="T5" fmla="*/ 396 h 445"/>
                <a:gd name="T6" fmla="*/ 60 w 373"/>
                <a:gd name="T7" fmla="*/ 408 h 445"/>
                <a:gd name="T8" fmla="*/ 72 w 373"/>
                <a:gd name="T9" fmla="*/ 432 h 445"/>
                <a:gd name="T10" fmla="*/ 96 w 373"/>
                <a:gd name="T11" fmla="*/ 432 h 445"/>
                <a:gd name="T12" fmla="*/ 120 w 373"/>
                <a:gd name="T13" fmla="*/ 444 h 445"/>
                <a:gd name="T14" fmla="*/ 144 w 373"/>
                <a:gd name="T15" fmla="*/ 444 h 445"/>
                <a:gd name="T16" fmla="*/ 168 w 373"/>
                <a:gd name="T17" fmla="*/ 444 h 445"/>
                <a:gd name="T18" fmla="*/ 192 w 373"/>
                <a:gd name="T19" fmla="*/ 444 h 445"/>
                <a:gd name="T20" fmla="*/ 216 w 373"/>
                <a:gd name="T21" fmla="*/ 432 h 445"/>
                <a:gd name="T22" fmla="*/ 240 w 373"/>
                <a:gd name="T23" fmla="*/ 432 h 445"/>
                <a:gd name="T24" fmla="*/ 264 w 373"/>
                <a:gd name="T25" fmla="*/ 420 h 445"/>
                <a:gd name="T26" fmla="*/ 288 w 373"/>
                <a:gd name="T27" fmla="*/ 408 h 445"/>
                <a:gd name="T28" fmla="*/ 312 w 373"/>
                <a:gd name="T29" fmla="*/ 408 h 445"/>
                <a:gd name="T30" fmla="*/ 324 w 373"/>
                <a:gd name="T31" fmla="*/ 384 h 445"/>
                <a:gd name="T32" fmla="*/ 348 w 373"/>
                <a:gd name="T33" fmla="*/ 372 h 445"/>
                <a:gd name="T34" fmla="*/ 360 w 373"/>
                <a:gd name="T35" fmla="*/ 348 h 445"/>
                <a:gd name="T36" fmla="*/ 360 w 373"/>
                <a:gd name="T37" fmla="*/ 324 h 445"/>
                <a:gd name="T38" fmla="*/ 372 w 373"/>
                <a:gd name="T39" fmla="*/ 300 h 445"/>
                <a:gd name="T40" fmla="*/ 372 w 373"/>
                <a:gd name="T41" fmla="*/ 276 h 445"/>
                <a:gd name="T42" fmla="*/ 372 w 373"/>
                <a:gd name="T43" fmla="*/ 252 h 445"/>
                <a:gd name="T44" fmla="*/ 372 w 373"/>
                <a:gd name="T45" fmla="*/ 228 h 445"/>
                <a:gd name="T46" fmla="*/ 372 w 373"/>
                <a:gd name="T47" fmla="*/ 204 h 445"/>
                <a:gd name="T48" fmla="*/ 372 w 373"/>
                <a:gd name="T49" fmla="*/ 180 h 445"/>
                <a:gd name="T50" fmla="*/ 372 w 373"/>
                <a:gd name="T51" fmla="*/ 156 h 445"/>
                <a:gd name="T52" fmla="*/ 360 w 373"/>
                <a:gd name="T53" fmla="*/ 132 h 445"/>
                <a:gd name="T54" fmla="*/ 360 w 373"/>
                <a:gd name="T55" fmla="*/ 108 h 445"/>
                <a:gd name="T56" fmla="*/ 348 w 373"/>
                <a:gd name="T57" fmla="*/ 84 h 445"/>
                <a:gd name="T58" fmla="*/ 336 w 373"/>
                <a:gd name="T59" fmla="*/ 60 h 445"/>
                <a:gd name="T60" fmla="*/ 324 w 373"/>
                <a:gd name="T61" fmla="*/ 36 h 445"/>
                <a:gd name="T62" fmla="*/ 300 w 373"/>
                <a:gd name="T63" fmla="*/ 24 h 445"/>
                <a:gd name="T64" fmla="*/ 276 w 373"/>
                <a:gd name="T65" fmla="*/ 12 h 445"/>
                <a:gd name="T66" fmla="*/ 252 w 373"/>
                <a:gd name="T67" fmla="*/ 0 h 445"/>
                <a:gd name="T68" fmla="*/ 228 w 373"/>
                <a:gd name="T69" fmla="*/ 0 h 445"/>
                <a:gd name="T70" fmla="*/ 204 w 373"/>
                <a:gd name="T71" fmla="*/ 0 h 445"/>
                <a:gd name="T72" fmla="*/ 180 w 373"/>
                <a:gd name="T73" fmla="*/ 0 h 445"/>
                <a:gd name="T74" fmla="*/ 156 w 373"/>
                <a:gd name="T75" fmla="*/ 0 h 445"/>
                <a:gd name="T76" fmla="*/ 132 w 373"/>
                <a:gd name="T77" fmla="*/ 12 h 445"/>
                <a:gd name="T78" fmla="*/ 108 w 373"/>
                <a:gd name="T79" fmla="*/ 24 h 445"/>
                <a:gd name="T80" fmla="*/ 84 w 373"/>
                <a:gd name="T81" fmla="*/ 36 h 445"/>
                <a:gd name="T82" fmla="*/ 60 w 373"/>
                <a:gd name="T83" fmla="*/ 48 h 445"/>
                <a:gd name="T84" fmla="*/ 36 w 373"/>
                <a:gd name="T85" fmla="*/ 60 h 445"/>
                <a:gd name="T86" fmla="*/ 24 w 373"/>
                <a:gd name="T87" fmla="*/ 84 h 445"/>
                <a:gd name="T88" fmla="*/ 0 w 373"/>
                <a:gd name="T89" fmla="*/ 96 h 445"/>
                <a:gd name="T90" fmla="*/ 0 w 373"/>
                <a:gd name="T91" fmla="*/ 1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" h="445">
                  <a:moveTo>
                    <a:pt x="0" y="408"/>
                  </a:moveTo>
                  <a:lnTo>
                    <a:pt x="12" y="384"/>
                  </a:lnTo>
                  <a:lnTo>
                    <a:pt x="36" y="396"/>
                  </a:lnTo>
                  <a:lnTo>
                    <a:pt x="60" y="408"/>
                  </a:lnTo>
                  <a:lnTo>
                    <a:pt x="72" y="432"/>
                  </a:lnTo>
                  <a:lnTo>
                    <a:pt x="96" y="432"/>
                  </a:lnTo>
                  <a:lnTo>
                    <a:pt x="120" y="444"/>
                  </a:lnTo>
                  <a:lnTo>
                    <a:pt x="144" y="444"/>
                  </a:lnTo>
                  <a:lnTo>
                    <a:pt x="168" y="444"/>
                  </a:lnTo>
                  <a:lnTo>
                    <a:pt x="192" y="444"/>
                  </a:lnTo>
                  <a:lnTo>
                    <a:pt x="216" y="432"/>
                  </a:lnTo>
                  <a:lnTo>
                    <a:pt x="240" y="432"/>
                  </a:lnTo>
                  <a:lnTo>
                    <a:pt x="264" y="420"/>
                  </a:lnTo>
                  <a:lnTo>
                    <a:pt x="288" y="408"/>
                  </a:lnTo>
                  <a:lnTo>
                    <a:pt x="312" y="408"/>
                  </a:lnTo>
                  <a:lnTo>
                    <a:pt x="324" y="384"/>
                  </a:lnTo>
                  <a:lnTo>
                    <a:pt x="348" y="372"/>
                  </a:lnTo>
                  <a:lnTo>
                    <a:pt x="360" y="348"/>
                  </a:lnTo>
                  <a:lnTo>
                    <a:pt x="360" y="324"/>
                  </a:lnTo>
                  <a:lnTo>
                    <a:pt x="372" y="300"/>
                  </a:lnTo>
                  <a:lnTo>
                    <a:pt x="372" y="276"/>
                  </a:lnTo>
                  <a:lnTo>
                    <a:pt x="372" y="252"/>
                  </a:lnTo>
                  <a:lnTo>
                    <a:pt x="372" y="228"/>
                  </a:lnTo>
                  <a:lnTo>
                    <a:pt x="372" y="204"/>
                  </a:lnTo>
                  <a:lnTo>
                    <a:pt x="372" y="180"/>
                  </a:lnTo>
                  <a:lnTo>
                    <a:pt x="372" y="156"/>
                  </a:lnTo>
                  <a:lnTo>
                    <a:pt x="360" y="132"/>
                  </a:lnTo>
                  <a:lnTo>
                    <a:pt x="360" y="108"/>
                  </a:lnTo>
                  <a:lnTo>
                    <a:pt x="348" y="84"/>
                  </a:lnTo>
                  <a:lnTo>
                    <a:pt x="336" y="60"/>
                  </a:lnTo>
                  <a:lnTo>
                    <a:pt x="324" y="36"/>
                  </a:lnTo>
                  <a:lnTo>
                    <a:pt x="300" y="24"/>
                  </a:lnTo>
                  <a:lnTo>
                    <a:pt x="276" y="12"/>
                  </a:lnTo>
                  <a:lnTo>
                    <a:pt x="252" y="0"/>
                  </a:lnTo>
                  <a:lnTo>
                    <a:pt x="228" y="0"/>
                  </a:lnTo>
                  <a:lnTo>
                    <a:pt x="204" y="0"/>
                  </a:lnTo>
                  <a:lnTo>
                    <a:pt x="180" y="0"/>
                  </a:lnTo>
                  <a:lnTo>
                    <a:pt x="156" y="0"/>
                  </a:lnTo>
                  <a:lnTo>
                    <a:pt x="132" y="12"/>
                  </a:lnTo>
                  <a:lnTo>
                    <a:pt x="108" y="24"/>
                  </a:lnTo>
                  <a:lnTo>
                    <a:pt x="84" y="36"/>
                  </a:lnTo>
                  <a:lnTo>
                    <a:pt x="60" y="48"/>
                  </a:lnTo>
                  <a:lnTo>
                    <a:pt x="36" y="60"/>
                  </a:lnTo>
                  <a:lnTo>
                    <a:pt x="24" y="84"/>
                  </a:lnTo>
                  <a:lnTo>
                    <a:pt x="0" y="96"/>
                  </a:lnTo>
                  <a:lnTo>
                    <a:pt x="0" y="1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80" name="Freeform 28">
              <a:extLst>
                <a:ext uri="{FF2B5EF4-FFF2-40B4-BE49-F238E27FC236}">
                  <a16:creationId xmlns:a16="http://schemas.microsoft.com/office/drawing/2014/main" id="{0AD3C41A-EA70-4014-9792-D8B627615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808"/>
              <a:ext cx="373" cy="445"/>
            </a:xfrm>
            <a:custGeom>
              <a:avLst/>
              <a:gdLst>
                <a:gd name="T0" fmla="*/ 372 w 373"/>
                <a:gd name="T1" fmla="*/ 408 h 445"/>
                <a:gd name="T2" fmla="*/ 360 w 373"/>
                <a:gd name="T3" fmla="*/ 384 h 445"/>
                <a:gd name="T4" fmla="*/ 336 w 373"/>
                <a:gd name="T5" fmla="*/ 396 h 445"/>
                <a:gd name="T6" fmla="*/ 312 w 373"/>
                <a:gd name="T7" fmla="*/ 408 h 445"/>
                <a:gd name="T8" fmla="*/ 300 w 373"/>
                <a:gd name="T9" fmla="*/ 432 h 445"/>
                <a:gd name="T10" fmla="*/ 276 w 373"/>
                <a:gd name="T11" fmla="*/ 432 h 445"/>
                <a:gd name="T12" fmla="*/ 252 w 373"/>
                <a:gd name="T13" fmla="*/ 444 h 445"/>
                <a:gd name="T14" fmla="*/ 228 w 373"/>
                <a:gd name="T15" fmla="*/ 444 h 445"/>
                <a:gd name="T16" fmla="*/ 204 w 373"/>
                <a:gd name="T17" fmla="*/ 444 h 445"/>
                <a:gd name="T18" fmla="*/ 180 w 373"/>
                <a:gd name="T19" fmla="*/ 444 h 445"/>
                <a:gd name="T20" fmla="*/ 156 w 373"/>
                <a:gd name="T21" fmla="*/ 432 h 445"/>
                <a:gd name="T22" fmla="*/ 132 w 373"/>
                <a:gd name="T23" fmla="*/ 432 h 445"/>
                <a:gd name="T24" fmla="*/ 108 w 373"/>
                <a:gd name="T25" fmla="*/ 420 h 445"/>
                <a:gd name="T26" fmla="*/ 84 w 373"/>
                <a:gd name="T27" fmla="*/ 408 h 445"/>
                <a:gd name="T28" fmla="*/ 60 w 373"/>
                <a:gd name="T29" fmla="*/ 408 h 445"/>
                <a:gd name="T30" fmla="*/ 48 w 373"/>
                <a:gd name="T31" fmla="*/ 384 h 445"/>
                <a:gd name="T32" fmla="*/ 24 w 373"/>
                <a:gd name="T33" fmla="*/ 372 h 445"/>
                <a:gd name="T34" fmla="*/ 12 w 373"/>
                <a:gd name="T35" fmla="*/ 348 h 445"/>
                <a:gd name="T36" fmla="*/ 12 w 373"/>
                <a:gd name="T37" fmla="*/ 324 h 445"/>
                <a:gd name="T38" fmla="*/ 0 w 373"/>
                <a:gd name="T39" fmla="*/ 300 h 445"/>
                <a:gd name="T40" fmla="*/ 0 w 373"/>
                <a:gd name="T41" fmla="*/ 276 h 445"/>
                <a:gd name="T42" fmla="*/ 0 w 373"/>
                <a:gd name="T43" fmla="*/ 252 h 445"/>
                <a:gd name="T44" fmla="*/ 0 w 373"/>
                <a:gd name="T45" fmla="*/ 228 h 445"/>
                <a:gd name="T46" fmla="*/ 0 w 373"/>
                <a:gd name="T47" fmla="*/ 204 h 445"/>
                <a:gd name="T48" fmla="*/ 0 w 373"/>
                <a:gd name="T49" fmla="*/ 180 h 445"/>
                <a:gd name="T50" fmla="*/ 0 w 373"/>
                <a:gd name="T51" fmla="*/ 156 h 445"/>
                <a:gd name="T52" fmla="*/ 12 w 373"/>
                <a:gd name="T53" fmla="*/ 132 h 445"/>
                <a:gd name="T54" fmla="*/ 12 w 373"/>
                <a:gd name="T55" fmla="*/ 108 h 445"/>
                <a:gd name="T56" fmla="*/ 24 w 373"/>
                <a:gd name="T57" fmla="*/ 84 h 445"/>
                <a:gd name="T58" fmla="*/ 36 w 373"/>
                <a:gd name="T59" fmla="*/ 60 h 445"/>
                <a:gd name="T60" fmla="*/ 48 w 373"/>
                <a:gd name="T61" fmla="*/ 36 h 445"/>
                <a:gd name="T62" fmla="*/ 72 w 373"/>
                <a:gd name="T63" fmla="*/ 24 h 445"/>
                <a:gd name="T64" fmla="*/ 96 w 373"/>
                <a:gd name="T65" fmla="*/ 12 h 445"/>
                <a:gd name="T66" fmla="*/ 120 w 373"/>
                <a:gd name="T67" fmla="*/ 0 h 445"/>
                <a:gd name="T68" fmla="*/ 144 w 373"/>
                <a:gd name="T69" fmla="*/ 0 h 445"/>
                <a:gd name="T70" fmla="*/ 168 w 373"/>
                <a:gd name="T71" fmla="*/ 0 h 445"/>
                <a:gd name="T72" fmla="*/ 192 w 373"/>
                <a:gd name="T73" fmla="*/ 0 h 445"/>
                <a:gd name="T74" fmla="*/ 216 w 373"/>
                <a:gd name="T75" fmla="*/ 0 h 445"/>
                <a:gd name="T76" fmla="*/ 240 w 373"/>
                <a:gd name="T77" fmla="*/ 12 h 445"/>
                <a:gd name="T78" fmla="*/ 264 w 373"/>
                <a:gd name="T79" fmla="*/ 24 h 445"/>
                <a:gd name="T80" fmla="*/ 288 w 373"/>
                <a:gd name="T81" fmla="*/ 36 h 445"/>
                <a:gd name="T82" fmla="*/ 312 w 373"/>
                <a:gd name="T83" fmla="*/ 48 h 445"/>
                <a:gd name="T84" fmla="*/ 336 w 373"/>
                <a:gd name="T85" fmla="*/ 60 h 445"/>
                <a:gd name="T86" fmla="*/ 348 w 373"/>
                <a:gd name="T87" fmla="*/ 84 h 445"/>
                <a:gd name="T88" fmla="*/ 372 w 373"/>
                <a:gd name="T89" fmla="*/ 96 h 445"/>
                <a:gd name="T90" fmla="*/ 372 w 373"/>
                <a:gd name="T91" fmla="*/ 1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3" h="445">
                  <a:moveTo>
                    <a:pt x="372" y="408"/>
                  </a:moveTo>
                  <a:lnTo>
                    <a:pt x="360" y="384"/>
                  </a:lnTo>
                  <a:lnTo>
                    <a:pt x="336" y="396"/>
                  </a:lnTo>
                  <a:lnTo>
                    <a:pt x="312" y="408"/>
                  </a:lnTo>
                  <a:lnTo>
                    <a:pt x="300" y="432"/>
                  </a:lnTo>
                  <a:lnTo>
                    <a:pt x="276" y="432"/>
                  </a:lnTo>
                  <a:lnTo>
                    <a:pt x="252" y="444"/>
                  </a:lnTo>
                  <a:lnTo>
                    <a:pt x="228" y="444"/>
                  </a:lnTo>
                  <a:lnTo>
                    <a:pt x="204" y="444"/>
                  </a:lnTo>
                  <a:lnTo>
                    <a:pt x="180" y="444"/>
                  </a:lnTo>
                  <a:lnTo>
                    <a:pt x="156" y="432"/>
                  </a:lnTo>
                  <a:lnTo>
                    <a:pt x="132" y="432"/>
                  </a:lnTo>
                  <a:lnTo>
                    <a:pt x="108" y="420"/>
                  </a:lnTo>
                  <a:lnTo>
                    <a:pt x="84" y="408"/>
                  </a:lnTo>
                  <a:lnTo>
                    <a:pt x="60" y="408"/>
                  </a:lnTo>
                  <a:lnTo>
                    <a:pt x="48" y="384"/>
                  </a:lnTo>
                  <a:lnTo>
                    <a:pt x="24" y="372"/>
                  </a:lnTo>
                  <a:lnTo>
                    <a:pt x="12" y="348"/>
                  </a:lnTo>
                  <a:lnTo>
                    <a:pt x="12" y="324"/>
                  </a:lnTo>
                  <a:lnTo>
                    <a:pt x="0" y="300"/>
                  </a:lnTo>
                  <a:lnTo>
                    <a:pt x="0" y="276"/>
                  </a:lnTo>
                  <a:lnTo>
                    <a:pt x="0" y="252"/>
                  </a:lnTo>
                  <a:lnTo>
                    <a:pt x="0" y="228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12" y="132"/>
                  </a:lnTo>
                  <a:lnTo>
                    <a:pt x="12" y="108"/>
                  </a:lnTo>
                  <a:lnTo>
                    <a:pt x="24" y="84"/>
                  </a:lnTo>
                  <a:lnTo>
                    <a:pt x="36" y="60"/>
                  </a:lnTo>
                  <a:lnTo>
                    <a:pt x="48" y="36"/>
                  </a:lnTo>
                  <a:lnTo>
                    <a:pt x="72" y="24"/>
                  </a:lnTo>
                  <a:lnTo>
                    <a:pt x="96" y="12"/>
                  </a:lnTo>
                  <a:lnTo>
                    <a:pt x="120" y="0"/>
                  </a:lnTo>
                  <a:lnTo>
                    <a:pt x="144" y="0"/>
                  </a:lnTo>
                  <a:lnTo>
                    <a:pt x="168" y="0"/>
                  </a:lnTo>
                  <a:lnTo>
                    <a:pt x="192" y="0"/>
                  </a:lnTo>
                  <a:lnTo>
                    <a:pt x="216" y="0"/>
                  </a:lnTo>
                  <a:lnTo>
                    <a:pt x="240" y="12"/>
                  </a:lnTo>
                  <a:lnTo>
                    <a:pt x="264" y="24"/>
                  </a:lnTo>
                  <a:lnTo>
                    <a:pt x="288" y="36"/>
                  </a:lnTo>
                  <a:lnTo>
                    <a:pt x="312" y="48"/>
                  </a:lnTo>
                  <a:lnTo>
                    <a:pt x="336" y="60"/>
                  </a:lnTo>
                  <a:lnTo>
                    <a:pt x="348" y="84"/>
                  </a:lnTo>
                  <a:lnTo>
                    <a:pt x="372" y="96"/>
                  </a:lnTo>
                  <a:lnTo>
                    <a:pt x="372" y="12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81" name="Rectangle 29">
              <a:extLst>
                <a:ext uri="{FF2B5EF4-FFF2-40B4-BE49-F238E27FC236}">
                  <a16:creationId xmlns:a16="http://schemas.microsoft.com/office/drawing/2014/main" id="{BF574A14-DA1E-471C-811A-0E07968C3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2543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JK=01 , 11</a:t>
              </a:r>
            </a:p>
          </p:txBody>
        </p:sp>
        <p:sp>
          <p:nvSpPr>
            <p:cNvPr id="23582" name="Rectangle 30">
              <a:extLst>
                <a:ext uri="{FF2B5EF4-FFF2-40B4-BE49-F238E27FC236}">
                  <a16:creationId xmlns:a16="http://schemas.microsoft.com/office/drawing/2014/main" id="{F288DEA6-6EA1-4753-AC6C-876D4B2F0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359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JK=10 , 11</a:t>
              </a:r>
            </a:p>
          </p:txBody>
        </p:sp>
        <p:sp>
          <p:nvSpPr>
            <p:cNvPr id="23583" name="Rectangle 31">
              <a:extLst>
                <a:ext uri="{FF2B5EF4-FFF2-40B4-BE49-F238E27FC236}">
                  <a16:creationId xmlns:a16="http://schemas.microsoft.com/office/drawing/2014/main" id="{99FA7468-9530-4851-9F18-88257E34B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2543"/>
              <a:ext cx="7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JK=00 , 10</a:t>
              </a:r>
            </a:p>
          </p:txBody>
        </p:sp>
        <p:sp>
          <p:nvSpPr>
            <p:cNvPr id="23584" name="Rectangle 32">
              <a:extLst>
                <a:ext uri="{FF2B5EF4-FFF2-40B4-BE49-F238E27FC236}">
                  <a16:creationId xmlns:a16="http://schemas.microsoft.com/office/drawing/2014/main" id="{A71AA491-400F-4254-9035-9D1793C0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3359"/>
              <a:ext cx="6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JK=00, 01</a:t>
              </a:r>
            </a:p>
          </p:txBody>
        </p:sp>
        <p:sp>
          <p:nvSpPr>
            <p:cNvPr id="23585" name="Rectangle 33">
              <a:extLst>
                <a:ext uri="{FF2B5EF4-FFF2-40B4-BE49-F238E27FC236}">
                  <a16:creationId xmlns:a16="http://schemas.microsoft.com/office/drawing/2014/main" id="{D8793C1E-72F6-4C65-BCE1-2667571B4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975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Q=1</a:t>
              </a:r>
            </a:p>
          </p:txBody>
        </p:sp>
        <p:sp>
          <p:nvSpPr>
            <p:cNvPr id="23586" name="Rectangle 34">
              <a:extLst>
                <a:ext uri="{FF2B5EF4-FFF2-40B4-BE49-F238E27FC236}">
                  <a16:creationId xmlns:a16="http://schemas.microsoft.com/office/drawing/2014/main" id="{528ACEA8-D7A1-4CA8-B573-D3E9FC0C6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2975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Q=0</a:t>
              </a:r>
            </a:p>
          </p:txBody>
        </p:sp>
      </p:grpSp>
      <p:grpSp>
        <p:nvGrpSpPr>
          <p:cNvPr id="23591" name="Group 39">
            <a:extLst>
              <a:ext uri="{FF2B5EF4-FFF2-40B4-BE49-F238E27FC236}">
                <a16:creationId xmlns:a16="http://schemas.microsoft.com/office/drawing/2014/main" id="{B13CA4D1-5317-4EA9-84CB-32C1E1BD6AEE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4570413"/>
            <a:ext cx="1309688" cy="1751012"/>
            <a:chOff x="327" y="2879"/>
            <a:chExt cx="825" cy="1103"/>
          </a:xfrm>
        </p:grpSpPr>
        <p:sp>
          <p:nvSpPr>
            <p:cNvPr id="23588" name="Rectangle 36">
              <a:extLst>
                <a:ext uri="{FF2B5EF4-FFF2-40B4-BE49-F238E27FC236}">
                  <a16:creationId xmlns:a16="http://schemas.microsoft.com/office/drawing/2014/main" id="{51D4F6FC-A8EA-40D3-B43A-EBC55332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2879"/>
              <a:ext cx="741" cy="1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J    K      Q+</a:t>
              </a:r>
            </a:p>
            <a:p>
              <a:pPr eaLnBrk="0" hangingPunct="0"/>
              <a:endParaRPr lang="en-US" altLang="en-US"/>
            </a:p>
            <a:p>
              <a:pPr eaLnBrk="0" hangingPunct="0"/>
              <a:r>
                <a:rPr lang="en-US" altLang="en-US"/>
                <a:t>0    0      Q</a:t>
              </a:r>
            </a:p>
            <a:p>
              <a:pPr eaLnBrk="0" hangingPunct="0"/>
              <a:r>
                <a:rPr lang="en-US" altLang="en-US"/>
                <a:t>0    1      0</a:t>
              </a:r>
            </a:p>
            <a:p>
              <a:pPr eaLnBrk="0" hangingPunct="0"/>
              <a:r>
                <a:rPr lang="en-US" altLang="en-US"/>
                <a:t>1    0      1</a:t>
              </a:r>
            </a:p>
            <a:p>
              <a:pPr eaLnBrk="0" hangingPunct="0"/>
              <a:r>
                <a:rPr lang="en-US" altLang="en-US"/>
                <a:t>1    1      </a:t>
              </a:r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23589" name="Line 37">
              <a:extLst>
                <a:ext uri="{FF2B5EF4-FFF2-40B4-BE49-F238E27FC236}">
                  <a16:creationId xmlns:a16="http://schemas.microsoft.com/office/drawing/2014/main" id="{0FD541B2-E964-42F8-8E3A-A42BD189B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2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0" name="Line 38">
              <a:extLst>
                <a:ext uri="{FF2B5EF4-FFF2-40B4-BE49-F238E27FC236}">
                  <a16:creationId xmlns:a16="http://schemas.microsoft.com/office/drawing/2014/main" id="{837B9C6A-550C-4057-B568-6D91AE250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88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9BCEDCC-6512-4652-9497-34AF6328C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700" y="177801"/>
            <a:ext cx="7918450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From JK Latch  to JK Flip-Flop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2359C7A-B5C1-48E7-A712-500AB1A2B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660401"/>
            <a:ext cx="2460482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JK Latch: Race Condition </a:t>
            </a:r>
          </a:p>
        </p:txBody>
      </p: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678AB732-1679-439E-8B8C-33C55569F184}"/>
              </a:ext>
            </a:extLst>
          </p:cNvPr>
          <p:cNvGrpSpPr>
            <a:grpSpLocks/>
          </p:cNvGrpSpPr>
          <p:nvPr/>
        </p:nvGrpSpPr>
        <p:grpSpPr bwMode="auto">
          <a:xfrm>
            <a:off x="1974850" y="952500"/>
            <a:ext cx="8242300" cy="2473326"/>
            <a:chOff x="284" y="600"/>
            <a:chExt cx="5192" cy="1558"/>
          </a:xfrm>
        </p:grpSpPr>
        <p:pic>
          <p:nvPicPr>
            <p:cNvPr id="24580" name="Picture 4">
              <a:extLst>
                <a:ext uri="{FF2B5EF4-FFF2-40B4-BE49-F238E27FC236}">
                  <a16:creationId xmlns:a16="http://schemas.microsoft.com/office/drawing/2014/main" id="{BD1F4EF7-7C18-421F-BF6F-BED9AA05ECB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" y="644"/>
              <a:ext cx="5192" cy="1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581" name="Rectangle 5">
              <a:extLst>
                <a:ext uri="{FF2B5EF4-FFF2-40B4-BE49-F238E27FC236}">
                  <a16:creationId xmlns:a16="http://schemas.microsoft.com/office/drawing/2014/main" id="{13D44D8D-A8DA-4998-A6B3-522BF1F6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608"/>
              <a:ext cx="27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b="1" i="1"/>
                <a:t>Set</a:t>
              </a:r>
            </a:p>
          </p:txBody>
        </p:sp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8173E85E-1D98-4506-955D-CA0DAE587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776"/>
              <a:ext cx="48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4965A90A-E379-4956-B9A5-2BBD0F9BC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776"/>
              <a:ext cx="14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4" name="Rectangle 8">
              <a:extLst>
                <a:ext uri="{FF2B5EF4-FFF2-40B4-BE49-F238E27FC236}">
                  <a16:creationId xmlns:a16="http://schemas.microsoft.com/office/drawing/2014/main" id="{4883291A-9C0E-4348-825E-3F24C3256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600"/>
              <a:ext cx="41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b="1" i="1"/>
                <a:t>Reset</a:t>
              </a:r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DE6B9A39-FF5E-4F69-A796-96D546912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744"/>
              <a:ext cx="36" cy="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B294F811-A5A9-4096-8398-6DF1C2245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744"/>
              <a:ext cx="20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7" name="Rectangle 11">
              <a:extLst>
                <a:ext uri="{FF2B5EF4-FFF2-40B4-BE49-F238E27FC236}">
                  <a16:creationId xmlns:a16="http://schemas.microsoft.com/office/drawing/2014/main" id="{4D0D895A-3670-4481-AE46-D5F72A0B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608"/>
              <a:ext cx="479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b="1" i="1"/>
                <a:t>Toggle</a:t>
              </a:r>
            </a:p>
          </p:txBody>
        </p: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id="{B88C706F-4919-4234-AAA6-5B599EA0E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8" y="776"/>
              <a:ext cx="80" cy="2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id="{F94E5F2A-0796-4CCB-A518-2F253337D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2" y="768"/>
              <a:ext cx="396" cy="5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5845648B-7E67-4532-9870-ACFA0EA4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1976"/>
              <a:ext cx="988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b="1"/>
                <a:t>Race Condition</a:t>
              </a:r>
            </a:p>
          </p:txBody>
        </p:sp>
      </p:grp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597D4338-5BF9-48C0-B7B5-30126F12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732214"/>
            <a:ext cx="7305912" cy="139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en-US"/>
              <a:t> Ideally, the Latch should toggle only once when JK=11.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 Because of latch transparency, race conditions cause continuous toggrling.</a:t>
            </a:r>
          </a:p>
          <a:p>
            <a:pPr eaLnBrk="0" hangingPunct="0"/>
            <a:r>
              <a:rPr lang="en-US" altLang="en-US"/>
              <a:t> </a:t>
            </a:r>
          </a:p>
          <a:p>
            <a:pPr eaLnBrk="0" hangingPunct="0">
              <a:lnSpc>
                <a:spcPct val="85000"/>
              </a:lnSpc>
              <a:buFontTx/>
              <a:buChar char="•"/>
            </a:pPr>
            <a:r>
              <a:rPr lang="en-US" altLang="en-US" b="1"/>
              <a:t> Toggle Correctness:</a:t>
            </a:r>
            <a:r>
              <a:rPr lang="en-US" altLang="en-US"/>
              <a:t> Single State change per clocking event</a:t>
            </a:r>
          </a:p>
          <a:p>
            <a:pPr eaLnBrk="0" hangingPunct="0">
              <a:lnSpc>
                <a:spcPct val="85000"/>
              </a:lnSpc>
              <a:buFontTx/>
              <a:buChar char="•"/>
            </a:pPr>
            <a:r>
              <a:rPr lang="en-US" altLang="en-US"/>
              <a:t> </a:t>
            </a:r>
            <a:r>
              <a:rPr lang="en-US" altLang="en-US" b="1"/>
              <a:t>Solution:</a:t>
            </a:r>
            <a:r>
              <a:rPr lang="en-US" altLang="en-US"/>
              <a:t> Master-Slave Flipflop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5B9087B-A178-46F7-886C-F437920CE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53568" y="169483"/>
            <a:ext cx="5884864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Master-Slave JK Flip-Flop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E88180-D8B3-4477-B78E-036A3791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906" y="5829300"/>
            <a:ext cx="1475789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altLang="en-US"/>
              <a:t>Correct Toggle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altLang="en-US"/>
              <a:t>Operation</a:t>
            </a:r>
          </a:p>
        </p:txBody>
      </p:sp>
      <p:grpSp>
        <p:nvGrpSpPr>
          <p:cNvPr id="25609" name="Group 9">
            <a:extLst>
              <a:ext uri="{FF2B5EF4-FFF2-40B4-BE49-F238E27FC236}">
                <a16:creationId xmlns:a16="http://schemas.microsoft.com/office/drawing/2014/main" id="{85A1AC31-4D57-4A14-BC15-89E8E2B1F09B}"/>
              </a:ext>
            </a:extLst>
          </p:cNvPr>
          <p:cNvGrpSpPr>
            <a:grpSpLocks/>
          </p:cNvGrpSpPr>
          <p:nvPr/>
        </p:nvGrpSpPr>
        <p:grpSpPr bwMode="auto">
          <a:xfrm>
            <a:off x="3479801" y="1117600"/>
            <a:ext cx="6657975" cy="2676526"/>
            <a:chOff x="1232" y="704"/>
            <a:chExt cx="4194" cy="1686"/>
          </a:xfrm>
        </p:grpSpPr>
        <p:sp>
          <p:nvSpPr>
            <p:cNvPr id="25604" name="Rectangle 4">
              <a:extLst>
                <a:ext uri="{FF2B5EF4-FFF2-40B4-BE49-F238E27FC236}">
                  <a16:creationId xmlns:a16="http://schemas.microsoft.com/office/drawing/2014/main" id="{D95B0157-A74C-4409-A2FF-69C52154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704"/>
              <a:ext cx="85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/>
                <a:t>Master Stage</a:t>
              </a:r>
            </a:p>
          </p:txBody>
        </p:sp>
        <p:sp>
          <p:nvSpPr>
            <p:cNvPr id="25605" name="Rectangle 5">
              <a:extLst>
                <a:ext uri="{FF2B5EF4-FFF2-40B4-BE49-F238E27FC236}">
                  <a16:creationId xmlns:a16="http://schemas.microsoft.com/office/drawing/2014/main" id="{3D025BF5-7941-4955-924F-A6E651E7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712"/>
              <a:ext cx="74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/>
                <a:t>Slave Stage</a:t>
              </a:r>
            </a:p>
          </p:txBody>
        </p:sp>
        <p:sp>
          <p:nvSpPr>
            <p:cNvPr id="25606" name="Rectangle 6">
              <a:extLst>
                <a:ext uri="{FF2B5EF4-FFF2-40B4-BE49-F238E27FC236}">
                  <a16:creationId xmlns:a16="http://schemas.microsoft.com/office/drawing/2014/main" id="{DC368B1A-88E2-43C5-B596-E8024B784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2208"/>
              <a:ext cx="189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/>
                <a:t>Sample inputs while clock high</a:t>
              </a:r>
            </a:p>
          </p:txBody>
        </p:sp>
        <p:sp>
          <p:nvSpPr>
            <p:cNvPr id="25607" name="Rectangle 7">
              <a:extLst>
                <a:ext uri="{FF2B5EF4-FFF2-40B4-BE49-F238E27FC236}">
                  <a16:creationId xmlns:a16="http://schemas.microsoft.com/office/drawing/2014/main" id="{3CD3643D-7E1C-4B8E-96CF-F4685922B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192"/>
              <a:ext cx="185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/>
                <a:t>Sample inputs while clock low</a:t>
              </a:r>
            </a:p>
          </p:txBody>
        </p:sp>
        <p:pic>
          <p:nvPicPr>
            <p:cNvPr id="25608" name="Picture 8">
              <a:extLst>
                <a:ext uri="{FF2B5EF4-FFF2-40B4-BE49-F238E27FC236}">
                  <a16:creationId xmlns:a16="http://schemas.microsoft.com/office/drawing/2014/main" id="{1B4E22B0-7E5A-4393-A2C2-E7C337B1A00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" y="839"/>
              <a:ext cx="4152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5610" name="Picture 10">
            <a:extLst>
              <a:ext uri="{FF2B5EF4-FFF2-40B4-BE49-F238E27FC236}">
                <a16:creationId xmlns:a16="http://schemas.microsoft.com/office/drawing/2014/main" id="{B95093A0-09D6-4EC7-98A1-0C1450CADA5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9" y="3963989"/>
            <a:ext cx="60420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1" name="Rectangle 11">
            <a:extLst>
              <a:ext uri="{FF2B5EF4-FFF2-40B4-BE49-F238E27FC236}">
                <a16:creationId xmlns:a16="http://schemas.microsoft.com/office/drawing/2014/main" id="{36DE8D71-F839-4DE4-9700-6FA16AAEB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531813"/>
            <a:ext cx="613129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Break feedback path, by dividing operation in two time periods </a:t>
            </a:r>
          </a:p>
          <a:p>
            <a:pPr eaLnBrk="0" hangingPunct="0"/>
            <a:r>
              <a:rPr lang="en-US" altLang="en-US"/>
              <a:t>(clock-high and clock-low)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2FCF09-3261-4B17-85BF-AD30E60C8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Latch vs Registers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8FA9A4-9541-4B60-8540-81CF0ECBE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 dirty="0"/>
              <a:t>Latch: Level sensitive device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Positive Latches and Negative latches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Can be realized using multiplexers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b="1" dirty="0"/>
              <a:t>Register: edge triggered storage element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Can be implemented using latches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Cascade a negative latch with a positive latch to obtain a positive edge triggered register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b="1" dirty="0"/>
              <a:t>Flip flop: bi-stable component formed by the cross coupling of gates.</a:t>
            </a:r>
            <a:r>
              <a:rPr lang="en-US" altLang="en-US" b="1" dirty="0">
                <a:solidFill>
                  <a:schemeClr val="accent2"/>
                </a:solidFill>
              </a:rPr>
              <a:t>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F6018AE-E981-4149-AE92-6A466F611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5104423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The Toggle (T) Flip Flop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D150D26-1CE8-40BD-B31D-356AC685A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684214"/>
            <a:ext cx="118878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State table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A994B18E-38C2-45BE-9812-5C12BD69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844550"/>
            <a:ext cx="11303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80F8D594-43AF-421C-8A52-96EEEEDAC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066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6633" name="Group 9">
            <a:extLst>
              <a:ext uri="{FF2B5EF4-FFF2-40B4-BE49-F238E27FC236}">
                <a16:creationId xmlns:a16="http://schemas.microsoft.com/office/drawing/2014/main" id="{FBF0090F-DE00-4B3C-9565-FF3692F18DEE}"/>
              </a:ext>
            </a:extLst>
          </p:cNvPr>
          <p:cNvGrpSpPr>
            <a:grpSpLocks/>
          </p:cNvGrpSpPr>
          <p:nvPr/>
        </p:nvGrpSpPr>
        <p:grpSpPr bwMode="auto">
          <a:xfrm>
            <a:off x="2197375" y="1217613"/>
            <a:ext cx="1544637" cy="1704974"/>
            <a:chOff x="423" y="767"/>
            <a:chExt cx="973" cy="1074"/>
          </a:xfrm>
        </p:grpSpPr>
        <p:sp>
          <p:nvSpPr>
            <p:cNvPr id="26630" name="Rectangle 6">
              <a:extLst>
                <a:ext uri="{FF2B5EF4-FFF2-40B4-BE49-F238E27FC236}">
                  <a16:creationId xmlns:a16="http://schemas.microsoft.com/office/drawing/2014/main" id="{1A037916-DE9B-4E95-91F7-B6754529C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767"/>
              <a:ext cx="846" cy="1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dirty="0"/>
                <a:t>T    Q        </a:t>
              </a:r>
              <a:r>
                <a:rPr lang="en-US" altLang="en-US" dirty="0" err="1"/>
                <a:t>Q</a:t>
              </a:r>
              <a:r>
                <a:rPr lang="en-US" altLang="en-US" sz="2400" baseline="30000" dirty="0"/>
                <a:t>+</a:t>
              </a:r>
              <a:endParaRPr lang="en-US" altLang="en-US" dirty="0"/>
            </a:p>
            <a:p>
              <a:pPr eaLnBrk="0" hangingPunct="0">
                <a:lnSpc>
                  <a:spcPct val="150000"/>
                </a:lnSpc>
              </a:pPr>
              <a:r>
                <a:rPr lang="en-US" altLang="en-US" dirty="0"/>
                <a:t>0    0         0  </a:t>
              </a:r>
            </a:p>
            <a:p>
              <a:pPr eaLnBrk="0" hangingPunct="0"/>
              <a:r>
                <a:rPr lang="en-US" altLang="en-US" dirty="0"/>
                <a:t>0    1         1  </a:t>
              </a:r>
            </a:p>
            <a:p>
              <a:pPr eaLnBrk="0" hangingPunct="0"/>
              <a:r>
                <a:rPr lang="en-US" altLang="en-US" dirty="0"/>
                <a:t>1    0         1  </a:t>
              </a:r>
            </a:p>
            <a:p>
              <a:pPr eaLnBrk="0" hangingPunct="0"/>
              <a:r>
                <a:rPr lang="en-US" altLang="en-US" dirty="0"/>
                <a:t>1    1         0  </a:t>
              </a:r>
            </a:p>
          </p:txBody>
        </p:sp>
        <p:sp>
          <p:nvSpPr>
            <p:cNvPr id="26631" name="Line 7">
              <a:extLst>
                <a:ext uri="{FF2B5EF4-FFF2-40B4-BE49-F238E27FC236}">
                  <a16:creationId xmlns:a16="http://schemas.microsoft.com/office/drawing/2014/main" id="{87A3F35A-3301-48E7-9FA2-68757C2E0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" y="1057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32" name="Line 8">
              <a:extLst>
                <a:ext uri="{FF2B5EF4-FFF2-40B4-BE49-F238E27FC236}">
                  <a16:creationId xmlns:a16="http://schemas.microsoft.com/office/drawing/2014/main" id="{29EF9ED7-3C19-4090-AED9-7309573ED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76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A516B43D-D887-42CC-8CFA-E1422ADB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912814"/>
            <a:ext cx="2949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T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8F66FFEC-2CC3-4FAE-ABEA-E1730A80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4" y="912814"/>
            <a:ext cx="33823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Q</a:t>
            </a:r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64435B97-378C-4356-A45D-E42E74AC9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828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B6FED93A-55ED-479C-B1BA-CAE9E3B1D5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1066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F6FFAAE3-147D-48E7-8154-B43B93AD3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182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9" name="Oval 15">
            <a:extLst>
              <a:ext uri="{FF2B5EF4-FFF2-40B4-BE49-F238E27FC236}">
                <a16:creationId xmlns:a16="http://schemas.microsoft.com/office/drawing/2014/main" id="{AAA920FF-5F1B-4809-8D87-EC4F7E35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1758950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4BF4E729-0225-4983-B4FA-75F7E316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4" y="1674814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C</a:t>
            </a: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83994C1F-DB48-4016-9948-DAAEDEF82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169" y="1217613"/>
            <a:ext cx="84606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/>
              <a:t>T</a:t>
            </a:r>
          </a:p>
          <a:p>
            <a:pPr algn="ctr" eaLnBrk="0" hangingPunct="0"/>
            <a:r>
              <a:rPr lang="en-US" altLang="en-US"/>
              <a:t>flipflop</a:t>
            </a:r>
          </a:p>
        </p:txBody>
      </p:sp>
      <p:grpSp>
        <p:nvGrpSpPr>
          <p:cNvPr id="26657" name="Group 33">
            <a:extLst>
              <a:ext uri="{FF2B5EF4-FFF2-40B4-BE49-F238E27FC236}">
                <a16:creationId xmlns:a16="http://schemas.microsoft.com/office/drawing/2014/main" id="{9E6DE4D2-6B25-47A0-B28C-BD0E8768F7A7}"/>
              </a:ext>
            </a:extLst>
          </p:cNvPr>
          <p:cNvGrpSpPr>
            <a:grpSpLocks/>
          </p:cNvGrpSpPr>
          <p:nvPr/>
        </p:nvGrpSpPr>
        <p:grpSpPr bwMode="auto">
          <a:xfrm>
            <a:off x="7300914" y="5035550"/>
            <a:ext cx="3081338" cy="1206500"/>
            <a:chOff x="3639" y="3172"/>
            <a:chExt cx="1941" cy="760"/>
          </a:xfrm>
        </p:grpSpPr>
        <p:sp>
          <p:nvSpPr>
            <p:cNvPr id="26642" name="Rectangle 18">
              <a:extLst>
                <a:ext uri="{FF2B5EF4-FFF2-40B4-BE49-F238E27FC236}">
                  <a16:creationId xmlns:a16="http://schemas.microsoft.com/office/drawing/2014/main" id="{102B49A2-F994-489F-A3D4-3DC90A12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3172"/>
              <a:ext cx="712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3" name="Line 19">
              <a:extLst>
                <a:ext uri="{FF2B5EF4-FFF2-40B4-BE49-F238E27FC236}">
                  <a16:creationId xmlns:a16="http://schemas.microsoft.com/office/drawing/2014/main" id="{08B5E389-525E-4054-BF71-46757201B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31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B9FF8B5D-7B41-40A7-A28A-614AA60D0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7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5" name="Line 21">
              <a:extLst>
                <a:ext uri="{FF2B5EF4-FFF2-40B4-BE49-F238E27FC236}">
                  <a16:creationId xmlns:a16="http://schemas.microsoft.com/office/drawing/2014/main" id="{4465E963-4A0E-4DAF-8289-18D3963B4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6" name="Line 22">
              <a:extLst>
                <a:ext uri="{FF2B5EF4-FFF2-40B4-BE49-F238E27FC236}">
                  <a16:creationId xmlns:a16="http://schemas.microsoft.com/office/drawing/2014/main" id="{2F10C0C3-78ED-43A8-9191-252393D61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379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47" name="Oval 23">
              <a:extLst>
                <a:ext uri="{FF2B5EF4-FFF2-40B4-BE49-F238E27FC236}">
                  <a16:creationId xmlns:a16="http://schemas.microsoft.com/office/drawing/2014/main" id="{57164F93-26D5-401F-9595-E73DEAFFA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748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8" name="Rectangle 24">
              <a:extLst>
                <a:ext uri="{FF2B5EF4-FFF2-40B4-BE49-F238E27FC236}">
                  <a16:creationId xmlns:a16="http://schemas.microsoft.com/office/drawing/2014/main" id="{DE260A16-9E3F-4B6D-9FA6-B19CE55D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359"/>
              <a:ext cx="53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/>
                <a:t>JK</a:t>
              </a:r>
            </a:p>
            <a:p>
              <a:pPr algn="ctr" eaLnBrk="0" hangingPunct="0"/>
              <a:r>
                <a:rPr lang="en-US" altLang="en-US"/>
                <a:t>flipflop</a:t>
              </a:r>
            </a:p>
          </p:txBody>
        </p:sp>
        <p:sp>
          <p:nvSpPr>
            <p:cNvPr id="26649" name="Line 25">
              <a:extLst>
                <a:ext uri="{FF2B5EF4-FFF2-40B4-BE49-F238E27FC236}">
                  <a16:creationId xmlns:a16="http://schemas.microsoft.com/office/drawing/2014/main" id="{C513F58A-1C1F-4208-B16E-3C5824F19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31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0" name="Oval 26">
              <a:extLst>
                <a:ext uri="{FF2B5EF4-FFF2-40B4-BE49-F238E27FC236}">
                  <a16:creationId xmlns:a16="http://schemas.microsoft.com/office/drawing/2014/main" id="{1DFDB067-F68E-4B38-A4F5-0F42AF592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268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51" name="Rectangle 27">
              <a:extLst>
                <a:ext uri="{FF2B5EF4-FFF2-40B4-BE49-F238E27FC236}">
                  <a16:creationId xmlns:a16="http://schemas.microsoft.com/office/drawing/2014/main" id="{B0E3C0FE-97A8-478D-A8CB-C35B4594B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3215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T</a:t>
              </a:r>
            </a:p>
          </p:txBody>
        </p:sp>
        <p:sp>
          <p:nvSpPr>
            <p:cNvPr id="26652" name="Rectangle 28">
              <a:extLst>
                <a:ext uri="{FF2B5EF4-FFF2-40B4-BE49-F238E27FC236}">
                  <a16:creationId xmlns:a16="http://schemas.microsoft.com/office/drawing/2014/main" id="{C3144D44-2B8D-4A19-942D-CC3C0CE8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3215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J</a:t>
              </a:r>
            </a:p>
          </p:txBody>
        </p:sp>
        <p:sp>
          <p:nvSpPr>
            <p:cNvPr id="26653" name="Rectangle 29">
              <a:extLst>
                <a:ext uri="{FF2B5EF4-FFF2-40B4-BE49-F238E27FC236}">
                  <a16:creationId xmlns:a16="http://schemas.microsoft.com/office/drawing/2014/main" id="{33A45BFB-A432-4541-BE54-0C5F645C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3695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K</a:t>
              </a:r>
            </a:p>
          </p:txBody>
        </p:sp>
        <p:sp>
          <p:nvSpPr>
            <p:cNvPr id="26654" name="Freeform 30">
              <a:extLst>
                <a:ext uri="{FF2B5EF4-FFF2-40B4-BE49-F238E27FC236}">
                  <a16:creationId xmlns:a16="http://schemas.microsoft.com/office/drawing/2014/main" id="{3164C3FF-0B4B-464E-AAE5-3BD45741C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3552"/>
              <a:ext cx="529" cy="241"/>
            </a:xfrm>
            <a:custGeom>
              <a:avLst/>
              <a:gdLst>
                <a:gd name="T0" fmla="*/ 528 w 529"/>
                <a:gd name="T1" fmla="*/ 0 h 241"/>
                <a:gd name="T2" fmla="*/ 158 w 529"/>
                <a:gd name="T3" fmla="*/ 0 h 241"/>
                <a:gd name="T4" fmla="*/ 158 w 529"/>
                <a:gd name="T5" fmla="*/ 240 h 241"/>
                <a:gd name="T6" fmla="*/ 0 w 529"/>
                <a:gd name="T7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9" h="241">
                  <a:moveTo>
                    <a:pt x="528" y="0"/>
                  </a:moveTo>
                  <a:lnTo>
                    <a:pt x="158" y="0"/>
                  </a:lnTo>
                  <a:lnTo>
                    <a:pt x="158" y="24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55" name="Rectangle 31">
              <a:extLst>
                <a:ext uri="{FF2B5EF4-FFF2-40B4-BE49-F238E27FC236}">
                  <a16:creationId xmlns:a16="http://schemas.microsoft.com/office/drawing/2014/main" id="{77C138E2-9684-4A76-B1CA-454C382F7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3695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26656" name="Rectangle 32">
              <a:extLst>
                <a:ext uri="{FF2B5EF4-FFF2-40B4-BE49-F238E27FC236}">
                  <a16:creationId xmlns:a16="http://schemas.microsoft.com/office/drawing/2014/main" id="{C4BA94E1-1C53-42DE-B528-BBA8697CE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3215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Q</a:t>
              </a:r>
            </a:p>
          </p:txBody>
        </p:sp>
      </p:grpSp>
      <p:sp>
        <p:nvSpPr>
          <p:cNvPr id="26658" name="Rectangle 34">
            <a:extLst>
              <a:ext uri="{FF2B5EF4-FFF2-40B4-BE49-F238E27FC236}">
                <a16:creationId xmlns:a16="http://schemas.microsoft.com/office/drawing/2014/main" id="{05CC7DBF-AE6A-4B59-90EB-2B8ABDC1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2741614"/>
            <a:ext cx="3316422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T-FF can be realized using a JK-FF</a:t>
            </a:r>
            <a:endParaRPr lang="en-US" altLang="en-US"/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Verification:  J=K=T</a:t>
            </a:r>
          </a:p>
        </p:txBody>
      </p:sp>
      <p:grpSp>
        <p:nvGrpSpPr>
          <p:cNvPr id="26662" name="Group 38">
            <a:extLst>
              <a:ext uri="{FF2B5EF4-FFF2-40B4-BE49-F238E27FC236}">
                <a16:creationId xmlns:a16="http://schemas.microsoft.com/office/drawing/2014/main" id="{6DDE2262-F97F-4947-A157-80AB72412865}"/>
              </a:ext>
            </a:extLst>
          </p:cNvPr>
          <p:cNvGrpSpPr>
            <a:grpSpLocks/>
          </p:cNvGrpSpPr>
          <p:nvPr/>
        </p:nvGrpSpPr>
        <p:grpSpPr bwMode="auto">
          <a:xfrm>
            <a:off x="4252913" y="1674814"/>
            <a:ext cx="1006474" cy="1157287"/>
            <a:chOff x="1719" y="1055"/>
            <a:chExt cx="634" cy="729"/>
          </a:xfrm>
        </p:grpSpPr>
        <p:sp>
          <p:nvSpPr>
            <p:cNvPr id="26659" name="Rectangle 35">
              <a:extLst>
                <a:ext uri="{FF2B5EF4-FFF2-40B4-BE49-F238E27FC236}">
                  <a16:creationId xmlns:a16="http://schemas.microsoft.com/office/drawing/2014/main" id="{59ADB437-2BAD-40A9-8432-91B2F4C2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1055"/>
              <a:ext cx="548" cy="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dirty="0"/>
                <a:t>T      Q</a:t>
              </a:r>
              <a:r>
                <a:rPr lang="en-US" altLang="en-US" sz="2400" baseline="30000" dirty="0"/>
                <a:t>+</a:t>
              </a:r>
              <a:endParaRPr lang="en-US" altLang="en-US" sz="2400" dirty="0"/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 dirty="0"/>
                <a:t>0      Q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en-US" altLang="en-US" dirty="0"/>
                <a:t>1      </a:t>
              </a:r>
              <a:r>
                <a:rPr lang="en-US" altLang="en-US" dirty="0">
                  <a:latin typeface="Barred Letters" charset="0"/>
                </a:rPr>
                <a:t>Q</a:t>
              </a:r>
            </a:p>
          </p:txBody>
        </p:sp>
        <p:sp>
          <p:nvSpPr>
            <p:cNvPr id="26660" name="Line 36">
              <a:extLst>
                <a:ext uri="{FF2B5EF4-FFF2-40B4-BE49-F238E27FC236}">
                  <a16:creationId xmlns:a16="http://schemas.microsoft.com/office/drawing/2014/main" id="{3342F567-C1E8-456B-BD42-0B077661C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9" y="1299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1" name="Line 37">
              <a:extLst>
                <a:ext uri="{FF2B5EF4-FFF2-40B4-BE49-F238E27FC236}">
                  <a16:creationId xmlns:a16="http://schemas.microsoft.com/office/drawing/2014/main" id="{D28A9C66-0035-4C2B-BF0C-F5831A2E6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5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663" name="Rectangle 39">
            <a:extLst>
              <a:ext uri="{FF2B5EF4-FFF2-40B4-BE49-F238E27FC236}">
                <a16:creationId xmlns:a16="http://schemas.microsoft.com/office/drawing/2014/main" id="{E23821FD-2614-4728-93A7-78AD0F9E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1217614"/>
            <a:ext cx="38472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or</a:t>
            </a:r>
          </a:p>
        </p:txBody>
      </p:sp>
      <p:grpSp>
        <p:nvGrpSpPr>
          <p:cNvPr id="26668" name="Group 44">
            <a:extLst>
              <a:ext uri="{FF2B5EF4-FFF2-40B4-BE49-F238E27FC236}">
                <a16:creationId xmlns:a16="http://schemas.microsoft.com/office/drawing/2014/main" id="{B9BC027D-CB72-475E-B427-738142F534D2}"/>
              </a:ext>
            </a:extLst>
          </p:cNvPr>
          <p:cNvGrpSpPr>
            <a:grpSpLocks/>
          </p:cNvGrpSpPr>
          <p:nvPr/>
        </p:nvGrpSpPr>
        <p:grpSpPr bwMode="auto">
          <a:xfrm>
            <a:off x="8044965" y="3656013"/>
            <a:ext cx="1828800" cy="1150937"/>
            <a:chOff x="4071" y="2303"/>
            <a:chExt cx="1152" cy="725"/>
          </a:xfrm>
        </p:grpSpPr>
        <p:sp>
          <p:nvSpPr>
            <p:cNvPr id="26664" name="Rectangle 40">
              <a:extLst>
                <a:ext uri="{FF2B5EF4-FFF2-40B4-BE49-F238E27FC236}">
                  <a16:creationId xmlns:a16="http://schemas.microsoft.com/office/drawing/2014/main" id="{241CE49C-5280-41F0-8A30-0DA8EE2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303"/>
              <a:ext cx="1067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dirty="0"/>
                <a:t>T    J    K        Q</a:t>
              </a:r>
              <a:r>
                <a:rPr lang="en-US" altLang="en-US" sz="2400" baseline="30000" dirty="0"/>
                <a:t>+</a:t>
              </a:r>
              <a:endParaRPr lang="en-US" altLang="en-US" dirty="0"/>
            </a:p>
            <a:p>
              <a:pPr eaLnBrk="0" hangingPunct="0">
                <a:lnSpc>
                  <a:spcPct val="150000"/>
                </a:lnSpc>
              </a:pPr>
              <a:r>
                <a:rPr lang="en-US" altLang="en-US" dirty="0"/>
                <a:t>0    0    0         </a:t>
              </a:r>
              <a:r>
                <a:rPr lang="en-US" altLang="en-US" dirty="0">
                  <a:latin typeface="Barred Letters" charset="0"/>
                </a:rPr>
                <a:t>q</a:t>
              </a:r>
              <a:r>
                <a:rPr lang="en-US" altLang="en-US" dirty="0"/>
                <a:t>  </a:t>
              </a:r>
            </a:p>
            <a:p>
              <a:pPr eaLnBrk="0" hangingPunct="0"/>
              <a:r>
                <a:rPr lang="en-US" altLang="en-US" dirty="0"/>
                <a:t>1    1    1         </a:t>
              </a:r>
              <a:r>
                <a:rPr lang="en-US" altLang="en-US" dirty="0">
                  <a:latin typeface="Barred Letters" charset="0"/>
                </a:rPr>
                <a:t>Q</a:t>
              </a:r>
              <a:r>
                <a:rPr lang="en-US" altLang="en-US" dirty="0"/>
                <a:t>  </a:t>
              </a:r>
            </a:p>
          </p:txBody>
        </p:sp>
        <p:sp>
          <p:nvSpPr>
            <p:cNvPr id="26665" name="Line 41">
              <a:extLst>
                <a:ext uri="{FF2B5EF4-FFF2-40B4-BE49-F238E27FC236}">
                  <a16:creationId xmlns:a16="http://schemas.microsoft.com/office/drawing/2014/main" id="{36F5B5C7-27E0-4C2A-8AB2-B5E7A664C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2557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66" name="Line 42">
              <a:extLst>
                <a:ext uri="{FF2B5EF4-FFF2-40B4-BE49-F238E27FC236}">
                  <a16:creationId xmlns:a16="http://schemas.microsoft.com/office/drawing/2014/main" id="{C4C8D376-8CB7-475E-9B19-06E15B225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0" y="2332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6667" name="Line 43">
              <a:extLst>
                <a:ext uri="{FF2B5EF4-FFF2-40B4-BE49-F238E27FC236}">
                  <a16:creationId xmlns:a16="http://schemas.microsoft.com/office/drawing/2014/main" id="{A6DBC1A7-891F-4CFD-B579-D88EC10F6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669" name="Rectangle 45">
            <a:extLst>
              <a:ext uri="{FF2B5EF4-FFF2-40B4-BE49-F238E27FC236}">
                <a16:creationId xmlns:a16="http://schemas.microsoft.com/office/drawing/2014/main" id="{77D0E871-E109-4CC2-86E3-82B344DC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3046414"/>
            <a:ext cx="11873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>
                <a:latin typeface="Barred Letters" charset="0"/>
              </a:rPr>
              <a:t>q</a:t>
            </a:r>
            <a:r>
              <a:rPr lang="en-US" altLang="en-US" sz="2400" baseline="30000">
                <a:latin typeface="Barred Letters" charset="0"/>
              </a:rPr>
              <a:t>+ </a:t>
            </a:r>
            <a:r>
              <a:rPr lang="en-US" altLang="en-US">
                <a:latin typeface="Barred Letters" charset="0"/>
              </a:rPr>
              <a:t>= tQ+Tq</a:t>
            </a:r>
          </a:p>
        </p:txBody>
      </p:sp>
      <p:grpSp>
        <p:nvGrpSpPr>
          <p:cNvPr id="26690" name="Group 66">
            <a:extLst>
              <a:ext uri="{FF2B5EF4-FFF2-40B4-BE49-F238E27FC236}">
                <a16:creationId xmlns:a16="http://schemas.microsoft.com/office/drawing/2014/main" id="{78C380A6-826D-47B5-8AD3-ABCD200446C4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4419600"/>
            <a:ext cx="3462338" cy="1593850"/>
            <a:chOff x="279" y="2784"/>
            <a:chExt cx="2181" cy="1004"/>
          </a:xfrm>
        </p:grpSpPr>
        <p:sp>
          <p:nvSpPr>
            <p:cNvPr id="26670" name="Rectangle 46">
              <a:extLst>
                <a:ext uri="{FF2B5EF4-FFF2-40B4-BE49-F238E27FC236}">
                  <a16:creationId xmlns:a16="http://schemas.microsoft.com/office/drawing/2014/main" id="{0C4DCE90-58B6-4A64-8D0A-966113E63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028"/>
              <a:ext cx="712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71" name="Line 47">
              <a:extLst>
                <a:ext uri="{FF2B5EF4-FFF2-40B4-BE49-F238E27FC236}">
                  <a16:creationId xmlns:a16="http://schemas.microsoft.com/office/drawing/2014/main" id="{DD0D7CCE-EA97-45EB-8ED0-04EFC6F1C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1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2" name="Line 48">
              <a:extLst>
                <a:ext uri="{FF2B5EF4-FFF2-40B4-BE49-F238E27FC236}">
                  <a16:creationId xmlns:a16="http://schemas.microsoft.com/office/drawing/2014/main" id="{E6F64F5D-B7E9-4BDE-A4BF-5ACD2A7F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6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3" name="Line 49">
              <a:extLst>
                <a:ext uri="{FF2B5EF4-FFF2-40B4-BE49-F238E27FC236}">
                  <a16:creationId xmlns:a16="http://schemas.microsoft.com/office/drawing/2014/main" id="{F0C31687-11E7-4B0D-9732-B772C86FAC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1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4" name="Line 50">
              <a:extLst>
                <a:ext uri="{FF2B5EF4-FFF2-40B4-BE49-F238E27FC236}">
                  <a16:creationId xmlns:a16="http://schemas.microsoft.com/office/drawing/2014/main" id="{87350AD4-A853-40E9-AFB7-115B7F8449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6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75" name="Oval 51">
              <a:extLst>
                <a:ext uri="{FF2B5EF4-FFF2-40B4-BE49-F238E27FC236}">
                  <a16:creationId xmlns:a16="http://schemas.microsoft.com/office/drawing/2014/main" id="{5B0C2FCC-CBA9-4220-8051-351C88049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3604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76" name="Rectangle 52">
              <a:extLst>
                <a:ext uri="{FF2B5EF4-FFF2-40B4-BE49-F238E27FC236}">
                  <a16:creationId xmlns:a16="http://schemas.microsoft.com/office/drawing/2014/main" id="{E0A0DE4D-499D-452F-BCBB-B0B3FE743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3215"/>
              <a:ext cx="53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/>
                <a:t>D</a:t>
              </a:r>
            </a:p>
            <a:p>
              <a:pPr algn="ctr" eaLnBrk="0" hangingPunct="0"/>
              <a:r>
                <a:rPr lang="en-US" altLang="en-US"/>
                <a:t>flipflop</a:t>
              </a:r>
            </a:p>
          </p:txBody>
        </p:sp>
        <p:sp>
          <p:nvSpPr>
            <p:cNvPr id="26677" name="Rectangle 53">
              <a:extLst>
                <a:ext uri="{FF2B5EF4-FFF2-40B4-BE49-F238E27FC236}">
                  <a16:creationId xmlns:a16="http://schemas.microsoft.com/office/drawing/2014/main" id="{0951CFAA-58C8-448A-9B6D-4C567877A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" y="3215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T</a:t>
              </a:r>
            </a:p>
          </p:txBody>
        </p:sp>
        <p:sp>
          <p:nvSpPr>
            <p:cNvPr id="26678" name="Rectangle 54">
              <a:extLst>
                <a:ext uri="{FF2B5EF4-FFF2-40B4-BE49-F238E27FC236}">
                  <a16:creationId xmlns:a16="http://schemas.microsoft.com/office/drawing/2014/main" id="{6388739B-B96A-4980-AD61-A82F569B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071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26679" name="Rectangle 55">
              <a:extLst>
                <a:ext uri="{FF2B5EF4-FFF2-40B4-BE49-F238E27FC236}">
                  <a16:creationId xmlns:a16="http://schemas.microsoft.com/office/drawing/2014/main" id="{1CF6FE20-CF5C-4105-9154-F69A8B21E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551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26680" name="Rectangle 56">
              <a:extLst>
                <a:ext uri="{FF2B5EF4-FFF2-40B4-BE49-F238E27FC236}">
                  <a16:creationId xmlns:a16="http://schemas.microsoft.com/office/drawing/2014/main" id="{28ECDD0E-83E7-4A16-8088-F13362E5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3071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Q</a:t>
              </a:r>
            </a:p>
          </p:txBody>
        </p:sp>
        <p:sp>
          <p:nvSpPr>
            <p:cNvPr id="26681" name="Arc 57">
              <a:extLst>
                <a:ext uri="{FF2B5EF4-FFF2-40B4-BE49-F238E27FC236}">
                  <a16:creationId xmlns:a16="http://schemas.microsoft.com/office/drawing/2014/main" id="{CF588427-CC85-4052-84EB-96BA2F381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977"/>
              <a:ext cx="33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2" name="Arc 58">
              <a:extLst>
                <a:ext uri="{FF2B5EF4-FFF2-40B4-BE49-F238E27FC236}">
                  <a16:creationId xmlns:a16="http://schemas.microsoft.com/office/drawing/2014/main" id="{E58BA959-A017-4B3E-9488-843E2022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3168"/>
              <a:ext cx="33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3" name="Arc 59">
              <a:extLst>
                <a:ext uri="{FF2B5EF4-FFF2-40B4-BE49-F238E27FC236}">
                  <a16:creationId xmlns:a16="http://schemas.microsoft.com/office/drawing/2014/main" id="{90DF5A89-5FD0-4367-99B4-FFFD72213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977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4" name="Arc 60">
              <a:extLst>
                <a:ext uri="{FF2B5EF4-FFF2-40B4-BE49-F238E27FC236}">
                  <a16:creationId xmlns:a16="http://schemas.microsoft.com/office/drawing/2014/main" id="{4058F2CF-C7A4-478B-9AB0-734315784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3168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5" name="Arc 61">
              <a:extLst>
                <a:ext uri="{FF2B5EF4-FFF2-40B4-BE49-F238E27FC236}">
                  <a16:creationId xmlns:a16="http://schemas.microsoft.com/office/drawing/2014/main" id="{6661DCEA-E5B3-48B4-9E3E-4D54400B7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977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6" name="Arc 62">
              <a:extLst>
                <a:ext uri="{FF2B5EF4-FFF2-40B4-BE49-F238E27FC236}">
                  <a16:creationId xmlns:a16="http://schemas.microsoft.com/office/drawing/2014/main" id="{E05FEF10-5438-4CE6-A686-79E17BF79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3168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7" name="Line 63">
              <a:extLst>
                <a:ext uri="{FF2B5EF4-FFF2-40B4-BE49-F238E27FC236}">
                  <a16:creationId xmlns:a16="http://schemas.microsoft.com/office/drawing/2014/main" id="{3FE93E33-6ACD-4D3C-A622-7CE9B3555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31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8" name="Freeform 64">
              <a:extLst>
                <a:ext uri="{FF2B5EF4-FFF2-40B4-BE49-F238E27FC236}">
                  <a16:creationId xmlns:a16="http://schemas.microsoft.com/office/drawing/2014/main" id="{C35577A4-A2F8-4572-91A6-1CF060384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784"/>
              <a:ext cx="1633" cy="385"/>
            </a:xfrm>
            <a:custGeom>
              <a:avLst/>
              <a:gdLst>
                <a:gd name="T0" fmla="*/ 240 w 1633"/>
                <a:gd name="T1" fmla="*/ 240 h 385"/>
                <a:gd name="T2" fmla="*/ 0 w 1633"/>
                <a:gd name="T3" fmla="*/ 240 h 385"/>
                <a:gd name="T4" fmla="*/ 0 w 1633"/>
                <a:gd name="T5" fmla="*/ 0 h 385"/>
                <a:gd name="T6" fmla="*/ 1632 w 1633"/>
                <a:gd name="T7" fmla="*/ 0 h 385"/>
                <a:gd name="T8" fmla="*/ 1632 w 1633"/>
                <a:gd name="T9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3" h="385">
                  <a:moveTo>
                    <a:pt x="240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632" y="0"/>
                  </a:lnTo>
                  <a:lnTo>
                    <a:pt x="1632" y="38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689" name="Oval 65">
              <a:extLst>
                <a:ext uri="{FF2B5EF4-FFF2-40B4-BE49-F238E27FC236}">
                  <a16:creationId xmlns:a16="http://schemas.microsoft.com/office/drawing/2014/main" id="{1FEF15D0-CFE3-4817-84D4-9B6755C32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312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691" name="Rectangle 67">
            <a:extLst>
              <a:ext uri="{FF2B5EF4-FFF2-40B4-BE49-F238E27FC236}">
                <a16:creationId xmlns:a16="http://schemas.microsoft.com/office/drawing/2014/main" id="{332C706B-F9FD-4605-8498-692AD4B0C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3960813"/>
            <a:ext cx="325871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T-FF can be realized using a D-FF</a:t>
            </a:r>
            <a:endParaRPr lang="en-US" altLang="en-US"/>
          </a:p>
          <a:p>
            <a:pPr hangingPunct="0"/>
            <a:endParaRPr lang="en-US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18D43A-7699-4DC9-8D53-E2627C91D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6827715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Edge-Triggered Flip Flops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11E65A7-3968-4679-B0E5-21720777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003800"/>
            <a:ext cx="2299604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Characteristic equation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Q</a:t>
            </a:r>
            <a:r>
              <a:rPr lang="en-US" altLang="en-US" sz="2400" baseline="30000"/>
              <a:t>+</a:t>
            </a:r>
            <a:r>
              <a:rPr lang="en-US" altLang="en-US"/>
              <a:t> = D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D3211060-171C-41E9-8F9E-B41A9D6D085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10777"/>
            <a:ext cx="36449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Rectangle 5">
            <a:extLst>
              <a:ext uri="{FF2B5EF4-FFF2-40B4-BE49-F238E27FC236}">
                <a16:creationId xmlns:a16="http://schemas.microsoft.com/office/drawing/2014/main" id="{FD9050D5-2613-4CCC-9BAF-7050B0CB6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608013"/>
            <a:ext cx="6012288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 Negative edge-triggered D flipflop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 Flipflop state changes right after the falling edge of the clock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 4-5 gate delays (longer than latches)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 Setup and Hold times are necessary for correct operation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6783E7EB-2674-4BCB-9739-16E5B0AD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608014"/>
            <a:ext cx="10575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Example:</a:t>
            </a:r>
          </a:p>
        </p:txBody>
      </p:sp>
      <p:grpSp>
        <p:nvGrpSpPr>
          <p:cNvPr id="27663" name="Group 15">
            <a:extLst>
              <a:ext uri="{FF2B5EF4-FFF2-40B4-BE49-F238E27FC236}">
                <a16:creationId xmlns:a16="http://schemas.microsoft.com/office/drawing/2014/main" id="{CB3971BE-0B56-4D16-B5F5-2903E3B3978E}"/>
              </a:ext>
            </a:extLst>
          </p:cNvPr>
          <p:cNvGrpSpPr>
            <a:grpSpLocks/>
          </p:cNvGrpSpPr>
          <p:nvPr/>
        </p:nvGrpSpPr>
        <p:grpSpPr bwMode="auto">
          <a:xfrm>
            <a:off x="7148514" y="2133600"/>
            <a:ext cx="2530475" cy="2133600"/>
            <a:chOff x="3543" y="1344"/>
            <a:chExt cx="1594" cy="1344"/>
          </a:xfrm>
        </p:grpSpPr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91AAA42D-6269-4EB1-B9CC-165696F4C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344"/>
              <a:ext cx="0" cy="1344"/>
            </a:xfrm>
            <a:prstGeom prst="line">
              <a:avLst/>
            </a:prstGeom>
            <a:noFill/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6" name="Line 8">
              <a:extLst>
                <a:ext uri="{FF2B5EF4-FFF2-40B4-BE49-F238E27FC236}">
                  <a16:creationId xmlns:a16="http://schemas.microsoft.com/office/drawing/2014/main" id="{F33D0CFC-BA73-4269-B4CD-5D2C5CFF9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344"/>
              <a:ext cx="0" cy="1344"/>
            </a:xfrm>
            <a:prstGeom prst="line">
              <a:avLst/>
            </a:prstGeom>
            <a:noFill/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7" name="Freeform 9">
              <a:extLst>
                <a:ext uri="{FF2B5EF4-FFF2-40B4-BE49-F238E27FC236}">
                  <a16:creationId xmlns:a16="http://schemas.microsoft.com/office/drawing/2014/main" id="{F8CD02C9-EB01-4E23-9E64-E0EFAFB9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824"/>
              <a:ext cx="1297" cy="193"/>
            </a:xfrm>
            <a:custGeom>
              <a:avLst/>
              <a:gdLst>
                <a:gd name="T0" fmla="*/ 0 w 1297"/>
                <a:gd name="T1" fmla="*/ 0 h 193"/>
                <a:gd name="T2" fmla="*/ 288 w 1297"/>
                <a:gd name="T3" fmla="*/ 0 h 193"/>
                <a:gd name="T4" fmla="*/ 288 w 1297"/>
                <a:gd name="T5" fmla="*/ 192 h 193"/>
                <a:gd name="T6" fmla="*/ 672 w 1297"/>
                <a:gd name="T7" fmla="*/ 192 h 193"/>
                <a:gd name="T8" fmla="*/ 672 w 1297"/>
                <a:gd name="T9" fmla="*/ 0 h 193"/>
                <a:gd name="T10" fmla="*/ 1056 w 1297"/>
                <a:gd name="T11" fmla="*/ 0 h 193"/>
                <a:gd name="T12" fmla="*/ 1056 w 1297"/>
                <a:gd name="T13" fmla="*/ 192 h 193"/>
                <a:gd name="T14" fmla="*/ 1296 w 1297"/>
                <a:gd name="T15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7" h="193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  <a:lnTo>
                    <a:pt x="672" y="192"/>
                  </a:lnTo>
                  <a:lnTo>
                    <a:pt x="672" y="0"/>
                  </a:lnTo>
                  <a:lnTo>
                    <a:pt x="1056" y="0"/>
                  </a:lnTo>
                  <a:lnTo>
                    <a:pt x="1056" y="192"/>
                  </a:lnTo>
                  <a:lnTo>
                    <a:pt x="1296" y="19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8" name="Freeform 10">
              <a:extLst>
                <a:ext uri="{FF2B5EF4-FFF2-40B4-BE49-F238E27FC236}">
                  <a16:creationId xmlns:a16="http://schemas.microsoft.com/office/drawing/2014/main" id="{4A19D072-1338-48FF-94D5-7D7558C1B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536"/>
              <a:ext cx="1297" cy="145"/>
            </a:xfrm>
            <a:custGeom>
              <a:avLst/>
              <a:gdLst>
                <a:gd name="T0" fmla="*/ 0 w 1297"/>
                <a:gd name="T1" fmla="*/ 144 h 145"/>
                <a:gd name="T2" fmla="*/ 144 w 1297"/>
                <a:gd name="T3" fmla="*/ 144 h 145"/>
                <a:gd name="T4" fmla="*/ 144 w 1297"/>
                <a:gd name="T5" fmla="*/ 0 h 145"/>
                <a:gd name="T6" fmla="*/ 480 w 1297"/>
                <a:gd name="T7" fmla="*/ 0 h 145"/>
                <a:gd name="T8" fmla="*/ 480 w 1297"/>
                <a:gd name="T9" fmla="*/ 144 h 145"/>
                <a:gd name="T10" fmla="*/ 1296 w 1297"/>
                <a:gd name="T1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7" h="145">
                  <a:moveTo>
                    <a:pt x="0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480" y="0"/>
                  </a:lnTo>
                  <a:lnTo>
                    <a:pt x="480" y="144"/>
                  </a:lnTo>
                  <a:lnTo>
                    <a:pt x="1296" y="14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59" name="Freeform 11">
              <a:extLst>
                <a:ext uri="{FF2B5EF4-FFF2-40B4-BE49-F238E27FC236}">
                  <a16:creationId xmlns:a16="http://schemas.microsoft.com/office/drawing/2014/main" id="{A9FB813E-2BAA-43FD-BDF6-38BB4512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160"/>
              <a:ext cx="1297" cy="193"/>
            </a:xfrm>
            <a:custGeom>
              <a:avLst/>
              <a:gdLst>
                <a:gd name="T0" fmla="*/ 0 w 1297"/>
                <a:gd name="T1" fmla="*/ 192 h 193"/>
                <a:gd name="T2" fmla="*/ 288 w 1297"/>
                <a:gd name="T3" fmla="*/ 192 h 193"/>
                <a:gd name="T4" fmla="*/ 288 w 1297"/>
                <a:gd name="T5" fmla="*/ 0 h 193"/>
                <a:gd name="T6" fmla="*/ 1056 w 1297"/>
                <a:gd name="T7" fmla="*/ 0 h 193"/>
                <a:gd name="T8" fmla="*/ 1056 w 1297"/>
                <a:gd name="T9" fmla="*/ 192 h 193"/>
                <a:gd name="T10" fmla="*/ 1296 w 1297"/>
                <a:gd name="T11" fmla="*/ 19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7" h="193">
                  <a:moveTo>
                    <a:pt x="0" y="192"/>
                  </a:moveTo>
                  <a:lnTo>
                    <a:pt x="288" y="192"/>
                  </a:lnTo>
                  <a:lnTo>
                    <a:pt x="288" y="0"/>
                  </a:lnTo>
                  <a:lnTo>
                    <a:pt x="1056" y="0"/>
                  </a:lnTo>
                  <a:lnTo>
                    <a:pt x="1056" y="192"/>
                  </a:lnTo>
                  <a:lnTo>
                    <a:pt x="1296" y="19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60" name="Rectangle 12">
              <a:extLst>
                <a:ext uri="{FF2B5EF4-FFF2-40B4-BE49-F238E27FC236}">
                  <a16:creationId xmlns:a16="http://schemas.microsoft.com/office/drawing/2014/main" id="{7C98A92F-8E8D-4E5C-B009-CD93E8B40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487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27661" name="Rectangle 13">
              <a:extLst>
                <a:ext uri="{FF2B5EF4-FFF2-40B4-BE49-F238E27FC236}">
                  <a16:creationId xmlns:a16="http://schemas.microsoft.com/office/drawing/2014/main" id="{5194F63E-A0D8-4A89-AA4B-BE299701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82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Clk</a:t>
              </a:r>
            </a:p>
          </p:txBody>
        </p:sp>
        <p:sp>
          <p:nvSpPr>
            <p:cNvPr id="27662" name="Rectangle 14">
              <a:extLst>
                <a:ext uri="{FF2B5EF4-FFF2-40B4-BE49-F238E27FC236}">
                  <a16:creationId xmlns:a16="http://schemas.microsoft.com/office/drawing/2014/main" id="{83B4284C-326B-4F09-AC7B-D51A20EA0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207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Q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28430B-A7DB-43B7-94FF-CD738B03C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95514" y="392549"/>
            <a:ext cx="7443177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Edge-Triggered D Flip Flops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295E694-856C-4FB7-86DA-0E59AC81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832" y="940663"/>
            <a:ext cx="2093907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dirty="0"/>
              <a:t>Step-by-step analysis</a:t>
            </a: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C4B0ACDE-93A4-4F66-A6BA-67B8599E69F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1473200"/>
            <a:ext cx="35814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Rectangle 5">
            <a:extLst>
              <a:ext uri="{FF2B5EF4-FFF2-40B4-BE49-F238E27FC236}">
                <a16:creationId xmlns:a16="http://schemas.microsoft.com/office/drawing/2014/main" id="{A0F6D559-3F53-45F3-B41D-58EA051E1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4" y="5334000"/>
            <a:ext cx="2619115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When clock goes from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high-to-low data is latched</a:t>
            </a:r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0CC03215-D9D8-45E0-AE41-CFFBFAC6139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508370"/>
            <a:ext cx="36195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9" name="Rectangle 7">
            <a:extLst>
              <a:ext uri="{FF2B5EF4-FFF2-40B4-BE49-F238E27FC236}">
                <a16:creationId xmlns:a16="http://schemas.microsoft.com/office/drawing/2014/main" id="{3E41E777-25B4-48A4-814A-CFAF3A5C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1" y="5410201"/>
            <a:ext cx="2935675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When clock is low data is held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496AE76-901E-4570-9015-7D677C922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6715" y="345708"/>
            <a:ext cx="10274300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Positive and Negative Edge Triggered Flip Flops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42BD6B0-CD2B-47A3-838E-9FABF88D0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01" y="4064000"/>
            <a:ext cx="3191899" cy="9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Positive Edge Triggered</a:t>
            </a:r>
          </a:p>
          <a:p>
            <a:pPr eaLnBrk="0" hangingPunct="0">
              <a:lnSpc>
                <a:spcPct val="85000"/>
              </a:lnSpc>
            </a:pPr>
            <a:endParaRPr lang="en-US" altLang="en-US"/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Inputs sampled on rising edge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Outputs change after rising edge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94B36ABD-A801-4EA4-879F-FFAA6E66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4064000"/>
            <a:ext cx="3251531" cy="99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Negative Edge Triggered</a:t>
            </a:r>
          </a:p>
          <a:p>
            <a:pPr eaLnBrk="0" hangingPunct="0">
              <a:lnSpc>
                <a:spcPct val="85000"/>
              </a:lnSpc>
            </a:pPr>
            <a:endParaRPr lang="en-US" altLang="en-US"/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Inputs sampled on falling edge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Outputs change after falling edge</a:t>
            </a: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02073777-F8CD-4914-9259-8E78A9DFC8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257300"/>
            <a:ext cx="8496300" cy="280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2" name="Rectangle 6">
            <a:extLst>
              <a:ext uri="{FF2B5EF4-FFF2-40B4-BE49-F238E27FC236}">
                <a16:creationId xmlns:a16="http://schemas.microsoft.com/office/drawing/2014/main" id="{E5C3A03C-32B6-4469-95EF-810045CB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247" y="933735"/>
            <a:ext cx="16543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dirty="0"/>
              <a:t>Timing Diagram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38B43FD-0176-45FF-B9A6-38EAAC9CC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2184" y="285511"/>
            <a:ext cx="4084515" cy="28416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b="1" dirty="0"/>
              <a:t>Comparison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B9BFFA5-1DCB-4308-8E85-DF360BBB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440" y="1032608"/>
            <a:ext cx="8827476" cy="523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 dirty="0"/>
              <a:t>R-S Clocked Latch: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b="1" dirty="0"/>
              <a:t>      </a:t>
            </a:r>
            <a:r>
              <a:rPr lang="en-US" altLang="en-US" dirty="0"/>
              <a:t>used as storage element in narrow width clocked systems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its use is not recommended!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however, fundamental building block of other flipflop types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b="1" dirty="0"/>
              <a:t>J-K Flipflop: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versatile building block can be used to implement D and T FFs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usually requires least amount of logic to implement ƒ(</a:t>
            </a:r>
            <a:r>
              <a:rPr lang="en-US" altLang="en-US" dirty="0" err="1"/>
              <a:t>In,Q,Q</a:t>
            </a:r>
            <a:r>
              <a:rPr lang="en-US" altLang="en-US" dirty="0"/>
              <a:t>+)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but has two inputs with increased wiring complexity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because of 1's catching, never use master/slave J-K FFs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</a:t>
            </a:r>
            <a:r>
              <a:rPr lang="en-US" altLang="en-US" u="sng" dirty="0"/>
              <a:t>Use edge-triggered varieties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b="1" dirty="0"/>
              <a:t>D Flipflop: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minimizes wires, much preferred in VLSI technologies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simplest design technique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best choice for storage registers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b="1" dirty="0"/>
              <a:t>T Flipflops: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don't really exist, constructed from J-K FFs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 usually best choice for implementing counters</a:t>
            </a:r>
          </a:p>
          <a:p>
            <a:pPr eaLnBrk="0" hangingPunct="0">
              <a:lnSpc>
                <a:spcPct val="85000"/>
              </a:lnSpc>
            </a:pPr>
            <a:endParaRPr lang="en-US" altLang="en-US" b="1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B4C21AA-263D-4F08-9465-76DBAD621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988" y="205615"/>
            <a:ext cx="5974862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Flip Flop Excitation Tables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63348FE-597B-4522-9EAF-96EB446B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4" y="608013"/>
            <a:ext cx="803700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Useful Design Tool:</a:t>
            </a:r>
            <a:endParaRPr lang="en-US" altLang="en-US"/>
          </a:p>
          <a:p>
            <a:pPr eaLnBrk="0" hangingPunct="0"/>
            <a:r>
              <a:rPr lang="en-US" altLang="en-US"/>
              <a:t>For each state-transition, the excitation table lists the required input combination(s)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43E0C249-7F51-45A3-9388-A7C77438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1911350"/>
            <a:ext cx="11303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217D3407-1522-49F2-A1D8-3DEB10468C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133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2777" name="Group 9">
            <a:extLst>
              <a:ext uri="{FF2B5EF4-FFF2-40B4-BE49-F238E27FC236}">
                <a16:creationId xmlns:a16="http://schemas.microsoft.com/office/drawing/2014/main" id="{9163340F-5AA3-4E23-A2C1-FD28720B662C}"/>
              </a:ext>
            </a:extLst>
          </p:cNvPr>
          <p:cNvGrpSpPr>
            <a:grpSpLocks/>
          </p:cNvGrpSpPr>
          <p:nvPr/>
        </p:nvGrpSpPr>
        <p:grpSpPr bwMode="auto">
          <a:xfrm>
            <a:off x="2271714" y="1903413"/>
            <a:ext cx="1233487" cy="1123950"/>
            <a:chOff x="471" y="1199"/>
            <a:chExt cx="777" cy="708"/>
          </a:xfrm>
        </p:grpSpPr>
        <p:sp>
          <p:nvSpPr>
            <p:cNvPr id="32774" name="Rectangle 6">
              <a:extLst>
                <a:ext uri="{FF2B5EF4-FFF2-40B4-BE49-F238E27FC236}">
                  <a16:creationId xmlns:a16="http://schemas.microsoft.com/office/drawing/2014/main" id="{A8A418B5-4759-4F5B-BF17-F2FD3F875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199"/>
              <a:ext cx="667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D         Q</a:t>
              </a:r>
              <a:r>
                <a:rPr lang="en-US" altLang="en-US" sz="2400" baseline="30000"/>
                <a:t>+</a:t>
              </a:r>
              <a:endParaRPr lang="en-US" altLang="en-US"/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/>
                <a:t>0          0  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en-US" altLang="en-US"/>
                <a:t>1          1  </a:t>
              </a:r>
            </a:p>
          </p:txBody>
        </p:sp>
        <p:sp>
          <p:nvSpPr>
            <p:cNvPr id="32775" name="Line 7">
              <a:extLst>
                <a:ext uri="{FF2B5EF4-FFF2-40B4-BE49-F238E27FC236}">
                  <a16:creationId xmlns:a16="http://schemas.microsoft.com/office/drawing/2014/main" id="{E4448BBB-A447-4341-A99C-637AD78FF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39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76" name="Line 8">
              <a:extLst>
                <a:ext uri="{FF2B5EF4-FFF2-40B4-BE49-F238E27FC236}">
                  <a16:creationId xmlns:a16="http://schemas.microsoft.com/office/drawing/2014/main" id="{A6C8DD78-FA7E-447B-B898-4F33C4E13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0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F3A20ED4-8643-4BD1-9162-6C949830C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4" y="1979614"/>
            <a:ext cx="32541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D</a:t>
            </a:r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555B8462-5327-4309-8E9B-09CA890F8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514" y="1979614"/>
            <a:ext cx="33823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Q</a:t>
            </a:r>
          </a:p>
        </p:txBody>
      </p:sp>
      <p:sp>
        <p:nvSpPr>
          <p:cNvPr id="32780" name="Line 12">
            <a:extLst>
              <a:ext uri="{FF2B5EF4-FFF2-40B4-BE49-F238E27FC236}">
                <a16:creationId xmlns:a16="http://schemas.microsoft.com/office/drawing/2014/main" id="{BD2EAF2D-EF96-4EAB-9F58-498FE76DB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895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FA702895-D604-4FDD-BD37-79245E3267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2133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2" name="Line 14">
            <a:extLst>
              <a:ext uri="{FF2B5EF4-FFF2-40B4-BE49-F238E27FC236}">
                <a16:creationId xmlns:a16="http://schemas.microsoft.com/office/drawing/2014/main" id="{DC048D1F-BFD7-4BEC-A98D-75F36F0F08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2895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3" name="Oval 15">
            <a:extLst>
              <a:ext uri="{FF2B5EF4-FFF2-40B4-BE49-F238E27FC236}">
                <a16:creationId xmlns:a16="http://schemas.microsoft.com/office/drawing/2014/main" id="{2353E652-5B77-4045-9818-5FA8275B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950" y="2825750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02D80A6C-3DD0-491E-8777-C592BCDC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4" y="2741614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C</a:t>
            </a:r>
          </a:p>
        </p:txBody>
      </p:sp>
      <p:sp>
        <p:nvSpPr>
          <p:cNvPr id="32785" name="Rectangle 17">
            <a:extLst>
              <a:ext uri="{FF2B5EF4-FFF2-40B4-BE49-F238E27FC236}">
                <a16:creationId xmlns:a16="http://schemas.microsoft.com/office/drawing/2014/main" id="{5ED092F7-E0DA-4EAE-A10C-4D6A35973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0569" y="2284413"/>
            <a:ext cx="84606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/>
              <a:t>D</a:t>
            </a:r>
          </a:p>
          <a:p>
            <a:pPr algn="ctr" eaLnBrk="0" hangingPunct="0"/>
            <a:r>
              <a:rPr lang="en-US" altLang="en-US"/>
              <a:t>flipflop</a:t>
            </a:r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DD1D83C6-91BB-4630-B668-967F09949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275014"/>
            <a:ext cx="74379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>
                <a:latin typeface="Barred Letters" charset="0"/>
              </a:rPr>
              <a:t>q</a:t>
            </a:r>
            <a:r>
              <a:rPr lang="en-US" altLang="en-US" sz="2400" baseline="30000">
                <a:latin typeface="Barred Letters" charset="0"/>
              </a:rPr>
              <a:t>+ </a:t>
            </a:r>
            <a:r>
              <a:rPr lang="en-US" altLang="en-US">
                <a:latin typeface="Barred Letters" charset="0"/>
              </a:rPr>
              <a:t>= d</a:t>
            </a:r>
          </a:p>
        </p:txBody>
      </p:sp>
      <p:sp>
        <p:nvSpPr>
          <p:cNvPr id="32787" name="Rectangle 19">
            <a:extLst>
              <a:ext uri="{FF2B5EF4-FFF2-40B4-BE49-F238E27FC236}">
                <a16:creationId xmlns:a16="http://schemas.microsoft.com/office/drawing/2014/main" id="{71486F96-1969-4DCA-BF2C-BA6B2DBD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4578350"/>
            <a:ext cx="11303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462C9738-7ABA-4D14-AFA0-F60839FD95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800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89" name="Rectangle 21">
            <a:extLst>
              <a:ext uri="{FF2B5EF4-FFF2-40B4-BE49-F238E27FC236}">
                <a16:creationId xmlns:a16="http://schemas.microsoft.com/office/drawing/2014/main" id="{F343AF76-6B7C-4EDA-8368-D73D4E50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4646614"/>
            <a:ext cx="2949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T</a:t>
            </a:r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75277FB8-4F5D-4380-AA3C-DC66F55BF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14" y="4646614"/>
            <a:ext cx="33823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Q</a:t>
            </a:r>
          </a:p>
        </p:txBody>
      </p:sp>
      <p:sp>
        <p:nvSpPr>
          <p:cNvPr id="32791" name="Line 23">
            <a:extLst>
              <a:ext uri="{FF2B5EF4-FFF2-40B4-BE49-F238E27FC236}">
                <a16:creationId xmlns:a16="http://schemas.microsoft.com/office/drawing/2014/main" id="{DD11961A-B6B6-4596-9B3C-1C12029D8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562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2" name="Line 24">
            <a:extLst>
              <a:ext uri="{FF2B5EF4-FFF2-40B4-BE49-F238E27FC236}">
                <a16:creationId xmlns:a16="http://schemas.microsoft.com/office/drawing/2014/main" id="{395D5974-FE90-4FC5-865A-6CB2886588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4800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3" name="Line 25">
            <a:extLst>
              <a:ext uri="{FF2B5EF4-FFF2-40B4-BE49-F238E27FC236}">
                <a16:creationId xmlns:a16="http://schemas.microsoft.com/office/drawing/2014/main" id="{C2A34188-56FC-4306-AE18-638D1E90BC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0200" y="55626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94" name="Oval 26">
            <a:extLst>
              <a:ext uri="{FF2B5EF4-FFF2-40B4-BE49-F238E27FC236}">
                <a16:creationId xmlns:a16="http://schemas.microsoft.com/office/drawing/2014/main" id="{F166432D-9EF4-4A00-87E1-30292E03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150" y="5492750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95" name="Rectangle 27">
            <a:extLst>
              <a:ext uri="{FF2B5EF4-FFF2-40B4-BE49-F238E27FC236}">
                <a16:creationId xmlns:a16="http://schemas.microsoft.com/office/drawing/2014/main" id="{633BA306-6BF7-4C57-B28F-8B6CAD1A0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4" y="5408614"/>
            <a:ext cx="306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C</a:t>
            </a:r>
          </a:p>
        </p:txBody>
      </p:sp>
      <p:sp>
        <p:nvSpPr>
          <p:cNvPr id="32796" name="Rectangle 28">
            <a:extLst>
              <a:ext uri="{FF2B5EF4-FFF2-40B4-BE49-F238E27FC236}">
                <a16:creationId xmlns:a16="http://schemas.microsoft.com/office/drawing/2014/main" id="{A0ACD51F-86B4-4F67-99C9-AE194A3C9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769" y="4951413"/>
            <a:ext cx="84606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/>
              <a:t>T</a:t>
            </a:r>
          </a:p>
          <a:p>
            <a:pPr algn="ctr" eaLnBrk="0" hangingPunct="0"/>
            <a:r>
              <a:rPr lang="en-US" altLang="en-US"/>
              <a:t>flipflop</a:t>
            </a:r>
          </a:p>
        </p:txBody>
      </p:sp>
      <p:sp>
        <p:nvSpPr>
          <p:cNvPr id="32797" name="Rectangle 29">
            <a:extLst>
              <a:ext uri="{FF2B5EF4-FFF2-40B4-BE49-F238E27FC236}">
                <a16:creationId xmlns:a16="http://schemas.microsoft.com/office/drawing/2014/main" id="{ABF2AF3C-8CF4-40DE-94F9-79874761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3" y="5942014"/>
            <a:ext cx="11873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>
                <a:latin typeface="Barred Letters" charset="0"/>
              </a:rPr>
              <a:t>q</a:t>
            </a:r>
            <a:r>
              <a:rPr lang="en-US" altLang="en-US" sz="2400" baseline="30000">
                <a:latin typeface="Barred Letters" charset="0"/>
              </a:rPr>
              <a:t>+ </a:t>
            </a:r>
            <a:r>
              <a:rPr lang="en-US" altLang="en-US">
                <a:latin typeface="Barred Letters" charset="0"/>
              </a:rPr>
              <a:t>= tQ+Tq</a:t>
            </a:r>
          </a:p>
        </p:txBody>
      </p:sp>
      <p:grpSp>
        <p:nvGrpSpPr>
          <p:cNvPr id="32801" name="Group 33">
            <a:extLst>
              <a:ext uri="{FF2B5EF4-FFF2-40B4-BE49-F238E27FC236}">
                <a16:creationId xmlns:a16="http://schemas.microsoft.com/office/drawing/2014/main" id="{F2846EAB-08C0-4551-95E7-BB63B7CC33DE}"/>
              </a:ext>
            </a:extLst>
          </p:cNvPr>
          <p:cNvGrpSpPr>
            <a:grpSpLocks/>
          </p:cNvGrpSpPr>
          <p:nvPr/>
        </p:nvGrpSpPr>
        <p:grpSpPr bwMode="auto">
          <a:xfrm>
            <a:off x="4557714" y="1903413"/>
            <a:ext cx="1538288" cy="1585912"/>
            <a:chOff x="1911" y="1199"/>
            <a:chExt cx="969" cy="999"/>
          </a:xfrm>
        </p:grpSpPr>
        <p:sp>
          <p:nvSpPr>
            <p:cNvPr id="32798" name="Rectangle 30">
              <a:extLst>
                <a:ext uri="{FF2B5EF4-FFF2-40B4-BE49-F238E27FC236}">
                  <a16:creationId xmlns:a16="http://schemas.microsoft.com/office/drawing/2014/main" id="{B36551A0-171C-46D6-8585-7225EC600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1199"/>
              <a:ext cx="903" cy="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Q    Q</a:t>
              </a:r>
              <a:r>
                <a:rPr lang="en-US" altLang="en-US" sz="2400" baseline="30000"/>
                <a:t>+</a:t>
              </a:r>
              <a:r>
                <a:rPr lang="en-US" altLang="en-US"/>
                <a:t>       D</a:t>
              </a:r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/>
                <a:t>0     0         0  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en-US" altLang="en-US"/>
                <a:t>0     1         1  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en-US" altLang="en-US"/>
                <a:t>1     0         0  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en-US" altLang="en-US"/>
                <a:t>1     1         1   </a:t>
              </a:r>
            </a:p>
          </p:txBody>
        </p:sp>
        <p:sp>
          <p:nvSpPr>
            <p:cNvPr id="32799" name="Line 31">
              <a:extLst>
                <a:ext uri="{FF2B5EF4-FFF2-40B4-BE49-F238E27FC236}">
                  <a16:creationId xmlns:a16="http://schemas.microsoft.com/office/drawing/2014/main" id="{7DA21366-FC0B-485E-9284-F676E3A01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39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00" name="Line 32">
              <a:extLst>
                <a:ext uri="{FF2B5EF4-FFF2-40B4-BE49-F238E27FC236}">
                  <a16:creationId xmlns:a16="http://schemas.microsoft.com/office/drawing/2014/main" id="{76F9D343-40C6-4C7E-A343-6744B38C8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0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802" name="Rectangle 34">
            <a:extLst>
              <a:ext uri="{FF2B5EF4-FFF2-40B4-BE49-F238E27FC236}">
                <a16:creationId xmlns:a16="http://schemas.microsoft.com/office/drawing/2014/main" id="{C002421A-EB2A-47DF-9C6A-DC434FA51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3503614"/>
            <a:ext cx="16966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Excitation Table </a:t>
            </a:r>
          </a:p>
        </p:txBody>
      </p:sp>
      <p:grpSp>
        <p:nvGrpSpPr>
          <p:cNvPr id="32806" name="Group 38">
            <a:extLst>
              <a:ext uri="{FF2B5EF4-FFF2-40B4-BE49-F238E27FC236}">
                <a16:creationId xmlns:a16="http://schemas.microsoft.com/office/drawing/2014/main" id="{EF32D139-1DD3-4877-A6A1-BAB8DF67E172}"/>
              </a:ext>
            </a:extLst>
          </p:cNvPr>
          <p:cNvGrpSpPr>
            <a:grpSpLocks/>
          </p:cNvGrpSpPr>
          <p:nvPr/>
        </p:nvGrpSpPr>
        <p:grpSpPr bwMode="auto">
          <a:xfrm>
            <a:off x="4557714" y="4494213"/>
            <a:ext cx="1538288" cy="1585912"/>
            <a:chOff x="1911" y="2831"/>
            <a:chExt cx="969" cy="999"/>
          </a:xfrm>
        </p:grpSpPr>
        <p:sp>
          <p:nvSpPr>
            <p:cNvPr id="32803" name="Rectangle 35">
              <a:extLst>
                <a:ext uri="{FF2B5EF4-FFF2-40B4-BE49-F238E27FC236}">
                  <a16:creationId xmlns:a16="http://schemas.microsoft.com/office/drawing/2014/main" id="{84B5649C-BCD0-482F-B1EB-A68605405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831"/>
              <a:ext cx="903" cy="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Q    Q</a:t>
              </a:r>
              <a:r>
                <a:rPr lang="en-US" altLang="en-US" sz="2400" baseline="30000"/>
                <a:t>+</a:t>
              </a:r>
              <a:r>
                <a:rPr lang="en-US" altLang="en-US"/>
                <a:t>       T</a:t>
              </a:r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/>
                <a:t>0     0         0  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en-US" altLang="en-US"/>
                <a:t>0     1         1  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en-US" altLang="en-US"/>
                <a:t>1     0         1  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en-US" altLang="en-US"/>
                <a:t>1     1         0   </a:t>
              </a:r>
            </a:p>
          </p:txBody>
        </p:sp>
        <p:sp>
          <p:nvSpPr>
            <p:cNvPr id="32804" name="Line 36">
              <a:extLst>
                <a:ext uri="{FF2B5EF4-FFF2-40B4-BE49-F238E27FC236}">
                  <a16:creationId xmlns:a16="http://schemas.microsoft.com/office/drawing/2014/main" id="{91FE2EFC-F2B8-4E38-8D0E-E90643C71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024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05" name="Line 37">
              <a:extLst>
                <a:ext uri="{FF2B5EF4-FFF2-40B4-BE49-F238E27FC236}">
                  <a16:creationId xmlns:a16="http://schemas.microsoft.com/office/drawing/2014/main" id="{2C5FBB2D-DC8F-4702-B80F-C44DDD752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83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807" name="Rectangle 39">
            <a:extLst>
              <a:ext uri="{FF2B5EF4-FFF2-40B4-BE49-F238E27FC236}">
                <a16:creationId xmlns:a16="http://schemas.microsoft.com/office/drawing/2014/main" id="{57418CAF-6164-48CA-809A-47AEE5EE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370014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1. D FlipFlop</a:t>
            </a:r>
          </a:p>
        </p:txBody>
      </p:sp>
      <p:sp>
        <p:nvSpPr>
          <p:cNvPr id="32808" name="Rectangle 40">
            <a:extLst>
              <a:ext uri="{FF2B5EF4-FFF2-40B4-BE49-F238E27FC236}">
                <a16:creationId xmlns:a16="http://schemas.microsoft.com/office/drawing/2014/main" id="{7CCBEBB0-4A60-49CC-B6CF-B88F16354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4" y="4113214"/>
            <a:ext cx="138339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2. T  FlipFlop</a:t>
            </a:r>
          </a:p>
        </p:txBody>
      </p:sp>
      <p:sp>
        <p:nvSpPr>
          <p:cNvPr id="32809" name="Freeform 41">
            <a:extLst>
              <a:ext uri="{FF2B5EF4-FFF2-40B4-BE49-F238E27FC236}">
                <a16:creationId xmlns:a16="http://schemas.microsoft.com/office/drawing/2014/main" id="{98D20E6B-13C3-4A9D-A334-0922D7B9A918}"/>
              </a:ext>
            </a:extLst>
          </p:cNvPr>
          <p:cNvSpPr>
            <a:spLocks/>
          </p:cNvSpPr>
          <p:nvPr/>
        </p:nvSpPr>
        <p:spPr bwMode="auto">
          <a:xfrm>
            <a:off x="7848600" y="2819400"/>
            <a:ext cx="153988" cy="153988"/>
          </a:xfrm>
          <a:custGeom>
            <a:avLst/>
            <a:gdLst>
              <a:gd name="T0" fmla="*/ 0 w 97"/>
              <a:gd name="T1" fmla="*/ 0 h 97"/>
              <a:gd name="T2" fmla="*/ 96 w 97"/>
              <a:gd name="T3" fmla="*/ 48 h 97"/>
              <a:gd name="T4" fmla="*/ 0 w 97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97">
                <a:moveTo>
                  <a:pt x="0" y="0"/>
                </a:moveTo>
                <a:lnTo>
                  <a:pt x="96" y="48"/>
                </a:ln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10" name="Freeform 42">
            <a:extLst>
              <a:ext uri="{FF2B5EF4-FFF2-40B4-BE49-F238E27FC236}">
                <a16:creationId xmlns:a16="http://schemas.microsoft.com/office/drawing/2014/main" id="{764505DF-3B0C-492E-A77E-991B39402FB6}"/>
              </a:ext>
            </a:extLst>
          </p:cNvPr>
          <p:cNvSpPr>
            <a:spLocks/>
          </p:cNvSpPr>
          <p:nvPr/>
        </p:nvSpPr>
        <p:spPr bwMode="auto">
          <a:xfrm>
            <a:off x="7924800" y="5486400"/>
            <a:ext cx="153988" cy="153988"/>
          </a:xfrm>
          <a:custGeom>
            <a:avLst/>
            <a:gdLst>
              <a:gd name="T0" fmla="*/ 0 w 97"/>
              <a:gd name="T1" fmla="*/ 0 h 97"/>
              <a:gd name="T2" fmla="*/ 96 w 97"/>
              <a:gd name="T3" fmla="*/ 48 h 97"/>
              <a:gd name="T4" fmla="*/ 0 w 97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" h="97">
                <a:moveTo>
                  <a:pt x="0" y="0"/>
                </a:moveTo>
                <a:lnTo>
                  <a:pt x="96" y="48"/>
                </a:lnTo>
                <a:lnTo>
                  <a:pt x="0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811" name="Rectangle 43">
            <a:extLst>
              <a:ext uri="{FF2B5EF4-FFF2-40B4-BE49-F238E27FC236}">
                <a16:creationId xmlns:a16="http://schemas.microsoft.com/office/drawing/2014/main" id="{EFE31523-1F5A-42B9-9B95-64B036F2C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970214"/>
            <a:ext cx="17054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Transition Table </a:t>
            </a:r>
          </a:p>
        </p:txBody>
      </p:sp>
      <p:grpSp>
        <p:nvGrpSpPr>
          <p:cNvPr id="32815" name="Group 47">
            <a:extLst>
              <a:ext uri="{FF2B5EF4-FFF2-40B4-BE49-F238E27FC236}">
                <a16:creationId xmlns:a16="http://schemas.microsoft.com/office/drawing/2014/main" id="{04D5AB24-EEA0-45C6-B5F2-81A769D7801E}"/>
              </a:ext>
            </a:extLst>
          </p:cNvPr>
          <p:cNvGrpSpPr>
            <a:grpSpLocks/>
          </p:cNvGrpSpPr>
          <p:nvPr/>
        </p:nvGrpSpPr>
        <p:grpSpPr bwMode="auto">
          <a:xfrm>
            <a:off x="2271714" y="4646613"/>
            <a:ext cx="1233487" cy="1123950"/>
            <a:chOff x="471" y="2927"/>
            <a:chExt cx="777" cy="708"/>
          </a:xfrm>
        </p:grpSpPr>
        <p:sp>
          <p:nvSpPr>
            <p:cNvPr id="32812" name="Rectangle 44">
              <a:extLst>
                <a:ext uri="{FF2B5EF4-FFF2-40B4-BE49-F238E27FC236}">
                  <a16:creationId xmlns:a16="http://schemas.microsoft.com/office/drawing/2014/main" id="{5D88D33E-0868-44FD-B4B7-56B0B28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927"/>
              <a:ext cx="687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T          Q</a:t>
              </a:r>
              <a:r>
                <a:rPr lang="en-US" altLang="en-US" sz="2400" baseline="30000"/>
                <a:t>+</a:t>
              </a:r>
              <a:endParaRPr lang="en-US" altLang="en-US"/>
            </a:p>
            <a:p>
              <a:pPr eaLnBrk="0" hangingPunct="0">
                <a:lnSpc>
                  <a:spcPct val="140000"/>
                </a:lnSpc>
              </a:pPr>
              <a:r>
                <a:rPr lang="en-US" altLang="en-US"/>
                <a:t>0          </a:t>
              </a:r>
              <a:r>
                <a:rPr lang="en-US" altLang="en-US">
                  <a:latin typeface="Barred Letters" charset="0"/>
                </a:rPr>
                <a:t>q</a:t>
              </a:r>
              <a:r>
                <a:rPr lang="en-US" altLang="en-US"/>
                <a:t>  </a:t>
              </a:r>
            </a:p>
            <a:p>
              <a:pPr eaLnBrk="0" hangingPunct="0">
                <a:lnSpc>
                  <a:spcPct val="100000"/>
                </a:lnSpc>
              </a:pPr>
              <a:r>
                <a:rPr lang="en-US" altLang="en-US"/>
                <a:t>1          </a:t>
              </a:r>
              <a:r>
                <a:rPr lang="en-US" altLang="en-US">
                  <a:latin typeface="Barred Letters" charset="0"/>
                </a:rPr>
                <a:t>Q</a:t>
              </a:r>
              <a:r>
                <a:rPr lang="en-US" altLang="en-US"/>
                <a:t>  </a:t>
              </a:r>
            </a:p>
          </p:txBody>
        </p:sp>
        <p:sp>
          <p:nvSpPr>
            <p:cNvPr id="32813" name="Line 45">
              <a:extLst>
                <a:ext uri="{FF2B5EF4-FFF2-40B4-BE49-F238E27FC236}">
                  <a16:creationId xmlns:a16="http://schemas.microsoft.com/office/drawing/2014/main" id="{28FC799E-35C4-4EC2-879D-0832B522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12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14" name="Line 46">
              <a:extLst>
                <a:ext uri="{FF2B5EF4-FFF2-40B4-BE49-F238E27FC236}">
                  <a16:creationId xmlns:a16="http://schemas.microsoft.com/office/drawing/2014/main" id="{B4C2D361-E593-4205-A4C8-4F0F4A4ED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816" name="Rectangle 48">
            <a:extLst>
              <a:ext uri="{FF2B5EF4-FFF2-40B4-BE49-F238E27FC236}">
                <a16:creationId xmlns:a16="http://schemas.microsoft.com/office/drawing/2014/main" id="{1B9D8F52-0D3D-410F-93BF-CB8978C9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6094414"/>
            <a:ext cx="16966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Excitation Table </a:t>
            </a:r>
          </a:p>
        </p:txBody>
      </p:sp>
      <p:sp>
        <p:nvSpPr>
          <p:cNvPr id="32817" name="Rectangle 49">
            <a:extLst>
              <a:ext uri="{FF2B5EF4-FFF2-40B4-BE49-F238E27FC236}">
                <a16:creationId xmlns:a16="http://schemas.microsoft.com/office/drawing/2014/main" id="{3297569C-48A8-4037-A9A5-033FD2E57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713414"/>
            <a:ext cx="17054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Transition Table </a:t>
            </a:r>
          </a:p>
        </p:txBody>
      </p:sp>
      <p:sp>
        <p:nvSpPr>
          <p:cNvPr id="32818" name="Line 50">
            <a:extLst>
              <a:ext uri="{FF2B5EF4-FFF2-40B4-BE49-F238E27FC236}">
                <a16:creationId xmlns:a16="http://schemas.microsoft.com/office/drawing/2014/main" id="{5CBF1071-45E8-49DF-9CCB-01465DC2E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862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397C1DA-3A7A-46A5-89C1-78AD248D5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6508753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Flip Flop Excitation Tables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B65AE43-BB98-4C9E-AC56-7550CF9E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4" y="836614"/>
            <a:ext cx="117981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>
                <a:latin typeface="Barred Letters" charset="0"/>
              </a:rPr>
              <a:t>q</a:t>
            </a:r>
            <a:r>
              <a:rPr lang="en-US" altLang="en-US" sz="2400" baseline="30000">
                <a:latin typeface="Barred Letters" charset="0"/>
              </a:rPr>
              <a:t>+ </a:t>
            </a:r>
            <a:r>
              <a:rPr lang="en-US" altLang="en-US">
                <a:latin typeface="Barred Letters" charset="0"/>
              </a:rPr>
              <a:t>= s + Rq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22DF809B-BA78-4E35-AB30-63F8CDD6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1370013"/>
            <a:ext cx="1870706" cy="158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Q    Q</a:t>
            </a:r>
            <a:r>
              <a:rPr lang="en-US" altLang="en-US" sz="2400" baseline="30000"/>
              <a:t>+</a:t>
            </a:r>
            <a:r>
              <a:rPr lang="en-US" altLang="en-US"/>
              <a:t>       R    S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en-US"/>
              <a:t>0     0         X    0   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0     1         0     1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1     0         1     0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1     1         0     X   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D5608B1F-35AA-435E-BBE7-BAA0275C4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676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65D78C98-154A-406B-956F-7892B4916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371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03304CF8-0DE5-4D8A-B928-AF5B4924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836614"/>
            <a:ext cx="1455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1. SR FlipFlop</a:t>
            </a:r>
          </a:p>
        </p:txBody>
      </p:sp>
      <p:grpSp>
        <p:nvGrpSpPr>
          <p:cNvPr id="33813" name="Group 21">
            <a:extLst>
              <a:ext uri="{FF2B5EF4-FFF2-40B4-BE49-F238E27FC236}">
                <a16:creationId xmlns:a16="http://schemas.microsoft.com/office/drawing/2014/main" id="{A9C9F40B-AC2F-46D0-A9D5-387751E69970}"/>
              </a:ext>
            </a:extLst>
          </p:cNvPr>
          <p:cNvGrpSpPr>
            <a:grpSpLocks/>
          </p:cNvGrpSpPr>
          <p:nvPr/>
        </p:nvGrpSpPr>
        <p:grpSpPr bwMode="auto">
          <a:xfrm>
            <a:off x="7210425" y="1819276"/>
            <a:ext cx="2520950" cy="1084263"/>
            <a:chOff x="3582" y="1146"/>
            <a:chExt cx="1588" cy="683"/>
          </a:xfrm>
        </p:grpSpPr>
        <p:sp>
          <p:nvSpPr>
            <p:cNvPr id="33800" name="Rectangle 8">
              <a:extLst>
                <a:ext uri="{FF2B5EF4-FFF2-40B4-BE49-F238E27FC236}">
                  <a16:creationId xmlns:a16="http://schemas.microsoft.com/office/drawing/2014/main" id="{73E2B80A-E146-4637-B32F-2A5B745F0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1146"/>
              <a:ext cx="640" cy="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1" name="Line 9">
              <a:extLst>
                <a:ext uri="{FF2B5EF4-FFF2-40B4-BE49-F238E27FC236}">
                  <a16:creationId xmlns:a16="http://schemas.microsoft.com/office/drawing/2014/main" id="{65F22769-4200-4C65-A116-56AB1BBC7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272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2" name="Rectangle 10">
              <a:extLst>
                <a:ext uri="{FF2B5EF4-FFF2-40B4-BE49-F238E27FC236}">
                  <a16:creationId xmlns:a16="http://schemas.microsoft.com/office/drawing/2014/main" id="{721EAABC-8931-409F-8BB7-DE55DD34D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185"/>
              <a:ext cx="19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3803" name="Rectangle 11">
              <a:extLst>
                <a:ext uri="{FF2B5EF4-FFF2-40B4-BE49-F238E27FC236}">
                  <a16:creationId xmlns:a16="http://schemas.microsoft.com/office/drawing/2014/main" id="{3849D35D-B2B5-4D21-9AEF-8A360FDBE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" y="1185"/>
              <a:ext cx="20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3804" name="Line 12">
              <a:extLst>
                <a:ext uri="{FF2B5EF4-FFF2-40B4-BE49-F238E27FC236}">
                  <a16:creationId xmlns:a16="http://schemas.microsoft.com/office/drawing/2014/main" id="{EBB6B77A-E6C2-446B-901C-707603D16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488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5" name="Line 13">
              <a:extLst>
                <a:ext uri="{FF2B5EF4-FFF2-40B4-BE49-F238E27FC236}">
                  <a16:creationId xmlns:a16="http://schemas.microsoft.com/office/drawing/2014/main" id="{1F6E02C2-0DD1-4FF7-B4F4-26E9E7F44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4" y="1272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6" name="Line 14">
              <a:extLst>
                <a:ext uri="{FF2B5EF4-FFF2-40B4-BE49-F238E27FC236}">
                  <a16:creationId xmlns:a16="http://schemas.microsoft.com/office/drawing/2014/main" id="{53B461DC-7087-4167-9CC0-135190F5F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1703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07" name="Oval 15">
              <a:extLst>
                <a:ext uri="{FF2B5EF4-FFF2-40B4-BE49-F238E27FC236}">
                  <a16:creationId xmlns:a16="http://schemas.microsoft.com/office/drawing/2014/main" id="{9AA072A7-2552-405D-815D-915BF185B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1664"/>
              <a:ext cx="78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8" name="Rectangle 16">
              <a:extLst>
                <a:ext uri="{FF2B5EF4-FFF2-40B4-BE49-F238E27FC236}">
                  <a16:creationId xmlns:a16="http://schemas.microsoft.com/office/drawing/2014/main" id="{4C24D0FF-842B-4242-BA43-BF4D4D60D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1401"/>
              <a:ext cx="2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Clk</a:t>
              </a:r>
            </a:p>
          </p:txBody>
        </p:sp>
        <p:sp>
          <p:nvSpPr>
            <p:cNvPr id="33809" name="Rectangle 17">
              <a:extLst>
                <a:ext uri="{FF2B5EF4-FFF2-40B4-BE49-F238E27FC236}">
                  <a16:creationId xmlns:a16="http://schemas.microsoft.com/office/drawing/2014/main" id="{3955923C-ACC8-4B9A-B863-2AF7AD697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1358"/>
              <a:ext cx="47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SR</a:t>
              </a:r>
            </a:p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flipflop</a:t>
              </a:r>
            </a:p>
          </p:txBody>
        </p:sp>
        <p:sp>
          <p:nvSpPr>
            <p:cNvPr id="33810" name="Freeform 18">
              <a:extLst>
                <a:ext uri="{FF2B5EF4-FFF2-40B4-BE49-F238E27FC236}">
                  <a16:creationId xmlns:a16="http://schemas.microsoft.com/office/drawing/2014/main" id="{354371D9-9A31-4E70-84BE-AAF96034A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" y="1444"/>
              <a:ext cx="87" cy="88"/>
            </a:xfrm>
            <a:custGeom>
              <a:avLst/>
              <a:gdLst>
                <a:gd name="T0" fmla="*/ 0 w 87"/>
                <a:gd name="T1" fmla="*/ 0 h 88"/>
                <a:gd name="T2" fmla="*/ 86 w 87"/>
                <a:gd name="T3" fmla="*/ 44 h 88"/>
                <a:gd name="T4" fmla="*/ 0 w 87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88">
                  <a:moveTo>
                    <a:pt x="0" y="0"/>
                  </a:moveTo>
                  <a:lnTo>
                    <a:pt x="86" y="44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11" name="Line 19">
              <a:extLst>
                <a:ext uri="{FF2B5EF4-FFF2-40B4-BE49-F238E27FC236}">
                  <a16:creationId xmlns:a16="http://schemas.microsoft.com/office/drawing/2014/main" id="{67B62E5C-5363-4126-B770-0BE7F024D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03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12" name="Rectangle 20">
              <a:extLst>
                <a:ext uri="{FF2B5EF4-FFF2-40B4-BE49-F238E27FC236}">
                  <a16:creationId xmlns:a16="http://schemas.microsoft.com/office/drawing/2014/main" id="{62410018-50F9-484A-B307-FDCFA0417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617"/>
              <a:ext cx="1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S</a:t>
              </a:r>
            </a:p>
          </p:txBody>
        </p:sp>
      </p:grpSp>
      <p:sp>
        <p:nvSpPr>
          <p:cNvPr id="33814" name="Rectangle 22">
            <a:extLst>
              <a:ext uri="{FF2B5EF4-FFF2-40B4-BE49-F238E27FC236}">
                <a16:creationId xmlns:a16="http://schemas.microsoft.com/office/drawing/2014/main" id="{1E5DBA6E-5F8E-450A-A7D2-2A9643AB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2970214"/>
            <a:ext cx="17054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Transition Table </a:t>
            </a:r>
          </a:p>
        </p:txBody>
      </p:sp>
      <p:sp>
        <p:nvSpPr>
          <p:cNvPr id="33815" name="Rectangle 23">
            <a:extLst>
              <a:ext uri="{FF2B5EF4-FFF2-40B4-BE49-F238E27FC236}">
                <a16:creationId xmlns:a16="http://schemas.microsoft.com/office/drawing/2014/main" id="{068145C4-9DAC-494F-BC3A-C886C2A7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2970214"/>
            <a:ext cx="16966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Excitation Table </a:t>
            </a:r>
          </a:p>
        </p:txBody>
      </p:sp>
      <p:sp>
        <p:nvSpPr>
          <p:cNvPr id="33816" name="Rectangle 24">
            <a:extLst>
              <a:ext uri="{FF2B5EF4-FFF2-40B4-BE49-F238E27FC236}">
                <a16:creationId xmlns:a16="http://schemas.microsoft.com/office/drawing/2014/main" id="{4016A514-CAE7-4CD6-A631-7B18BBEC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4" y="1370014"/>
            <a:ext cx="1721563" cy="167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R     S        Q</a:t>
            </a:r>
            <a:r>
              <a:rPr lang="en-US" altLang="en-US" sz="2400" baseline="30000"/>
              <a:t>+</a:t>
            </a:r>
            <a:endParaRPr lang="en-US" altLang="en-US"/>
          </a:p>
          <a:p>
            <a:pPr eaLnBrk="0" hangingPunct="0">
              <a:lnSpc>
                <a:spcPct val="140000"/>
              </a:lnSpc>
            </a:pPr>
            <a:r>
              <a:rPr lang="en-US" altLang="en-US"/>
              <a:t>0     0         Q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0     1         1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1     0         0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1     1      forbid   </a:t>
            </a:r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893D8E3F-3614-4834-A23D-8A8C5D595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676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B874460F-E52A-4931-93B6-1A5C4358C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3716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9" name="Rectangle 27">
            <a:extLst>
              <a:ext uri="{FF2B5EF4-FFF2-40B4-BE49-F238E27FC236}">
                <a16:creationId xmlns:a16="http://schemas.microsoft.com/office/drawing/2014/main" id="{B4704DDA-979E-4962-9AE9-B14B48AF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808414"/>
            <a:ext cx="12915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>
                <a:latin typeface="Barred Letters" charset="0"/>
              </a:rPr>
              <a:t>q</a:t>
            </a:r>
            <a:r>
              <a:rPr lang="en-US" altLang="en-US" sz="2400" baseline="30000">
                <a:latin typeface="Barred Letters" charset="0"/>
              </a:rPr>
              <a:t>+ </a:t>
            </a:r>
            <a:r>
              <a:rPr lang="en-US" altLang="en-US">
                <a:latin typeface="Barred Letters" charset="0"/>
              </a:rPr>
              <a:t>= jQ + Kq</a:t>
            </a:r>
          </a:p>
        </p:txBody>
      </p:sp>
      <p:sp>
        <p:nvSpPr>
          <p:cNvPr id="33820" name="Rectangle 28">
            <a:extLst>
              <a:ext uri="{FF2B5EF4-FFF2-40B4-BE49-F238E27FC236}">
                <a16:creationId xmlns:a16="http://schemas.microsoft.com/office/drawing/2014/main" id="{65B72C0B-6588-4C0F-9750-FB09523E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4" y="4341813"/>
            <a:ext cx="1923605" cy="158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Q    Q</a:t>
            </a:r>
            <a:r>
              <a:rPr lang="en-US" altLang="en-US" sz="2400" baseline="30000"/>
              <a:t>+</a:t>
            </a:r>
            <a:r>
              <a:rPr lang="en-US" altLang="en-US"/>
              <a:t>       J     K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en-US"/>
              <a:t>0     0         0     X   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0     1         1     X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1     0         X     1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1     1         X     0   </a:t>
            </a:r>
          </a:p>
        </p:txBody>
      </p:sp>
      <p:sp>
        <p:nvSpPr>
          <p:cNvPr id="33821" name="Line 29">
            <a:extLst>
              <a:ext uri="{FF2B5EF4-FFF2-40B4-BE49-F238E27FC236}">
                <a16:creationId xmlns:a16="http://schemas.microsoft.com/office/drawing/2014/main" id="{7C4D7F2C-2B2F-4E3A-918C-B5257BBCC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6482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8C8707EB-5563-4D6A-9AAB-A22AAF293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23" name="Rectangle 31">
            <a:extLst>
              <a:ext uri="{FF2B5EF4-FFF2-40B4-BE49-F238E27FC236}">
                <a16:creationId xmlns:a16="http://schemas.microsoft.com/office/drawing/2014/main" id="{6BBA3D6E-972A-40C7-A84E-CD113471B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808414"/>
            <a:ext cx="14202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1. JK FlipFlop</a:t>
            </a:r>
          </a:p>
        </p:txBody>
      </p:sp>
      <p:grpSp>
        <p:nvGrpSpPr>
          <p:cNvPr id="33837" name="Group 45">
            <a:extLst>
              <a:ext uri="{FF2B5EF4-FFF2-40B4-BE49-F238E27FC236}">
                <a16:creationId xmlns:a16="http://schemas.microsoft.com/office/drawing/2014/main" id="{BBC53EB5-3AB4-4872-9FE5-9C8BE054ABB5}"/>
              </a:ext>
            </a:extLst>
          </p:cNvPr>
          <p:cNvGrpSpPr>
            <a:grpSpLocks/>
          </p:cNvGrpSpPr>
          <p:nvPr/>
        </p:nvGrpSpPr>
        <p:grpSpPr bwMode="auto">
          <a:xfrm>
            <a:off x="7439025" y="5095876"/>
            <a:ext cx="2520950" cy="1084263"/>
            <a:chOff x="3726" y="3210"/>
            <a:chExt cx="1588" cy="683"/>
          </a:xfrm>
        </p:grpSpPr>
        <p:sp>
          <p:nvSpPr>
            <p:cNvPr id="33824" name="Rectangle 32">
              <a:extLst>
                <a:ext uri="{FF2B5EF4-FFF2-40B4-BE49-F238E27FC236}">
                  <a16:creationId xmlns:a16="http://schemas.microsoft.com/office/drawing/2014/main" id="{6D46093F-4E90-4304-A63F-62021E4F1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3210"/>
              <a:ext cx="640" cy="6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25" name="Line 33">
              <a:extLst>
                <a:ext uri="{FF2B5EF4-FFF2-40B4-BE49-F238E27FC236}">
                  <a16:creationId xmlns:a16="http://schemas.microsoft.com/office/drawing/2014/main" id="{F597DF2C-2A2B-4635-AFCB-1DDF79407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4" y="3336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26" name="Rectangle 34">
              <a:extLst>
                <a:ext uri="{FF2B5EF4-FFF2-40B4-BE49-F238E27FC236}">
                  <a16:creationId xmlns:a16="http://schemas.microsoft.com/office/drawing/2014/main" id="{4A333314-18EA-4423-9773-E7A967CD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3249"/>
              <a:ext cx="17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33827" name="Rectangle 35">
              <a:extLst>
                <a:ext uri="{FF2B5EF4-FFF2-40B4-BE49-F238E27FC236}">
                  <a16:creationId xmlns:a16="http://schemas.microsoft.com/office/drawing/2014/main" id="{8B501637-EE0C-4410-A344-D0CA59A81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3249"/>
              <a:ext cx="206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3828" name="Line 36">
              <a:extLst>
                <a:ext uri="{FF2B5EF4-FFF2-40B4-BE49-F238E27FC236}">
                  <a16:creationId xmlns:a16="http://schemas.microsoft.com/office/drawing/2014/main" id="{26E13E1B-9A36-426E-ABDC-E6C176B4D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4" y="3552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29" name="Line 37">
              <a:extLst>
                <a:ext uri="{FF2B5EF4-FFF2-40B4-BE49-F238E27FC236}">
                  <a16:creationId xmlns:a16="http://schemas.microsoft.com/office/drawing/2014/main" id="{542C5F55-8E8E-42ED-9176-3F61FA37E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8" y="3336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30" name="Line 38">
              <a:extLst>
                <a:ext uri="{FF2B5EF4-FFF2-40B4-BE49-F238E27FC236}">
                  <a16:creationId xmlns:a16="http://schemas.microsoft.com/office/drawing/2014/main" id="{43602F87-21A7-453D-BAE4-0BC450F8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767"/>
              <a:ext cx="1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31" name="Oval 39">
              <a:extLst>
                <a:ext uri="{FF2B5EF4-FFF2-40B4-BE49-F238E27FC236}">
                  <a16:creationId xmlns:a16="http://schemas.microsoft.com/office/drawing/2014/main" id="{10F99902-A7E1-4EC4-93E1-E4F952FE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3728"/>
              <a:ext cx="78" cy="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32" name="Rectangle 40">
              <a:extLst>
                <a:ext uri="{FF2B5EF4-FFF2-40B4-BE49-F238E27FC236}">
                  <a16:creationId xmlns:a16="http://schemas.microsoft.com/office/drawing/2014/main" id="{C3EBCE7C-F365-4567-809F-490C4A47A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3465"/>
              <a:ext cx="2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Clk</a:t>
              </a:r>
            </a:p>
          </p:txBody>
        </p:sp>
        <p:sp>
          <p:nvSpPr>
            <p:cNvPr id="33833" name="Rectangle 41">
              <a:extLst>
                <a:ext uri="{FF2B5EF4-FFF2-40B4-BE49-F238E27FC236}">
                  <a16:creationId xmlns:a16="http://schemas.microsoft.com/office/drawing/2014/main" id="{DA2A9585-F0D3-4F17-9BC6-A088DA590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3422"/>
              <a:ext cx="47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JK</a:t>
              </a:r>
            </a:p>
            <a:p>
              <a:pPr algn="ctr" eaLnBrk="0" hangingPunct="0"/>
              <a:r>
                <a:rPr lang="en-US" altLang="en-US" sz="1600">
                  <a:latin typeface="Arial" panose="020B0604020202020204" pitchFamily="34" charset="0"/>
                </a:rPr>
                <a:t>flipflop</a:t>
              </a:r>
            </a:p>
          </p:txBody>
        </p:sp>
        <p:sp>
          <p:nvSpPr>
            <p:cNvPr id="33834" name="Freeform 42">
              <a:extLst>
                <a:ext uri="{FF2B5EF4-FFF2-40B4-BE49-F238E27FC236}">
                  <a16:creationId xmlns:a16="http://schemas.microsoft.com/office/drawing/2014/main" id="{37C16CDF-CD60-4174-8A20-7A8EBD4A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" y="3508"/>
              <a:ext cx="87" cy="88"/>
            </a:xfrm>
            <a:custGeom>
              <a:avLst/>
              <a:gdLst>
                <a:gd name="T0" fmla="*/ 0 w 87"/>
                <a:gd name="T1" fmla="*/ 0 h 88"/>
                <a:gd name="T2" fmla="*/ 86 w 87"/>
                <a:gd name="T3" fmla="*/ 44 h 88"/>
                <a:gd name="T4" fmla="*/ 0 w 87"/>
                <a:gd name="T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88">
                  <a:moveTo>
                    <a:pt x="0" y="0"/>
                  </a:moveTo>
                  <a:lnTo>
                    <a:pt x="86" y="44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35" name="Line 43">
              <a:extLst>
                <a:ext uri="{FF2B5EF4-FFF2-40B4-BE49-F238E27FC236}">
                  <a16:creationId xmlns:a16="http://schemas.microsoft.com/office/drawing/2014/main" id="{C773BD79-891D-4A84-AB6A-DEB81FD31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4" y="3767"/>
              <a:ext cx="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36" name="Rectangle 44">
              <a:extLst>
                <a:ext uri="{FF2B5EF4-FFF2-40B4-BE49-F238E27FC236}">
                  <a16:creationId xmlns:a16="http://schemas.microsoft.com/office/drawing/2014/main" id="{03EBC971-D95D-42B1-AF71-0F9A81D70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3681"/>
              <a:ext cx="19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11163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232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5075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46238" defTabSz="7397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600">
                  <a:latin typeface="Arial" panose="020B0604020202020204" pitchFamily="34" charset="0"/>
                </a:rPr>
                <a:t>K</a:t>
              </a:r>
            </a:p>
          </p:txBody>
        </p:sp>
      </p:grpSp>
      <p:sp>
        <p:nvSpPr>
          <p:cNvPr id="33838" name="Rectangle 46">
            <a:extLst>
              <a:ext uri="{FF2B5EF4-FFF2-40B4-BE49-F238E27FC236}">
                <a16:creationId xmlns:a16="http://schemas.microsoft.com/office/drawing/2014/main" id="{D10EBA03-C6A0-4652-8AE2-C9CCF4AA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5942014"/>
            <a:ext cx="17054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Transition Table </a:t>
            </a:r>
          </a:p>
        </p:txBody>
      </p:sp>
      <p:sp>
        <p:nvSpPr>
          <p:cNvPr id="33839" name="Rectangle 47">
            <a:extLst>
              <a:ext uri="{FF2B5EF4-FFF2-40B4-BE49-F238E27FC236}">
                <a16:creationId xmlns:a16="http://schemas.microsoft.com/office/drawing/2014/main" id="{2BE3762F-5253-4EE9-B1A2-4B553DFD8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5942014"/>
            <a:ext cx="169668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Excitation Table </a:t>
            </a:r>
          </a:p>
        </p:txBody>
      </p:sp>
      <p:sp>
        <p:nvSpPr>
          <p:cNvPr id="33840" name="Rectangle 48">
            <a:extLst>
              <a:ext uri="{FF2B5EF4-FFF2-40B4-BE49-F238E27FC236}">
                <a16:creationId xmlns:a16="http://schemas.microsoft.com/office/drawing/2014/main" id="{0D5C304E-38BF-466D-BA97-5DEEA6FA9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4" y="4341814"/>
            <a:ext cx="1418659" cy="167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R     S        Q</a:t>
            </a:r>
            <a:r>
              <a:rPr lang="en-US" altLang="en-US" sz="2400" baseline="30000"/>
              <a:t>+</a:t>
            </a:r>
            <a:endParaRPr lang="en-US" altLang="en-US"/>
          </a:p>
          <a:p>
            <a:pPr eaLnBrk="0" hangingPunct="0">
              <a:lnSpc>
                <a:spcPct val="140000"/>
              </a:lnSpc>
            </a:pPr>
            <a:r>
              <a:rPr lang="en-US" altLang="en-US"/>
              <a:t>0     0         </a:t>
            </a:r>
            <a:r>
              <a:rPr lang="en-US" altLang="en-US">
                <a:latin typeface="Barred Letters" charset="0"/>
              </a:rPr>
              <a:t>q</a:t>
            </a:r>
            <a:r>
              <a:rPr lang="en-US" altLang="en-US"/>
              <a:t>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0     1         1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1     0         0 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/>
              <a:t>1     1         </a:t>
            </a:r>
            <a:r>
              <a:rPr lang="en-US" altLang="en-US">
                <a:latin typeface="Barred Letters" charset="0"/>
              </a:rPr>
              <a:t>Q</a:t>
            </a:r>
            <a:r>
              <a:rPr lang="en-US" altLang="en-US"/>
              <a:t>  </a:t>
            </a:r>
          </a:p>
        </p:txBody>
      </p:sp>
      <p:sp>
        <p:nvSpPr>
          <p:cNvPr id="33841" name="Line 49">
            <a:extLst>
              <a:ext uri="{FF2B5EF4-FFF2-40B4-BE49-F238E27FC236}">
                <a16:creationId xmlns:a16="http://schemas.microsoft.com/office/drawing/2014/main" id="{41037B86-B877-42EF-B190-E543BD17A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6482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42" name="Line 50">
            <a:extLst>
              <a:ext uri="{FF2B5EF4-FFF2-40B4-BE49-F238E27FC236}">
                <a16:creationId xmlns:a16="http://schemas.microsoft.com/office/drawing/2014/main" id="{5669BE02-2111-4396-A85D-04571E8FF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3434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3849" name="Group 57">
            <a:extLst>
              <a:ext uri="{FF2B5EF4-FFF2-40B4-BE49-F238E27FC236}">
                <a16:creationId xmlns:a16="http://schemas.microsoft.com/office/drawing/2014/main" id="{25C0D142-4DB4-46D0-BA6C-7357C7D32E4E}"/>
              </a:ext>
            </a:extLst>
          </p:cNvPr>
          <p:cNvGrpSpPr>
            <a:grpSpLocks/>
          </p:cNvGrpSpPr>
          <p:nvPr/>
        </p:nvGrpSpPr>
        <p:grpSpPr bwMode="auto">
          <a:xfrm>
            <a:off x="7289802" y="3829053"/>
            <a:ext cx="2874963" cy="946151"/>
            <a:chOff x="3632" y="2412"/>
            <a:chExt cx="1811" cy="596"/>
          </a:xfrm>
        </p:grpSpPr>
        <p:sp>
          <p:nvSpPr>
            <p:cNvPr id="33843" name="Oval 51">
              <a:extLst>
                <a:ext uri="{FF2B5EF4-FFF2-40B4-BE49-F238E27FC236}">
                  <a16:creationId xmlns:a16="http://schemas.microsoft.com/office/drawing/2014/main" id="{F3A748CC-194E-4B8B-A69C-C796D8C4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571"/>
              <a:ext cx="467" cy="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Q=0</a:t>
              </a:r>
            </a:p>
          </p:txBody>
        </p:sp>
        <p:sp>
          <p:nvSpPr>
            <p:cNvPr id="33844" name="Oval 52">
              <a:extLst>
                <a:ext uri="{FF2B5EF4-FFF2-40B4-BE49-F238E27FC236}">
                  <a16:creationId xmlns:a16="http://schemas.microsoft.com/office/drawing/2014/main" id="{B746C7F7-8935-4131-B787-D971A8CF1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2571"/>
              <a:ext cx="467" cy="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Q=1</a:t>
              </a:r>
            </a:p>
          </p:txBody>
        </p:sp>
        <p:sp>
          <p:nvSpPr>
            <p:cNvPr id="33845" name="Line 53">
              <a:extLst>
                <a:ext uri="{FF2B5EF4-FFF2-40B4-BE49-F238E27FC236}">
                  <a16:creationId xmlns:a16="http://schemas.microsoft.com/office/drawing/2014/main" id="{C99A539C-B17D-415A-8B3C-237EAF096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59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6" name="Rectangle 54">
              <a:extLst>
                <a:ext uri="{FF2B5EF4-FFF2-40B4-BE49-F238E27FC236}">
                  <a16:creationId xmlns:a16="http://schemas.microsoft.com/office/drawing/2014/main" id="{DFC14C12-B7E6-4C5A-A268-C20170D82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412"/>
              <a:ext cx="6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JK= 10, 11</a:t>
              </a:r>
            </a:p>
          </p:txBody>
        </p:sp>
        <p:sp>
          <p:nvSpPr>
            <p:cNvPr id="33847" name="Line 55">
              <a:extLst>
                <a:ext uri="{FF2B5EF4-FFF2-40B4-BE49-F238E27FC236}">
                  <a16:creationId xmlns:a16="http://schemas.microsoft.com/office/drawing/2014/main" id="{5A4934A4-ABB7-45F9-9233-AB1CCE0ED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8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8" name="Rectangle 56">
              <a:extLst>
                <a:ext uri="{FF2B5EF4-FFF2-40B4-BE49-F238E27FC236}">
                  <a16:creationId xmlns:a16="http://schemas.microsoft.com/office/drawing/2014/main" id="{78E3D4AE-3855-4368-8381-096E2DE42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2796"/>
              <a:ext cx="6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JK= 01, 11</a:t>
              </a:r>
            </a:p>
          </p:txBody>
        </p:sp>
      </p:grpSp>
      <p:sp>
        <p:nvSpPr>
          <p:cNvPr id="33850" name="Freeform 58">
            <a:extLst>
              <a:ext uri="{FF2B5EF4-FFF2-40B4-BE49-F238E27FC236}">
                <a16:creationId xmlns:a16="http://schemas.microsoft.com/office/drawing/2014/main" id="{C06D77E5-21A1-4C05-BC14-463B6484C064}"/>
              </a:ext>
            </a:extLst>
          </p:cNvPr>
          <p:cNvSpPr>
            <a:spLocks/>
          </p:cNvSpPr>
          <p:nvPr/>
        </p:nvSpPr>
        <p:spPr bwMode="auto">
          <a:xfrm>
            <a:off x="7105650" y="3810000"/>
            <a:ext cx="458788" cy="439738"/>
          </a:xfrm>
          <a:custGeom>
            <a:avLst/>
            <a:gdLst>
              <a:gd name="T0" fmla="*/ 276 w 289"/>
              <a:gd name="T1" fmla="*/ 144 h 277"/>
              <a:gd name="T2" fmla="*/ 288 w 289"/>
              <a:gd name="T3" fmla="*/ 120 h 277"/>
              <a:gd name="T4" fmla="*/ 288 w 289"/>
              <a:gd name="T5" fmla="*/ 96 h 277"/>
              <a:gd name="T6" fmla="*/ 276 w 289"/>
              <a:gd name="T7" fmla="*/ 72 h 277"/>
              <a:gd name="T8" fmla="*/ 252 w 289"/>
              <a:gd name="T9" fmla="*/ 60 h 277"/>
              <a:gd name="T10" fmla="*/ 240 w 289"/>
              <a:gd name="T11" fmla="*/ 36 h 277"/>
              <a:gd name="T12" fmla="*/ 216 w 289"/>
              <a:gd name="T13" fmla="*/ 36 h 277"/>
              <a:gd name="T14" fmla="*/ 204 w 289"/>
              <a:gd name="T15" fmla="*/ 12 h 277"/>
              <a:gd name="T16" fmla="*/ 180 w 289"/>
              <a:gd name="T17" fmla="*/ 12 h 277"/>
              <a:gd name="T18" fmla="*/ 156 w 289"/>
              <a:gd name="T19" fmla="*/ 0 h 277"/>
              <a:gd name="T20" fmla="*/ 132 w 289"/>
              <a:gd name="T21" fmla="*/ 0 h 277"/>
              <a:gd name="T22" fmla="*/ 108 w 289"/>
              <a:gd name="T23" fmla="*/ 0 h 277"/>
              <a:gd name="T24" fmla="*/ 84 w 289"/>
              <a:gd name="T25" fmla="*/ 12 h 277"/>
              <a:gd name="T26" fmla="*/ 60 w 289"/>
              <a:gd name="T27" fmla="*/ 24 h 277"/>
              <a:gd name="T28" fmla="*/ 36 w 289"/>
              <a:gd name="T29" fmla="*/ 36 h 277"/>
              <a:gd name="T30" fmla="*/ 24 w 289"/>
              <a:gd name="T31" fmla="*/ 60 h 277"/>
              <a:gd name="T32" fmla="*/ 0 w 289"/>
              <a:gd name="T33" fmla="*/ 72 h 277"/>
              <a:gd name="T34" fmla="*/ 0 w 289"/>
              <a:gd name="T35" fmla="*/ 96 h 277"/>
              <a:gd name="T36" fmla="*/ 0 w 289"/>
              <a:gd name="T37" fmla="*/ 120 h 277"/>
              <a:gd name="T38" fmla="*/ 0 w 289"/>
              <a:gd name="T39" fmla="*/ 144 h 277"/>
              <a:gd name="T40" fmla="*/ 0 w 289"/>
              <a:gd name="T41" fmla="*/ 168 h 277"/>
              <a:gd name="T42" fmla="*/ 12 w 289"/>
              <a:gd name="T43" fmla="*/ 192 h 277"/>
              <a:gd name="T44" fmla="*/ 24 w 289"/>
              <a:gd name="T45" fmla="*/ 216 h 277"/>
              <a:gd name="T46" fmla="*/ 36 w 289"/>
              <a:gd name="T47" fmla="*/ 240 h 277"/>
              <a:gd name="T48" fmla="*/ 60 w 289"/>
              <a:gd name="T49" fmla="*/ 264 h 277"/>
              <a:gd name="T50" fmla="*/ 84 w 289"/>
              <a:gd name="T51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9" h="277">
                <a:moveTo>
                  <a:pt x="276" y="144"/>
                </a:moveTo>
                <a:lnTo>
                  <a:pt x="288" y="120"/>
                </a:lnTo>
                <a:lnTo>
                  <a:pt x="288" y="96"/>
                </a:lnTo>
                <a:lnTo>
                  <a:pt x="276" y="72"/>
                </a:lnTo>
                <a:lnTo>
                  <a:pt x="252" y="60"/>
                </a:lnTo>
                <a:lnTo>
                  <a:pt x="240" y="36"/>
                </a:lnTo>
                <a:lnTo>
                  <a:pt x="216" y="36"/>
                </a:lnTo>
                <a:lnTo>
                  <a:pt x="204" y="12"/>
                </a:lnTo>
                <a:lnTo>
                  <a:pt x="180" y="12"/>
                </a:lnTo>
                <a:lnTo>
                  <a:pt x="156" y="0"/>
                </a:lnTo>
                <a:lnTo>
                  <a:pt x="132" y="0"/>
                </a:lnTo>
                <a:lnTo>
                  <a:pt x="108" y="0"/>
                </a:lnTo>
                <a:lnTo>
                  <a:pt x="84" y="12"/>
                </a:lnTo>
                <a:lnTo>
                  <a:pt x="60" y="24"/>
                </a:lnTo>
                <a:lnTo>
                  <a:pt x="36" y="36"/>
                </a:lnTo>
                <a:lnTo>
                  <a:pt x="24" y="60"/>
                </a:lnTo>
                <a:lnTo>
                  <a:pt x="0" y="72"/>
                </a:lnTo>
                <a:lnTo>
                  <a:pt x="0" y="96"/>
                </a:lnTo>
                <a:lnTo>
                  <a:pt x="0" y="120"/>
                </a:lnTo>
                <a:lnTo>
                  <a:pt x="0" y="144"/>
                </a:lnTo>
                <a:lnTo>
                  <a:pt x="0" y="168"/>
                </a:lnTo>
                <a:lnTo>
                  <a:pt x="12" y="192"/>
                </a:lnTo>
                <a:lnTo>
                  <a:pt x="24" y="216"/>
                </a:lnTo>
                <a:lnTo>
                  <a:pt x="36" y="240"/>
                </a:lnTo>
                <a:lnTo>
                  <a:pt x="60" y="264"/>
                </a:lnTo>
                <a:lnTo>
                  <a:pt x="84" y="2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51" name="Rectangle 59">
            <a:extLst>
              <a:ext uri="{FF2B5EF4-FFF2-40B4-BE49-F238E27FC236}">
                <a16:creationId xmlns:a16="http://schemas.microsoft.com/office/drawing/2014/main" id="{3C49227D-44DA-49BE-9184-2875E4ED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4" y="3600451"/>
            <a:ext cx="92653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/>
              <a:t>JK=00,01</a:t>
            </a:r>
          </a:p>
        </p:txBody>
      </p:sp>
      <p:sp>
        <p:nvSpPr>
          <p:cNvPr id="33852" name="Freeform 60">
            <a:extLst>
              <a:ext uri="{FF2B5EF4-FFF2-40B4-BE49-F238E27FC236}">
                <a16:creationId xmlns:a16="http://schemas.microsoft.com/office/drawing/2014/main" id="{E155538E-EF2D-4070-83E6-4C23CDF73A7A}"/>
              </a:ext>
            </a:extLst>
          </p:cNvPr>
          <p:cNvSpPr>
            <a:spLocks/>
          </p:cNvSpPr>
          <p:nvPr/>
        </p:nvSpPr>
        <p:spPr bwMode="auto">
          <a:xfrm>
            <a:off x="9848850" y="3810000"/>
            <a:ext cx="458788" cy="439738"/>
          </a:xfrm>
          <a:custGeom>
            <a:avLst/>
            <a:gdLst>
              <a:gd name="T0" fmla="*/ 12 w 289"/>
              <a:gd name="T1" fmla="*/ 144 h 277"/>
              <a:gd name="T2" fmla="*/ 0 w 289"/>
              <a:gd name="T3" fmla="*/ 120 h 277"/>
              <a:gd name="T4" fmla="*/ 0 w 289"/>
              <a:gd name="T5" fmla="*/ 96 h 277"/>
              <a:gd name="T6" fmla="*/ 12 w 289"/>
              <a:gd name="T7" fmla="*/ 72 h 277"/>
              <a:gd name="T8" fmla="*/ 36 w 289"/>
              <a:gd name="T9" fmla="*/ 60 h 277"/>
              <a:gd name="T10" fmla="*/ 48 w 289"/>
              <a:gd name="T11" fmla="*/ 36 h 277"/>
              <a:gd name="T12" fmla="*/ 72 w 289"/>
              <a:gd name="T13" fmla="*/ 36 h 277"/>
              <a:gd name="T14" fmla="*/ 84 w 289"/>
              <a:gd name="T15" fmla="*/ 12 h 277"/>
              <a:gd name="T16" fmla="*/ 108 w 289"/>
              <a:gd name="T17" fmla="*/ 12 h 277"/>
              <a:gd name="T18" fmla="*/ 132 w 289"/>
              <a:gd name="T19" fmla="*/ 0 h 277"/>
              <a:gd name="T20" fmla="*/ 156 w 289"/>
              <a:gd name="T21" fmla="*/ 0 h 277"/>
              <a:gd name="T22" fmla="*/ 180 w 289"/>
              <a:gd name="T23" fmla="*/ 0 h 277"/>
              <a:gd name="T24" fmla="*/ 204 w 289"/>
              <a:gd name="T25" fmla="*/ 12 h 277"/>
              <a:gd name="T26" fmla="*/ 228 w 289"/>
              <a:gd name="T27" fmla="*/ 24 h 277"/>
              <a:gd name="T28" fmla="*/ 252 w 289"/>
              <a:gd name="T29" fmla="*/ 36 h 277"/>
              <a:gd name="T30" fmla="*/ 264 w 289"/>
              <a:gd name="T31" fmla="*/ 60 h 277"/>
              <a:gd name="T32" fmla="*/ 288 w 289"/>
              <a:gd name="T33" fmla="*/ 72 h 277"/>
              <a:gd name="T34" fmla="*/ 288 w 289"/>
              <a:gd name="T35" fmla="*/ 96 h 277"/>
              <a:gd name="T36" fmla="*/ 288 w 289"/>
              <a:gd name="T37" fmla="*/ 120 h 277"/>
              <a:gd name="T38" fmla="*/ 288 w 289"/>
              <a:gd name="T39" fmla="*/ 144 h 277"/>
              <a:gd name="T40" fmla="*/ 288 w 289"/>
              <a:gd name="T41" fmla="*/ 168 h 277"/>
              <a:gd name="T42" fmla="*/ 276 w 289"/>
              <a:gd name="T43" fmla="*/ 192 h 277"/>
              <a:gd name="T44" fmla="*/ 264 w 289"/>
              <a:gd name="T45" fmla="*/ 216 h 277"/>
              <a:gd name="T46" fmla="*/ 252 w 289"/>
              <a:gd name="T47" fmla="*/ 240 h 277"/>
              <a:gd name="T48" fmla="*/ 228 w 289"/>
              <a:gd name="T49" fmla="*/ 264 h 277"/>
              <a:gd name="T50" fmla="*/ 204 w 289"/>
              <a:gd name="T51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9" h="277">
                <a:moveTo>
                  <a:pt x="12" y="144"/>
                </a:moveTo>
                <a:lnTo>
                  <a:pt x="0" y="120"/>
                </a:lnTo>
                <a:lnTo>
                  <a:pt x="0" y="96"/>
                </a:lnTo>
                <a:lnTo>
                  <a:pt x="12" y="72"/>
                </a:lnTo>
                <a:lnTo>
                  <a:pt x="36" y="60"/>
                </a:lnTo>
                <a:lnTo>
                  <a:pt x="48" y="36"/>
                </a:lnTo>
                <a:lnTo>
                  <a:pt x="72" y="36"/>
                </a:lnTo>
                <a:lnTo>
                  <a:pt x="84" y="12"/>
                </a:lnTo>
                <a:lnTo>
                  <a:pt x="108" y="12"/>
                </a:lnTo>
                <a:lnTo>
                  <a:pt x="132" y="0"/>
                </a:lnTo>
                <a:lnTo>
                  <a:pt x="156" y="0"/>
                </a:lnTo>
                <a:lnTo>
                  <a:pt x="180" y="0"/>
                </a:lnTo>
                <a:lnTo>
                  <a:pt x="204" y="12"/>
                </a:lnTo>
                <a:lnTo>
                  <a:pt x="228" y="24"/>
                </a:lnTo>
                <a:lnTo>
                  <a:pt x="252" y="36"/>
                </a:lnTo>
                <a:lnTo>
                  <a:pt x="264" y="60"/>
                </a:lnTo>
                <a:lnTo>
                  <a:pt x="288" y="72"/>
                </a:lnTo>
                <a:lnTo>
                  <a:pt x="288" y="96"/>
                </a:lnTo>
                <a:lnTo>
                  <a:pt x="288" y="120"/>
                </a:lnTo>
                <a:lnTo>
                  <a:pt x="288" y="144"/>
                </a:lnTo>
                <a:lnTo>
                  <a:pt x="288" y="168"/>
                </a:lnTo>
                <a:lnTo>
                  <a:pt x="276" y="192"/>
                </a:lnTo>
                <a:lnTo>
                  <a:pt x="264" y="216"/>
                </a:lnTo>
                <a:lnTo>
                  <a:pt x="252" y="240"/>
                </a:lnTo>
                <a:lnTo>
                  <a:pt x="228" y="264"/>
                </a:lnTo>
                <a:lnTo>
                  <a:pt x="204" y="27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53" name="Rectangle 61">
            <a:extLst>
              <a:ext uri="{FF2B5EF4-FFF2-40B4-BE49-F238E27FC236}">
                <a16:creationId xmlns:a16="http://schemas.microsoft.com/office/drawing/2014/main" id="{8237B547-9B1F-4730-950C-97F53CED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714" y="3524251"/>
            <a:ext cx="92653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600"/>
              <a:t>JK=00,10</a:t>
            </a:r>
          </a:p>
        </p:txBody>
      </p:sp>
      <p:grpSp>
        <p:nvGrpSpPr>
          <p:cNvPr id="33864" name="Group 72">
            <a:extLst>
              <a:ext uri="{FF2B5EF4-FFF2-40B4-BE49-F238E27FC236}">
                <a16:creationId xmlns:a16="http://schemas.microsoft.com/office/drawing/2014/main" id="{23B1301B-52BA-4222-B22B-CBE34D850299}"/>
              </a:ext>
            </a:extLst>
          </p:cNvPr>
          <p:cNvGrpSpPr>
            <a:grpSpLocks/>
          </p:cNvGrpSpPr>
          <p:nvPr/>
        </p:nvGrpSpPr>
        <p:grpSpPr bwMode="auto">
          <a:xfrm>
            <a:off x="6310315" y="400051"/>
            <a:ext cx="3929063" cy="1250951"/>
            <a:chOff x="3015" y="252"/>
            <a:chExt cx="2475" cy="788"/>
          </a:xfrm>
        </p:grpSpPr>
        <p:sp>
          <p:nvSpPr>
            <p:cNvPr id="33854" name="Oval 62">
              <a:extLst>
                <a:ext uri="{FF2B5EF4-FFF2-40B4-BE49-F238E27FC236}">
                  <a16:creationId xmlns:a16="http://schemas.microsoft.com/office/drawing/2014/main" id="{7AC969C2-C2D1-485B-9C28-B5380A38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603"/>
              <a:ext cx="467" cy="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Q=0</a:t>
              </a:r>
            </a:p>
          </p:txBody>
        </p:sp>
        <p:sp>
          <p:nvSpPr>
            <p:cNvPr id="33855" name="Oval 63">
              <a:extLst>
                <a:ext uri="{FF2B5EF4-FFF2-40B4-BE49-F238E27FC236}">
                  <a16:creationId xmlns:a16="http://schemas.microsoft.com/office/drawing/2014/main" id="{1AC333DA-EEBB-45B6-B16B-C5239E3A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" y="603"/>
              <a:ext cx="467" cy="29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Q=1</a:t>
              </a:r>
            </a:p>
          </p:txBody>
        </p:sp>
        <p:sp>
          <p:nvSpPr>
            <p:cNvPr id="33856" name="Line 64">
              <a:extLst>
                <a:ext uri="{FF2B5EF4-FFF2-40B4-BE49-F238E27FC236}">
                  <a16:creationId xmlns:a16="http://schemas.microsoft.com/office/drawing/2014/main" id="{0ABBE884-CB21-407E-804B-FC5D7AB34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62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57" name="Rectangle 65">
              <a:extLst>
                <a:ext uri="{FF2B5EF4-FFF2-40B4-BE49-F238E27FC236}">
                  <a16:creationId xmlns:a16="http://schemas.microsoft.com/office/drawing/2014/main" id="{E906913F-7807-4361-9CBE-5E53F89B2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444"/>
              <a:ext cx="4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RS= 01</a:t>
              </a:r>
            </a:p>
          </p:txBody>
        </p:sp>
        <p:sp>
          <p:nvSpPr>
            <p:cNvPr id="33858" name="Line 66">
              <a:extLst>
                <a:ext uri="{FF2B5EF4-FFF2-40B4-BE49-F238E27FC236}">
                  <a16:creationId xmlns:a16="http://schemas.microsoft.com/office/drawing/2014/main" id="{684F46EA-F35E-47EB-A282-6E6546322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816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59" name="Rectangle 67">
              <a:extLst>
                <a:ext uri="{FF2B5EF4-FFF2-40B4-BE49-F238E27FC236}">
                  <a16:creationId xmlns:a16="http://schemas.microsoft.com/office/drawing/2014/main" id="{E96015D3-99D1-4718-80D8-5CEBF739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828"/>
              <a:ext cx="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RS=10</a:t>
              </a:r>
            </a:p>
          </p:txBody>
        </p:sp>
        <p:sp>
          <p:nvSpPr>
            <p:cNvPr id="33860" name="Freeform 68">
              <a:extLst>
                <a:ext uri="{FF2B5EF4-FFF2-40B4-BE49-F238E27FC236}">
                  <a16:creationId xmlns:a16="http://schemas.microsoft.com/office/drawing/2014/main" id="{398DF062-3B39-474E-BB36-BF72536C1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432"/>
              <a:ext cx="289" cy="277"/>
            </a:xfrm>
            <a:custGeom>
              <a:avLst/>
              <a:gdLst>
                <a:gd name="T0" fmla="*/ 276 w 289"/>
                <a:gd name="T1" fmla="*/ 144 h 277"/>
                <a:gd name="T2" fmla="*/ 288 w 289"/>
                <a:gd name="T3" fmla="*/ 120 h 277"/>
                <a:gd name="T4" fmla="*/ 288 w 289"/>
                <a:gd name="T5" fmla="*/ 96 h 277"/>
                <a:gd name="T6" fmla="*/ 276 w 289"/>
                <a:gd name="T7" fmla="*/ 72 h 277"/>
                <a:gd name="T8" fmla="*/ 252 w 289"/>
                <a:gd name="T9" fmla="*/ 60 h 277"/>
                <a:gd name="T10" fmla="*/ 240 w 289"/>
                <a:gd name="T11" fmla="*/ 36 h 277"/>
                <a:gd name="T12" fmla="*/ 216 w 289"/>
                <a:gd name="T13" fmla="*/ 36 h 277"/>
                <a:gd name="T14" fmla="*/ 204 w 289"/>
                <a:gd name="T15" fmla="*/ 12 h 277"/>
                <a:gd name="T16" fmla="*/ 180 w 289"/>
                <a:gd name="T17" fmla="*/ 12 h 277"/>
                <a:gd name="T18" fmla="*/ 156 w 289"/>
                <a:gd name="T19" fmla="*/ 0 h 277"/>
                <a:gd name="T20" fmla="*/ 132 w 289"/>
                <a:gd name="T21" fmla="*/ 0 h 277"/>
                <a:gd name="T22" fmla="*/ 108 w 289"/>
                <a:gd name="T23" fmla="*/ 0 h 277"/>
                <a:gd name="T24" fmla="*/ 84 w 289"/>
                <a:gd name="T25" fmla="*/ 12 h 277"/>
                <a:gd name="T26" fmla="*/ 60 w 289"/>
                <a:gd name="T27" fmla="*/ 24 h 277"/>
                <a:gd name="T28" fmla="*/ 36 w 289"/>
                <a:gd name="T29" fmla="*/ 36 h 277"/>
                <a:gd name="T30" fmla="*/ 24 w 289"/>
                <a:gd name="T31" fmla="*/ 60 h 277"/>
                <a:gd name="T32" fmla="*/ 0 w 289"/>
                <a:gd name="T33" fmla="*/ 72 h 277"/>
                <a:gd name="T34" fmla="*/ 0 w 289"/>
                <a:gd name="T35" fmla="*/ 96 h 277"/>
                <a:gd name="T36" fmla="*/ 0 w 289"/>
                <a:gd name="T37" fmla="*/ 120 h 277"/>
                <a:gd name="T38" fmla="*/ 0 w 289"/>
                <a:gd name="T39" fmla="*/ 144 h 277"/>
                <a:gd name="T40" fmla="*/ 0 w 289"/>
                <a:gd name="T41" fmla="*/ 168 h 277"/>
                <a:gd name="T42" fmla="*/ 12 w 289"/>
                <a:gd name="T43" fmla="*/ 192 h 277"/>
                <a:gd name="T44" fmla="*/ 24 w 289"/>
                <a:gd name="T45" fmla="*/ 216 h 277"/>
                <a:gd name="T46" fmla="*/ 36 w 289"/>
                <a:gd name="T47" fmla="*/ 240 h 277"/>
                <a:gd name="T48" fmla="*/ 60 w 289"/>
                <a:gd name="T49" fmla="*/ 264 h 277"/>
                <a:gd name="T50" fmla="*/ 84 w 289"/>
                <a:gd name="T51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277">
                  <a:moveTo>
                    <a:pt x="276" y="144"/>
                  </a:moveTo>
                  <a:lnTo>
                    <a:pt x="288" y="120"/>
                  </a:lnTo>
                  <a:lnTo>
                    <a:pt x="288" y="96"/>
                  </a:lnTo>
                  <a:lnTo>
                    <a:pt x="276" y="72"/>
                  </a:lnTo>
                  <a:lnTo>
                    <a:pt x="252" y="60"/>
                  </a:lnTo>
                  <a:lnTo>
                    <a:pt x="240" y="36"/>
                  </a:lnTo>
                  <a:lnTo>
                    <a:pt x="216" y="36"/>
                  </a:lnTo>
                  <a:lnTo>
                    <a:pt x="204" y="12"/>
                  </a:lnTo>
                  <a:lnTo>
                    <a:pt x="180" y="12"/>
                  </a:lnTo>
                  <a:lnTo>
                    <a:pt x="156" y="0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84" y="12"/>
                  </a:lnTo>
                  <a:lnTo>
                    <a:pt x="60" y="24"/>
                  </a:lnTo>
                  <a:lnTo>
                    <a:pt x="36" y="36"/>
                  </a:lnTo>
                  <a:lnTo>
                    <a:pt x="24" y="60"/>
                  </a:lnTo>
                  <a:lnTo>
                    <a:pt x="0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0" y="144"/>
                  </a:lnTo>
                  <a:lnTo>
                    <a:pt x="0" y="168"/>
                  </a:lnTo>
                  <a:lnTo>
                    <a:pt x="12" y="192"/>
                  </a:lnTo>
                  <a:lnTo>
                    <a:pt x="24" y="216"/>
                  </a:lnTo>
                  <a:lnTo>
                    <a:pt x="36" y="240"/>
                  </a:lnTo>
                  <a:lnTo>
                    <a:pt x="60" y="264"/>
                  </a:lnTo>
                  <a:lnTo>
                    <a:pt x="84" y="2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61" name="Rectangle 69">
              <a:extLst>
                <a:ext uri="{FF2B5EF4-FFF2-40B4-BE49-F238E27FC236}">
                  <a16:creationId xmlns:a16="http://schemas.microsoft.com/office/drawing/2014/main" id="{BD869AD3-E7F0-474B-B255-333FED29C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00"/>
              <a:ext cx="6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RS=00,10</a:t>
              </a:r>
            </a:p>
          </p:txBody>
        </p:sp>
        <p:sp>
          <p:nvSpPr>
            <p:cNvPr id="33862" name="Freeform 70">
              <a:extLst>
                <a:ext uri="{FF2B5EF4-FFF2-40B4-BE49-F238E27FC236}">
                  <a16:creationId xmlns:a16="http://schemas.microsoft.com/office/drawing/2014/main" id="{443A8ECE-B444-427E-8425-F63DBDF75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432"/>
              <a:ext cx="289" cy="277"/>
            </a:xfrm>
            <a:custGeom>
              <a:avLst/>
              <a:gdLst>
                <a:gd name="T0" fmla="*/ 12 w 289"/>
                <a:gd name="T1" fmla="*/ 144 h 277"/>
                <a:gd name="T2" fmla="*/ 0 w 289"/>
                <a:gd name="T3" fmla="*/ 120 h 277"/>
                <a:gd name="T4" fmla="*/ 0 w 289"/>
                <a:gd name="T5" fmla="*/ 96 h 277"/>
                <a:gd name="T6" fmla="*/ 12 w 289"/>
                <a:gd name="T7" fmla="*/ 72 h 277"/>
                <a:gd name="T8" fmla="*/ 36 w 289"/>
                <a:gd name="T9" fmla="*/ 60 h 277"/>
                <a:gd name="T10" fmla="*/ 48 w 289"/>
                <a:gd name="T11" fmla="*/ 36 h 277"/>
                <a:gd name="T12" fmla="*/ 72 w 289"/>
                <a:gd name="T13" fmla="*/ 36 h 277"/>
                <a:gd name="T14" fmla="*/ 84 w 289"/>
                <a:gd name="T15" fmla="*/ 12 h 277"/>
                <a:gd name="T16" fmla="*/ 108 w 289"/>
                <a:gd name="T17" fmla="*/ 12 h 277"/>
                <a:gd name="T18" fmla="*/ 132 w 289"/>
                <a:gd name="T19" fmla="*/ 0 h 277"/>
                <a:gd name="T20" fmla="*/ 156 w 289"/>
                <a:gd name="T21" fmla="*/ 0 h 277"/>
                <a:gd name="T22" fmla="*/ 180 w 289"/>
                <a:gd name="T23" fmla="*/ 0 h 277"/>
                <a:gd name="T24" fmla="*/ 204 w 289"/>
                <a:gd name="T25" fmla="*/ 12 h 277"/>
                <a:gd name="T26" fmla="*/ 228 w 289"/>
                <a:gd name="T27" fmla="*/ 24 h 277"/>
                <a:gd name="T28" fmla="*/ 252 w 289"/>
                <a:gd name="T29" fmla="*/ 36 h 277"/>
                <a:gd name="T30" fmla="*/ 264 w 289"/>
                <a:gd name="T31" fmla="*/ 60 h 277"/>
                <a:gd name="T32" fmla="*/ 288 w 289"/>
                <a:gd name="T33" fmla="*/ 72 h 277"/>
                <a:gd name="T34" fmla="*/ 288 w 289"/>
                <a:gd name="T35" fmla="*/ 96 h 277"/>
                <a:gd name="T36" fmla="*/ 288 w 289"/>
                <a:gd name="T37" fmla="*/ 120 h 277"/>
                <a:gd name="T38" fmla="*/ 288 w 289"/>
                <a:gd name="T39" fmla="*/ 144 h 277"/>
                <a:gd name="T40" fmla="*/ 288 w 289"/>
                <a:gd name="T41" fmla="*/ 168 h 277"/>
                <a:gd name="T42" fmla="*/ 276 w 289"/>
                <a:gd name="T43" fmla="*/ 192 h 277"/>
                <a:gd name="T44" fmla="*/ 264 w 289"/>
                <a:gd name="T45" fmla="*/ 216 h 277"/>
                <a:gd name="T46" fmla="*/ 252 w 289"/>
                <a:gd name="T47" fmla="*/ 240 h 277"/>
                <a:gd name="T48" fmla="*/ 228 w 289"/>
                <a:gd name="T49" fmla="*/ 264 h 277"/>
                <a:gd name="T50" fmla="*/ 204 w 289"/>
                <a:gd name="T51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277">
                  <a:moveTo>
                    <a:pt x="12" y="144"/>
                  </a:moveTo>
                  <a:lnTo>
                    <a:pt x="0" y="120"/>
                  </a:lnTo>
                  <a:lnTo>
                    <a:pt x="0" y="9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48" y="36"/>
                  </a:lnTo>
                  <a:lnTo>
                    <a:pt x="72" y="36"/>
                  </a:lnTo>
                  <a:lnTo>
                    <a:pt x="84" y="12"/>
                  </a:lnTo>
                  <a:lnTo>
                    <a:pt x="108" y="12"/>
                  </a:lnTo>
                  <a:lnTo>
                    <a:pt x="132" y="0"/>
                  </a:lnTo>
                  <a:lnTo>
                    <a:pt x="156" y="0"/>
                  </a:lnTo>
                  <a:lnTo>
                    <a:pt x="180" y="0"/>
                  </a:lnTo>
                  <a:lnTo>
                    <a:pt x="204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64" y="60"/>
                  </a:lnTo>
                  <a:lnTo>
                    <a:pt x="288" y="72"/>
                  </a:lnTo>
                  <a:lnTo>
                    <a:pt x="288" y="96"/>
                  </a:lnTo>
                  <a:lnTo>
                    <a:pt x="288" y="120"/>
                  </a:lnTo>
                  <a:lnTo>
                    <a:pt x="288" y="144"/>
                  </a:lnTo>
                  <a:lnTo>
                    <a:pt x="288" y="168"/>
                  </a:lnTo>
                  <a:lnTo>
                    <a:pt x="276" y="192"/>
                  </a:lnTo>
                  <a:lnTo>
                    <a:pt x="264" y="216"/>
                  </a:lnTo>
                  <a:lnTo>
                    <a:pt x="252" y="240"/>
                  </a:lnTo>
                  <a:lnTo>
                    <a:pt x="228" y="264"/>
                  </a:lnTo>
                  <a:lnTo>
                    <a:pt x="204" y="2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63" name="Rectangle 71">
              <a:extLst>
                <a:ext uri="{FF2B5EF4-FFF2-40B4-BE49-F238E27FC236}">
                  <a16:creationId xmlns:a16="http://schemas.microsoft.com/office/drawing/2014/main" id="{BC1E8D16-EA8B-4D99-B38B-985AA9DDC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252"/>
              <a:ext cx="6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/>
                <a:t>RS=00,01</a:t>
              </a:r>
            </a:p>
          </p:txBody>
        </p:sp>
      </p:grpSp>
      <p:sp>
        <p:nvSpPr>
          <p:cNvPr id="33865" name="Line 73">
            <a:extLst>
              <a:ext uri="{FF2B5EF4-FFF2-40B4-BE49-F238E27FC236}">
                <a16:creationId xmlns:a16="http://schemas.microsoft.com/office/drawing/2014/main" id="{7A836EA8-2682-4400-8BA6-387585EEA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6B5666C-E3E9-4E37-A059-788CBB391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700" y="177801"/>
            <a:ext cx="7715738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Conversion  Between Flip Flop Types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8E1517A-271D-4E4F-B036-7F906B66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611189"/>
            <a:ext cx="8013700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b="1" dirty="0"/>
              <a:t>Procedure uses excitation tables</a:t>
            </a:r>
          </a:p>
          <a:p>
            <a:pPr eaLnBrk="0" hangingPunct="0"/>
            <a:endParaRPr lang="en-US" altLang="en-US" b="1" dirty="0"/>
          </a:p>
          <a:p>
            <a:pPr eaLnBrk="0" hangingPunct="0"/>
            <a:r>
              <a:rPr lang="en-US" altLang="en-US" b="1" dirty="0"/>
              <a:t>Method: </a:t>
            </a:r>
            <a:r>
              <a:rPr lang="en-US" altLang="en-US" dirty="0"/>
              <a:t>to realize a type </a:t>
            </a:r>
            <a:r>
              <a:rPr lang="en-US" altLang="en-US" b="1" dirty="0"/>
              <a:t>A</a:t>
            </a:r>
            <a:r>
              <a:rPr lang="en-US" altLang="en-US" dirty="0"/>
              <a:t> flipflop using a type </a:t>
            </a:r>
            <a:r>
              <a:rPr lang="en-US" altLang="en-US" b="1" dirty="0"/>
              <a:t>B</a:t>
            </a:r>
            <a:r>
              <a:rPr lang="en-US" altLang="en-US" dirty="0"/>
              <a:t> flipflop:</a:t>
            </a:r>
          </a:p>
          <a:p>
            <a:pPr eaLnBrk="0" hangingPunct="0"/>
            <a:endParaRPr lang="en-US" altLang="en-US" b="1" dirty="0"/>
          </a:p>
          <a:p>
            <a:pPr eaLnBrk="0" hangingPunct="0"/>
            <a:r>
              <a:rPr lang="en-US" altLang="en-US" dirty="0"/>
              <a:t>1. Start with the K-map or state-table for the A-flipflop.</a:t>
            </a:r>
          </a:p>
          <a:p>
            <a:pPr eaLnBrk="0" hangingPunct="0"/>
            <a:r>
              <a:rPr lang="en-US" altLang="en-US" dirty="0"/>
              <a:t>2. Express B-flipflop inputs as a function of the inputs and present state of </a:t>
            </a:r>
          </a:p>
          <a:p>
            <a:pPr eaLnBrk="0" hangingPunct="0"/>
            <a:r>
              <a:rPr lang="en-US" altLang="en-US" dirty="0"/>
              <a:t>    A-flipflop such that the required state transitions of A-flipflop are </a:t>
            </a:r>
            <a:r>
              <a:rPr lang="en-US" altLang="en-US" dirty="0" err="1"/>
              <a:t>reallized</a:t>
            </a:r>
            <a:r>
              <a:rPr lang="en-US" altLang="en-US" dirty="0"/>
              <a:t>. </a:t>
            </a:r>
          </a:p>
        </p:txBody>
      </p:sp>
      <p:grpSp>
        <p:nvGrpSpPr>
          <p:cNvPr id="34829" name="Group 13">
            <a:extLst>
              <a:ext uri="{FF2B5EF4-FFF2-40B4-BE49-F238E27FC236}">
                <a16:creationId xmlns:a16="http://schemas.microsoft.com/office/drawing/2014/main" id="{6D171273-8F80-473C-B4FE-571F4DEDF44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130551"/>
            <a:ext cx="1371600" cy="1044576"/>
            <a:chOff x="624" y="1972"/>
            <a:chExt cx="864" cy="658"/>
          </a:xfrm>
        </p:grpSpPr>
        <p:sp>
          <p:nvSpPr>
            <p:cNvPr id="34820" name="Rectangle 4">
              <a:extLst>
                <a:ext uri="{FF2B5EF4-FFF2-40B4-BE49-F238E27FC236}">
                  <a16:creationId xmlns:a16="http://schemas.microsoft.com/office/drawing/2014/main" id="{885B6A9E-F325-42A0-9CB6-64153DBC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972"/>
              <a:ext cx="472" cy="6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1" name="Line 5">
              <a:extLst>
                <a:ext uri="{FF2B5EF4-FFF2-40B4-BE49-F238E27FC236}">
                  <a16:creationId xmlns:a16="http://schemas.microsoft.com/office/drawing/2014/main" id="{913CA4B9-FBA5-4EBC-8E8B-FDEBABBE6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0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2" name="Line 6">
              <a:extLst>
                <a:ext uri="{FF2B5EF4-FFF2-40B4-BE49-F238E27FC236}">
                  <a16:creationId xmlns:a16="http://schemas.microsoft.com/office/drawing/2014/main" id="{DA003BFF-8BAA-464A-9DDA-4D66A3720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3" name="Line 7">
              <a:extLst>
                <a:ext uri="{FF2B5EF4-FFF2-40B4-BE49-F238E27FC236}">
                  <a16:creationId xmlns:a16="http://schemas.microsoft.com/office/drawing/2014/main" id="{137DFDB7-A8EB-4BF6-A5E8-CD3453F01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4" name="Line 8">
              <a:extLst>
                <a:ext uri="{FF2B5EF4-FFF2-40B4-BE49-F238E27FC236}">
                  <a16:creationId xmlns:a16="http://schemas.microsoft.com/office/drawing/2014/main" id="{BFA72B5D-AE94-4367-96D4-3A104E9A1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25" name="Oval 9">
              <a:extLst>
                <a:ext uri="{FF2B5EF4-FFF2-40B4-BE49-F238E27FC236}">
                  <a16:creationId xmlns:a16="http://schemas.microsoft.com/office/drawing/2014/main" id="{77FD351A-8744-44D8-8725-F96FCDAE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2452"/>
              <a:ext cx="88" cy="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5D27AC5D-65FF-461C-95A7-6312A413C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2015"/>
              <a:ext cx="1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x</a:t>
              </a:r>
            </a:p>
          </p:txBody>
        </p:sp>
        <p:sp>
          <p:nvSpPr>
            <p:cNvPr id="34827" name="Rectangle 11">
              <a:extLst>
                <a:ext uri="{FF2B5EF4-FFF2-40B4-BE49-F238E27FC236}">
                  <a16:creationId xmlns:a16="http://schemas.microsoft.com/office/drawing/2014/main" id="{F2872E60-1423-438D-8B22-DCC145BBB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2399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y</a:t>
              </a:r>
            </a:p>
          </p:txBody>
        </p:sp>
        <p:sp>
          <p:nvSpPr>
            <p:cNvPr id="34828" name="Rectangle 12">
              <a:extLst>
                <a:ext uri="{FF2B5EF4-FFF2-40B4-BE49-F238E27FC236}">
                  <a16:creationId xmlns:a16="http://schemas.microsoft.com/office/drawing/2014/main" id="{62AE3213-5D4A-4DCA-8A5A-0890E30B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015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Q</a:t>
              </a:r>
            </a:p>
          </p:txBody>
        </p:sp>
      </p:grp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8DFEF50A-53F7-4B58-9C01-0F9BF4B2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4418014"/>
            <a:ext cx="8038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Type B</a:t>
            </a:r>
          </a:p>
        </p:txBody>
      </p:sp>
      <p:grpSp>
        <p:nvGrpSpPr>
          <p:cNvPr id="34851" name="Group 35">
            <a:extLst>
              <a:ext uri="{FF2B5EF4-FFF2-40B4-BE49-F238E27FC236}">
                <a16:creationId xmlns:a16="http://schemas.microsoft.com/office/drawing/2014/main" id="{AF57CAA4-6944-4ECD-A0F4-27521305EBF6}"/>
              </a:ext>
            </a:extLst>
          </p:cNvPr>
          <p:cNvGrpSpPr>
            <a:grpSpLocks/>
          </p:cNvGrpSpPr>
          <p:nvPr/>
        </p:nvGrpSpPr>
        <p:grpSpPr bwMode="auto">
          <a:xfrm>
            <a:off x="6767514" y="2970215"/>
            <a:ext cx="2757487" cy="1357313"/>
            <a:chOff x="3303" y="1871"/>
            <a:chExt cx="1737" cy="855"/>
          </a:xfrm>
        </p:grpSpPr>
        <p:grpSp>
          <p:nvGrpSpPr>
            <p:cNvPr id="34840" name="Group 24">
              <a:extLst>
                <a:ext uri="{FF2B5EF4-FFF2-40B4-BE49-F238E27FC236}">
                  <a16:creationId xmlns:a16="http://schemas.microsoft.com/office/drawing/2014/main" id="{3289759A-0659-4C79-A599-050AE7649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972"/>
              <a:ext cx="864" cy="658"/>
              <a:chOff x="4176" y="1972"/>
              <a:chExt cx="864" cy="658"/>
            </a:xfrm>
          </p:grpSpPr>
          <p:sp>
            <p:nvSpPr>
              <p:cNvPr id="34831" name="Rectangle 15">
                <a:extLst>
                  <a:ext uri="{FF2B5EF4-FFF2-40B4-BE49-F238E27FC236}">
                    <a16:creationId xmlns:a16="http://schemas.microsoft.com/office/drawing/2014/main" id="{FB1AB614-F9AB-4F70-A47E-0A680475D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1972"/>
                <a:ext cx="472" cy="6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832" name="Line 16">
                <a:extLst>
                  <a:ext uri="{FF2B5EF4-FFF2-40B4-BE49-F238E27FC236}">
                    <a16:creationId xmlns:a16="http://schemas.microsoft.com/office/drawing/2014/main" id="{16B6B97A-2FB3-4E63-AE59-3D5DB715B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0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833" name="Line 17">
                <a:extLst>
                  <a:ext uri="{FF2B5EF4-FFF2-40B4-BE49-F238E27FC236}">
                    <a16:creationId xmlns:a16="http://schemas.microsoft.com/office/drawing/2014/main" id="{B8C1DB73-F578-4472-8771-20EBD95F9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49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834" name="Line 18">
                <a:extLst>
                  <a:ext uri="{FF2B5EF4-FFF2-40B4-BE49-F238E27FC236}">
                    <a16:creationId xmlns:a16="http://schemas.microsoft.com/office/drawing/2014/main" id="{308C1985-A4DA-4DDB-A17D-E66B831D6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206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835" name="Line 19">
                <a:extLst>
                  <a:ext uri="{FF2B5EF4-FFF2-40B4-BE49-F238E27FC236}">
                    <a16:creationId xmlns:a16="http://schemas.microsoft.com/office/drawing/2014/main" id="{AA8D7D88-2122-4145-9B06-8C5531E42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249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836" name="Oval 20">
                <a:extLst>
                  <a:ext uri="{FF2B5EF4-FFF2-40B4-BE49-F238E27FC236}">
                    <a16:creationId xmlns:a16="http://schemas.microsoft.com/office/drawing/2014/main" id="{44A1B8E0-A94A-4D8D-98AF-D6BF6ACF1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2452"/>
                <a:ext cx="8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4837" name="Rectangle 21">
                <a:extLst>
                  <a:ext uri="{FF2B5EF4-FFF2-40B4-BE49-F238E27FC236}">
                    <a16:creationId xmlns:a16="http://schemas.microsoft.com/office/drawing/2014/main" id="{E354CBAE-8441-446E-B489-7EE1674A4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2015"/>
                <a:ext cx="17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/>
                  <a:t>x</a:t>
                </a:r>
              </a:p>
            </p:txBody>
          </p:sp>
          <p:sp>
            <p:nvSpPr>
              <p:cNvPr id="34838" name="Rectangle 22">
                <a:extLst>
                  <a:ext uri="{FF2B5EF4-FFF2-40B4-BE49-F238E27FC236}">
                    <a16:creationId xmlns:a16="http://schemas.microsoft.com/office/drawing/2014/main" id="{F4BA1A40-52C3-4053-B953-41B8E681F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9" y="2399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/>
                  <a:t>y</a:t>
                </a:r>
              </a:p>
            </p:txBody>
          </p:sp>
          <p:sp>
            <p:nvSpPr>
              <p:cNvPr id="34839" name="Rectangle 23">
                <a:extLst>
                  <a:ext uri="{FF2B5EF4-FFF2-40B4-BE49-F238E27FC236}">
                    <a16:creationId xmlns:a16="http://schemas.microsoft.com/office/drawing/2014/main" id="{83A44FEE-3820-4E9E-959E-926E6DD3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" y="2015"/>
                <a:ext cx="2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altLang="en-US"/>
                  <a:t>Q</a:t>
                </a:r>
              </a:p>
            </p:txBody>
          </p:sp>
        </p:grpSp>
        <p:sp>
          <p:nvSpPr>
            <p:cNvPr id="34841" name="AutoShape 25">
              <a:extLst>
                <a:ext uri="{FF2B5EF4-FFF2-40B4-BE49-F238E27FC236}">
                  <a16:creationId xmlns:a16="http://schemas.microsoft.com/office/drawing/2014/main" id="{FD491CED-4276-40D9-AB49-9E0F1D34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1924"/>
              <a:ext cx="328" cy="280"/>
            </a:xfrm>
            <a:prstGeom prst="homePlate">
              <a:avLst>
                <a:gd name="adj" fmla="val 3904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42" name="AutoShape 26">
              <a:extLst>
                <a:ext uri="{FF2B5EF4-FFF2-40B4-BE49-F238E27FC236}">
                  <a16:creationId xmlns:a16="http://schemas.microsoft.com/office/drawing/2014/main" id="{420F42B3-7807-4F1A-BD30-7D7EF4B17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356"/>
              <a:ext cx="328" cy="280"/>
            </a:xfrm>
            <a:prstGeom prst="homePlate">
              <a:avLst>
                <a:gd name="adj" fmla="val 3904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43" name="Line 27">
              <a:extLst>
                <a:ext uri="{FF2B5EF4-FFF2-40B4-BE49-F238E27FC236}">
                  <a16:creationId xmlns:a16="http://schemas.microsoft.com/office/drawing/2014/main" id="{9C5352B6-B151-4F20-81BA-02ACD6C7D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96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44" name="Line 28">
              <a:extLst>
                <a:ext uri="{FF2B5EF4-FFF2-40B4-BE49-F238E27FC236}">
                  <a16:creationId xmlns:a16="http://schemas.microsoft.com/office/drawing/2014/main" id="{C27C27F4-FA02-43FE-9F44-2FFC821F0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5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45" name="Freeform 29">
              <a:extLst>
                <a:ext uri="{FF2B5EF4-FFF2-40B4-BE49-F238E27FC236}">
                  <a16:creationId xmlns:a16="http://schemas.microsoft.com/office/drawing/2014/main" id="{C57D5F7C-B317-451A-B4B9-9F1B2F74C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160"/>
              <a:ext cx="145" cy="433"/>
            </a:xfrm>
            <a:custGeom>
              <a:avLst/>
              <a:gdLst>
                <a:gd name="T0" fmla="*/ 0 w 145"/>
                <a:gd name="T1" fmla="*/ 432 h 433"/>
                <a:gd name="T2" fmla="*/ 0 w 145"/>
                <a:gd name="T3" fmla="*/ 0 h 433"/>
                <a:gd name="T4" fmla="*/ 144 w 145"/>
                <a:gd name="T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433">
                  <a:moveTo>
                    <a:pt x="0" y="432"/>
                  </a:move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46" name="Freeform 30">
              <a:extLst>
                <a:ext uri="{FF2B5EF4-FFF2-40B4-BE49-F238E27FC236}">
                  <a16:creationId xmlns:a16="http://schemas.microsoft.com/office/drawing/2014/main" id="{B264CDE6-3BBA-49A1-9671-72096EE18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1968"/>
              <a:ext cx="241" cy="433"/>
            </a:xfrm>
            <a:custGeom>
              <a:avLst/>
              <a:gdLst>
                <a:gd name="T0" fmla="*/ 0 w 241"/>
                <a:gd name="T1" fmla="*/ 0 h 433"/>
                <a:gd name="T2" fmla="*/ 0 w 241"/>
                <a:gd name="T3" fmla="*/ 432 h 433"/>
                <a:gd name="T4" fmla="*/ 240 w 241"/>
                <a:gd name="T5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433">
                  <a:moveTo>
                    <a:pt x="0" y="0"/>
                  </a:moveTo>
                  <a:lnTo>
                    <a:pt x="0" y="432"/>
                  </a:lnTo>
                  <a:lnTo>
                    <a:pt x="240" y="43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847" name="Rectangle 31">
              <a:extLst>
                <a:ext uri="{FF2B5EF4-FFF2-40B4-BE49-F238E27FC236}">
                  <a16:creationId xmlns:a16="http://schemas.microsoft.com/office/drawing/2014/main" id="{F6CDA08F-5BAC-422C-AD3A-D0BBA8250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1871"/>
              <a:ext cx="1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g</a:t>
              </a:r>
            </a:p>
          </p:txBody>
        </p:sp>
        <p:sp>
          <p:nvSpPr>
            <p:cNvPr id="34848" name="Rectangle 32">
              <a:extLst>
                <a:ext uri="{FF2B5EF4-FFF2-40B4-BE49-F238E27FC236}">
                  <a16:creationId xmlns:a16="http://schemas.microsoft.com/office/drawing/2014/main" id="{EF5C52A6-ACEE-46E2-B20A-A49A93F23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249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h</a:t>
              </a:r>
            </a:p>
          </p:txBody>
        </p:sp>
        <p:sp>
          <p:nvSpPr>
            <p:cNvPr id="34849" name="Rectangle 33">
              <a:extLst>
                <a:ext uri="{FF2B5EF4-FFF2-40B4-BE49-F238E27FC236}">
                  <a16:creationId xmlns:a16="http://schemas.microsoft.com/office/drawing/2014/main" id="{2041C253-42FD-4FFC-BC00-B0FAD49A9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967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CL</a:t>
              </a:r>
            </a:p>
          </p:txBody>
        </p:sp>
        <p:sp>
          <p:nvSpPr>
            <p:cNvPr id="34850" name="Rectangle 34">
              <a:extLst>
                <a:ext uri="{FF2B5EF4-FFF2-40B4-BE49-F238E27FC236}">
                  <a16:creationId xmlns:a16="http://schemas.microsoft.com/office/drawing/2014/main" id="{B433B6D1-29CC-45BC-A855-BF1AE814F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2399"/>
              <a:ext cx="2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CL</a:t>
              </a:r>
            </a:p>
          </p:txBody>
        </p:sp>
      </p:grpSp>
      <p:sp>
        <p:nvSpPr>
          <p:cNvPr id="34852" name="Rectangle 36">
            <a:extLst>
              <a:ext uri="{FF2B5EF4-FFF2-40B4-BE49-F238E27FC236}">
                <a16:creationId xmlns:a16="http://schemas.microsoft.com/office/drawing/2014/main" id="{D5751EE8-CC9A-4381-9564-3F68DC40A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713" y="4418014"/>
            <a:ext cx="81189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Type A</a:t>
            </a:r>
          </a:p>
        </p:txBody>
      </p:sp>
      <p:sp>
        <p:nvSpPr>
          <p:cNvPr id="34853" name="AutoShape 37">
            <a:extLst>
              <a:ext uri="{FF2B5EF4-FFF2-40B4-BE49-F238E27FC236}">
                <a16:creationId xmlns:a16="http://schemas.microsoft.com/office/drawing/2014/main" id="{D7AA5B77-BDA2-4F58-BC8F-DE83C921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3435350"/>
            <a:ext cx="901700" cy="520700"/>
          </a:xfrm>
          <a:prstGeom prst="rightArrow">
            <a:avLst>
              <a:gd name="adj1" fmla="val 50000"/>
              <a:gd name="adj2" fmla="val 8659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54" name="Rectangle 38">
            <a:extLst>
              <a:ext uri="{FF2B5EF4-FFF2-40B4-BE49-F238E27FC236}">
                <a16:creationId xmlns:a16="http://schemas.microsoft.com/office/drawing/2014/main" id="{64B07CB3-E56A-4525-B652-E7CA7805E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103814"/>
            <a:ext cx="5553444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1. Find Q</a:t>
            </a:r>
            <a:r>
              <a:rPr lang="en-US" altLang="en-US" sz="2400" baseline="30000"/>
              <a:t>+</a:t>
            </a:r>
            <a:r>
              <a:rPr lang="en-US" altLang="en-US"/>
              <a:t> = f(g,h,Q)  for type A  (using type A state-table)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2. Compute x = f1(g,h,Q)  and y=f2(g,h,Q)  to realize  Q</a:t>
            </a:r>
            <a:r>
              <a:rPr lang="en-US" altLang="en-US" sz="2400" baseline="30000"/>
              <a:t>+</a:t>
            </a:r>
            <a:r>
              <a:rPr lang="en-US" altLang="en-US"/>
              <a:t>.</a:t>
            </a:r>
          </a:p>
        </p:txBody>
      </p:sp>
      <p:sp>
        <p:nvSpPr>
          <p:cNvPr id="34855" name="Freeform 39">
            <a:extLst>
              <a:ext uri="{FF2B5EF4-FFF2-40B4-BE49-F238E27FC236}">
                <a16:creationId xmlns:a16="http://schemas.microsoft.com/office/drawing/2014/main" id="{0F956481-60DB-4B22-872A-2F257108DFC2}"/>
              </a:ext>
            </a:extLst>
          </p:cNvPr>
          <p:cNvSpPr>
            <a:spLocks/>
          </p:cNvSpPr>
          <p:nvPr/>
        </p:nvSpPr>
        <p:spPr bwMode="auto">
          <a:xfrm>
            <a:off x="7467600" y="2895600"/>
            <a:ext cx="2058988" cy="1068388"/>
          </a:xfrm>
          <a:custGeom>
            <a:avLst/>
            <a:gdLst>
              <a:gd name="T0" fmla="*/ 1296 w 1297"/>
              <a:gd name="T1" fmla="*/ 240 h 673"/>
              <a:gd name="T2" fmla="*/ 1296 w 1297"/>
              <a:gd name="T3" fmla="*/ 0 h 673"/>
              <a:gd name="T4" fmla="*/ 48 w 1297"/>
              <a:gd name="T5" fmla="*/ 0 h 673"/>
              <a:gd name="T6" fmla="*/ 0 w 1297"/>
              <a:gd name="T7" fmla="*/ 0 h 673"/>
              <a:gd name="T8" fmla="*/ 0 w 1297"/>
              <a:gd name="T9" fmla="*/ 672 h 673"/>
              <a:gd name="T10" fmla="*/ 96 w 1297"/>
              <a:gd name="T11" fmla="*/ 6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7" h="673">
                <a:moveTo>
                  <a:pt x="1296" y="240"/>
                </a:moveTo>
                <a:lnTo>
                  <a:pt x="1296" y="0"/>
                </a:lnTo>
                <a:lnTo>
                  <a:pt x="48" y="0"/>
                </a:lnTo>
                <a:lnTo>
                  <a:pt x="0" y="0"/>
                </a:lnTo>
                <a:lnTo>
                  <a:pt x="0" y="672"/>
                </a:lnTo>
                <a:lnTo>
                  <a:pt x="96" y="67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56" name="Line 40">
            <a:extLst>
              <a:ext uri="{FF2B5EF4-FFF2-40B4-BE49-F238E27FC236}">
                <a16:creationId xmlns:a16="http://schemas.microsoft.com/office/drawing/2014/main" id="{65DFD1C7-D3BA-425D-BD02-8F40313CC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76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CA2DC83-D067-4DEA-96F1-ED536F583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7724531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Conversion  Between Flip Flop Types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DE2F210-706D-4B72-871F-D46B3D32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29" y="594272"/>
            <a:ext cx="8013700" cy="210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altLang="en-US" sz="2400" b="1" dirty="0"/>
              <a:t>Example: Use JK-FF to realize D-FF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1) Start transition table for D-FF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2) Create K-maps to express J and K as functions of  inputs (D, Q)</a:t>
            </a:r>
          </a:p>
          <a:p>
            <a:pPr eaLnBrk="0" hangingPunct="0">
              <a:lnSpc>
                <a:spcPct val="85000"/>
              </a:lnSpc>
            </a:pPr>
            <a:endParaRPr lang="en-US" altLang="en-US" dirty="0"/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3) Fill in K-maps with appropriate values for J and K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 dirty="0"/>
              <a:t>     to cause the same state transition as in the D-FF transition table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24DDDD95-EFB6-47DA-B5D5-A42D9CAE7CC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724150"/>
            <a:ext cx="38735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5" name="Picture 5">
            <a:extLst>
              <a:ext uri="{FF2B5EF4-FFF2-40B4-BE49-F238E27FC236}">
                <a16:creationId xmlns:a16="http://schemas.microsoft.com/office/drawing/2014/main" id="{C9521A8E-B8A9-4C2F-91CE-1EC3E01AAE8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4470400"/>
            <a:ext cx="32385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6" name="Rectangle 6">
            <a:extLst>
              <a:ext uri="{FF2B5EF4-FFF2-40B4-BE49-F238E27FC236}">
                <a16:creationId xmlns:a16="http://schemas.microsoft.com/office/drawing/2014/main" id="{56A3E44D-B6B4-45AE-A19A-A06964B40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4494214"/>
            <a:ext cx="127939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State-Table 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C40D0BD0-21AA-45F3-80A5-28AB6884C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2888379"/>
            <a:ext cx="2199321" cy="158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dirty="0"/>
              <a:t>D     Q       </a:t>
            </a:r>
            <a:r>
              <a:rPr lang="en-US" altLang="en-US" dirty="0" err="1"/>
              <a:t>Q</a:t>
            </a:r>
            <a:r>
              <a:rPr lang="en-US" altLang="en-US" sz="2400" baseline="30000" dirty="0"/>
              <a:t>+</a:t>
            </a:r>
            <a:r>
              <a:rPr lang="en-US" altLang="en-US" dirty="0"/>
              <a:t>      J    K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en-US" dirty="0"/>
              <a:t>0     0         0        0    X 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 dirty="0"/>
              <a:t>0     1         0        X    1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 dirty="0"/>
              <a:t>1     0         1        1    X</a:t>
            </a:r>
          </a:p>
          <a:p>
            <a:pPr eaLnBrk="0" hangingPunct="0">
              <a:lnSpc>
                <a:spcPct val="100000"/>
              </a:lnSpc>
            </a:pPr>
            <a:r>
              <a:rPr lang="en-US" altLang="en-US" dirty="0"/>
              <a:t>1     1         1        X    0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73477E9D-DEC7-417A-AC9A-502C755B3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2004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E6879BAC-F288-4C9D-8CA5-6788EA497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90195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ABB178C9-834D-487E-9DFC-D62A7115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4" y="5103814"/>
            <a:ext cx="2726773" cy="129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dirty="0"/>
              <a:t>e.g. </a:t>
            </a:r>
          </a:p>
          <a:p>
            <a:pPr eaLnBrk="0" hangingPunct="0"/>
            <a:r>
              <a:rPr lang="en-US" altLang="en-US" dirty="0"/>
              <a:t>when D=Q=0,   then  Q</a:t>
            </a:r>
            <a:r>
              <a:rPr lang="en-US" altLang="en-US" sz="2400" baseline="30000" dirty="0"/>
              <a:t>+</a:t>
            </a:r>
            <a:r>
              <a:rPr lang="en-US" altLang="en-US" dirty="0"/>
              <a:t>= 0</a:t>
            </a:r>
          </a:p>
          <a:p>
            <a:pPr eaLnBrk="0" hangingPunct="0"/>
            <a:r>
              <a:rPr lang="en-US" altLang="en-US" dirty="0"/>
              <a:t>the same transition Q--&gt;Q</a:t>
            </a:r>
            <a:r>
              <a:rPr lang="en-US" altLang="en-US" sz="2400" baseline="30000" dirty="0"/>
              <a:t>+</a:t>
            </a:r>
            <a:endParaRPr lang="en-US" altLang="en-US" dirty="0"/>
          </a:p>
          <a:p>
            <a:pPr eaLnBrk="0" hangingPunct="0"/>
            <a:r>
              <a:rPr lang="en-US" altLang="en-US" dirty="0"/>
              <a:t>is realize with J=0, K=X </a:t>
            </a:r>
          </a:p>
        </p:txBody>
      </p:sp>
      <p:sp>
        <p:nvSpPr>
          <p:cNvPr id="35851" name="Oval 11">
            <a:extLst>
              <a:ext uri="{FF2B5EF4-FFF2-40B4-BE49-F238E27FC236}">
                <a16:creationId xmlns:a16="http://schemas.microsoft.com/office/drawing/2014/main" id="{2AF78AD4-4EC9-415C-87B1-CB50E6DB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0" y="4959350"/>
            <a:ext cx="2921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2" name="Oval 12">
            <a:extLst>
              <a:ext uri="{FF2B5EF4-FFF2-40B4-BE49-F238E27FC236}">
                <a16:creationId xmlns:a16="http://schemas.microsoft.com/office/drawing/2014/main" id="{78F3C389-2C39-457A-9CEB-DD2406A83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6550" y="4959350"/>
            <a:ext cx="2921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3" name="Line 13">
            <a:extLst>
              <a:ext uri="{FF2B5EF4-FFF2-40B4-BE49-F238E27FC236}">
                <a16:creationId xmlns:a16="http://schemas.microsoft.com/office/drawing/2014/main" id="{6E6E302B-B7EB-4377-97CB-9A76CF402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3993" y="29464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CDC4681-3F70-4C9E-940E-C704F458F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7328877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Conversion Between Flip Flops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370F1E5-750A-4879-AB07-3E6A5816E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88" y="633787"/>
            <a:ext cx="6210354" cy="36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sz="2400" b="1" dirty="0"/>
              <a:t>Another Example:</a:t>
            </a:r>
            <a:r>
              <a:rPr lang="en-US" altLang="en-US" sz="2400" dirty="0"/>
              <a:t> Implement JK-FF using  a D-FF</a:t>
            </a:r>
            <a:endParaRPr lang="en-US" altLang="en-US" sz="1600" dirty="0"/>
          </a:p>
        </p:txBody>
      </p:sp>
      <p:grpSp>
        <p:nvGrpSpPr>
          <p:cNvPr id="36873" name="Group 9">
            <a:extLst>
              <a:ext uri="{FF2B5EF4-FFF2-40B4-BE49-F238E27FC236}">
                <a16:creationId xmlns:a16="http://schemas.microsoft.com/office/drawing/2014/main" id="{3618A774-83CD-4AD3-98A6-558B6C22BFE5}"/>
              </a:ext>
            </a:extLst>
          </p:cNvPr>
          <p:cNvGrpSpPr>
            <a:grpSpLocks/>
          </p:cNvGrpSpPr>
          <p:nvPr/>
        </p:nvGrpSpPr>
        <p:grpSpPr bwMode="auto">
          <a:xfrm>
            <a:off x="1796321" y="1411290"/>
            <a:ext cx="3367087" cy="3136899"/>
            <a:chOff x="183" y="623"/>
            <a:chExt cx="2121" cy="1976"/>
          </a:xfrm>
        </p:grpSpPr>
        <p:sp>
          <p:nvSpPr>
            <p:cNvPr id="36868" name="Rectangle 4">
              <a:extLst>
                <a:ext uri="{FF2B5EF4-FFF2-40B4-BE49-F238E27FC236}">
                  <a16:creationId xmlns:a16="http://schemas.microsoft.com/office/drawing/2014/main" id="{F592A741-87DD-4091-A129-E3B9814C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" y="623"/>
              <a:ext cx="1790" cy="1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dirty="0"/>
                <a:t>J    K    Q        </a:t>
              </a:r>
              <a:r>
                <a:rPr lang="en-US" altLang="en-US" dirty="0" err="1"/>
                <a:t>Q</a:t>
              </a:r>
              <a:r>
                <a:rPr lang="en-US" altLang="en-US" dirty="0"/>
                <a:t>+        D        T</a:t>
              </a:r>
            </a:p>
            <a:p>
              <a:pPr eaLnBrk="0" hangingPunct="0"/>
              <a:endParaRPr lang="en-US" altLang="en-US" dirty="0"/>
            </a:p>
            <a:p>
              <a:pPr eaLnBrk="0" hangingPunct="0"/>
              <a:r>
                <a:rPr lang="en-US" altLang="en-US" dirty="0"/>
                <a:t>0    0    0         0           0         0</a:t>
              </a:r>
            </a:p>
            <a:p>
              <a:pPr eaLnBrk="0" hangingPunct="0"/>
              <a:r>
                <a:rPr lang="en-US" altLang="en-US" dirty="0"/>
                <a:t>0    0    1         1           1         0</a:t>
              </a:r>
            </a:p>
            <a:p>
              <a:pPr eaLnBrk="0" hangingPunct="0"/>
              <a:r>
                <a:rPr lang="en-US" altLang="en-US" dirty="0"/>
                <a:t>0    1    0         0           0         0</a:t>
              </a:r>
            </a:p>
            <a:p>
              <a:pPr eaLnBrk="0" hangingPunct="0"/>
              <a:r>
                <a:rPr lang="en-US" altLang="en-US" dirty="0"/>
                <a:t>0    1    1         0           0         1</a:t>
              </a:r>
            </a:p>
            <a:p>
              <a:pPr eaLnBrk="0" hangingPunct="0"/>
              <a:r>
                <a:rPr lang="en-US" altLang="en-US" dirty="0"/>
                <a:t>1    0    0         1           1         1</a:t>
              </a:r>
            </a:p>
            <a:p>
              <a:pPr eaLnBrk="0" hangingPunct="0"/>
              <a:r>
                <a:rPr lang="en-US" altLang="en-US" dirty="0"/>
                <a:t>1    0    1         1           1         0</a:t>
              </a:r>
            </a:p>
            <a:p>
              <a:pPr eaLnBrk="0" hangingPunct="0"/>
              <a:r>
                <a:rPr lang="en-US" altLang="en-US" dirty="0"/>
                <a:t>1    1    0         1           1         1</a:t>
              </a:r>
            </a:p>
            <a:p>
              <a:pPr eaLnBrk="0" hangingPunct="0"/>
              <a:r>
                <a:rPr lang="en-US" altLang="en-US" dirty="0"/>
                <a:t>1    1    1         0           0         1</a:t>
              </a:r>
            </a:p>
            <a:p>
              <a:pPr hangingPunct="0"/>
              <a:endParaRPr lang="en-US" altLang="en-US" dirty="0"/>
            </a:p>
          </p:txBody>
        </p:sp>
        <p:sp>
          <p:nvSpPr>
            <p:cNvPr id="36869" name="Line 5">
              <a:extLst>
                <a:ext uri="{FF2B5EF4-FFF2-40B4-BE49-F238E27FC236}">
                  <a16:creationId xmlns:a16="http://schemas.microsoft.com/office/drawing/2014/main" id="{912865B4-7CE9-4F72-B861-E4BFCDA6A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864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0" name="Line 6">
              <a:extLst>
                <a:ext uri="{FF2B5EF4-FFF2-40B4-BE49-F238E27FC236}">
                  <a16:creationId xmlns:a16="http://schemas.microsoft.com/office/drawing/2014/main" id="{13B5DBDC-3DDC-433D-B9BC-73F36283F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1" y="638"/>
              <a:ext cx="0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1" name="Line 7">
              <a:extLst>
                <a:ext uri="{FF2B5EF4-FFF2-40B4-BE49-F238E27FC236}">
                  <a16:creationId xmlns:a16="http://schemas.microsoft.com/office/drawing/2014/main" id="{D91D5507-AAC6-4948-8E93-4B2251549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5" y="635"/>
              <a:ext cx="0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2" name="Line 8">
              <a:extLst>
                <a:ext uri="{FF2B5EF4-FFF2-40B4-BE49-F238E27FC236}">
                  <a16:creationId xmlns:a16="http://schemas.microsoft.com/office/drawing/2014/main" id="{59D4B4A5-9E8C-46DF-8A0A-98753DA4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3" y="883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6903" name="Group 39">
            <a:extLst>
              <a:ext uri="{FF2B5EF4-FFF2-40B4-BE49-F238E27FC236}">
                <a16:creationId xmlns:a16="http://schemas.microsoft.com/office/drawing/2014/main" id="{9E607758-4E14-465D-894F-E7714FEF1D23}"/>
              </a:ext>
            </a:extLst>
          </p:cNvPr>
          <p:cNvGrpSpPr>
            <a:grpSpLocks/>
          </p:cNvGrpSpPr>
          <p:nvPr/>
        </p:nvGrpSpPr>
        <p:grpSpPr bwMode="auto">
          <a:xfrm>
            <a:off x="5345114" y="4421189"/>
            <a:ext cx="2408237" cy="2198688"/>
            <a:chOff x="2407" y="2785"/>
            <a:chExt cx="1517" cy="1385"/>
          </a:xfrm>
        </p:grpSpPr>
        <p:sp>
          <p:nvSpPr>
            <p:cNvPr id="36874" name="Rectangle 10">
              <a:extLst>
                <a:ext uri="{FF2B5EF4-FFF2-40B4-BE49-F238E27FC236}">
                  <a16:creationId xmlns:a16="http://schemas.microsoft.com/office/drawing/2014/main" id="{967D94B0-3381-4429-ADCE-F6CF45D07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3148"/>
              <a:ext cx="1096" cy="5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5" name="Freeform 11">
              <a:extLst>
                <a:ext uri="{FF2B5EF4-FFF2-40B4-BE49-F238E27FC236}">
                  <a16:creationId xmlns:a16="http://schemas.microsoft.com/office/drawing/2014/main" id="{B8AD5626-56C9-4E96-81C5-F58922ED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3412"/>
              <a:ext cx="1105" cy="1"/>
            </a:xfrm>
            <a:custGeom>
              <a:avLst/>
              <a:gdLst>
                <a:gd name="T0" fmla="*/ 0 w 1105"/>
                <a:gd name="T1" fmla="*/ 0 h 1"/>
                <a:gd name="T2" fmla="*/ 1104 w 110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5" h="1">
                  <a:moveTo>
                    <a:pt x="0" y="0"/>
                  </a:moveTo>
                  <a:lnTo>
                    <a:pt x="1104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6" name="Freeform 12">
              <a:extLst>
                <a:ext uri="{FF2B5EF4-FFF2-40B4-BE49-F238E27FC236}">
                  <a16:creationId xmlns:a16="http://schemas.microsoft.com/office/drawing/2014/main" id="{03B079DD-265C-43A6-B325-F45FBC3B5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0" y="3156"/>
              <a:ext cx="1" cy="497"/>
            </a:xfrm>
            <a:custGeom>
              <a:avLst/>
              <a:gdLst>
                <a:gd name="T0" fmla="*/ 0 w 1"/>
                <a:gd name="T1" fmla="*/ 0 h 497"/>
                <a:gd name="T2" fmla="*/ 0 w 1"/>
                <a:gd name="T3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97">
                  <a:moveTo>
                    <a:pt x="0" y="0"/>
                  </a:moveTo>
                  <a:lnTo>
                    <a:pt x="0" y="4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7" name="Freeform 13">
              <a:extLst>
                <a:ext uri="{FF2B5EF4-FFF2-40B4-BE49-F238E27FC236}">
                  <a16:creationId xmlns:a16="http://schemas.microsoft.com/office/drawing/2014/main" id="{73C94E21-9FBB-4ED0-AABF-53BB79B70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2980"/>
              <a:ext cx="161" cy="161"/>
            </a:xfrm>
            <a:custGeom>
              <a:avLst/>
              <a:gdLst>
                <a:gd name="T0" fmla="*/ 160 w 161"/>
                <a:gd name="T1" fmla="*/ 160 h 161"/>
                <a:gd name="T2" fmla="*/ 0 w 161"/>
                <a:gd name="T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1" h="161">
                  <a:moveTo>
                    <a:pt x="160" y="16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8" name="Freeform 14">
              <a:extLst>
                <a:ext uri="{FF2B5EF4-FFF2-40B4-BE49-F238E27FC236}">
                  <a16:creationId xmlns:a16="http://schemas.microsoft.com/office/drawing/2014/main" id="{3E544C43-EB69-423D-841B-9B2534855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" y="3156"/>
              <a:ext cx="1" cy="497"/>
            </a:xfrm>
            <a:custGeom>
              <a:avLst/>
              <a:gdLst>
                <a:gd name="T0" fmla="*/ 0 w 1"/>
                <a:gd name="T1" fmla="*/ 0 h 497"/>
                <a:gd name="T2" fmla="*/ 0 w 1"/>
                <a:gd name="T3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97">
                  <a:moveTo>
                    <a:pt x="0" y="0"/>
                  </a:moveTo>
                  <a:lnTo>
                    <a:pt x="0" y="4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79" name="Freeform 15">
              <a:extLst>
                <a:ext uri="{FF2B5EF4-FFF2-40B4-BE49-F238E27FC236}">
                  <a16:creationId xmlns:a16="http://schemas.microsoft.com/office/drawing/2014/main" id="{49371B72-5F7C-473B-83D3-25BA24E77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3156"/>
              <a:ext cx="1" cy="513"/>
            </a:xfrm>
            <a:custGeom>
              <a:avLst/>
              <a:gdLst>
                <a:gd name="T0" fmla="*/ 0 w 1"/>
                <a:gd name="T1" fmla="*/ 0 h 513"/>
                <a:gd name="T2" fmla="*/ 0 w 1"/>
                <a:gd name="T3" fmla="*/ 51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13">
                  <a:moveTo>
                    <a:pt x="0" y="0"/>
                  </a:moveTo>
                  <a:lnTo>
                    <a:pt x="0" y="51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0" name="Rectangle 16">
              <a:extLst>
                <a:ext uri="{FF2B5EF4-FFF2-40B4-BE49-F238E27FC236}">
                  <a16:creationId xmlns:a16="http://schemas.microsoft.com/office/drawing/2014/main" id="{884EBB2B-F124-4A47-9D28-786DABA4A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169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881" name="Freeform 17">
              <a:extLst>
                <a:ext uri="{FF2B5EF4-FFF2-40B4-BE49-F238E27FC236}">
                  <a16:creationId xmlns:a16="http://schemas.microsoft.com/office/drawing/2014/main" id="{D2685D17-617B-4E91-BA91-227A4B67D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3684"/>
              <a:ext cx="577" cy="49"/>
            </a:xfrm>
            <a:custGeom>
              <a:avLst/>
              <a:gdLst>
                <a:gd name="T0" fmla="*/ 576 w 577"/>
                <a:gd name="T1" fmla="*/ 0 h 49"/>
                <a:gd name="T2" fmla="*/ 576 w 577"/>
                <a:gd name="T3" fmla="*/ 48 h 49"/>
                <a:gd name="T4" fmla="*/ 0 w 577"/>
                <a:gd name="T5" fmla="*/ 48 h 49"/>
                <a:gd name="T6" fmla="*/ 0 w 577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7" h="49">
                  <a:moveTo>
                    <a:pt x="576" y="0"/>
                  </a:moveTo>
                  <a:lnTo>
                    <a:pt x="576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19788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2" name="Freeform 18">
              <a:extLst>
                <a:ext uri="{FF2B5EF4-FFF2-40B4-BE49-F238E27FC236}">
                  <a16:creationId xmlns:a16="http://schemas.microsoft.com/office/drawing/2014/main" id="{14EEDD97-E9A3-4CED-9CA3-68A181A1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2980"/>
              <a:ext cx="561" cy="49"/>
            </a:xfrm>
            <a:custGeom>
              <a:avLst/>
              <a:gdLst>
                <a:gd name="T0" fmla="*/ 560 w 561"/>
                <a:gd name="T1" fmla="*/ 48 h 49"/>
                <a:gd name="T2" fmla="*/ 560 w 561"/>
                <a:gd name="T3" fmla="*/ 0 h 49"/>
                <a:gd name="T4" fmla="*/ 0 w 561"/>
                <a:gd name="T5" fmla="*/ 0 h 49"/>
                <a:gd name="T6" fmla="*/ 0 w 561"/>
                <a:gd name="T7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49">
                  <a:moveTo>
                    <a:pt x="560" y="48"/>
                  </a:moveTo>
                  <a:lnTo>
                    <a:pt x="560" y="0"/>
                  </a:lnTo>
                  <a:lnTo>
                    <a:pt x="0" y="0"/>
                  </a:lnTo>
                  <a:lnTo>
                    <a:pt x="0" y="48"/>
                  </a:lnTo>
                </a:path>
              </a:pathLst>
            </a:custGeom>
            <a:noFill/>
            <a:ln w="25400" cap="rnd" cmpd="sng">
              <a:solidFill>
                <a:srgbClr val="19788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883" name="Rectangle 19">
              <a:extLst>
                <a:ext uri="{FF2B5EF4-FFF2-40B4-BE49-F238E27FC236}">
                  <a16:creationId xmlns:a16="http://schemas.microsoft.com/office/drawing/2014/main" id="{4AB6FDAB-CF8A-450D-8BCD-686B519A5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169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884" name="Rectangle 20">
              <a:extLst>
                <a:ext uri="{FF2B5EF4-FFF2-40B4-BE49-F238E27FC236}">
                  <a16:creationId xmlns:a16="http://schemas.microsoft.com/office/drawing/2014/main" id="{DDBFC96E-28BE-4921-A872-CA87563E5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9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885" name="Rectangle 21">
              <a:extLst>
                <a:ext uri="{FF2B5EF4-FFF2-40B4-BE49-F238E27FC236}">
                  <a16:creationId xmlns:a16="http://schemas.microsoft.com/office/drawing/2014/main" id="{238C5D7D-0DEB-491B-BD7A-B11A9C08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169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886" name="Rectangle 22">
              <a:extLst>
                <a:ext uri="{FF2B5EF4-FFF2-40B4-BE49-F238E27FC236}">
                  <a16:creationId xmlns:a16="http://schemas.microsoft.com/office/drawing/2014/main" id="{0EE81346-61F4-4E02-96C6-C4FB34E1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425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887" name="Rectangle 23">
              <a:extLst>
                <a:ext uri="{FF2B5EF4-FFF2-40B4-BE49-F238E27FC236}">
                  <a16:creationId xmlns:a16="http://schemas.microsoft.com/office/drawing/2014/main" id="{AD93CE91-1FE3-406F-9E12-41C021FE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25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888" name="Rectangle 24">
              <a:extLst>
                <a:ext uri="{FF2B5EF4-FFF2-40B4-BE49-F238E27FC236}">
                  <a16:creationId xmlns:a16="http://schemas.microsoft.com/office/drawing/2014/main" id="{2DD2DFC8-BE83-4A02-850B-7F1056D4F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25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889" name="Rectangle 25">
              <a:extLst>
                <a:ext uri="{FF2B5EF4-FFF2-40B4-BE49-F238E27FC236}">
                  <a16:creationId xmlns:a16="http://schemas.microsoft.com/office/drawing/2014/main" id="{938A24D9-98DE-4F80-92F9-E81638A5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3425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890" name="Rectangle 26">
              <a:extLst>
                <a:ext uri="{FF2B5EF4-FFF2-40B4-BE49-F238E27FC236}">
                  <a16:creationId xmlns:a16="http://schemas.microsoft.com/office/drawing/2014/main" id="{096490B7-606F-456C-B0F6-B117C26E8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961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00 </a:t>
              </a:r>
            </a:p>
          </p:txBody>
        </p:sp>
        <p:sp>
          <p:nvSpPr>
            <p:cNvPr id="36891" name="Rectangle 27">
              <a:extLst>
                <a:ext uri="{FF2B5EF4-FFF2-40B4-BE49-F238E27FC236}">
                  <a16:creationId xmlns:a16="http://schemas.microsoft.com/office/drawing/2014/main" id="{EDE8F330-200C-430A-9ED3-6ACFEC79C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" y="2961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01 </a:t>
              </a:r>
            </a:p>
          </p:txBody>
        </p:sp>
        <p:sp>
          <p:nvSpPr>
            <p:cNvPr id="36892" name="Rectangle 28">
              <a:extLst>
                <a:ext uri="{FF2B5EF4-FFF2-40B4-BE49-F238E27FC236}">
                  <a16:creationId xmlns:a16="http://schemas.microsoft.com/office/drawing/2014/main" id="{05B18A54-C470-4770-B3BE-EFF96A71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61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11 </a:t>
              </a:r>
            </a:p>
          </p:txBody>
        </p:sp>
        <p:sp>
          <p:nvSpPr>
            <p:cNvPr id="36893" name="Rectangle 29">
              <a:extLst>
                <a:ext uri="{FF2B5EF4-FFF2-40B4-BE49-F238E27FC236}">
                  <a16:creationId xmlns:a16="http://schemas.microsoft.com/office/drawing/2014/main" id="{44A59C19-E252-442E-9D36-A03F49908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61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10 </a:t>
              </a:r>
            </a:p>
          </p:txBody>
        </p:sp>
        <p:sp>
          <p:nvSpPr>
            <p:cNvPr id="36894" name="Rectangle 30">
              <a:extLst>
                <a:ext uri="{FF2B5EF4-FFF2-40B4-BE49-F238E27FC236}">
                  <a16:creationId xmlns:a16="http://schemas.microsoft.com/office/drawing/2014/main" id="{C35F43F5-1188-4746-BE21-476575045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785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J </a:t>
              </a:r>
            </a:p>
          </p:txBody>
        </p:sp>
        <p:sp>
          <p:nvSpPr>
            <p:cNvPr id="36895" name="Rectangle 31">
              <a:extLst>
                <a:ext uri="{FF2B5EF4-FFF2-40B4-BE49-F238E27FC236}">
                  <a16:creationId xmlns:a16="http://schemas.microsoft.com/office/drawing/2014/main" id="{08262BF3-658A-48D2-8BBA-744A044EB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697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K </a:t>
              </a:r>
            </a:p>
          </p:txBody>
        </p:sp>
        <p:sp>
          <p:nvSpPr>
            <p:cNvPr id="36896" name="Rectangle 32">
              <a:extLst>
                <a:ext uri="{FF2B5EF4-FFF2-40B4-BE49-F238E27FC236}">
                  <a16:creationId xmlns:a16="http://schemas.microsoft.com/office/drawing/2014/main" id="{48A76D4B-8612-4334-AD8A-F12533397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833"/>
              <a:ext cx="2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JK </a:t>
              </a:r>
            </a:p>
          </p:txBody>
        </p:sp>
        <p:sp>
          <p:nvSpPr>
            <p:cNvPr id="36897" name="Rectangle 33">
              <a:extLst>
                <a:ext uri="{FF2B5EF4-FFF2-40B4-BE49-F238E27FC236}">
                  <a16:creationId xmlns:a16="http://schemas.microsoft.com/office/drawing/2014/main" id="{BF974915-1667-4089-A830-8D49F0516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299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Q </a:t>
              </a:r>
            </a:p>
          </p:txBody>
        </p:sp>
        <p:sp>
          <p:nvSpPr>
            <p:cNvPr id="36898" name="Rectangle 34">
              <a:extLst>
                <a:ext uri="{FF2B5EF4-FFF2-40B4-BE49-F238E27FC236}">
                  <a16:creationId xmlns:a16="http://schemas.microsoft.com/office/drawing/2014/main" id="{BF434C7B-2C50-42DE-8C7D-ABC90D319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169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899" name="Rectangle 35">
              <a:extLst>
                <a:ext uri="{FF2B5EF4-FFF2-40B4-BE49-F238E27FC236}">
                  <a16:creationId xmlns:a16="http://schemas.microsoft.com/office/drawing/2014/main" id="{EB99CB2A-DB58-428E-86E9-851B17AB3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425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900" name="Rectangle 36">
              <a:extLst>
                <a:ext uri="{FF2B5EF4-FFF2-40B4-BE49-F238E27FC236}">
                  <a16:creationId xmlns:a16="http://schemas.microsoft.com/office/drawing/2014/main" id="{4C06245D-0E7D-468A-9A95-14555FE76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3184"/>
              <a:ext cx="472" cy="18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1" name="Rectangle 37">
              <a:extLst>
                <a:ext uri="{FF2B5EF4-FFF2-40B4-BE49-F238E27FC236}">
                  <a16:creationId xmlns:a16="http://schemas.microsoft.com/office/drawing/2014/main" id="{8BE72003-6ADB-456D-AF6D-0B43BF6BC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3440"/>
              <a:ext cx="472" cy="184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2" name="Rectangle 38">
              <a:extLst>
                <a:ext uri="{FF2B5EF4-FFF2-40B4-BE49-F238E27FC236}">
                  <a16:creationId xmlns:a16="http://schemas.microsoft.com/office/drawing/2014/main" id="{52DDCD83-50D7-472E-A1D8-1D137997D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939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dirty="0">
                  <a:latin typeface="Barred Letters" charset="0"/>
                </a:rPr>
                <a:t>t= </a:t>
              </a:r>
              <a:r>
                <a:rPr lang="en-US" altLang="en-US" dirty="0" err="1">
                  <a:latin typeface="Barred Letters" charset="0"/>
                </a:rPr>
                <a:t>jQ</a:t>
              </a:r>
              <a:r>
                <a:rPr lang="en-US" altLang="en-US" dirty="0">
                  <a:latin typeface="Barred Letters" charset="0"/>
                </a:rPr>
                <a:t> + </a:t>
              </a:r>
              <a:r>
                <a:rPr lang="en-US" altLang="en-US" dirty="0" err="1">
                  <a:latin typeface="Barred Letters" charset="0"/>
                </a:rPr>
                <a:t>kq</a:t>
              </a:r>
              <a:endParaRPr lang="en-US" altLang="en-US" dirty="0">
                <a:latin typeface="Barred Letters" charset="0"/>
              </a:endParaRPr>
            </a:p>
          </p:txBody>
        </p:sp>
      </p:grpSp>
      <p:grpSp>
        <p:nvGrpSpPr>
          <p:cNvPr id="36934" name="Group 70">
            <a:extLst>
              <a:ext uri="{FF2B5EF4-FFF2-40B4-BE49-F238E27FC236}">
                <a16:creationId xmlns:a16="http://schemas.microsoft.com/office/drawing/2014/main" id="{F9279E11-4C84-4D7F-A3CA-557ADA72515D}"/>
              </a:ext>
            </a:extLst>
          </p:cNvPr>
          <p:cNvGrpSpPr>
            <a:grpSpLocks/>
          </p:cNvGrpSpPr>
          <p:nvPr/>
        </p:nvGrpSpPr>
        <p:grpSpPr bwMode="auto">
          <a:xfrm>
            <a:off x="2138364" y="4402139"/>
            <a:ext cx="2543175" cy="2211388"/>
            <a:chOff x="387" y="2773"/>
            <a:chExt cx="1602" cy="1393"/>
          </a:xfrm>
        </p:grpSpPr>
        <p:sp>
          <p:nvSpPr>
            <p:cNvPr id="36904" name="Freeform 40">
              <a:extLst>
                <a:ext uri="{FF2B5EF4-FFF2-40B4-BE49-F238E27FC236}">
                  <a16:creationId xmlns:a16="http://schemas.microsoft.com/office/drawing/2014/main" id="{7D48FCA9-BD23-45A1-B1ED-3B911FD90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" y="3432"/>
              <a:ext cx="225" cy="145"/>
            </a:xfrm>
            <a:custGeom>
              <a:avLst/>
              <a:gdLst>
                <a:gd name="T0" fmla="*/ 0 w 225"/>
                <a:gd name="T1" fmla="*/ 0 h 145"/>
                <a:gd name="T2" fmla="*/ 224 w 225"/>
                <a:gd name="T3" fmla="*/ 0 h 145"/>
                <a:gd name="T4" fmla="*/ 224 w 225"/>
                <a:gd name="T5" fmla="*/ 144 h 145"/>
                <a:gd name="T6" fmla="*/ 0 w 225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45">
                  <a:moveTo>
                    <a:pt x="0" y="0"/>
                  </a:moveTo>
                  <a:lnTo>
                    <a:pt x="224" y="0"/>
                  </a:lnTo>
                  <a:lnTo>
                    <a:pt x="224" y="144"/>
                  </a:lnTo>
                  <a:lnTo>
                    <a:pt x="0" y="144"/>
                  </a:lnTo>
                </a:path>
              </a:pathLst>
            </a:custGeom>
            <a:noFill/>
            <a:ln w="25400" cap="rnd" cmpd="sng">
              <a:solidFill>
                <a:srgbClr val="19788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5" name="Freeform 41">
              <a:extLst>
                <a:ext uri="{FF2B5EF4-FFF2-40B4-BE49-F238E27FC236}">
                  <a16:creationId xmlns:a16="http://schemas.microsoft.com/office/drawing/2014/main" id="{6296E536-E5C0-442E-BA3D-2FC6AD79C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" y="3432"/>
              <a:ext cx="225" cy="145"/>
            </a:xfrm>
            <a:custGeom>
              <a:avLst/>
              <a:gdLst>
                <a:gd name="T0" fmla="*/ 224 w 225"/>
                <a:gd name="T1" fmla="*/ 144 h 145"/>
                <a:gd name="T2" fmla="*/ 0 w 225"/>
                <a:gd name="T3" fmla="*/ 144 h 145"/>
                <a:gd name="T4" fmla="*/ 0 w 225"/>
                <a:gd name="T5" fmla="*/ 0 h 145"/>
                <a:gd name="T6" fmla="*/ 224 w 225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45">
                  <a:moveTo>
                    <a:pt x="22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224" y="0"/>
                  </a:lnTo>
                </a:path>
              </a:pathLst>
            </a:custGeom>
            <a:noFill/>
            <a:ln w="25400" cap="rnd" cmpd="sng">
              <a:solidFill>
                <a:srgbClr val="19788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6" name="Rectangle 42">
              <a:extLst>
                <a:ext uri="{FF2B5EF4-FFF2-40B4-BE49-F238E27FC236}">
                  <a16:creationId xmlns:a16="http://schemas.microsoft.com/office/drawing/2014/main" id="{D52583B5-9D98-4EFA-94B2-203737A94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3184"/>
              <a:ext cx="424" cy="152"/>
            </a:xfrm>
            <a:prstGeom prst="rect">
              <a:avLst/>
            </a:prstGeom>
            <a:noFill/>
            <a:ln w="25400">
              <a:solidFill>
                <a:srgbClr val="19788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7" name="Rectangle 43">
              <a:extLst>
                <a:ext uri="{FF2B5EF4-FFF2-40B4-BE49-F238E27FC236}">
                  <a16:creationId xmlns:a16="http://schemas.microsoft.com/office/drawing/2014/main" id="{B1803A81-55D3-4AF7-B0D9-78B7765D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3136"/>
              <a:ext cx="1096" cy="5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8" name="Freeform 44">
              <a:extLst>
                <a:ext uri="{FF2B5EF4-FFF2-40B4-BE49-F238E27FC236}">
                  <a16:creationId xmlns:a16="http://schemas.microsoft.com/office/drawing/2014/main" id="{24556F98-1551-411F-B0C2-D026FC8E4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" y="3400"/>
              <a:ext cx="1105" cy="1"/>
            </a:xfrm>
            <a:custGeom>
              <a:avLst/>
              <a:gdLst>
                <a:gd name="T0" fmla="*/ 0 w 1105"/>
                <a:gd name="T1" fmla="*/ 0 h 1"/>
                <a:gd name="T2" fmla="*/ 1104 w 110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5" h="1">
                  <a:moveTo>
                    <a:pt x="0" y="0"/>
                  </a:moveTo>
                  <a:lnTo>
                    <a:pt x="1104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09" name="Freeform 45">
              <a:extLst>
                <a:ext uri="{FF2B5EF4-FFF2-40B4-BE49-F238E27FC236}">
                  <a16:creationId xmlns:a16="http://schemas.microsoft.com/office/drawing/2014/main" id="{61C09D3E-0BD0-4A3A-99A4-699B696FA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" y="3144"/>
              <a:ext cx="1" cy="497"/>
            </a:xfrm>
            <a:custGeom>
              <a:avLst/>
              <a:gdLst>
                <a:gd name="T0" fmla="*/ 0 w 1"/>
                <a:gd name="T1" fmla="*/ 0 h 497"/>
                <a:gd name="T2" fmla="*/ 0 w 1"/>
                <a:gd name="T3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97">
                  <a:moveTo>
                    <a:pt x="0" y="0"/>
                  </a:moveTo>
                  <a:lnTo>
                    <a:pt x="0" y="4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10" name="Freeform 46">
              <a:extLst>
                <a:ext uri="{FF2B5EF4-FFF2-40B4-BE49-F238E27FC236}">
                  <a16:creationId xmlns:a16="http://schemas.microsoft.com/office/drawing/2014/main" id="{8E5B994E-937A-49A6-AF53-064233E58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" y="2968"/>
              <a:ext cx="161" cy="161"/>
            </a:xfrm>
            <a:custGeom>
              <a:avLst/>
              <a:gdLst>
                <a:gd name="T0" fmla="*/ 160 w 161"/>
                <a:gd name="T1" fmla="*/ 160 h 161"/>
                <a:gd name="T2" fmla="*/ 0 w 161"/>
                <a:gd name="T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1" h="161">
                  <a:moveTo>
                    <a:pt x="160" y="16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11" name="Freeform 47">
              <a:extLst>
                <a:ext uri="{FF2B5EF4-FFF2-40B4-BE49-F238E27FC236}">
                  <a16:creationId xmlns:a16="http://schemas.microsoft.com/office/drawing/2014/main" id="{193AC686-9D2D-4AE1-87A9-65279A850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" y="3144"/>
              <a:ext cx="1" cy="497"/>
            </a:xfrm>
            <a:custGeom>
              <a:avLst/>
              <a:gdLst>
                <a:gd name="T0" fmla="*/ 0 w 1"/>
                <a:gd name="T1" fmla="*/ 0 h 497"/>
                <a:gd name="T2" fmla="*/ 0 w 1"/>
                <a:gd name="T3" fmla="*/ 49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97">
                  <a:moveTo>
                    <a:pt x="0" y="0"/>
                  </a:moveTo>
                  <a:lnTo>
                    <a:pt x="0" y="496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12" name="Freeform 48">
              <a:extLst>
                <a:ext uri="{FF2B5EF4-FFF2-40B4-BE49-F238E27FC236}">
                  <a16:creationId xmlns:a16="http://schemas.microsoft.com/office/drawing/2014/main" id="{49C35E21-BED9-4447-906F-D73FDA875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3144"/>
              <a:ext cx="1" cy="513"/>
            </a:xfrm>
            <a:custGeom>
              <a:avLst/>
              <a:gdLst>
                <a:gd name="T0" fmla="*/ 0 w 1"/>
                <a:gd name="T1" fmla="*/ 0 h 513"/>
                <a:gd name="T2" fmla="*/ 0 w 1"/>
                <a:gd name="T3" fmla="*/ 51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13">
                  <a:moveTo>
                    <a:pt x="0" y="0"/>
                  </a:moveTo>
                  <a:lnTo>
                    <a:pt x="0" y="51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13" name="Rectangle 49">
              <a:extLst>
                <a:ext uri="{FF2B5EF4-FFF2-40B4-BE49-F238E27FC236}">
                  <a16:creationId xmlns:a16="http://schemas.microsoft.com/office/drawing/2014/main" id="{122A6CA7-3ED0-49EB-91D4-B10D1E93C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157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914" name="Freeform 50">
              <a:extLst>
                <a:ext uri="{FF2B5EF4-FFF2-40B4-BE49-F238E27FC236}">
                  <a16:creationId xmlns:a16="http://schemas.microsoft.com/office/drawing/2014/main" id="{ECCE047D-6231-42CD-8C19-55BBE4573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" y="3672"/>
              <a:ext cx="577" cy="49"/>
            </a:xfrm>
            <a:custGeom>
              <a:avLst/>
              <a:gdLst>
                <a:gd name="T0" fmla="*/ 576 w 577"/>
                <a:gd name="T1" fmla="*/ 0 h 49"/>
                <a:gd name="T2" fmla="*/ 576 w 577"/>
                <a:gd name="T3" fmla="*/ 48 h 49"/>
                <a:gd name="T4" fmla="*/ 0 w 577"/>
                <a:gd name="T5" fmla="*/ 48 h 49"/>
                <a:gd name="T6" fmla="*/ 0 w 577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7" h="49">
                  <a:moveTo>
                    <a:pt x="576" y="0"/>
                  </a:moveTo>
                  <a:lnTo>
                    <a:pt x="576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19788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15" name="Freeform 51">
              <a:extLst>
                <a:ext uri="{FF2B5EF4-FFF2-40B4-BE49-F238E27FC236}">
                  <a16:creationId xmlns:a16="http://schemas.microsoft.com/office/drawing/2014/main" id="{61D60073-BB61-482E-97A7-2B0D901EF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" y="2968"/>
              <a:ext cx="561" cy="49"/>
            </a:xfrm>
            <a:custGeom>
              <a:avLst/>
              <a:gdLst>
                <a:gd name="T0" fmla="*/ 560 w 561"/>
                <a:gd name="T1" fmla="*/ 48 h 49"/>
                <a:gd name="T2" fmla="*/ 560 w 561"/>
                <a:gd name="T3" fmla="*/ 0 h 49"/>
                <a:gd name="T4" fmla="*/ 0 w 561"/>
                <a:gd name="T5" fmla="*/ 0 h 49"/>
                <a:gd name="T6" fmla="*/ 0 w 561"/>
                <a:gd name="T7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49">
                  <a:moveTo>
                    <a:pt x="560" y="48"/>
                  </a:moveTo>
                  <a:lnTo>
                    <a:pt x="560" y="0"/>
                  </a:lnTo>
                  <a:lnTo>
                    <a:pt x="0" y="0"/>
                  </a:lnTo>
                  <a:lnTo>
                    <a:pt x="0" y="48"/>
                  </a:lnTo>
                </a:path>
              </a:pathLst>
            </a:custGeom>
            <a:noFill/>
            <a:ln w="25400" cap="rnd" cmpd="sng">
              <a:solidFill>
                <a:srgbClr val="19788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16" name="Rectangle 52">
              <a:extLst>
                <a:ext uri="{FF2B5EF4-FFF2-40B4-BE49-F238E27FC236}">
                  <a16:creationId xmlns:a16="http://schemas.microsoft.com/office/drawing/2014/main" id="{CA0A1B39-EFFA-4DAB-B332-9D9B238FD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3157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917" name="Rectangle 53">
              <a:extLst>
                <a:ext uri="{FF2B5EF4-FFF2-40B4-BE49-F238E27FC236}">
                  <a16:creationId xmlns:a16="http://schemas.microsoft.com/office/drawing/2014/main" id="{7C625406-55EF-4C1D-9349-BE098EB86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3157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918" name="Rectangle 54">
              <a:extLst>
                <a:ext uri="{FF2B5EF4-FFF2-40B4-BE49-F238E27FC236}">
                  <a16:creationId xmlns:a16="http://schemas.microsoft.com/office/drawing/2014/main" id="{C3D2B56A-CB02-4217-A220-17B96257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3157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919" name="Rectangle 55">
              <a:extLst>
                <a:ext uri="{FF2B5EF4-FFF2-40B4-BE49-F238E27FC236}">
                  <a16:creationId xmlns:a16="http://schemas.microsoft.com/office/drawing/2014/main" id="{F5143DB5-3508-43A6-85A3-D1934211B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413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920" name="Rectangle 56">
              <a:extLst>
                <a:ext uri="{FF2B5EF4-FFF2-40B4-BE49-F238E27FC236}">
                  <a16:creationId xmlns:a16="http://schemas.microsoft.com/office/drawing/2014/main" id="{E940D748-D67A-48FC-8666-86859D8EF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3413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921" name="Rectangle 57">
              <a:extLst>
                <a:ext uri="{FF2B5EF4-FFF2-40B4-BE49-F238E27FC236}">
                  <a16:creationId xmlns:a16="http://schemas.microsoft.com/office/drawing/2014/main" id="{5560769B-E719-4DDC-8E6F-05F0AEFF5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3413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922" name="Rectangle 58">
              <a:extLst>
                <a:ext uri="{FF2B5EF4-FFF2-40B4-BE49-F238E27FC236}">
                  <a16:creationId xmlns:a16="http://schemas.microsoft.com/office/drawing/2014/main" id="{B521003F-5AE8-4C35-97CF-FD7501691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3413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923" name="Rectangle 59">
              <a:extLst>
                <a:ext uri="{FF2B5EF4-FFF2-40B4-BE49-F238E27FC236}">
                  <a16:creationId xmlns:a16="http://schemas.microsoft.com/office/drawing/2014/main" id="{09B0CB14-1259-4A64-A024-A1C8430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2949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00 </a:t>
              </a:r>
            </a:p>
          </p:txBody>
        </p:sp>
        <p:sp>
          <p:nvSpPr>
            <p:cNvPr id="36924" name="Rectangle 60">
              <a:extLst>
                <a:ext uri="{FF2B5EF4-FFF2-40B4-BE49-F238E27FC236}">
                  <a16:creationId xmlns:a16="http://schemas.microsoft.com/office/drawing/2014/main" id="{DD19B9EF-EC11-4892-8152-163D30EEA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949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01 </a:t>
              </a:r>
            </a:p>
          </p:txBody>
        </p:sp>
        <p:sp>
          <p:nvSpPr>
            <p:cNvPr id="36925" name="Rectangle 61">
              <a:extLst>
                <a:ext uri="{FF2B5EF4-FFF2-40B4-BE49-F238E27FC236}">
                  <a16:creationId xmlns:a16="http://schemas.microsoft.com/office/drawing/2014/main" id="{011F2BF2-417F-402C-81BB-899D5C3E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949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11 </a:t>
              </a:r>
            </a:p>
          </p:txBody>
        </p:sp>
        <p:sp>
          <p:nvSpPr>
            <p:cNvPr id="36926" name="Rectangle 62">
              <a:extLst>
                <a:ext uri="{FF2B5EF4-FFF2-40B4-BE49-F238E27FC236}">
                  <a16:creationId xmlns:a16="http://schemas.microsoft.com/office/drawing/2014/main" id="{BA7F83DE-238D-4D0D-B4A7-ACA5FA78A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2949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10 </a:t>
              </a:r>
            </a:p>
          </p:txBody>
        </p:sp>
        <p:sp>
          <p:nvSpPr>
            <p:cNvPr id="36927" name="Rectangle 63">
              <a:extLst>
                <a:ext uri="{FF2B5EF4-FFF2-40B4-BE49-F238E27FC236}">
                  <a16:creationId xmlns:a16="http://schemas.microsoft.com/office/drawing/2014/main" id="{D6AA3659-8E5E-4F05-BEB4-BB7148555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773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J </a:t>
              </a:r>
            </a:p>
          </p:txBody>
        </p:sp>
        <p:sp>
          <p:nvSpPr>
            <p:cNvPr id="36928" name="Rectangle 64">
              <a:extLst>
                <a:ext uri="{FF2B5EF4-FFF2-40B4-BE49-F238E27FC236}">
                  <a16:creationId xmlns:a16="http://schemas.microsoft.com/office/drawing/2014/main" id="{D7056490-3172-4A3F-994C-A1A45DBE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685"/>
              <a:ext cx="2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K </a:t>
              </a:r>
            </a:p>
          </p:txBody>
        </p:sp>
        <p:sp>
          <p:nvSpPr>
            <p:cNvPr id="36929" name="Rectangle 65">
              <a:extLst>
                <a:ext uri="{FF2B5EF4-FFF2-40B4-BE49-F238E27FC236}">
                  <a16:creationId xmlns:a16="http://schemas.microsoft.com/office/drawing/2014/main" id="{3B71E73C-BF6B-4FF5-B56E-FE55E4D2B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821"/>
              <a:ext cx="2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JK </a:t>
              </a:r>
            </a:p>
          </p:txBody>
        </p:sp>
        <p:sp>
          <p:nvSpPr>
            <p:cNvPr id="36930" name="Rectangle 66">
              <a:extLst>
                <a:ext uri="{FF2B5EF4-FFF2-40B4-BE49-F238E27FC236}">
                  <a16:creationId xmlns:a16="http://schemas.microsoft.com/office/drawing/2014/main" id="{64571BB4-0BCB-4C34-B69E-A16400DE0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2981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Q </a:t>
              </a:r>
            </a:p>
          </p:txBody>
        </p:sp>
        <p:sp>
          <p:nvSpPr>
            <p:cNvPr id="36931" name="Rectangle 67">
              <a:extLst>
                <a:ext uri="{FF2B5EF4-FFF2-40B4-BE49-F238E27FC236}">
                  <a16:creationId xmlns:a16="http://schemas.microsoft.com/office/drawing/2014/main" id="{D344B55E-0693-434D-870B-07F81A00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3157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0 </a:t>
              </a:r>
            </a:p>
          </p:txBody>
        </p:sp>
        <p:sp>
          <p:nvSpPr>
            <p:cNvPr id="36932" name="Rectangle 68">
              <a:extLst>
                <a:ext uri="{FF2B5EF4-FFF2-40B4-BE49-F238E27FC236}">
                  <a16:creationId xmlns:a16="http://schemas.microsoft.com/office/drawing/2014/main" id="{92EC30D4-D30F-4B8B-87B8-CBDA6B0E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3413"/>
              <a:ext cx="2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sz="1600">
                  <a:solidFill>
                    <a:srgbClr val="000000"/>
                  </a:solidFill>
                </a:rPr>
                <a:t>1 </a:t>
              </a:r>
            </a:p>
          </p:txBody>
        </p:sp>
        <p:sp>
          <p:nvSpPr>
            <p:cNvPr id="36933" name="Rectangle 69">
              <a:extLst>
                <a:ext uri="{FF2B5EF4-FFF2-40B4-BE49-F238E27FC236}">
                  <a16:creationId xmlns:a16="http://schemas.microsoft.com/office/drawing/2014/main" id="{3710D05D-E3E2-44CC-A20B-BA2138C9D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" y="3935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dirty="0">
                  <a:latin typeface="Barred Letters" charset="0"/>
                </a:rPr>
                <a:t>d= </a:t>
              </a:r>
              <a:r>
                <a:rPr lang="en-US" altLang="en-US" dirty="0" err="1">
                  <a:latin typeface="Barred Letters" charset="0"/>
                </a:rPr>
                <a:t>jQ</a:t>
              </a:r>
              <a:r>
                <a:rPr lang="en-US" altLang="en-US" dirty="0">
                  <a:latin typeface="Barred Letters" charset="0"/>
                </a:rPr>
                <a:t> + </a:t>
              </a:r>
              <a:r>
                <a:rPr lang="en-US" altLang="en-US" dirty="0" err="1">
                  <a:latin typeface="Barred Letters" charset="0"/>
                </a:rPr>
                <a:t>Kq</a:t>
              </a:r>
              <a:endParaRPr lang="en-US" altLang="en-US" dirty="0">
                <a:latin typeface="Barred Letters" charset="0"/>
              </a:endParaRPr>
            </a:p>
          </p:txBody>
        </p:sp>
      </p:grpSp>
      <p:grpSp>
        <p:nvGrpSpPr>
          <p:cNvPr id="36970" name="Group 106">
            <a:extLst>
              <a:ext uri="{FF2B5EF4-FFF2-40B4-BE49-F238E27FC236}">
                <a16:creationId xmlns:a16="http://schemas.microsoft.com/office/drawing/2014/main" id="{17C948B1-0D44-41A9-90B1-B87530C36341}"/>
              </a:ext>
            </a:extLst>
          </p:cNvPr>
          <p:cNvGrpSpPr>
            <a:grpSpLocks/>
          </p:cNvGrpSpPr>
          <p:nvPr/>
        </p:nvGrpSpPr>
        <p:grpSpPr bwMode="auto">
          <a:xfrm>
            <a:off x="7151688" y="550863"/>
            <a:ext cx="3194050" cy="1757362"/>
            <a:chOff x="3545" y="347"/>
            <a:chExt cx="2012" cy="1107"/>
          </a:xfrm>
        </p:grpSpPr>
        <p:sp>
          <p:nvSpPr>
            <p:cNvPr id="36935" name="Rectangle 71">
              <a:extLst>
                <a:ext uri="{FF2B5EF4-FFF2-40B4-BE49-F238E27FC236}">
                  <a16:creationId xmlns:a16="http://schemas.microsoft.com/office/drawing/2014/main" id="{2DB0ED2A-DB5B-4180-820B-E9D5E4F09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662"/>
              <a:ext cx="580" cy="6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6939" name="Group 75">
              <a:extLst>
                <a:ext uri="{FF2B5EF4-FFF2-40B4-BE49-F238E27FC236}">
                  <a16:creationId xmlns:a16="http://schemas.microsoft.com/office/drawing/2014/main" id="{DE86080A-2A12-4982-A23C-A8E3C3600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9" y="451"/>
              <a:ext cx="278" cy="277"/>
              <a:chOff x="3829" y="451"/>
              <a:chExt cx="278" cy="277"/>
            </a:xfrm>
          </p:grpSpPr>
          <p:sp>
            <p:nvSpPr>
              <p:cNvPr id="36936" name="Arc 72">
                <a:extLst>
                  <a:ext uri="{FF2B5EF4-FFF2-40B4-BE49-F238E27FC236}">
                    <a16:creationId xmlns:a16="http://schemas.microsoft.com/office/drawing/2014/main" id="{0F92A90F-C04B-4944-8976-03F1338C7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451"/>
                <a:ext cx="140" cy="138"/>
              </a:xfrm>
              <a:custGeom>
                <a:avLst/>
                <a:gdLst>
                  <a:gd name="G0" fmla="+- 156 0 0"/>
                  <a:gd name="G1" fmla="+- 21600 0 0"/>
                  <a:gd name="G2" fmla="+- 21600 0 0"/>
                  <a:gd name="T0" fmla="*/ 0 w 21756"/>
                  <a:gd name="T1" fmla="*/ 1 h 21600"/>
                  <a:gd name="T2" fmla="*/ 21756 w 21756"/>
                  <a:gd name="T3" fmla="*/ 21600 h 21600"/>
                  <a:gd name="T4" fmla="*/ 156 w 2175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6" h="21600" fill="none" extrusionOk="0">
                    <a:moveTo>
                      <a:pt x="-1" y="0"/>
                    </a:moveTo>
                    <a:cubicBezTo>
                      <a:pt x="51" y="0"/>
                      <a:pt x="103" y="0"/>
                      <a:pt x="156" y="0"/>
                    </a:cubicBezTo>
                    <a:cubicBezTo>
                      <a:pt x="12085" y="0"/>
                      <a:pt x="21756" y="9670"/>
                      <a:pt x="21756" y="21600"/>
                    </a:cubicBezTo>
                  </a:path>
                  <a:path w="21756" h="21600" stroke="0" extrusionOk="0">
                    <a:moveTo>
                      <a:pt x="-1" y="0"/>
                    </a:moveTo>
                    <a:cubicBezTo>
                      <a:pt x="51" y="0"/>
                      <a:pt x="103" y="0"/>
                      <a:pt x="156" y="0"/>
                    </a:cubicBezTo>
                    <a:cubicBezTo>
                      <a:pt x="12085" y="0"/>
                      <a:pt x="21756" y="9670"/>
                      <a:pt x="21756" y="21600"/>
                    </a:cubicBezTo>
                    <a:lnTo>
                      <a:pt x="1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37" name="Arc 73">
                <a:extLst>
                  <a:ext uri="{FF2B5EF4-FFF2-40B4-BE49-F238E27FC236}">
                    <a16:creationId xmlns:a16="http://schemas.microsoft.com/office/drawing/2014/main" id="{089040DB-E10E-46AF-8521-09A5DC0A4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589"/>
                <a:ext cx="140" cy="138"/>
              </a:xfrm>
              <a:custGeom>
                <a:avLst/>
                <a:gdLst>
                  <a:gd name="G0" fmla="+- 156 0 0"/>
                  <a:gd name="G1" fmla="+- 0 0 0"/>
                  <a:gd name="G2" fmla="+- 21600 0 0"/>
                  <a:gd name="T0" fmla="*/ 21756 w 21756"/>
                  <a:gd name="T1" fmla="*/ 0 h 21600"/>
                  <a:gd name="T2" fmla="*/ 0 w 21756"/>
                  <a:gd name="T3" fmla="*/ 21599 h 21600"/>
                  <a:gd name="T4" fmla="*/ 156 w 21756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6" h="21600" fill="none" extrusionOk="0">
                    <a:moveTo>
                      <a:pt x="21756" y="0"/>
                    </a:moveTo>
                    <a:cubicBezTo>
                      <a:pt x="21756" y="11929"/>
                      <a:pt x="12085" y="21600"/>
                      <a:pt x="156" y="21600"/>
                    </a:cubicBezTo>
                    <a:cubicBezTo>
                      <a:pt x="103" y="21599"/>
                      <a:pt x="51" y="21599"/>
                      <a:pt x="-1" y="21599"/>
                    </a:cubicBezTo>
                  </a:path>
                  <a:path w="21756" h="21600" stroke="0" extrusionOk="0">
                    <a:moveTo>
                      <a:pt x="21756" y="0"/>
                    </a:moveTo>
                    <a:cubicBezTo>
                      <a:pt x="21756" y="11929"/>
                      <a:pt x="12085" y="21600"/>
                      <a:pt x="156" y="21600"/>
                    </a:cubicBezTo>
                    <a:cubicBezTo>
                      <a:pt x="103" y="21599"/>
                      <a:pt x="51" y="21599"/>
                      <a:pt x="-1" y="21599"/>
                    </a:cubicBezTo>
                    <a:lnTo>
                      <a:pt x="15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38" name="Freeform 74">
                <a:extLst>
                  <a:ext uri="{FF2B5EF4-FFF2-40B4-BE49-F238E27FC236}">
                    <a16:creationId xmlns:a16="http://schemas.microsoft.com/office/drawing/2014/main" id="{315AAF81-87A5-4928-8FFF-4FE2A2F5B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" y="451"/>
                <a:ext cx="173" cy="277"/>
              </a:xfrm>
              <a:custGeom>
                <a:avLst/>
                <a:gdLst>
                  <a:gd name="T0" fmla="*/ 138 w 173"/>
                  <a:gd name="T1" fmla="*/ 0 h 277"/>
                  <a:gd name="T2" fmla="*/ 0 w 173"/>
                  <a:gd name="T3" fmla="*/ 0 h 277"/>
                  <a:gd name="T4" fmla="*/ 0 w 173"/>
                  <a:gd name="T5" fmla="*/ 276 h 277"/>
                  <a:gd name="T6" fmla="*/ 103 w 173"/>
                  <a:gd name="T7" fmla="*/ 276 h 277"/>
                  <a:gd name="T8" fmla="*/ 120 w 173"/>
                  <a:gd name="T9" fmla="*/ 276 h 277"/>
                  <a:gd name="T10" fmla="*/ 172 w 173"/>
                  <a:gd name="T11" fmla="*/ 27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" h="277">
                    <a:moveTo>
                      <a:pt x="138" y="0"/>
                    </a:moveTo>
                    <a:lnTo>
                      <a:pt x="0" y="0"/>
                    </a:lnTo>
                    <a:lnTo>
                      <a:pt x="0" y="276"/>
                    </a:lnTo>
                    <a:lnTo>
                      <a:pt x="103" y="276"/>
                    </a:lnTo>
                    <a:lnTo>
                      <a:pt x="120" y="276"/>
                    </a:lnTo>
                    <a:lnTo>
                      <a:pt x="172" y="27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940" name="Oval 76">
              <a:extLst>
                <a:ext uri="{FF2B5EF4-FFF2-40B4-BE49-F238E27FC236}">
                  <a16:creationId xmlns:a16="http://schemas.microsoft.com/office/drawing/2014/main" id="{1D4FA12D-C5AD-4824-A651-D4F933BAF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904"/>
              <a:ext cx="61" cy="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6944" name="Group 80">
              <a:extLst>
                <a:ext uri="{FF2B5EF4-FFF2-40B4-BE49-F238E27FC236}">
                  <a16:creationId xmlns:a16="http://schemas.microsoft.com/office/drawing/2014/main" id="{2B3CFD7C-41B7-4A2D-8813-DF8DD8782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9" y="866"/>
              <a:ext cx="278" cy="277"/>
              <a:chOff x="3829" y="866"/>
              <a:chExt cx="278" cy="277"/>
            </a:xfrm>
          </p:grpSpPr>
          <p:sp>
            <p:nvSpPr>
              <p:cNvPr id="36941" name="Arc 77">
                <a:extLst>
                  <a:ext uri="{FF2B5EF4-FFF2-40B4-BE49-F238E27FC236}">
                    <a16:creationId xmlns:a16="http://schemas.microsoft.com/office/drawing/2014/main" id="{5E6BA75F-0A12-4F08-BCD0-0E6459FB3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867"/>
                <a:ext cx="140" cy="138"/>
              </a:xfrm>
              <a:custGeom>
                <a:avLst/>
                <a:gdLst>
                  <a:gd name="G0" fmla="+- 156 0 0"/>
                  <a:gd name="G1" fmla="+- 21600 0 0"/>
                  <a:gd name="G2" fmla="+- 21600 0 0"/>
                  <a:gd name="T0" fmla="*/ 0 w 21756"/>
                  <a:gd name="T1" fmla="*/ 1 h 21600"/>
                  <a:gd name="T2" fmla="*/ 21756 w 21756"/>
                  <a:gd name="T3" fmla="*/ 21600 h 21600"/>
                  <a:gd name="T4" fmla="*/ 156 w 2175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6" h="21600" fill="none" extrusionOk="0">
                    <a:moveTo>
                      <a:pt x="-1" y="0"/>
                    </a:moveTo>
                    <a:cubicBezTo>
                      <a:pt x="51" y="0"/>
                      <a:pt x="103" y="0"/>
                      <a:pt x="156" y="0"/>
                    </a:cubicBezTo>
                    <a:cubicBezTo>
                      <a:pt x="12085" y="0"/>
                      <a:pt x="21756" y="9670"/>
                      <a:pt x="21756" y="21600"/>
                    </a:cubicBezTo>
                  </a:path>
                  <a:path w="21756" h="21600" stroke="0" extrusionOk="0">
                    <a:moveTo>
                      <a:pt x="-1" y="0"/>
                    </a:moveTo>
                    <a:cubicBezTo>
                      <a:pt x="51" y="0"/>
                      <a:pt x="103" y="0"/>
                      <a:pt x="156" y="0"/>
                    </a:cubicBezTo>
                    <a:cubicBezTo>
                      <a:pt x="12085" y="0"/>
                      <a:pt x="21756" y="9670"/>
                      <a:pt x="21756" y="21600"/>
                    </a:cubicBezTo>
                    <a:lnTo>
                      <a:pt x="1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42" name="Arc 78">
                <a:extLst>
                  <a:ext uri="{FF2B5EF4-FFF2-40B4-BE49-F238E27FC236}">
                    <a16:creationId xmlns:a16="http://schemas.microsoft.com/office/drawing/2014/main" id="{466B02ED-6D34-441C-B229-5D2ECDB3E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1004"/>
                <a:ext cx="140" cy="138"/>
              </a:xfrm>
              <a:custGeom>
                <a:avLst/>
                <a:gdLst>
                  <a:gd name="G0" fmla="+- 156 0 0"/>
                  <a:gd name="G1" fmla="+- 0 0 0"/>
                  <a:gd name="G2" fmla="+- 21600 0 0"/>
                  <a:gd name="T0" fmla="*/ 21756 w 21756"/>
                  <a:gd name="T1" fmla="*/ 0 h 21600"/>
                  <a:gd name="T2" fmla="*/ 0 w 21756"/>
                  <a:gd name="T3" fmla="*/ 21599 h 21600"/>
                  <a:gd name="T4" fmla="*/ 156 w 21756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6" h="21600" fill="none" extrusionOk="0">
                    <a:moveTo>
                      <a:pt x="21756" y="0"/>
                    </a:moveTo>
                    <a:cubicBezTo>
                      <a:pt x="21756" y="11929"/>
                      <a:pt x="12085" y="21600"/>
                      <a:pt x="156" y="21600"/>
                    </a:cubicBezTo>
                    <a:cubicBezTo>
                      <a:pt x="103" y="21599"/>
                      <a:pt x="51" y="21599"/>
                      <a:pt x="-1" y="21599"/>
                    </a:cubicBezTo>
                  </a:path>
                  <a:path w="21756" h="21600" stroke="0" extrusionOk="0">
                    <a:moveTo>
                      <a:pt x="21756" y="0"/>
                    </a:moveTo>
                    <a:cubicBezTo>
                      <a:pt x="21756" y="11929"/>
                      <a:pt x="12085" y="21600"/>
                      <a:pt x="156" y="21600"/>
                    </a:cubicBezTo>
                    <a:cubicBezTo>
                      <a:pt x="103" y="21599"/>
                      <a:pt x="51" y="21599"/>
                      <a:pt x="-1" y="21599"/>
                    </a:cubicBezTo>
                    <a:lnTo>
                      <a:pt x="15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43" name="Freeform 79">
                <a:extLst>
                  <a:ext uri="{FF2B5EF4-FFF2-40B4-BE49-F238E27FC236}">
                    <a16:creationId xmlns:a16="http://schemas.microsoft.com/office/drawing/2014/main" id="{540F0AF7-6B17-4BEE-8DC4-F0BA80A17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" y="866"/>
                <a:ext cx="173" cy="277"/>
              </a:xfrm>
              <a:custGeom>
                <a:avLst/>
                <a:gdLst>
                  <a:gd name="T0" fmla="*/ 138 w 173"/>
                  <a:gd name="T1" fmla="*/ 0 h 277"/>
                  <a:gd name="T2" fmla="*/ 0 w 173"/>
                  <a:gd name="T3" fmla="*/ 0 h 277"/>
                  <a:gd name="T4" fmla="*/ 0 w 173"/>
                  <a:gd name="T5" fmla="*/ 276 h 277"/>
                  <a:gd name="T6" fmla="*/ 103 w 173"/>
                  <a:gd name="T7" fmla="*/ 276 h 277"/>
                  <a:gd name="T8" fmla="*/ 120 w 173"/>
                  <a:gd name="T9" fmla="*/ 276 h 277"/>
                  <a:gd name="T10" fmla="*/ 172 w 173"/>
                  <a:gd name="T11" fmla="*/ 27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" h="277">
                    <a:moveTo>
                      <a:pt x="138" y="0"/>
                    </a:moveTo>
                    <a:lnTo>
                      <a:pt x="0" y="0"/>
                    </a:lnTo>
                    <a:lnTo>
                      <a:pt x="0" y="276"/>
                    </a:lnTo>
                    <a:lnTo>
                      <a:pt x="103" y="276"/>
                    </a:lnTo>
                    <a:lnTo>
                      <a:pt x="120" y="276"/>
                    </a:lnTo>
                    <a:lnTo>
                      <a:pt x="172" y="27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945" name="Line 81">
              <a:extLst>
                <a:ext uri="{FF2B5EF4-FFF2-40B4-BE49-F238E27FC236}">
                  <a16:creationId xmlns:a16="http://schemas.microsoft.com/office/drawing/2014/main" id="{E3FB1494-FF36-4E7E-9DDB-0A1E9CBF9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1" y="658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46" name="Freeform 82">
              <a:extLst>
                <a:ext uri="{FF2B5EF4-FFF2-40B4-BE49-F238E27FC236}">
                  <a16:creationId xmlns:a16="http://schemas.microsoft.com/office/drawing/2014/main" id="{5946F9B8-CEB0-463C-9216-8F4BEF07C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589"/>
              <a:ext cx="208" cy="105"/>
            </a:xfrm>
            <a:custGeom>
              <a:avLst/>
              <a:gdLst>
                <a:gd name="T0" fmla="*/ 207 w 208"/>
                <a:gd name="T1" fmla="*/ 104 h 105"/>
                <a:gd name="T2" fmla="*/ 69 w 208"/>
                <a:gd name="T3" fmla="*/ 104 h 105"/>
                <a:gd name="T4" fmla="*/ 69 w 208"/>
                <a:gd name="T5" fmla="*/ 0 h 105"/>
                <a:gd name="T6" fmla="*/ 0 w 208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5">
                  <a:moveTo>
                    <a:pt x="207" y="104"/>
                  </a:moveTo>
                  <a:lnTo>
                    <a:pt x="69" y="104"/>
                  </a:ln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47" name="Freeform 83">
              <a:extLst>
                <a:ext uri="{FF2B5EF4-FFF2-40B4-BE49-F238E27FC236}">
                  <a16:creationId xmlns:a16="http://schemas.microsoft.com/office/drawing/2014/main" id="{67F31E42-DA49-437B-880A-7E7588283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900"/>
              <a:ext cx="208" cy="105"/>
            </a:xfrm>
            <a:custGeom>
              <a:avLst/>
              <a:gdLst>
                <a:gd name="T0" fmla="*/ 207 w 208"/>
                <a:gd name="T1" fmla="*/ 0 h 105"/>
                <a:gd name="T2" fmla="*/ 69 w 208"/>
                <a:gd name="T3" fmla="*/ 0 h 105"/>
                <a:gd name="T4" fmla="*/ 69 w 208"/>
                <a:gd name="T5" fmla="*/ 104 h 105"/>
                <a:gd name="T6" fmla="*/ 0 w 208"/>
                <a:gd name="T7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5">
                  <a:moveTo>
                    <a:pt x="207" y="0"/>
                  </a:moveTo>
                  <a:lnTo>
                    <a:pt x="69" y="0"/>
                  </a:lnTo>
                  <a:lnTo>
                    <a:pt x="69" y="104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48" name="Line 84">
              <a:extLst>
                <a:ext uri="{FF2B5EF4-FFF2-40B4-BE49-F238E27FC236}">
                  <a16:creationId xmlns:a16="http://schemas.microsoft.com/office/drawing/2014/main" id="{613F118D-B50F-4B4F-966D-717ABC536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6" y="93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6953" name="Group 89">
              <a:extLst>
                <a:ext uri="{FF2B5EF4-FFF2-40B4-BE49-F238E27FC236}">
                  <a16:creationId xmlns:a16="http://schemas.microsoft.com/office/drawing/2014/main" id="{9AFD9873-C748-4A30-A58C-5432FF859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8" y="659"/>
              <a:ext cx="277" cy="275"/>
              <a:chOff x="4278" y="659"/>
              <a:chExt cx="277" cy="275"/>
            </a:xfrm>
          </p:grpSpPr>
          <p:sp>
            <p:nvSpPr>
              <p:cNvPr id="36949" name="Arc 85">
                <a:extLst>
                  <a:ext uri="{FF2B5EF4-FFF2-40B4-BE49-F238E27FC236}">
                    <a16:creationId xmlns:a16="http://schemas.microsoft.com/office/drawing/2014/main" id="{7DFD60E3-9F1E-4A45-BE92-A15B20194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659"/>
                <a:ext cx="277" cy="138"/>
              </a:xfrm>
              <a:custGeom>
                <a:avLst/>
                <a:gdLst>
                  <a:gd name="G0" fmla="+- 78 0 0"/>
                  <a:gd name="G1" fmla="+- 21600 0 0"/>
                  <a:gd name="G2" fmla="+- 21600 0 0"/>
                  <a:gd name="T0" fmla="*/ 0 w 21678"/>
                  <a:gd name="T1" fmla="*/ 0 h 21600"/>
                  <a:gd name="T2" fmla="*/ 21678 w 21678"/>
                  <a:gd name="T3" fmla="*/ 21600 h 21600"/>
                  <a:gd name="T4" fmla="*/ 78 w 2167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78" h="21600" fill="none" extrusionOk="0">
                    <a:moveTo>
                      <a:pt x="0" y="0"/>
                    </a:moveTo>
                    <a:cubicBezTo>
                      <a:pt x="26" y="0"/>
                      <a:pt x="52" y="0"/>
                      <a:pt x="78" y="0"/>
                    </a:cubicBezTo>
                    <a:cubicBezTo>
                      <a:pt x="12007" y="0"/>
                      <a:pt x="21678" y="9670"/>
                      <a:pt x="21678" y="21600"/>
                    </a:cubicBezTo>
                  </a:path>
                  <a:path w="21678" h="21600" stroke="0" extrusionOk="0">
                    <a:moveTo>
                      <a:pt x="0" y="0"/>
                    </a:moveTo>
                    <a:cubicBezTo>
                      <a:pt x="26" y="0"/>
                      <a:pt x="52" y="0"/>
                      <a:pt x="78" y="0"/>
                    </a:cubicBezTo>
                    <a:cubicBezTo>
                      <a:pt x="12007" y="0"/>
                      <a:pt x="21678" y="9670"/>
                      <a:pt x="21678" y="21600"/>
                    </a:cubicBezTo>
                    <a:lnTo>
                      <a:pt x="78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50" name="Arc 86">
                <a:extLst>
                  <a:ext uri="{FF2B5EF4-FFF2-40B4-BE49-F238E27FC236}">
                    <a16:creationId xmlns:a16="http://schemas.microsoft.com/office/drawing/2014/main" id="{6829D2BC-4F62-4C54-B894-8047932BD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796"/>
                <a:ext cx="277" cy="138"/>
              </a:xfrm>
              <a:custGeom>
                <a:avLst/>
                <a:gdLst>
                  <a:gd name="G0" fmla="+- 78 0 0"/>
                  <a:gd name="G1" fmla="+- 0 0 0"/>
                  <a:gd name="G2" fmla="+- 21600 0 0"/>
                  <a:gd name="T0" fmla="*/ 21678 w 21678"/>
                  <a:gd name="T1" fmla="*/ 0 h 21600"/>
                  <a:gd name="T2" fmla="*/ 0 w 21678"/>
                  <a:gd name="T3" fmla="*/ 21600 h 21600"/>
                  <a:gd name="T4" fmla="*/ 78 w 2167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78" h="21600" fill="none" extrusionOk="0">
                    <a:moveTo>
                      <a:pt x="21678" y="0"/>
                    </a:moveTo>
                    <a:cubicBezTo>
                      <a:pt x="21678" y="11929"/>
                      <a:pt x="12007" y="21600"/>
                      <a:pt x="78" y="21600"/>
                    </a:cubicBezTo>
                    <a:cubicBezTo>
                      <a:pt x="52" y="21599"/>
                      <a:pt x="26" y="21599"/>
                      <a:pt x="0" y="21599"/>
                    </a:cubicBezTo>
                  </a:path>
                  <a:path w="21678" h="21600" stroke="0" extrusionOk="0">
                    <a:moveTo>
                      <a:pt x="21678" y="0"/>
                    </a:moveTo>
                    <a:cubicBezTo>
                      <a:pt x="21678" y="11929"/>
                      <a:pt x="12007" y="21600"/>
                      <a:pt x="78" y="21600"/>
                    </a:cubicBezTo>
                    <a:cubicBezTo>
                      <a:pt x="52" y="21599"/>
                      <a:pt x="26" y="21599"/>
                      <a:pt x="0" y="21599"/>
                    </a:cubicBezTo>
                    <a:lnTo>
                      <a:pt x="7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51" name="Arc 87">
                <a:extLst>
                  <a:ext uri="{FF2B5EF4-FFF2-40B4-BE49-F238E27FC236}">
                    <a16:creationId xmlns:a16="http://schemas.microsoft.com/office/drawing/2014/main" id="{47C6270B-3DE6-4413-9ECD-1A70AFC10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659"/>
                <a:ext cx="69" cy="13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52" name="Arc 88">
                <a:extLst>
                  <a:ext uri="{FF2B5EF4-FFF2-40B4-BE49-F238E27FC236}">
                    <a16:creationId xmlns:a16="http://schemas.microsoft.com/office/drawing/2014/main" id="{06841C14-E978-4CE5-8455-817EA386B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796"/>
                <a:ext cx="69" cy="13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954" name="Line 90">
              <a:extLst>
                <a:ext uri="{FF2B5EF4-FFF2-40B4-BE49-F238E27FC236}">
                  <a16:creationId xmlns:a16="http://schemas.microsoft.com/office/drawing/2014/main" id="{05AE4BB9-1207-4615-B0CE-0E1CFB483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" y="796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55" name="Freeform 91">
              <a:extLst>
                <a:ext uri="{FF2B5EF4-FFF2-40B4-BE49-F238E27FC236}">
                  <a16:creationId xmlns:a16="http://schemas.microsoft.com/office/drawing/2014/main" id="{F4ACED11-A0D1-4FB6-831C-880E9AC31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347"/>
              <a:ext cx="1660" cy="831"/>
            </a:xfrm>
            <a:custGeom>
              <a:avLst/>
              <a:gdLst>
                <a:gd name="T0" fmla="*/ 138 w 1660"/>
                <a:gd name="T1" fmla="*/ 173 h 831"/>
                <a:gd name="T2" fmla="*/ 0 w 1660"/>
                <a:gd name="T3" fmla="*/ 173 h 831"/>
                <a:gd name="T4" fmla="*/ 0 w 1660"/>
                <a:gd name="T5" fmla="*/ 0 h 831"/>
                <a:gd name="T6" fmla="*/ 1659 w 1660"/>
                <a:gd name="T7" fmla="*/ 0 h 831"/>
                <a:gd name="T8" fmla="*/ 1659 w 1660"/>
                <a:gd name="T9" fmla="*/ 83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0" h="831">
                  <a:moveTo>
                    <a:pt x="138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1659" y="0"/>
                  </a:lnTo>
                  <a:lnTo>
                    <a:pt x="1659" y="83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56" name="Freeform 92">
              <a:extLst>
                <a:ext uri="{FF2B5EF4-FFF2-40B4-BE49-F238E27FC236}">
                  <a16:creationId xmlns:a16="http://schemas.microsoft.com/office/drawing/2014/main" id="{77959586-BDE2-4BD9-A2AA-863A9F1A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796"/>
              <a:ext cx="1798" cy="658"/>
            </a:xfrm>
            <a:custGeom>
              <a:avLst/>
              <a:gdLst>
                <a:gd name="T0" fmla="*/ 173 w 1798"/>
                <a:gd name="T1" fmla="*/ 277 h 658"/>
                <a:gd name="T2" fmla="*/ 0 w 1798"/>
                <a:gd name="T3" fmla="*/ 277 h 658"/>
                <a:gd name="T4" fmla="*/ 0 w 1798"/>
                <a:gd name="T5" fmla="*/ 657 h 658"/>
                <a:gd name="T6" fmla="*/ 1797 w 1798"/>
                <a:gd name="T7" fmla="*/ 657 h 658"/>
                <a:gd name="T8" fmla="*/ 1797 w 1798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8" h="658">
                  <a:moveTo>
                    <a:pt x="173" y="277"/>
                  </a:moveTo>
                  <a:lnTo>
                    <a:pt x="0" y="277"/>
                  </a:lnTo>
                  <a:lnTo>
                    <a:pt x="0" y="657"/>
                  </a:lnTo>
                  <a:lnTo>
                    <a:pt x="1797" y="657"/>
                  </a:lnTo>
                  <a:lnTo>
                    <a:pt x="179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57" name="Line 93">
              <a:extLst>
                <a:ext uri="{FF2B5EF4-FFF2-40B4-BE49-F238E27FC236}">
                  <a16:creationId xmlns:a16="http://schemas.microsoft.com/office/drawing/2014/main" id="{592250BE-644B-4B9B-BE0F-59EABD021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6" y="762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58" name="Line 94">
              <a:extLst>
                <a:ext uri="{FF2B5EF4-FFF2-40B4-BE49-F238E27FC236}">
                  <a16:creationId xmlns:a16="http://schemas.microsoft.com/office/drawing/2014/main" id="{99A460A4-9F2D-45B1-9311-6B5274504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5" y="1177"/>
              <a:ext cx="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59" name="Line 95">
              <a:extLst>
                <a:ext uri="{FF2B5EF4-FFF2-40B4-BE49-F238E27FC236}">
                  <a16:creationId xmlns:a16="http://schemas.microsoft.com/office/drawing/2014/main" id="{A017759C-6976-4922-9C16-8EEA047CB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3" y="762"/>
              <a:ext cx="0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60" name="Rectangle 96">
              <a:extLst>
                <a:ext uri="{FF2B5EF4-FFF2-40B4-BE49-F238E27FC236}">
                  <a16:creationId xmlns:a16="http://schemas.microsoft.com/office/drawing/2014/main" id="{17DAF5AD-2536-44E9-B194-8B931202E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621"/>
              <a:ext cx="137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36961" name="Rectangle 97">
              <a:extLst>
                <a:ext uri="{FF2B5EF4-FFF2-40B4-BE49-F238E27FC236}">
                  <a16:creationId xmlns:a16="http://schemas.microsoft.com/office/drawing/2014/main" id="{F52AAE9A-67F4-4B45-BB58-ADEF39F4F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863"/>
              <a:ext cx="154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36962" name="Rectangle 98">
              <a:extLst>
                <a:ext uri="{FF2B5EF4-FFF2-40B4-BE49-F238E27FC236}">
                  <a16:creationId xmlns:a16="http://schemas.microsoft.com/office/drawing/2014/main" id="{4079EFCD-A4E0-4051-B4AE-B6F52AAAA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725"/>
              <a:ext cx="16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6963" name="Rectangle 99">
              <a:extLst>
                <a:ext uri="{FF2B5EF4-FFF2-40B4-BE49-F238E27FC236}">
                  <a16:creationId xmlns:a16="http://schemas.microsoft.com/office/drawing/2014/main" id="{E5460125-EC66-45A1-B93F-266CEC122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05"/>
              <a:ext cx="16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6964" name="Oval 100">
              <a:extLst>
                <a:ext uri="{FF2B5EF4-FFF2-40B4-BE49-F238E27FC236}">
                  <a16:creationId xmlns:a16="http://schemas.microsoft.com/office/drawing/2014/main" id="{37DFF2F1-812E-42D2-B8EE-74C16BDD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1146"/>
              <a:ext cx="61" cy="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65" name="Rectangle 101">
              <a:extLst>
                <a:ext uri="{FF2B5EF4-FFF2-40B4-BE49-F238E27FC236}">
                  <a16:creationId xmlns:a16="http://schemas.microsoft.com/office/drawing/2014/main" id="{EEE4D4B1-BD61-4E6D-B2F1-5788364F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690"/>
              <a:ext cx="167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6966" name="Line 102">
              <a:extLst>
                <a:ext uri="{FF2B5EF4-FFF2-40B4-BE49-F238E27FC236}">
                  <a16:creationId xmlns:a16="http://schemas.microsoft.com/office/drawing/2014/main" id="{165D9DC2-3948-4CA1-81F4-E6B256FB3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2" y="1177"/>
              <a:ext cx="2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67" name="Line 103">
              <a:extLst>
                <a:ext uri="{FF2B5EF4-FFF2-40B4-BE49-F238E27FC236}">
                  <a16:creationId xmlns:a16="http://schemas.microsoft.com/office/drawing/2014/main" id="{4E648FC1-C525-4990-8806-277EB1E94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2" y="1177"/>
              <a:ext cx="0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68" name="Rectangle 104">
              <a:extLst>
                <a:ext uri="{FF2B5EF4-FFF2-40B4-BE49-F238E27FC236}">
                  <a16:creationId xmlns:a16="http://schemas.microsoft.com/office/drawing/2014/main" id="{6277F42E-8BF5-4B54-92BA-231FFCE0F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1" y="1243"/>
              <a:ext cx="23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Clk</a:t>
              </a:r>
            </a:p>
          </p:txBody>
        </p:sp>
        <p:sp>
          <p:nvSpPr>
            <p:cNvPr id="36969" name="Rectangle 105">
              <a:extLst>
                <a:ext uri="{FF2B5EF4-FFF2-40B4-BE49-F238E27FC236}">
                  <a16:creationId xmlns:a16="http://schemas.microsoft.com/office/drawing/2014/main" id="{0BCA1382-0AE1-444C-B42D-1A51656BE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898"/>
              <a:ext cx="290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 b="1">
                  <a:latin typeface="Arial" panose="020B0604020202020204" pitchFamily="34" charset="0"/>
                </a:rPr>
                <a:t>DFF</a:t>
              </a:r>
            </a:p>
          </p:txBody>
        </p:sp>
      </p:grpSp>
      <p:grpSp>
        <p:nvGrpSpPr>
          <p:cNvPr id="37005" name="Group 141">
            <a:extLst>
              <a:ext uri="{FF2B5EF4-FFF2-40B4-BE49-F238E27FC236}">
                <a16:creationId xmlns:a16="http://schemas.microsoft.com/office/drawing/2014/main" id="{56054584-2380-4F18-9A62-9FBFD55B6849}"/>
              </a:ext>
            </a:extLst>
          </p:cNvPr>
          <p:cNvGrpSpPr>
            <a:grpSpLocks/>
          </p:cNvGrpSpPr>
          <p:nvPr/>
        </p:nvGrpSpPr>
        <p:grpSpPr bwMode="auto">
          <a:xfrm>
            <a:off x="7094538" y="2532063"/>
            <a:ext cx="3194050" cy="1757362"/>
            <a:chOff x="3509" y="1595"/>
            <a:chExt cx="2012" cy="1107"/>
          </a:xfrm>
        </p:grpSpPr>
        <p:sp>
          <p:nvSpPr>
            <p:cNvPr id="36971" name="Rectangle 107">
              <a:extLst>
                <a:ext uri="{FF2B5EF4-FFF2-40B4-BE49-F238E27FC236}">
                  <a16:creationId xmlns:a16="http://schemas.microsoft.com/office/drawing/2014/main" id="{969119D8-80FE-450C-BACF-D2890FD62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1910"/>
              <a:ext cx="580" cy="6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6975" name="Group 111">
              <a:extLst>
                <a:ext uri="{FF2B5EF4-FFF2-40B4-BE49-F238E27FC236}">
                  <a16:creationId xmlns:a16="http://schemas.microsoft.com/office/drawing/2014/main" id="{D135E2A8-F98F-40C3-BBA7-7FDB2CC3A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3" y="1699"/>
              <a:ext cx="278" cy="277"/>
              <a:chOff x="3793" y="1699"/>
              <a:chExt cx="278" cy="277"/>
            </a:xfrm>
          </p:grpSpPr>
          <p:sp>
            <p:nvSpPr>
              <p:cNvPr id="36972" name="Arc 108">
                <a:extLst>
                  <a:ext uri="{FF2B5EF4-FFF2-40B4-BE49-F238E27FC236}">
                    <a16:creationId xmlns:a16="http://schemas.microsoft.com/office/drawing/2014/main" id="{A849D619-D964-4B74-A1FB-42841BFFC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700"/>
                <a:ext cx="140" cy="138"/>
              </a:xfrm>
              <a:custGeom>
                <a:avLst/>
                <a:gdLst>
                  <a:gd name="G0" fmla="+- 156 0 0"/>
                  <a:gd name="G1" fmla="+- 21600 0 0"/>
                  <a:gd name="G2" fmla="+- 21600 0 0"/>
                  <a:gd name="T0" fmla="*/ 0 w 21756"/>
                  <a:gd name="T1" fmla="*/ 1 h 21600"/>
                  <a:gd name="T2" fmla="*/ 21756 w 21756"/>
                  <a:gd name="T3" fmla="*/ 21600 h 21600"/>
                  <a:gd name="T4" fmla="*/ 156 w 2175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6" h="21600" fill="none" extrusionOk="0">
                    <a:moveTo>
                      <a:pt x="-1" y="0"/>
                    </a:moveTo>
                    <a:cubicBezTo>
                      <a:pt x="51" y="0"/>
                      <a:pt x="103" y="0"/>
                      <a:pt x="156" y="0"/>
                    </a:cubicBezTo>
                    <a:cubicBezTo>
                      <a:pt x="12085" y="0"/>
                      <a:pt x="21756" y="9670"/>
                      <a:pt x="21756" y="21600"/>
                    </a:cubicBezTo>
                  </a:path>
                  <a:path w="21756" h="21600" stroke="0" extrusionOk="0">
                    <a:moveTo>
                      <a:pt x="-1" y="0"/>
                    </a:moveTo>
                    <a:cubicBezTo>
                      <a:pt x="51" y="0"/>
                      <a:pt x="103" y="0"/>
                      <a:pt x="156" y="0"/>
                    </a:cubicBezTo>
                    <a:cubicBezTo>
                      <a:pt x="12085" y="0"/>
                      <a:pt x="21756" y="9670"/>
                      <a:pt x="21756" y="21600"/>
                    </a:cubicBezTo>
                    <a:lnTo>
                      <a:pt x="1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3" name="Arc 109">
                <a:extLst>
                  <a:ext uri="{FF2B5EF4-FFF2-40B4-BE49-F238E27FC236}">
                    <a16:creationId xmlns:a16="http://schemas.microsoft.com/office/drawing/2014/main" id="{54C00984-5D54-4EDF-A57B-23478F90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837"/>
                <a:ext cx="140" cy="138"/>
              </a:xfrm>
              <a:custGeom>
                <a:avLst/>
                <a:gdLst>
                  <a:gd name="G0" fmla="+- 156 0 0"/>
                  <a:gd name="G1" fmla="+- 0 0 0"/>
                  <a:gd name="G2" fmla="+- 21600 0 0"/>
                  <a:gd name="T0" fmla="*/ 21756 w 21756"/>
                  <a:gd name="T1" fmla="*/ 0 h 21600"/>
                  <a:gd name="T2" fmla="*/ 0 w 21756"/>
                  <a:gd name="T3" fmla="*/ 21599 h 21600"/>
                  <a:gd name="T4" fmla="*/ 156 w 21756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6" h="21600" fill="none" extrusionOk="0">
                    <a:moveTo>
                      <a:pt x="21756" y="0"/>
                    </a:moveTo>
                    <a:cubicBezTo>
                      <a:pt x="21756" y="11929"/>
                      <a:pt x="12085" y="21600"/>
                      <a:pt x="156" y="21600"/>
                    </a:cubicBezTo>
                    <a:cubicBezTo>
                      <a:pt x="103" y="21599"/>
                      <a:pt x="51" y="21599"/>
                      <a:pt x="-1" y="21599"/>
                    </a:cubicBezTo>
                  </a:path>
                  <a:path w="21756" h="21600" stroke="0" extrusionOk="0">
                    <a:moveTo>
                      <a:pt x="21756" y="0"/>
                    </a:moveTo>
                    <a:cubicBezTo>
                      <a:pt x="21756" y="11929"/>
                      <a:pt x="12085" y="21600"/>
                      <a:pt x="156" y="21600"/>
                    </a:cubicBezTo>
                    <a:cubicBezTo>
                      <a:pt x="103" y="21599"/>
                      <a:pt x="51" y="21599"/>
                      <a:pt x="-1" y="21599"/>
                    </a:cubicBezTo>
                    <a:lnTo>
                      <a:pt x="15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4" name="Freeform 110">
                <a:extLst>
                  <a:ext uri="{FF2B5EF4-FFF2-40B4-BE49-F238E27FC236}">
                    <a16:creationId xmlns:a16="http://schemas.microsoft.com/office/drawing/2014/main" id="{604400E1-5691-44B2-8480-9AF9BDA61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1699"/>
                <a:ext cx="173" cy="277"/>
              </a:xfrm>
              <a:custGeom>
                <a:avLst/>
                <a:gdLst>
                  <a:gd name="T0" fmla="*/ 138 w 173"/>
                  <a:gd name="T1" fmla="*/ 0 h 277"/>
                  <a:gd name="T2" fmla="*/ 0 w 173"/>
                  <a:gd name="T3" fmla="*/ 0 h 277"/>
                  <a:gd name="T4" fmla="*/ 0 w 173"/>
                  <a:gd name="T5" fmla="*/ 276 h 277"/>
                  <a:gd name="T6" fmla="*/ 103 w 173"/>
                  <a:gd name="T7" fmla="*/ 276 h 277"/>
                  <a:gd name="T8" fmla="*/ 120 w 173"/>
                  <a:gd name="T9" fmla="*/ 276 h 277"/>
                  <a:gd name="T10" fmla="*/ 172 w 173"/>
                  <a:gd name="T11" fmla="*/ 27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" h="277">
                    <a:moveTo>
                      <a:pt x="138" y="0"/>
                    </a:moveTo>
                    <a:lnTo>
                      <a:pt x="0" y="0"/>
                    </a:lnTo>
                    <a:lnTo>
                      <a:pt x="0" y="276"/>
                    </a:lnTo>
                    <a:lnTo>
                      <a:pt x="103" y="276"/>
                    </a:lnTo>
                    <a:lnTo>
                      <a:pt x="120" y="276"/>
                    </a:lnTo>
                    <a:lnTo>
                      <a:pt x="172" y="27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6979" name="Group 115">
              <a:extLst>
                <a:ext uri="{FF2B5EF4-FFF2-40B4-BE49-F238E27FC236}">
                  <a16:creationId xmlns:a16="http://schemas.microsoft.com/office/drawing/2014/main" id="{9851BA7B-A7F5-4791-9B3D-B0787BC0F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3" y="2114"/>
              <a:ext cx="278" cy="277"/>
              <a:chOff x="3793" y="2114"/>
              <a:chExt cx="278" cy="277"/>
            </a:xfrm>
          </p:grpSpPr>
          <p:sp>
            <p:nvSpPr>
              <p:cNvPr id="36976" name="Arc 112">
                <a:extLst>
                  <a:ext uri="{FF2B5EF4-FFF2-40B4-BE49-F238E27FC236}">
                    <a16:creationId xmlns:a16="http://schemas.microsoft.com/office/drawing/2014/main" id="{E8E9D2F8-954C-45AF-89E6-50F9FEDA1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2115"/>
                <a:ext cx="140" cy="138"/>
              </a:xfrm>
              <a:custGeom>
                <a:avLst/>
                <a:gdLst>
                  <a:gd name="G0" fmla="+- 156 0 0"/>
                  <a:gd name="G1" fmla="+- 21600 0 0"/>
                  <a:gd name="G2" fmla="+- 21600 0 0"/>
                  <a:gd name="T0" fmla="*/ 0 w 21756"/>
                  <a:gd name="T1" fmla="*/ 1 h 21600"/>
                  <a:gd name="T2" fmla="*/ 21756 w 21756"/>
                  <a:gd name="T3" fmla="*/ 21600 h 21600"/>
                  <a:gd name="T4" fmla="*/ 156 w 2175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6" h="21600" fill="none" extrusionOk="0">
                    <a:moveTo>
                      <a:pt x="-1" y="0"/>
                    </a:moveTo>
                    <a:cubicBezTo>
                      <a:pt x="51" y="0"/>
                      <a:pt x="103" y="0"/>
                      <a:pt x="156" y="0"/>
                    </a:cubicBezTo>
                    <a:cubicBezTo>
                      <a:pt x="12085" y="0"/>
                      <a:pt x="21756" y="9670"/>
                      <a:pt x="21756" y="21600"/>
                    </a:cubicBezTo>
                  </a:path>
                  <a:path w="21756" h="21600" stroke="0" extrusionOk="0">
                    <a:moveTo>
                      <a:pt x="-1" y="0"/>
                    </a:moveTo>
                    <a:cubicBezTo>
                      <a:pt x="51" y="0"/>
                      <a:pt x="103" y="0"/>
                      <a:pt x="156" y="0"/>
                    </a:cubicBezTo>
                    <a:cubicBezTo>
                      <a:pt x="12085" y="0"/>
                      <a:pt x="21756" y="9670"/>
                      <a:pt x="21756" y="21600"/>
                    </a:cubicBezTo>
                    <a:lnTo>
                      <a:pt x="156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7" name="Arc 113">
                <a:extLst>
                  <a:ext uri="{FF2B5EF4-FFF2-40B4-BE49-F238E27FC236}">
                    <a16:creationId xmlns:a16="http://schemas.microsoft.com/office/drawing/2014/main" id="{561DB063-7064-41C0-96CA-E9C19E9F6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2252"/>
                <a:ext cx="140" cy="138"/>
              </a:xfrm>
              <a:custGeom>
                <a:avLst/>
                <a:gdLst>
                  <a:gd name="G0" fmla="+- 156 0 0"/>
                  <a:gd name="G1" fmla="+- 0 0 0"/>
                  <a:gd name="G2" fmla="+- 21600 0 0"/>
                  <a:gd name="T0" fmla="*/ 21756 w 21756"/>
                  <a:gd name="T1" fmla="*/ 0 h 21600"/>
                  <a:gd name="T2" fmla="*/ 0 w 21756"/>
                  <a:gd name="T3" fmla="*/ 21599 h 21600"/>
                  <a:gd name="T4" fmla="*/ 156 w 21756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56" h="21600" fill="none" extrusionOk="0">
                    <a:moveTo>
                      <a:pt x="21756" y="0"/>
                    </a:moveTo>
                    <a:cubicBezTo>
                      <a:pt x="21756" y="11929"/>
                      <a:pt x="12085" y="21600"/>
                      <a:pt x="156" y="21600"/>
                    </a:cubicBezTo>
                    <a:cubicBezTo>
                      <a:pt x="103" y="21599"/>
                      <a:pt x="51" y="21599"/>
                      <a:pt x="-1" y="21599"/>
                    </a:cubicBezTo>
                  </a:path>
                  <a:path w="21756" h="21600" stroke="0" extrusionOk="0">
                    <a:moveTo>
                      <a:pt x="21756" y="0"/>
                    </a:moveTo>
                    <a:cubicBezTo>
                      <a:pt x="21756" y="11929"/>
                      <a:pt x="12085" y="21600"/>
                      <a:pt x="156" y="21600"/>
                    </a:cubicBezTo>
                    <a:cubicBezTo>
                      <a:pt x="103" y="21599"/>
                      <a:pt x="51" y="21599"/>
                      <a:pt x="-1" y="21599"/>
                    </a:cubicBezTo>
                    <a:lnTo>
                      <a:pt x="156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78" name="Freeform 114">
                <a:extLst>
                  <a:ext uri="{FF2B5EF4-FFF2-40B4-BE49-F238E27FC236}">
                    <a16:creationId xmlns:a16="http://schemas.microsoft.com/office/drawing/2014/main" id="{7DA687B5-1DF4-4B41-BE51-3527BD526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2114"/>
                <a:ext cx="173" cy="277"/>
              </a:xfrm>
              <a:custGeom>
                <a:avLst/>
                <a:gdLst>
                  <a:gd name="T0" fmla="*/ 138 w 173"/>
                  <a:gd name="T1" fmla="*/ 0 h 277"/>
                  <a:gd name="T2" fmla="*/ 0 w 173"/>
                  <a:gd name="T3" fmla="*/ 0 h 277"/>
                  <a:gd name="T4" fmla="*/ 0 w 173"/>
                  <a:gd name="T5" fmla="*/ 276 h 277"/>
                  <a:gd name="T6" fmla="*/ 103 w 173"/>
                  <a:gd name="T7" fmla="*/ 276 h 277"/>
                  <a:gd name="T8" fmla="*/ 120 w 173"/>
                  <a:gd name="T9" fmla="*/ 276 h 277"/>
                  <a:gd name="T10" fmla="*/ 172 w 173"/>
                  <a:gd name="T11" fmla="*/ 27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" h="277">
                    <a:moveTo>
                      <a:pt x="138" y="0"/>
                    </a:moveTo>
                    <a:lnTo>
                      <a:pt x="0" y="0"/>
                    </a:lnTo>
                    <a:lnTo>
                      <a:pt x="0" y="276"/>
                    </a:lnTo>
                    <a:lnTo>
                      <a:pt x="103" y="276"/>
                    </a:lnTo>
                    <a:lnTo>
                      <a:pt x="120" y="276"/>
                    </a:lnTo>
                    <a:lnTo>
                      <a:pt x="172" y="276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980" name="Line 116">
              <a:extLst>
                <a:ext uri="{FF2B5EF4-FFF2-40B4-BE49-F238E27FC236}">
                  <a16:creationId xmlns:a16="http://schemas.microsoft.com/office/drawing/2014/main" id="{5BD9838F-0E0A-478B-BACD-5272C71FD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5" y="1906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81" name="Freeform 117">
              <a:extLst>
                <a:ext uri="{FF2B5EF4-FFF2-40B4-BE49-F238E27FC236}">
                  <a16:creationId xmlns:a16="http://schemas.microsoft.com/office/drawing/2014/main" id="{F3AEB0C8-9560-4527-B898-5205D2876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1837"/>
              <a:ext cx="208" cy="105"/>
            </a:xfrm>
            <a:custGeom>
              <a:avLst/>
              <a:gdLst>
                <a:gd name="T0" fmla="*/ 207 w 208"/>
                <a:gd name="T1" fmla="*/ 104 h 105"/>
                <a:gd name="T2" fmla="*/ 69 w 208"/>
                <a:gd name="T3" fmla="*/ 104 h 105"/>
                <a:gd name="T4" fmla="*/ 69 w 208"/>
                <a:gd name="T5" fmla="*/ 0 h 105"/>
                <a:gd name="T6" fmla="*/ 0 w 208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5">
                  <a:moveTo>
                    <a:pt x="207" y="104"/>
                  </a:moveTo>
                  <a:lnTo>
                    <a:pt x="69" y="104"/>
                  </a:lnTo>
                  <a:lnTo>
                    <a:pt x="6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82" name="Freeform 118">
              <a:extLst>
                <a:ext uri="{FF2B5EF4-FFF2-40B4-BE49-F238E27FC236}">
                  <a16:creationId xmlns:a16="http://schemas.microsoft.com/office/drawing/2014/main" id="{297AF2FE-59AF-4829-8BDB-EE6FA61DC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0" y="2148"/>
              <a:ext cx="208" cy="105"/>
            </a:xfrm>
            <a:custGeom>
              <a:avLst/>
              <a:gdLst>
                <a:gd name="T0" fmla="*/ 207 w 208"/>
                <a:gd name="T1" fmla="*/ 0 h 105"/>
                <a:gd name="T2" fmla="*/ 69 w 208"/>
                <a:gd name="T3" fmla="*/ 0 h 105"/>
                <a:gd name="T4" fmla="*/ 69 w 208"/>
                <a:gd name="T5" fmla="*/ 104 h 105"/>
                <a:gd name="T6" fmla="*/ 0 w 208"/>
                <a:gd name="T7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05">
                  <a:moveTo>
                    <a:pt x="207" y="0"/>
                  </a:moveTo>
                  <a:lnTo>
                    <a:pt x="69" y="0"/>
                  </a:lnTo>
                  <a:lnTo>
                    <a:pt x="69" y="104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83" name="Line 119">
              <a:extLst>
                <a:ext uri="{FF2B5EF4-FFF2-40B4-BE49-F238E27FC236}">
                  <a16:creationId xmlns:a16="http://schemas.microsoft.com/office/drawing/2014/main" id="{2ADB147C-4275-4026-82BB-1D81C8A88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182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6988" name="Group 124">
              <a:extLst>
                <a:ext uri="{FF2B5EF4-FFF2-40B4-BE49-F238E27FC236}">
                  <a16:creationId xmlns:a16="http://schemas.microsoft.com/office/drawing/2014/main" id="{2A3D1EDE-368E-4426-90BE-D2B31FB31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2" y="1907"/>
              <a:ext cx="277" cy="275"/>
              <a:chOff x="4242" y="1907"/>
              <a:chExt cx="277" cy="275"/>
            </a:xfrm>
          </p:grpSpPr>
          <p:sp>
            <p:nvSpPr>
              <p:cNvPr id="36984" name="Arc 120">
                <a:extLst>
                  <a:ext uri="{FF2B5EF4-FFF2-40B4-BE49-F238E27FC236}">
                    <a16:creationId xmlns:a16="http://schemas.microsoft.com/office/drawing/2014/main" id="{D93AECF1-1F7A-4082-9A1B-16EA80FD3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2" y="1907"/>
                <a:ext cx="277" cy="138"/>
              </a:xfrm>
              <a:custGeom>
                <a:avLst/>
                <a:gdLst>
                  <a:gd name="G0" fmla="+- 78 0 0"/>
                  <a:gd name="G1" fmla="+- 21600 0 0"/>
                  <a:gd name="G2" fmla="+- 21600 0 0"/>
                  <a:gd name="T0" fmla="*/ 0 w 21678"/>
                  <a:gd name="T1" fmla="*/ 0 h 21600"/>
                  <a:gd name="T2" fmla="*/ 21678 w 21678"/>
                  <a:gd name="T3" fmla="*/ 21600 h 21600"/>
                  <a:gd name="T4" fmla="*/ 78 w 2167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78" h="21600" fill="none" extrusionOk="0">
                    <a:moveTo>
                      <a:pt x="0" y="0"/>
                    </a:moveTo>
                    <a:cubicBezTo>
                      <a:pt x="26" y="0"/>
                      <a:pt x="52" y="0"/>
                      <a:pt x="78" y="0"/>
                    </a:cubicBezTo>
                    <a:cubicBezTo>
                      <a:pt x="12007" y="0"/>
                      <a:pt x="21678" y="9670"/>
                      <a:pt x="21678" y="21600"/>
                    </a:cubicBezTo>
                  </a:path>
                  <a:path w="21678" h="21600" stroke="0" extrusionOk="0">
                    <a:moveTo>
                      <a:pt x="0" y="0"/>
                    </a:moveTo>
                    <a:cubicBezTo>
                      <a:pt x="26" y="0"/>
                      <a:pt x="52" y="0"/>
                      <a:pt x="78" y="0"/>
                    </a:cubicBezTo>
                    <a:cubicBezTo>
                      <a:pt x="12007" y="0"/>
                      <a:pt x="21678" y="9670"/>
                      <a:pt x="21678" y="21600"/>
                    </a:cubicBezTo>
                    <a:lnTo>
                      <a:pt x="78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85" name="Arc 121">
                <a:extLst>
                  <a:ext uri="{FF2B5EF4-FFF2-40B4-BE49-F238E27FC236}">
                    <a16:creationId xmlns:a16="http://schemas.microsoft.com/office/drawing/2014/main" id="{1B37CDB7-AA32-41C0-AA6D-9FA40688A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2" y="2044"/>
                <a:ext cx="277" cy="138"/>
              </a:xfrm>
              <a:custGeom>
                <a:avLst/>
                <a:gdLst>
                  <a:gd name="G0" fmla="+- 78 0 0"/>
                  <a:gd name="G1" fmla="+- 0 0 0"/>
                  <a:gd name="G2" fmla="+- 21600 0 0"/>
                  <a:gd name="T0" fmla="*/ 21678 w 21678"/>
                  <a:gd name="T1" fmla="*/ 0 h 21600"/>
                  <a:gd name="T2" fmla="*/ 0 w 21678"/>
                  <a:gd name="T3" fmla="*/ 21600 h 21600"/>
                  <a:gd name="T4" fmla="*/ 78 w 2167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78" h="21600" fill="none" extrusionOk="0">
                    <a:moveTo>
                      <a:pt x="21678" y="0"/>
                    </a:moveTo>
                    <a:cubicBezTo>
                      <a:pt x="21678" y="11929"/>
                      <a:pt x="12007" y="21600"/>
                      <a:pt x="78" y="21600"/>
                    </a:cubicBezTo>
                    <a:cubicBezTo>
                      <a:pt x="52" y="21599"/>
                      <a:pt x="26" y="21599"/>
                      <a:pt x="0" y="21599"/>
                    </a:cubicBezTo>
                  </a:path>
                  <a:path w="21678" h="21600" stroke="0" extrusionOk="0">
                    <a:moveTo>
                      <a:pt x="21678" y="0"/>
                    </a:moveTo>
                    <a:cubicBezTo>
                      <a:pt x="21678" y="11929"/>
                      <a:pt x="12007" y="21600"/>
                      <a:pt x="78" y="21600"/>
                    </a:cubicBezTo>
                    <a:cubicBezTo>
                      <a:pt x="52" y="21599"/>
                      <a:pt x="26" y="21599"/>
                      <a:pt x="0" y="21599"/>
                    </a:cubicBezTo>
                    <a:lnTo>
                      <a:pt x="78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86" name="Arc 122">
                <a:extLst>
                  <a:ext uri="{FF2B5EF4-FFF2-40B4-BE49-F238E27FC236}">
                    <a16:creationId xmlns:a16="http://schemas.microsoft.com/office/drawing/2014/main" id="{93CA98FC-4AE4-421A-8759-C6142520C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2" y="1907"/>
                <a:ext cx="69" cy="13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987" name="Arc 123">
                <a:extLst>
                  <a:ext uri="{FF2B5EF4-FFF2-40B4-BE49-F238E27FC236}">
                    <a16:creationId xmlns:a16="http://schemas.microsoft.com/office/drawing/2014/main" id="{4162E61A-666C-444E-8D16-B09965B6F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2" y="2044"/>
                <a:ext cx="69" cy="13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989" name="Line 125">
              <a:extLst>
                <a:ext uri="{FF2B5EF4-FFF2-40B4-BE49-F238E27FC236}">
                  <a16:creationId xmlns:a16="http://schemas.microsoft.com/office/drawing/2014/main" id="{62593D14-8B12-48CE-A384-A140B7827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8" y="2044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90" name="Freeform 126">
              <a:extLst>
                <a:ext uri="{FF2B5EF4-FFF2-40B4-BE49-F238E27FC236}">
                  <a16:creationId xmlns:a16="http://schemas.microsoft.com/office/drawing/2014/main" id="{1B20BD71-696A-4BCB-9FB8-6B2A52E89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" y="1595"/>
              <a:ext cx="1660" cy="831"/>
            </a:xfrm>
            <a:custGeom>
              <a:avLst/>
              <a:gdLst>
                <a:gd name="T0" fmla="*/ 138 w 1660"/>
                <a:gd name="T1" fmla="*/ 173 h 831"/>
                <a:gd name="T2" fmla="*/ 0 w 1660"/>
                <a:gd name="T3" fmla="*/ 173 h 831"/>
                <a:gd name="T4" fmla="*/ 0 w 1660"/>
                <a:gd name="T5" fmla="*/ 0 h 831"/>
                <a:gd name="T6" fmla="*/ 1659 w 1660"/>
                <a:gd name="T7" fmla="*/ 0 h 831"/>
                <a:gd name="T8" fmla="*/ 1659 w 1660"/>
                <a:gd name="T9" fmla="*/ 83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0" h="831">
                  <a:moveTo>
                    <a:pt x="138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1659" y="0"/>
                  </a:lnTo>
                  <a:lnTo>
                    <a:pt x="1659" y="83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91" name="Freeform 127">
              <a:extLst>
                <a:ext uri="{FF2B5EF4-FFF2-40B4-BE49-F238E27FC236}">
                  <a16:creationId xmlns:a16="http://schemas.microsoft.com/office/drawing/2014/main" id="{31F2B082-792F-42CE-A6A5-EA9EE035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" y="2044"/>
              <a:ext cx="1798" cy="658"/>
            </a:xfrm>
            <a:custGeom>
              <a:avLst/>
              <a:gdLst>
                <a:gd name="T0" fmla="*/ 173 w 1798"/>
                <a:gd name="T1" fmla="*/ 277 h 658"/>
                <a:gd name="T2" fmla="*/ 0 w 1798"/>
                <a:gd name="T3" fmla="*/ 277 h 658"/>
                <a:gd name="T4" fmla="*/ 0 w 1798"/>
                <a:gd name="T5" fmla="*/ 657 h 658"/>
                <a:gd name="T6" fmla="*/ 1797 w 1798"/>
                <a:gd name="T7" fmla="*/ 657 h 658"/>
                <a:gd name="T8" fmla="*/ 1797 w 1798"/>
                <a:gd name="T9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8" h="658">
                  <a:moveTo>
                    <a:pt x="173" y="277"/>
                  </a:moveTo>
                  <a:lnTo>
                    <a:pt x="0" y="277"/>
                  </a:lnTo>
                  <a:lnTo>
                    <a:pt x="0" y="657"/>
                  </a:lnTo>
                  <a:lnTo>
                    <a:pt x="1797" y="657"/>
                  </a:lnTo>
                  <a:lnTo>
                    <a:pt x="179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92" name="Line 128">
              <a:extLst>
                <a:ext uri="{FF2B5EF4-FFF2-40B4-BE49-F238E27FC236}">
                  <a16:creationId xmlns:a16="http://schemas.microsoft.com/office/drawing/2014/main" id="{E35D678E-E2B6-42D6-91BE-9A896C993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" y="2010"/>
              <a:ext cx="3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93" name="Line 129">
              <a:extLst>
                <a:ext uri="{FF2B5EF4-FFF2-40B4-BE49-F238E27FC236}">
                  <a16:creationId xmlns:a16="http://schemas.microsoft.com/office/drawing/2014/main" id="{F0586B99-9F4F-4023-87F0-A508B8B1A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2425"/>
              <a:ext cx="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94" name="Line 130">
              <a:extLst>
                <a:ext uri="{FF2B5EF4-FFF2-40B4-BE49-F238E27FC236}">
                  <a16:creationId xmlns:a16="http://schemas.microsoft.com/office/drawing/2014/main" id="{973D2E02-F978-4A62-B5FE-665F3E599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7" y="2010"/>
              <a:ext cx="0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995" name="Rectangle 131">
              <a:extLst>
                <a:ext uri="{FF2B5EF4-FFF2-40B4-BE49-F238E27FC236}">
                  <a16:creationId xmlns:a16="http://schemas.microsoft.com/office/drawing/2014/main" id="{BCD36EC5-88D3-4293-AC8D-ECF5DBC5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869"/>
              <a:ext cx="137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36996" name="Rectangle 132">
              <a:extLst>
                <a:ext uri="{FF2B5EF4-FFF2-40B4-BE49-F238E27FC236}">
                  <a16:creationId xmlns:a16="http://schemas.microsoft.com/office/drawing/2014/main" id="{7F97FD7E-FD27-4D83-A822-03CA97FF4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111"/>
              <a:ext cx="154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 dirty="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36997" name="Rectangle 133">
              <a:extLst>
                <a:ext uri="{FF2B5EF4-FFF2-40B4-BE49-F238E27FC236}">
                  <a16:creationId xmlns:a16="http://schemas.microsoft.com/office/drawing/2014/main" id="{F769C644-3FD8-4BB8-BE4E-20A578E74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973"/>
              <a:ext cx="149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6998" name="Rectangle 134">
              <a:extLst>
                <a:ext uri="{FF2B5EF4-FFF2-40B4-BE49-F238E27FC236}">
                  <a16:creationId xmlns:a16="http://schemas.microsoft.com/office/drawing/2014/main" id="{E9B74F5D-08DD-472D-9FDB-33E34FF8F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2353"/>
              <a:ext cx="16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6999" name="Oval 135">
              <a:extLst>
                <a:ext uri="{FF2B5EF4-FFF2-40B4-BE49-F238E27FC236}">
                  <a16:creationId xmlns:a16="http://schemas.microsoft.com/office/drawing/2014/main" id="{A6969100-8EAD-4541-85E8-CA2CF63EE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" y="2394"/>
              <a:ext cx="61" cy="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000" name="Rectangle 136">
              <a:extLst>
                <a:ext uri="{FF2B5EF4-FFF2-40B4-BE49-F238E27FC236}">
                  <a16:creationId xmlns:a16="http://schemas.microsoft.com/office/drawing/2014/main" id="{BF06081D-D995-4FD1-8752-E8816CB34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1938"/>
              <a:ext cx="167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7001" name="Line 137">
              <a:extLst>
                <a:ext uri="{FF2B5EF4-FFF2-40B4-BE49-F238E27FC236}">
                  <a16:creationId xmlns:a16="http://schemas.microsoft.com/office/drawing/2014/main" id="{4CD37255-EA4E-4CFE-B5D2-94D73D2B1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" y="2425"/>
              <a:ext cx="2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02" name="Line 138">
              <a:extLst>
                <a:ext uri="{FF2B5EF4-FFF2-40B4-BE49-F238E27FC236}">
                  <a16:creationId xmlns:a16="http://schemas.microsoft.com/office/drawing/2014/main" id="{0EEE715A-AFAC-4005-8982-6B97B6B7D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425"/>
              <a:ext cx="0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003" name="Rectangle 139">
              <a:extLst>
                <a:ext uri="{FF2B5EF4-FFF2-40B4-BE49-F238E27FC236}">
                  <a16:creationId xmlns:a16="http://schemas.microsoft.com/office/drawing/2014/main" id="{534CB847-D7C1-4715-BF95-F9D71E3B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491"/>
              <a:ext cx="236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Clk</a:t>
              </a:r>
            </a:p>
          </p:txBody>
        </p:sp>
        <p:sp>
          <p:nvSpPr>
            <p:cNvPr id="37004" name="Rectangle 140">
              <a:extLst>
                <a:ext uri="{FF2B5EF4-FFF2-40B4-BE49-F238E27FC236}">
                  <a16:creationId xmlns:a16="http://schemas.microsoft.com/office/drawing/2014/main" id="{6D47A5EB-2062-4013-8C80-69FBE319A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2146"/>
              <a:ext cx="30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6675" tIns="33338" rIns="66675" bIns="33338">
              <a:spAutoFit/>
            </a:bodyPr>
            <a:lstStyle>
              <a:lvl1pPr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8613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572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874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317625" defTabSz="4730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748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2320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892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46425" defTabSz="4730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 b="1">
                  <a:latin typeface="Arial" panose="020B0604020202020204" pitchFamily="34" charset="0"/>
                </a:rPr>
                <a:t>T-FF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FB988F9-4734-4972-850F-447BEF54D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7916759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Sequential Switching Networks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D03BF7-FAF3-43B4-861F-31FBE701E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810001"/>
            <a:ext cx="4070986" cy="1230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buFontTx/>
              <a:buChar char="•"/>
            </a:pPr>
            <a:r>
              <a:rPr lang="en-US" altLang="en-US"/>
              <a:t> Sequential logic forms basis for building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  "memory" into circuits.</a:t>
            </a:r>
          </a:p>
          <a:p>
            <a:pPr eaLnBrk="0" hangingPunct="0">
              <a:lnSpc>
                <a:spcPct val="85000"/>
              </a:lnSpc>
            </a:pPr>
            <a:endParaRPr lang="en-US" altLang="en-US"/>
          </a:p>
          <a:p>
            <a:pPr eaLnBrk="0" hangingPunct="0">
              <a:lnSpc>
                <a:spcPct val="85000"/>
              </a:lnSpc>
              <a:buFontTx/>
              <a:buChar char="•"/>
            </a:pPr>
            <a:r>
              <a:rPr lang="en-US" altLang="en-US"/>
              <a:t> Sequential logic is characterized by the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  presence of </a:t>
            </a:r>
            <a:r>
              <a:rPr lang="en-US" altLang="en-US" u="sng"/>
              <a:t>feedback</a:t>
            </a:r>
            <a:r>
              <a:rPr lang="en-US" altLang="en-US"/>
              <a:t> paths.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675DBDB-1569-4589-8E3A-CB4F8ACB9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451" y="1122363"/>
            <a:ext cx="155440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dirty="0"/>
              <a:t>Combinational</a:t>
            </a:r>
          </a:p>
          <a:p>
            <a:pPr algn="ctr" eaLnBrk="0" hangingPunct="0"/>
            <a:r>
              <a:rPr lang="en-US" altLang="en-US" dirty="0"/>
              <a:t>Logic</a:t>
            </a:r>
          </a:p>
          <a:p>
            <a:pPr algn="ctr" eaLnBrk="0" hangingPunct="0"/>
            <a:endParaRPr lang="en-US" altLang="en-US" dirty="0"/>
          </a:p>
          <a:p>
            <a:pPr algn="ctr" eaLnBrk="0" hangingPunct="0"/>
            <a:r>
              <a:rPr lang="en-US" altLang="en-US" dirty="0"/>
              <a:t>Delay = </a:t>
            </a:r>
            <a:r>
              <a:rPr lang="en-US" altLang="en-US" dirty="0">
                <a:latin typeface="Symbol" panose="05050102010706020507" pitchFamily="18" charset="2"/>
              </a:rPr>
              <a:t>D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B64D782-0753-4F8D-B0F9-B55A243B0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996950"/>
            <a:ext cx="2349500" cy="1435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1F4904A6-7F95-4CEC-AA17-8EEE4F11E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143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C4D37FF2-F18E-479D-AFE0-3C2F3A147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371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21482EF5-F95C-420B-99B6-123476BCD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00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5418C7B0-EBCF-4E7D-9F06-279D4A681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828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20583180-459C-4C2B-9FE0-CD601B7F3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057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C5485987-2B82-4C50-89EE-91A6109F8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86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152792BB-0C08-46B1-94F6-20B264C4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371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2BE71732-E7B7-4498-BA51-CA000924E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600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8" name="Line 14">
            <a:extLst>
              <a:ext uri="{FF2B5EF4-FFF2-40B4-BE49-F238E27FC236}">
                <a16:creationId xmlns:a16="http://schemas.microsoft.com/office/drawing/2014/main" id="{8EAD90EF-354C-479A-927A-5FE960371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828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9" name="Line 15">
            <a:extLst>
              <a:ext uri="{FF2B5EF4-FFF2-40B4-BE49-F238E27FC236}">
                <a16:creationId xmlns:a16="http://schemas.microsoft.com/office/drawing/2014/main" id="{5AE60F2B-4179-4F86-9DDE-0A500126C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57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0" name="Freeform 16">
            <a:extLst>
              <a:ext uri="{FF2B5EF4-FFF2-40B4-BE49-F238E27FC236}">
                <a16:creationId xmlns:a16="http://schemas.microsoft.com/office/drawing/2014/main" id="{0627A11D-137A-42D1-A7DF-A27557AB3F2D}"/>
              </a:ext>
            </a:extLst>
          </p:cNvPr>
          <p:cNvSpPr>
            <a:spLocks/>
          </p:cNvSpPr>
          <p:nvPr/>
        </p:nvSpPr>
        <p:spPr bwMode="auto">
          <a:xfrm>
            <a:off x="2590800" y="2057400"/>
            <a:ext cx="3278188" cy="763588"/>
          </a:xfrm>
          <a:custGeom>
            <a:avLst/>
            <a:gdLst>
              <a:gd name="T0" fmla="*/ 0 w 2065"/>
              <a:gd name="T1" fmla="*/ 144 h 481"/>
              <a:gd name="T2" fmla="*/ 0 w 2065"/>
              <a:gd name="T3" fmla="*/ 480 h 481"/>
              <a:gd name="T4" fmla="*/ 2064 w 2065"/>
              <a:gd name="T5" fmla="*/ 480 h 481"/>
              <a:gd name="T6" fmla="*/ 2064 w 2065"/>
              <a:gd name="T7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5" h="481">
                <a:moveTo>
                  <a:pt x="0" y="144"/>
                </a:moveTo>
                <a:lnTo>
                  <a:pt x="0" y="480"/>
                </a:lnTo>
                <a:lnTo>
                  <a:pt x="2064" y="480"/>
                </a:lnTo>
                <a:lnTo>
                  <a:pt x="206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1" name="Freeform 17">
            <a:extLst>
              <a:ext uri="{FF2B5EF4-FFF2-40B4-BE49-F238E27FC236}">
                <a16:creationId xmlns:a16="http://schemas.microsoft.com/office/drawing/2014/main" id="{554A00C8-7B32-44FA-B9A5-D3C04D4C176C}"/>
              </a:ext>
            </a:extLst>
          </p:cNvPr>
          <p:cNvSpPr>
            <a:spLocks/>
          </p:cNvSpPr>
          <p:nvPr/>
        </p:nvSpPr>
        <p:spPr bwMode="auto">
          <a:xfrm>
            <a:off x="2286000" y="1828800"/>
            <a:ext cx="3887788" cy="1296988"/>
          </a:xfrm>
          <a:custGeom>
            <a:avLst/>
            <a:gdLst>
              <a:gd name="T0" fmla="*/ 192 w 2449"/>
              <a:gd name="T1" fmla="*/ 144 h 817"/>
              <a:gd name="T2" fmla="*/ 0 w 2449"/>
              <a:gd name="T3" fmla="*/ 144 h 817"/>
              <a:gd name="T4" fmla="*/ 0 w 2449"/>
              <a:gd name="T5" fmla="*/ 816 h 817"/>
              <a:gd name="T6" fmla="*/ 2448 w 2449"/>
              <a:gd name="T7" fmla="*/ 816 h 817"/>
              <a:gd name="T8" fmla="*/ 2448 w 2449"/>
              <a:gd name="T9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9" h="817">
                <a:moveTo>
                  <a:pt x="192" y="144"/>
                </a:moveTo>
                <a:lnTo>
                  <a:pt x="0" y="144"/>
                </a:lnTo>
                <a:lnTo>
                  <a:pt x="0" y="816"/>
                </a:lnTo>
                <a:lnTo>
                  <a:pt x="2448" y="816"/>
                </a:lnTo>
                <a:lnTo>
                  <a:pt x="2448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62" name="Rectangle 18">
            <a:extLst>
              <a:ext uri="{FF2B5EF4-FFF2-40B4-BE49-F238E27FC236}">
                <a16:creationId xmlns:a16="http://schemas.microsoft.com/office/drawing/2014/main" id="{9CF833AF-AB23-47BE-B690-9163ED3C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989014"/>
            <a:ext cx="3991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x1</a:t>
            </a:r>
          </a:p>
        </p:txBody>
      </p:sp>
      <p:sp>
        <p:nvSpPr>
          <p:cNvPr id="6163" name="Rectangle 19">
            <a:extLst>
              <a:ext uri="{FF2B5EF4-FFF2-40B4-BE49-F238E27FC236}">
                <a16:creationId xmlns:a16="http://schemas.microsoft.com/office/drawing/2014/main" id="{06C32A53-FA7F-4622-B0AA-F1C308D7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1217614"/>
            <a:ext cx="3991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x2</a:t>
            </a:r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9BE1FED1-6F52-44D4-A370-2E2966D4D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1446214"/>
            <a:ext cx="3991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x3</a:t>
            </a:r>
          </a:p>
        </p:txBody>
      </p:sp>
      <p:sp>
        <p:nvSpPr>
          <p:cNvPr id="6165" name="Rectangle 21">
            <a:extLst>
              <a:ext uri="{FF2B5EF4-FFF2-40B4-BE49-F238E27FC236}">
                <a16:creationId xmlns:a16="http://schemas.microsoft.com/office/drawing/2014/main" id="{9A06713D-F35C-4077-8AF5-4D43DA34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1674814"/>
            <a:ext cx="39914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x4</a:t>
            </a:r>
          </a:p>
        </p:txBody>
      </p:sp>
      <p:sp>
        <p:nvSpPr>
          <p:cNvPr id="6166" name="Rectangle 22">
            <a:extLst>
              <a:ext uri="{FF2B5EF4-FFF2-40B4-BE49-F238E27FC236}">
                <a16:creationId xmlns:a16="http://schemas.microsoft.com/office/drawing/2014/main" id="{60FF8604-42D5-4267-AE3E-453D1BD7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1141414"/>
            <a:ext cx="39113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z1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84ACBBB6-557A-4FF1-BA31-81586D1D8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1370014"/>
            <a:ext cx="39113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z2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05ED32FD-EBAC-4AD6-9089-CD952F3E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1598614"/>
            <a:ext cx="39113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z3</a:t>
            </a:r>
          </a:p>
        </p:txBody>
      </p:sp>
      <p:sp>
        <p:nvSpPr>
          <p:cNvPr id="6169" name="Rectangle 25">
            <a:extLst>
              <a:ext uri="{FF2B5EF4-FFF2-40B4-BE49-F238E27FC236}">
                <a16:creationId xmlns:a16="http://schemas.microsoft.com/office/drawing/2014/main" id="{3800B8FE-B4F8-46F0-879C-938C64A52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055814"/>
            <a:ext cx="39113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z4</a:t>
            </a:r>
          </a:p>
        </p:txBody>
      </p:sp>
      <p:sp>
        <p:nvSpPr>
          <p:cNvPr id="6170" name="Rectangle 26">
            <a:extLst>
              <a:ext uri="{FF2B5EF4-FFF2-40B4-BE49-F238E27FC236}">
                <a16:creationId xmlns:a16="http://schemas.microsoft.com/office/drawing/2014/main" id="{34600301-E234-4148-976A-11F6758D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2284414"/>
            <a:ext cx="3600346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z3 = F(x1, ... ,x4,z3,z4)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z3(t+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) = F(x1(t), ... ,x4(t),z3(t),z4(t))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Observations: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 z3 and z4 appear as both </a:t>
            </a:r>
          </a:p>
          <a:p>
            <a:pPr eaLnBrk="0" hangingPunct="0"/>
            <a:r>
              <a:rPr lang="en-US" altLang="en-US"/>
              <a:t>  inputs and outputs.</a:t>
            </a:r>
          </a:p>
          <a:p>
            <a:pPr eaLnBrk="0" hangingPunct="0"/>
            <a:r>
              <a:rPr lang="en-US" altLang="en-US"/>
              <a:t> 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 The “state” of variable z3 (or z4) at</a:t>
            </a:r>
          </a:p>
          <a:p>
            <a:pPr eaLnBrk="0" hangingPunct="0"/>
            <a:r>
              <a:rPr lang="en-US" altLang="en-US"/>
              <a:t>   time t+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 depends on its value at </a:t>
            </a:r>
          </a:p>
          <a:p>
            <a:pPr eaLnBrk="0" hangingPunct="0"/>
            <a:r>
              <a:rPr lang="en-US" altLang="en-US"/>
              <a:t>  time t, i.e. z3(t+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) = F(z3(t)),</a:t>
            </a:r>
          </a:p>
          <a:p>
            <a:pPr eaLnBrk="0" hangingPunct="0"/>
            <a:r>
              <a:rPr lang="en-US" altLang="en-US"/>
              <a:t>  hence, circuit has memory.</a:t>
            </a:r>
          </a:p>
          <a:p>
            <a:pPr eaLnBrk="0" hangingPunct="0"/>
            <a:r>
              <a:rPr lang="en-US" altLang="en-US"/>
              <a:t> 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 z3(t) and z4(t) are called </a:t>
            </a:r>
          </a:p>
          <a:p>
            <a:pPr eaLnBrk="0" hangingPunct="0"/>
            <a:r>
              <a:rPr lang="en-US" altLang="en-US"/>
              <a:t>  </a:t>
            </a:r>
            <a:r>
              <a:rPr lang="en-US" altLang="en-US" u="sng"/>
              <a:t>state variables</a:t>
            </a:r>
            <a:r>
              <a:rPr lang="en-US" altLang="en-US"/>
              <a:t> .</a:t>
            </a:r>
          </a:p>
          <a:p>
            <a:pPr hangingPunct="0"/>
            <a:endParaRPr lang="en-US" altLang="en-US"/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70FA5D13-E2C2-4F94-82CD-62B907BD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31814"/>
            <a:ext cx="186211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 dirty="0"/>
              <a:t>Sequential Circuit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082711F-EE4E-4A8C-A292-4A47B1A81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700" y="177801"/>
            <a:ext cx="4497754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Asynchronous Inputs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7B39588-29E8-4C56-BEBD-0273B650E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4" y="760414"/>
            <a:ext cx="3551551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PRESET and CLEAR:</a:t>
            </a:r>
          </a:p>
          <a:p>
            <a:pPr eaLnBrk="0" hangingPunct="0"/>
            <a:r>
              <a:rPr lang="en-US" altLang="en-US"/>
              <a:t>asynchronous, level-sensitive inputs</a:t>
            </a:r>
          </a:p>
          <a:p>
            <a:pPr eaLnBrk="0" hangingPunct="0"/>
            <a:r>
              <a:rPr lang="en-US" altLang="en-US"/>
              <a:t>used to initialize a flipflop.</a:t>
            </a:r>
          </a:p>
        </p:txBody>
      </p:sp>
      <p:grpSp>
        <p:nvGrpSpPr>
          <p:cNvPr id="37965" name="Group 77">
            <a:extLst>
              <a:ext uri="{FF2B5EF4-FFF2-40B4-BE49-F238E27FC236}">
                <a16:creationId xmlns:a16="http://schemas.microsoft.com/office/drawing/2014/main" id="{0D3402ED-B50D-437E-83D2-3C4611577F60}"/>
              </a:ext>
            </a:extLst>
          </p:cNvPr>
          <p:cNvGrpSpPr>
            <a:grpSpLocks/>
          </p:cNvGrpSpPr>
          <p:nvPr/>
        </p:nvGrpSpPr>
        <p:grpSpPr bwMode="auto">
          <a:xfrm>
            <a:off x="6572252" y="2427289"/>
            <a:ext cx="4076701" cy="2143125"/>
            <a:chOff x="3180" y="1529"/>
            <a:chExt cx="2568" cy="1350"/>
          </a:xfrm>
        </p:grpSpPr>
        <p:sp>
          <p:nvSpPr>
            <p:cNvPr id="37892" name="Rectangle 4">
              <a:extLst>
                <a:ext uri="{FF2B5EF4-FFF2-40B4-BE49-F238E27FC236}">
                  <a16:creationId xmlns:a16="http://schemas.microsoft.com/office/drawing/2014/main" id="{A9F109F1-981C-4AA4-9DFE-24D033AF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2013"/>
              <a:ext cx="340" cy="4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3" name="Rectangle 5">
              <a:extLst>
                <a:ext uri="{FF2B5EF4-FFF2-40B4-BE49-F238E27FC236}">
                  <a16:creationId xmlns:a16="http://schemas.microsoft.com/office/drawing/2014/main" id="{E0CE6DDC-FD82-4494-A7DD-E7983CD9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054"/>
              <a:ext cx="25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D</a:t>
              </a:r>
            </a:p>
          </p:txBody>
        </p:sp>
        <p:sp>
          <p:nvSpPr>
            <p:cNvPr id="37894" name="Rectangle 6">
              <a:extLst>
                <a:ext uri="{FF2B5EF4-FFF2-40B4-BE49-F238E27FC236}">
                  <a16:creationId xmlns:a16="http://schemas.microsoft.com/office/drawing/2014/main" id="{102E1B7D-F576-46C3-BE77-57A7A3D66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282"/>
              <a:ext cx="25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C</a:t>
              </a:r>
            </a:p>
          </p:txBody>
        </p:sp>
        <p:sp>
          <p:nvSpPr>
            <p:cNvPr id="37895" name="Rectangle 7">
              <a:extLst>
                <a:ext uri="{FF2B5EF4-FFF2-40B4-BE49-F238E27FC236}">
                  <a16:creationId xmlns:a16="http://schemas.microsoft.com/office/drawing/2014/main" id="{0D5EDE75-3A2E-4772-955D-9281AD770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1994"/>
              <a:ext cx="251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S</a:t>
              </a:r>
            </a:p>
          </p:txBody>
        </p:sp>
        <p:sp>
          <p:nvSpPr>
            <p:cNvPr id="37896" name="Rectangle 8">
              <a:extLst>
                <a:ext uri="{FF2B5EF4-FFF2-40B4-BE49-F238E27FC236}">
                  <a16:creationId xmlns:a16="http://schemas.microsoft.com/office/drawing/2014/main" id="{FB8A21E5-832E-4318-BFC6-E228DD9DE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318"/>
              <a:ext cx="25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R</a:t>
              </a:r>
            </a:p>
          </p:txBody>
        </p:sp>
        <p:sp>
          <p:nvSpPr>
            <p:cNvPr id="37897" name="Rectangle 9">
              <a:extLst>
                <a:ext uri="{FF2B5EF4-FFF2-40B4-BE49-F238E27FC236}">
                  <a16:creationId xmlns:a16="http://schemas.microsoft.com/office/drawing/2014/main" id="{F01598F4-EFEC-4786-9DC4-360B9C78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054"/>
              <a:ext cx="26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Q</a:t>
              </a:r>
            </a:p>
          </p:txBody>
        </p:sp>
        <p:sp>
          <p:nvSpPr>
            <p:cNvPr id="37898" name="Rectangle 10">
              <a:extLst>
                <a:ext uri="{FF2B5EF4-FFF2-40B4-BE49-F238E27FC236}">
                  <a16:creationId xmlns:a16="http://schemas.microsoft.com/office/drawing/2014/main" id="{1DD56442-3A17-43DE-9580-CCAE2E35D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282"/>
              <a:ext cx="26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Q</a:t>
              </a:r>
            </a:p>
          </p:txBody>
        </p:sp>
        <p:sp>
          <p:nvSpPr>
            <p:cNvPr id="37899" name="Oval 11">
              <a:extLst>
                <a:ext uri="{FF2B5EF4-FFF2-40B4-BE49-F238E27FC236}">
                  <a16:creationId xmlns:a16="http://schemas.microsoft.com/office/drawing/2014/main" id="{EA58922D-B03D-4FA6-B7FC-172F62FB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1953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0" name="Oval 12">
              <a:extLst>
                <a:ext uri="{FF2B5EF4-FFF2-40B4-BE49-F238E27FC236}">
                  <a16:creationId xmlns:a16="http://schemas.microsoft.com/office/drawing/2014/main" id="{53AB9966-E2D4-41BA-8CFC-16E0E9821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493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1" name="Oval 13">
              <a:extLst>
                <a:ext uri="{FF2B5EF4-FFF2-40B4-BE49-F238E27FC236}">
                  <a16:creationId xmlns:a16="http://schemas.microsoft.com/office/drawing/2014/main" id="{684B4CE1-880C-4C8A-A01B-F8B7799D7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" y="2349"/>
              <a:ext cx="40" cy="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2" name="Arc 14">
              <a:extLst>
                <a:ext uri="{FF2B5EF4-FFF2-40B4-BE49-F238E27FC236}">
                  <a16:creationId xmlns:a16="http://schemas.microsoft.com/office/drawing/2014/main" id="{518B8B89-DF23-43A8-9F77-FBBFF84A1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1998"/>
              <a:ext cx="79" cy="138"/>
            </a:xfrm>
            <a:custGeom>
              <a:avLst/>
              <a:gdLst>
                <a:gd name="G0" fmla="+- 277 0 0"/>
                <a:gd name="G1" fmla="+- 21600 0 0"/>
                <a:gd name="G2" fmla="+- 21600 0 0"/>
                <a:gd name="T0" fmla="*/ 0 w 21877"/>
                <a:gd name="T1" fmla="*/ 2 h 21600"/>
                <a:gd name="T2" fmla="*/ 21877 w 21877"/>
                <a:gd name="T3" fmla="*/ 21600 h 21600"/>
                <a:gd name="T4" fmla="*/ 277 w 2187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77" h="21600" fill="none" extrusionOk="0">
                  <a:moveTo>
                    <a:pt x="-1" y="1"/>
                  </a:moveTo>
                  <a:cubicBezTo>
                    <a:pt x="92" y="0"/>
                    <a:pt x="184" y="0"/>
                    <a:pt x="277" y="0"/>
                  </a:cubicBezTo>
                  <a:cubicBezTo>
                    <a:pt x="12206" y="0"/>
                    <a:pt x="21877" y="9670"/>
                    <a:pt x="21877" y="21600"/>
                  </a:cubicBezTo>
                </a:path>
                <a:path w="21877" h="21600" stroke="0" extrusionOk="0">
                  <a:moveTo>
                    <a:pt x="-1" y="1"/>
                  </a:moveTo>
                  <a:cubicBezTo>
                    <a:pt x="92" y="0"/>
                    <a:pt x="184" y="0"/>
                    <a:pt x="277" y="0"/>
                  </a:cubicBezTo>
                  <a:cubicBezTo>
                    <a:pt x="12206" y="0"/>
                    <a:pt x="21877" y="9670"/>
                    <a:pt x="21877" y="21600"/>
                  </a:cubicBezTo>
                  <a:lnTo>
                    <a:pt x="277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03" name="Arc 15">
              <a:extLst>
                <a:ext uri="{FF2B5EF4-FFF2-40B4-BE49-F238E27FC236}">
                  <a16:creationId xmlns:a16="http://schemas.microsoft.com/office/drawing/2014/main" id="{D3640D6A-FB58-4A68-AA62-C3B1BD93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" y="2123"/>
              <a:ext cx="78" cy="13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04" name="Line 16">
              <a:extLst>
                <a:ext uri="{FF2B5EF4-FFF2-40B4-BE49-F238E27FC236}">
                  <a16:creationId xmlns:a16="http://schemas.microsoft.com/office/drawing/2014/main" id="{2C639E4A-C333-4DF1-AB9B-A71C35935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2075"/>
              <a:ext cx="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05" name="Line 17">
              <a:extLst>
                <a:ext uri="{FF2B5EF4-FFF2-40B4-BE49-F238E27FC236}">
                  <a16:creationId xmlns:a16="http://schemas.microsoft.com/office/drawing/2014/main" id="{40EFAFDD-DBD1-4954-8EF5-B0C082167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2195"/>
              <a:ext cx="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06" name="Arc 18">
              <a:extLst>
                <a:ext uri="{FF2B5EF4-FFF2-40B4-BE49-F238E27FC236}">
                  <a16:creationId xmlns:a16="http://schemas.microsoft.com/office/drawing/2014/main" id="{568DB2BF-629C-408E-92FF-173A990C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1998"/>
              <a:ext cx="67" cy="126"/>
            </a:xfrm>
            <a:custGeom>
              <a:avLst/>
              <a:gdLst>
                <a:gd name="G0" fmla="+- 327 0 0"/>
                <a:gd name="G1" fmla="+- 21600 0 0"/>
                <a:gd name="G2" fmla="+- 21600 0 0"/>
                <a:gd name="T0" fmla="*/ 0 w 21927"/>
                <a:gd name="T1" fmla="*/ 2 h 21600"/>
                <a:gd name="T2" fmla="*/ 21927 w 21927"/>
                <a:gd name="T3" fmla="*/ 21600 h 21600"/>
                <a:gd name="T4" fmla="*/ 327 w 2192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7" h="21600" fill="none" extrusionOk="0">
                  <a:moveTo>
                    <a:pt x="0" y="2"/>
                  </a:moveTo>
                  <a:cubicBezTo>
                    <a:pt x="108" y="0"/>
                    <a:pt x="217" y="0"/>
                    <a:pt x="327" y="0"/>
                  </a:cubicBezTo>
                  <a:cubicBezTo>
                    <a:pt x="12256" y="0"/>
                    <a:pt x="21927" y="9670"/>
                    <a:pt x="21927" y="21600"/>
                  </a:cubicBezTo>
                </a:path>
                <a:path w="21927" h="21600" stroke="0" extrusionOk="0">
                  <a:moveTo>
                    <a:pt x="0" y="2"/>
                  </a:moveTo>
                  <a:cubicBezTo>
                    <a:pt x="108" y="0"/>
                    <a:pt x="217" y="0"/>
                    <a:pt x="327" y="0"/>
                  </a:cubicBezTo>
                  <a:cubicBezTo>
                    <a:pt x="12256" y="0"/>
                    <a:pt x="21927" y="9670"/>
                    <a:pt x="21927" y="21600"/>
                  </a:cubicBezTo>
                  <a:lnTo>
                    <a:pt x="327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07" name="Arc 19">
              <a:extLst>
                <a:ext uri="{FF2B5EF4-FFF2-40B4-BE49-F238E27FC236}">
                  <a16:creationId xmlns:a16="http://schemas.microsoft.com/office/drawing/2014/main" id="{A7DDA00D-0E62-4839-A121-0EC76C62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1998"/>
              <a:ext cx="451" cy="138"/>
            </a:xfrm>
            <a:custGeom>
              <a:avLst/>
              <a:gdLst>
                <a:gd name="G0" fmla="+- 48 0 0"/>
                <a:gd name="G1" fmla="+- 21600 0 0"/>
                <a:gd name="G2" fmla="+- 21600 0 0"/>
                <a:gd name="T0" fmla="*/ 0 w 21648"/>
                <a:gd name="T1" fmla="*/ 0 h 21600"/>
                <a:gd name="T2" fmla="*/ 21648 w 21648"/>
                <a:gd name="T3" fmla="*/ 21600 h 21600"/>
                <a:gd name="T4" fmla="*/ 48 w 216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8" h="21600" fill="none" extrusionOk="0">
                  <a:moveTo>
                    <a:pt x="0" y="0"/>
                  </a:moveTo>
                  <a:cubicBezTo>
                    <a:pt x="16" y="0"/>
                    <a:pt x="32" y="0"/>
                    <a:pt x="48" y="0"/>
                  </a:cubicBezTo>
                  <a:cubicBezTo>
                    <a:pt x="11977" y="0"/>
                    <a:pt x="21648" y="9670"/>
                    <a:pt x="21648" y="21600"/>
                  </a:cubicBezTo>
                </a:path>
                <a:path w="21648" h="21600" stroke="0" extrusionOk="0">
                  <a:moveTo>
                    <a:pt x="0" y="0"/>
                  </a:moveTo>
                  <a:cubicBezTo>
                    <a:pt x="16" y="0"/>
                    <a:pt x="32" y="0"/>
                    <a:pt x="48" y="0"/>
                  </a:cubicBezTo>
                  <a:cubicBezTo>
                    <a:pt x="11977" y="0"/>
                    <a:pt x="21648" y="9670"/>
                    <a:pt x="21648" y="21600"/>
                  </a:cubicBezTo>
                  <a:lnTo>
                    <a:pt x="48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08" name="Arc 20">
              <a:extLst>
                <a:ext uri="{FF2B5EF4-FFF2-40B4-BE49-F238E27FC236}">
                  <a16:creationId xmlns:a16="http://schemas.microsoft.com/office/drawing/2014/main" id="{51C288A6-B37F-4BE2-979F-1D8D5F7AF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2123"/>
              <a:ext cx="426" cy="13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09" name="Arc 21">
              <a:extLst>
                <a:ext uri="{FF2B5EF4-FFF2-40B4-BE49-F238E27FC236}">
                  <a16:creationId xmlns:a16="http://schemas.microsoft.com/office/drawing/2014/main" id="{2E7B99D4-1338-4371-ACB8-876701BB3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" y="2123"/>
              <a:ext cx="66" cy="13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0" name="Rectangle 22">
              <a:extLst>
                <a:ext uri="{FF2B5EF4-FFF2-40B4-BE49-F238E27FC236}">
                  <a16:creationId xmlns:a16="http://schemas.microsoft.com/office/drawing/2014/main" id="{E9DBF4E4-2065-4C9A-85BE-EF40CCFCE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493"/>
              <a:ext cx="400" cy="16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1" name="Freeform 23">
              <a:extLst>
                <a:ext uri="{FF2B5EF4-FFF2-40B4-BE49-F238E27FC236}">
                  <a16:creationId xmlns:a16="http://schemas.microsoft.com/office/drawing/2014/main" id="{1672C726-7CA1-4732-847D-5B6382C70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2549"/>
              <a:ext cx="301" cy="61"/>
            </a:xfrm>
            <a:custGeom>
              <a:avLst/>
              <a:gdLst>
                <a:gd name="T0" fmla="*/ 0 w 301"/>
                <a:gd name="T1" fmla="*/ 60 h 61"/>
                <a:gd name="T2" fmla="*/ 60 w 301"/>
                <a:gd name="T3" fmla="*/ 60 h 61"/>
                <a:gd name="T4" fmla="*/ 60 w 301"/>
                <a:gd name="T5" fmla="*/ 0 h 61"/>
                <a:gd name="T6" fmla="*/ 120 w 301"/>
                <a:gd name="T7" fmla="*/ 0 h 61"/>
                <a:gd name="T8" fmla="*/ 120 w 301"/>
                <a:gd name="T9" fmla="*/ 60 h 61"/>
                <a:gd name="T10" fmla="*/ 180 w 301"/>
                <a:gd name="T11" fmla="*/ 60 h 61"/>
                <a:gd name="T12" fmla="*/ 180 w 301"/>
                <a:gd name="T13" fmla="*/ 0 h 61"/>
                <a:gd name="T14" fmla="*/ 240 w 301"/>
                <a:gd name="T15" fmla="*/ 0 h 61"/>
                <a:gd name="T16" fmla="*/ 240 w 301"/>
                <a:gd name="T17" fmla="*/ 60 h 61"/>
                <a:gd name="T18" fmla="*/ 300 w 301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61">
                  <a:moveTo>
                    <a:pt x="0" y="60"/>
                  </a:moveTo>
                  <a:lnTo>
                    <a:pt x="60" y="60"/>
                  </a:lnTo>
                  <a:lnTo>
                    <a:pt x="60" y="0"/>
                  </a:lnTo>
                  <a:lnTo>
                    <a:pt x="120" y="0"/>
                  </a:lnTo>
                  <a:lnTo>
                    <a:pt x="120" y="60"/>
                  </a:lnTo>
                  <a:lnTo>
                    <a:pt x="180" y="60"/>
                  </a:lnTo>
                  <a:lnTo>
                    <a:pt x="180" y="0"/>
                  </a:lnTo>
                  <a:lnTo>
                    <a:pt x="240" y="0"/>
                  </a:lnTo>
                  <a:lnTo>
                    <a:pt x="240" y="60"/>
                  </a:lnTo>
                  <a:lnTo>
                    <a:pt x="300" y="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2" name="Rectangle 24">
              <a:extLst>
                <a:ext uri="{FF2B5EF4-FFF2-40B4-BE49-F238E27FC236}">
                  <a16:creationId xmlns:a16="http://schemas.microsoft.com/office/drawing/2014/main" id="{FF45DA6B-5E3D-4DD3-8816-BA5C8F59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181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3" name="Rectangle 25">
              <a:extLst>
                <a:ext uri="{FF2B5EF4-FFF2-40B4-BE49-F238E27FC236}">
                  <a16:creationId xmlns:a16="http://schemas.microsoft.com/office/drawing/2014/main" id="{4C2FA04F-ABDB-495F-BB39-D328EE7D3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814"/>
              <a:ext cx="23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0</a:t>
              </a:r>
            </a:p>
          </p:txBody>
        </p:sp>
        <p:sp>
          <p:nvSpPr>
            <p:cNvPr id="37914" name="Line 26">
              <a:extLst>
                <a:ext uri="{FF2B5EF4-FFF2-40B4-BE49-F238E27FC236}">
                  <a16:creationId xmlns:a16="http://schemas.microsoft.com/office/drawing/2014/main" id="{0F3DA12E-2EA1-48C9-9F71-1449A3342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7" y="1775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5" name="Rectangle 27">
              <a:extLst>
                <a:ext uri="{FF2B5EF4-FFF2-40B4-BE49-F238E27FC236}">
                  <a16:creationId xmlns:a16="http://schemas.microsoft.com/office/drawing/2014/main" id="{65027FED-3BFB-4752-B0A8-916515153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1694"/>
              <a:ext cx="23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1</a:t>
              </a:r>
            </a:p>
          </p:txBody>
        </p:sp>
        <p:sp>
          <p:nvSpPr>
            <p:cNvPr id="37916" name="Rectangle 28">
              <a:extLst>
                <a:ext uri="{FF2B5EF4-FFF2-40B4-BE49-F238E27FC236}">
                  <a16:creationId xmlns:a16="http://schemas.microsoft.com/office/drawing/2014/main" id="{76754401-034A-42EB-9A34-7587B096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175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7" name="Rectangle 29">
              <a:extLst>
                <a:ext uri="{FF2B5EF4-FFF2-40B4-BE49-F238E27FC236}">
                  <a16:creationId xmlns:a16="http://schemas.microsoft.com/office/drawing/2014/main" id="{0CC71DA2-8584-440B-9C2E-6E724866F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187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8" name="Line 30">
              <a:extLst>
                <a:ext uri="{FF2B5EF4-FFF2-40B4-BE49-F238E27FC236}">
                  <a16:creationId xmlns:a16="http://schemas.microsoft.com/office/drawing/2014/main" id="{9CA94DC7-C974-4F6E-A03B-780204BDC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7" y="1835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19" name="Line 31">
              <a:extLst>
                <a:ext uri="{FF2B5EF4-FFF2-40B4-BE49-F238E27FC236}">
                  <a16:creationId xmlns:a16="http://schemas.microsoft.com/office/drawing/2014/main" id="{015A00FE-D3D1-4CFD-91FC-A1C86FC39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7" y="1895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0" name="Line 32">
              <a:extLst>
                <a:ext uri="{FF2B5EF4-FFF2-40B4-BE49-F238E27FC236}">
                  <a16:creationId xmlns:a16="http://schemas.microsoft.com/office/drawing/2014/main" id="{CF337681-DB7E-4CA9-95AA-B8AA78565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7" y="1769"/>
              <a:ext cx="7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1" name="Line 33">
              <a:extLst>
                <a:ext uri="{FF2B5EF4-FFF2-40B4-BE49-F238E27FC236}">
                  <a16:creationId xmlns:a16="http://schemas.microsoft.com/office/drawing/2014/main" id="{A2892BB0-9DC7-400B-AD04-F4E05DBC4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7" y="1829"/>
              <a:ext cx="72" cy="7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2" name="Rectangle 34">
              <a:extLst>
                <a:ext uri="{FF2B5EF4-FFF2-40B4-BE49-F238E27FC236}">
                  <a16:creationId xmlns:a16="http://schemas.microsoft.com/office/drawing/2014/main" id="{2C651CAE-EEEC-41FD-BC8D-F126C733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265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3" name="Rectangle 35">
              <a:extLst>
                <a:ext uri="{FF2B5EF4-FFF2-40B4-BE49-F238E27FC236}">
                  <a16:creationId xmlns:a16="http://schemas.microsoft.com/office/drawing/2014/main" id="{CDF3D361-125F-412B-A92C-FDC55805B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654"/>
              <a:ext cx="23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0</a:t>
              </a:r>
            </a:p>
          </p:txBody>
        </p:sp>
        <p:sp>
          <p:nvSpPr>
            <p:cNvPr id="37924" name="Line 36">
              <a:extLst>
                <a:ext uri="{FF2B5EF4-FFF2-40B4-BE49-F238E27FC236}">
                  <a16:creationId xmlns:a16="http://schemas.microsoft.com/office/drawing/2014/main" id="{CC8DC984-E562-4183-8C82-697D26C46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7" y="2615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5" name="Rectangle 37">
              <a:extLst>
                <a:ext uri="{FF2B5EF4-FFF2-40B4-BE49-F238E27FC236}">
                  <a16:creationId xmlns:a16="http://schemas.microsoft.com/office/drawing/2014/main" id="{CDC0ADDE-FC2E-4B4C-B2B5-741EE3202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534"/>
              <a:ext cx="23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1</a:t>
              </a:r>
            </a:p>
          </p:txBody>
        </p:sp>
        <p:sp>
          <p:nvSpPr>
            <p:cNvPr id="37926" name="Rectangle 38">
              <a:extLst>
                <a:ext uri="{FF2B5EF4-FFF2-40B4-BE49-F238E27FC236}">
                  <a16:creationId xmlns:a16="http://schemas.microsoft.com/office/drawing/2014/main" id="{AA9EB69A-7F7E-438D-8E6E-280DBA9FF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59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7" name="Rectangle 39">
              <a:extLst>
                <a:ext uri="{FF2B5EF4-FFF2-40B4-BE49-F238E27FC236}">
                  <a16:creationId xmlns:a16="http://schemas.microsoft.com/office/drawing/2014/main" id="{D3EEBE04-5DFC-4600-BAC0-A0464D0C8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" y="271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8" name="Line 40">
              <a:extLst>
                <a:ext uri="{FF2B5EF4-FFF2-40B4-BE49-F238E27FC236}">
                  <a16:creationId xmlns:a16="http://schemas.microsoft.com/office/drawing/2014/main" id="{8723C0B1-CA94-4F49-B109-B94D8A72F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7" y="2675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29" name="Line 41">
              <a:extLst>
                <a:ext uri="{FF2B5EF4-FFF2-40B4-BE49-F238E27FC236}">
                  <a16:creationId xmlns:a16="http://schemas.microsoft.com/office/drawing/2014/main" id="{347CD6C7-6F11-4239-909C-2E47723EE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7" y="2735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30" name="Line 42">
              <a:extLst>
                <a:ext uri="{FF2B5EF4-FFF2-40B4-BE49-F238E27FC236}">
                  <a16:creationId xmlns:a16="http://schemas.microsoft.com/office/drawing/2014/main" id="{1CAFD4B3-0A4C-4BB2-AB89-1CD929582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7" y="2609"/>
              <a:ext cx="7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31" name="Line 43">
              <a:extLst>
                <a:ext uri="{FF2B5EF4-FFF2-40B4-BE49-F238E27FC236}">
                  <a16:creationId xmlns:a16="http://schemas.microsoft.com/office/drawing/2014/main" id="{44020A5F-814C-4219-9327-C76E5159F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7" y="2669"/>
              <a:ext cx="72" cy="7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32" name="Rectangle 44">
              <a:extLst>
                <a:ext uri="{FF2B5EF4-FFF2-40B4-BE49-F238E27FC236}">
                  <a16:creationId xmlns:a16="http://schemas.microsoft.com/office/drawing/2014/main" id="{99E29DC8-4749-48F4-9F76-F29DD04F1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17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3" name="Rectangle 45">
              <a:extLst>
                <a:ext uri="{FF2B5EF4-FFF2-40B4-BE49-F238E27FC236}">
                  <a16:creationId xmlns:a16="http://schemas.microsoft.com/office/drawing/2014/main" id="{4F764B0C-5195-43BF-B94C-634F3007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174"/>
              <a:ext cx="23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0</a:t>
              </a:r>
            </a:p>
          </p:txBody>
        </p:sp>
        <p:sp>
          <p:nvSpPr>
            <p:cNvPr id="37934" name="Line 46">
              <a:extLst>
                <a:ext uri="{FF2B5EF4-FFF2-40B4-BE49-F238E27FC236}">
                  <a16:creationId xmlns:a16="http://schemas.microsoft.com/office/drawing/2014/main" id="{5ABCAFAA-7C16-483F-836D-7899CA5C8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7" y="2135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35" name="Rectangle 47">
              <a:extLst>
                <a:ext uri="{FF2B5EF4-FFF2-40B4-BE49-F238E27FC236}">
                  <a16:creationId xmlns:a16="http://schemas.microsoft.com/office/drawing/2014/main" id="{94116B28-F6BD-4DC3-A5BA-90E1B665A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2054"/>
              <a:ext cx="23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00"/>
                  </a:solidFill>
                  <a:latin typeface="Geneva" charset="0"/>
                </a:rPr>
                <a:t>1</a:t>
              </a:r>
            </a:p>
          </p:txBody>
        </p:sp>
        <p:sp>
          <p:nvSpPr>
            <p:cNvPr id="37936" name="Rectangle 48">
              <a:extLst>
                <a:ext uri="{FF2B5EF4-FFF2-40B4-BE49-F238E27FC236}">
                  <a16:creationId xmlns:a16="http://schemas.microsoft.com/office/drawing/2014/main" id="{995FE017-7EAD-445F-9857-54BD89B2F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11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7" name="Rectangle 49">
              <a:extLst>
                <a:ext uri="{FF2B5EF4-FFF2-40B4-BE49-F238E27FC236}">
                  <a16:creationId xmlns:a16="http://schemas.microsoft.com/office/drawing/2014/main" id="{61AF3E2D-08D2-4E1F-9015-6B8264DA2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237"/>
              <a:ext cx="1" cy="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8" name="Line 50">
              <a:extLst>
                <a:ext uri="{FF2B5EF4-FFF2-40B4-BE49-F238E27FC236}">
                  <a16:creationId xmlns:a16="http://schemas.microsoft.com/office/drawing/2014/main" id="{4858863C-DC07-407D-AFFA-D07C94CAD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7" y="2195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39" name="Line 51">
              <a:extLst>
                <a:ext uri="{FF2B5EF4-FFF2-40B4-BE49-F238E27FC236}">
                  <a16:creationId xmlns:a16="http://schemas.microsoft.com/office/drawing/2014/main" id="{94E6DE1E-AE6B-449E-87F5-180A9771E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7" y="2255"/>
              <a:ext cx="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40" name="Line 52">
              <a:extLst>
                <a:ext uri="{FF2B5EF4-FFF2-40B4-BE49-F238E27FC236}">
                  <a16:creationId xmlns:a16="http://schemas.microsoft.com/office/drawing/2014/main" id="{68C18331-0EAE-456F-AE6E-2F01AAC89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47" y="2129"/>
              <a:ext cx="72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41" name="Line 53">
              <a:extLst>
                <a:ext uri="{FF2B5EF4-FFF2-40B4-BE49-F238E27FC236}">
                  <a16:creationId xmlns:a16="http://schemas.microsoft.com/office/drawing/2014/main" id="{2819EC1F-2EB4-4E53-9761-848ABC351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7" y="2189"/>
              <a:ext cx="72" cy="7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42" name="Line 54">
              <a:extLst>
                <a:ext uri="{FF2B5EF4-FFF2-40B4-BE49-F238E27FC236}">
                  <a16:creationId xmlns:a16="http://schemas.microsoft.com/office/drawing/2014/main" id="{E6976646-B73C-45A6-867C-F83BABA5D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1529"/>
              <a:ext cx="0" cy="54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43" name="Freeform 55">
              <a:extLst>
                <a:ext uri="{FF2B5EF4-FFF2-40B4-BE49-F238E27FC236}">
                  <a16:creationId xmlns:a16="http://schemas.microsoft.com/office/drawing/2014/main" id="{644E9F9F-46D5-422A-B317-47D52D07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" y="1529"/>
              <a:ext cx="1501" cy="601"/>
            </a:xfrm>
            <a:custGeom>
              <a:avLst/>
              <a:gdLst>
                <a:gd name="T0" fmla="*/ 0 w 1501"/>
                <a:gd name="T1" fmla="*/ 0 h 601"/>
                <a:gd name="T2" fmla="*/ 1500 w 1501"/>
                <a:gd name="T3" fmla="*/ 0 h 601"/>
                <a:gd name="T4" fmla="*/ 1500 w 1501"/>
                <a:gd name="T5" fmla="*/ 60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1" h="601">
                  <a:moveTo>
                    <a:pt x="0" y="0"/>
                  </a:moveTo>
                  <a:lnTo>
                    <a:pt x="1500" y="0"/>
                  </a:lnTo>
                  <a:lnTo>
                    <a:pt x="1500" y="600"/>
                  </a:lnTo>
                </a:path>
              </a:pathLst>
            </a:custGeom>
            <a:noFill/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44" name="Oval 56">
              <a:extLst>
                <a:ext uri="{FF2B5EF4-FFF2-40B4-BE49-F238E27FC236}">
                  <a16:creationId xmlns:a16="http://schemas.microsoft.com/office/drawing/2014/main" id="{0B7656DA-2368-4015-8373-D3098B84B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2109"/>
              <a:ext cx="40" cy="4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45" name="Freeform 57">
              <a:extLst>
                <a:ext uri="{FF2B5EF4-FFF2-40B4-BE49-F238E27FC236}">
                  <a16:creationId xmlns:a16="http://schemas.microsoft.com/office/drawing/2014/main" id="{6516A509-23C1-44C7-9B75-99F93F634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" y="2129"/>
              <a:ext cx="301" cy="1"/>
            </a:xfrm>
            <a:custGeom>
              <a:avLst/>
              <a:gdLst>
                <a:gd name="T0" fmla="*/ 0 w 301"/>
                <a:gd name="T1" fmla="*/ 0 h 1"/>
                <a:gd name="T2" fmla="*/ 180 w 301"/>
                <a:gd name="T3" fmla="*/ 0 h 1"/>
                <a:gd name="T4" fmla="*/ 300 w 30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1" h="1">
                  <a:moveTo>
                    <a:pt x="0" y="0"/>
                  </a:moveTo>
                  <a:lnTo>
                    <a:pt x="180" y="0"/>
                  </a:lnTo>
                  <a:lnTo>
                    <a:pt x="300" y="0"/>
                  </a:lnTo>
                </a:path>
              </a:pathLst>
            </a:custGeom>
            <a:noFill/>
            <a:ln w="12700" cap="rnd" cmpd="sng">
              <a:solidFill>
                <a:srgbClr val="DD080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46" name="Line 58">
              <a:extLst>
                <a:ext uri="{FF2B5EF4-FFF2-40B4-BE49-F238E27FC236}">
                  <a16:creationId xmlns:a16="http://schemas.microsoft.com/office/drawing/2014/main" id="{5F02AD0C-AAAC-442A-A070-300947159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" y="2135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47" name="Line 59">
              <a:extLst>
                <a:ext uri="{FF2B5EF4-FFF2-40B4-BE49-F238E27FC236}">
                  <a16:creationId xmlns:a16="http://schemas.microsoft.com/office/drawing/2014/main" id="{39BC044D-0928-4038-A6C4-6AF8E0252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7" y="2075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48" name="Rectangle 60">
              <a:extLst>
                <a:ext uri="{FF2B5EF4-FFF2-40B4-BE49-F238E27FC236}">
                  <a16:creationId xmlns:a16="http://schemas.microsoft.com/office/drawing/2014/main" id="{865A33C8-4044-44AE-9F65-A897F6B7C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" y="2042"/>
              <a:ext cx="26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D4"/>
                  </a:solidFill>
                  <a:latin typeface="Geneva" charset="0"/>
                </a:rPr>
                <a:t>Q</a:t>
              </a:r>
            </a:p>
          </p:txBody>
        </p:sp>
        <p:sp>
          <p:nvSpPr>
            <p:cNvPr id="37949" name="Line 61">
              <a:extLst>
                <a:ext uri="{FF2B5EF4-FFF2-40B4-BE49-F238E27FC236}">
                  <a16:creationId xmlns:a16="http://schemas.microsoft.com/office/drawing/2014/main" id="{99E4EB07-C2A3-42EC-B113-5DEA0F049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7" y="2375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50" name="Freeform 62">
              <a:extLst>
                <a:ext uri="{FF2B5EF4-FFF2-40B4-BE49-F238E27FC236}">
                  <a16:creationId xmlns:a16="http://schemas.microsoft.com/office/drawing/2014/main" id="{620CEB3D-7061-4124-9F17-482D6CE5A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2129"/>
              <a:ext cx="241" cy="1"/>
            </a:xfrm>
            <a:custGeom>
              <a:avLst/>
              <a:gdLst>
                <a:gd name="T0" fmla="*/ 0 w 241"/>
                <a:gd name="T1" fmla="*/ 0 h 1"/>
                <a:gd name="T2" fmla="*/ 120 w 241"/>
                <a:gd name="T3" fmla="*/ 0 h 1"/>
                <a:gd name="T4" fmla="*/ 240 w 24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1" h="1">
                  <a:moveTo>
                    <a:pt x="0" y="0"/>
                  </a:moveTo>
                  <a:lnTo>
                    <a:pt x="120" y="0"/>
                  </a:lnTo>
                  <a:lnTo>
                    <a:pt x="24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51" name="Line 63">
              <a:extLst>
                <a:ext uri="{FF2B5EF4-FFF2-40B4-BE49-F238E27FC236}">
                  <a16:creationId xmlns:a16="http://schemas.microsoft.com/office/drawing/2014/main" id="{C3EE71CE-845C-492A-916B-781C7DF47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369"/>
              <a:ext cx="0" cy="18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52" name="Line 64">
              <a:extLst>
                <a:ext uri="{FF2B5EF4-FFF2-40B4-BE49-F238E27FC236}">
                  <a16:creationId xmlns:a16="http://schemas.microsoft.com/office/drawing/2014/main" id="{7F937CA6-197D-4714-81A2-279DCA374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" y="2555"/>
              <a:ext cx="1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53" name="Line 65">
              <a:extLst>
                <a:ext uri="{FF2B5EF4-FFF2-40B4-BE49-F238E27FC236}">
                  <a16:creationId xmlns:a16="http://schemas.microsoft.com/office/drawing/2014/main" id="{209F7B31-F511-4221-9F91-02B91FA3B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2555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54" name="Line 66">
              <a:extLst>
                <a:ext uri="{FF2B5EF4-FFF2-40B4-BE49-F238E27FC236}">
                  <a16:creationId xmlns:a16="http://schemas.microsoft.com/office/drawing/2014/main" id="{B988A0BF-063D-411C-9863-C4BD9B41A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7" y="2375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55" name="Rectangle 67">
              <a:extLst>
                <a:ext uri="{FF2B5EF4-FFF2-40B4-BE49-F238E27FC236}">
                  <a16:creationId xmlns:a16="http://schemas.microsoft.com/office/drawing/2014/main" id="{B96B0309-896F-4CFD-894D-9F7C00AA9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402"/>
              <a:ext cx="339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D4"/>
                  </a:solidFill>
                  <a:latin typeface="Geneva" charset="0"/>
                </a:rPr>
                <a:t>Clk</a:t>
              </a:r>
            </a:p>
          </p:txBody>
        </p:sp>
        <p:sp>
          <p:nvSpPr>
            <p:cNvPr id="37956" name="Freeform 68">
              <a:extLst>
                <a:ext uri="{FF2B5EF4-FFF2-40B4-BE49-F238E27FC236}">
                  <a16:creationId xmlns:a16="http://schemas.microsoft.com/office/drawing/2014/main" id="{7021412E-0F78-42CD-B9B4-5828861CE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1829"/>
              <a:ext cx="121" cy="121"/>
            </a:xfrm>
            <a:custGeom>
              <a:avLst/>
              <a:gdLst>
                <a:gd name="T0" fmla="*/ 0 w 121"/>
                <a:gd name="T1" fmla="*/ 0 h 121"/>
                <a:gd name="T2" fmla="*/ 120 w 121"/>
                <a:gd name="T3" fmla="*/ 0 h 121"/>
                <a:gd name="T4" fmla="*/ 120 w 121"/>
                <a:gd name="T5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121">
                  <a:moveTo>
                    <a:pt x="0" y="0"/>
                  </a:moveTo>
                  <a:lnTo>
                    <a:pt x="120" y="0"/>
                  </a:lnTo>
                  <a:lnTo>
                    <a:pt x="120" y="1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57" name="Rectangle 69">
              <a:extLst>
                <a:ext uri="{FF2B5EF4-FFF2-40B4-BE49-F238E27FC236}">
                  <a16:creationId xmlns:a16="http://schemas.microsoft.com/office/drawing/2014/main" id="{EFDDAB8D-AB97-48A7-BC87-3513980AF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1622"/>
              <a:ext cx="396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D4"/>
                  </a:solidFill>
                  <a:latin typeface="Geneva" charset="0"/>
                </a:rPr>
                <a:t>SET</a:t>
              </a:r>
            </a:p>
          </p:txBody>
        </p:sp>
        <p:sp>
          <p:nvSpPr>
            <p:cNvPr id="37958" name="Line 70">
              <a:extLst>
                <a:ext uri="{FF2B5EF4-FFF2-40B4-BE49-F238E27FC236}">
                  <a16:creationId xmlns:a16="http://schemas.microsoft.com/office/drawing/2014/main" id="{FD6D4014-DDD2-45FC-8ECF-77C892293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7" y="2675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59" name="Line 71">
              <a:extLst>
                <a:ext uri="{FF2B5EF4-FFF2-40B4-BE49-F238E27FC236}">
                  <a16:creationId xmlns:a16="http://schemas.microsoft.com/office/drawing/2014/main" id="{BE4B3F37-1DBD-42DC-99B3-54D48CD83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2549"/>
              <a:ext cx="0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60" name="Rectangle 72">
              <a:extLst>
                <a:ext uri="{FF2B5EF4-FFF2-40B4-BE49-F238E27FC236}">
                  <a16:creationId xmlns:a16="http://schemas.microsoft.com/office/drawing/2014/main" id="{05C7C9F0-5F7E-4150-9C58-659C631C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642"/>
              <a:ext cx="402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D4"/>
                  </a:solidFill>
                  <a:latin typeface="Geneva" charset="0"/>
                </a:rPr>
                <a:t>CLR</a:t>
              </a:r>
            </a:p>
          </p:txBody>
        </p:sp>
        <p:sp>
          <p:nvSpPr>
            <p:cNvPr id="37961" name="Line 73">
              <a:extLst>
                <a:ext uri="{FF2B5EF4-FFF2-40B4-BE49-F238E27FC236}">
                  <a16:creationId xmlns:a16="http://schemas.microsoft.com/office/drawing/2014/main" id="{47273E98-ED3E-4B53-95B2-37506A3F6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7" y="2195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62" name="Line 74">
              <a:extLst>
                <a:ext uri="{FF2B5EF4-FFF2-40B4-BE49-F238E27FC236}">
                  <a16:creationId xmlns:a16="http://schemas.microsoft.com/office/drawing/2014/main" id="{0505C7A4-CA34-4E44-949F-EDDA46C10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7" y="2195"/>
              <a:ext cx="30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63" name="Line 75">
              <a:extLst>
                <a:ext uri="{FF2B5EF4-FFF2-40B4-BE49-F238E27FC236}">
                  <a16:creationId xmlns:a16="http://schemas.microsoft.com/office/drawing/2014/main" id="{5F16D975-43BD-420B-860C-27647C6B9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7" y="2195"/>
              <a:ext cx="1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64" name="Rectangle 76">
              <a:extLst>
                <a:ext uri="{FF2B5EF4-FFF2-40B4-BE49-F238E27FC236}">
                  <a16:creationId xmlns:a16="http://schemas.microsoft.com/office/drawing/2014/main" id="{DBB3BD4F-5D21-4622-BE9A-C0A827DE7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162"/>
              <a:ext cx="24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8113" tIns="69850" rIns="138113" bIns="69850">
              <a:spAutoFit/>
            </a:bodyPr>
            <a:lstStyle>
              <a:lvl1pPr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858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0574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743200" defTabSz="20574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2004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576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1148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72000" defTabSz="2057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400">
                  <a:solidFill>
                    <a:srgbClr val="0000D4"/>
                  </a:solidFill>
                  <a:latin typeface="Geneva" charset="0"/>
                </a:rPr>
                <a:t>T</a:t>
              </a:r>
            </a:p>
          </p:txBody>
        </p:sp>
      </p:grpSp>
      <p:pic>
        <p:nvPicPr>
          <p:cNvPr id="37966" name="Picture 78">
            <a:extLst>
              <a:ext uri="{FF2B5EF4-FFF2-40B4-BE49-F238E27FC236}">
                <a16:creationId xmlns:a16="http://schemas.microsoft.com/office/drawing/2014/main" id="{3C2779CE-A251-478A-8742-5911270CFE1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4648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983" name="Group 95">
            <a:extLst>
              <a:ext uri="{FF2B5EF4-FFF2-40B4-BE49-F238E27FC236}">
                <a16:creationId xmlns:a16="http://schemas.microsoft.com/office/drawing/2014/main" id="{ADD44F39-51CC-498F-B959-4D719C698E6F}"/>
              </a:ext>
            </a:extLst>
          </p:cNvPr>
          <p:cNvGrpSpPr>
            <a:grpSpLocks/>
          </p:cNvGrpSpPr>
          <p:nvPr/>
        </p:nvGrpSpPr>
        <p:grpSpPr bwMode="auto">
          <a:xfrm>
            <a:off x="7908926" y="428625"/>
            <a:ext cx="1719263" cy="1703388"/>
            <a:chOff x="4022" y="270"/>
            <a:chExt cx="1083" cy="1073"/>
          </a:xfrm>
        </p:grpSpPr>
        <p:sp>
          <p:nvSpPr>
            <p:cNvPr id="37967" name="Rectangle 79">
              <a:extLst>
                <a:ext uri="{FF2B5EF4-FFF2-40B4-BE49-F238E27FC236}">
                  <a16:creationId xmlns:a16="http://schemas.microsoft.com/office/drawing/2014/main" id="{35E69348-956E-4490-BD28-3D42F345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874"/>
              <a:ext cx="234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88" tIns="31750" rIns="65088" bIns="31750">
              <a:spAutoFit/>
            </a:bodyPr>
            <a:lstStyle>
              <a:lvl1pPr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067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39763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60438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27952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367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1939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511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083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Clk</a:t>
              </a:r>
            </a:p>
          </p:txBody>
        </p:sp>
        <p:sp>
          <p:nvSpPr>
            <p:cNvPr id="37968" name="Rectangle 80">
              <a:extLst>
                <a:ext uri="{FF2B5EF4-FFF2-40B4-BE49-F238E27FC236}">
                  <a16:creationId xmlns:a16="http://schemas.microsoft.com/office/drawing/2014/main" id="{71E2F749-3A73-4E0B-B705-A9A1C0669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513"/>
              <a:ext cx="530" cy="5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69" name="Line 81">
              <a:extLst>
                <a:ext uri="{FF2B5EF4-FFF2-40B4-BE49-F238E27FC236}">
                  <a16:creationId xmlns:a16="http://schemas.microsoft.com/office/drawing/2014/main" id="{A2965AA1-CF3B-4F6F-B96E-7CB8D2A0D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" y="610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70" name="Line 82">
              <a:extLst>
                <a:ext uri="{FF2B5EF4-FFF2-40B4-BE49-F238E27FC236}">
                  <a16:creationId xmlns:a16="http://schemas.microsoft.com/office/drawing/2014/main" id="{8DD8E8EE-C19B-4F9F-8752-15B259204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7" y="610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71" name="Line 83">
              <a:extLst>
                <a:ext uri="{FF2B5EF4-FFF2-40B4-BE49-F238E27FC236}">
                  <a16:creationId xmlns:a16="http://schemas.microsoft.com/office/drawing/2014/main" id="{F4D3BFBB-9ABE-477B-A293-AA5BB9502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7" y="946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72" name="Oval 84">
              <a:extLst>
                <a:ext uri="{FF2B5EF4-FFF2-40B4-BE49-F238E27FC236}">
                  <a16:creationId xmlns:a16="http://schemas.microsoft.com/office/drawing/2014/main" id="{23D34DFA-95B3-4B64-BC4D-61D2D41A2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916"/>
              <a:ext cx="59" cy="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73" name="Line 85">
              <a:extLst>
                <a:ext uri="{FF2B5EF4-FFF2-40B4-BE49-F238E27FC236}">
                  <a16:creationId xmlns:a16="http://schemas.microsoft.com/office/drawing/2014/main" id="{3EB214B5-2A29-4B90-B852-336BAE4E5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8" y="375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74" name="Line 86">
              <a:extLst>
                <a:ext uri="{FF2B5EF4-FFF2-40B4-BE49-F238E27FC236}">
                  <a16:creationId xmlns:a16="http://schemas.microsoft.com/office/drawing/2014/main" id="{E232E6DD-BFE5-4AEE-AC3D-5A57D8ED1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047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75" name="Rectangle 87">
              <a:extLst>
                <a:ext uri="{FF2B5EF4-FFF2-40B4-BE49-F238E27FC236}">
                  <a16:creationId xmlns:a16="http://schemas.microsoft.com/office/drawing/2014/main" id="{3F7ECFF6-F1C5-4C70-9768-0F6993661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539"/>
              <a:ext cx="147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88" tIns="31750" rIns="65088" bIns="31750">
              <a:spAutoFit/>
            </a:bodyPr>
            <a:lstStyle>
              <a:lvl1pPr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067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39763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60438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27952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367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1939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511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083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37976" name="Rectangle 88">
              <a:extLst>
                <a:ext uri="{FF2B5EF4-FFF2-40B4-BE49-F238E27FC236}">
                  <a16:creationId xmlns:a16="http://schemas.microsoft.com/office/drawing/2014/main" id="{A8EFFC9F-22EB-4CF6-BA59-F3052613D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539"/>
              <a:ext cx="165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88" tIns="31750" rIns="65088" bIns="31750">
              <a:spAutoFit/>
            </a:bodyPr>
            <a:lstStyle>
              <a:lvl1pPr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067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39763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60438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27952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367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1939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511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083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37977" name="Rectangle 89">
              <a:extLst>
                <a:ext uri="{FF2B5EF4-FFF2-40B4-BE49-F238E27FC236}">
                  <a16:creationId xmlns:a16="http://schemas.microsoft.com/office/drawing/2014/main" id="{5536E4B6-2EFB-434C-8E2E-B83CCF019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1177"/>
              <a:ext cx="43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88" tIns="31750" rIns="65088" bIns="31750">
              <a:spAutoFit/>
            </a:bodyPr>
            <a:lstStyle>
              <a:lvl1pPr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067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39763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60438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27952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367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1939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511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083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CLEAR</a:t>
              </a:r>
            </a:p>
          </p:txBody>
        </p:sp>
        <p:sp>
          <p:nvSpPr>
            <p:cNvPr id="37978" name="Rectangle 90">
              <a:extLst>
                <a:ext uri="{FF2B5EF4-FFF2-40B4-BE49-F238E27FC236}">
                  <a16:creationId xmlns:a16="http://schemas.microsoft.com/office/drawing/2014/main" id="{400C5E57-9D25-49D9-8526-38BE943CE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270"/>
              <a:ext cx="50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5088" tIns="31750" rIns="65088" bIns="31750">
              <a:spAutoFit/>
            </a:bodyPr>
            <a:lstStyle>
              <a:lvl1pPr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2067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639763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960438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279525" defTabSz="4476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7367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1939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6511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108325" defTabSz="447675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300">
                  <a:latin typeface="Arial" panose="020B0604020202020204" pitchFamily="34" charset="0"/>
                </a:rPr>
                <a:t>PRESET</a:t>
              </a:r>
            </a:p>
          </p:txBody>
        </p:sp>
        <p:sp>
          <p:nvSpPr>
            <p:cNvPr id="37979" name="Freeform 91">
              <a:extLst>
                <a:ext uri="{FF2B5EF4-FFF2-40B4-BE49-F238E27FC236}">
                  <a16:creationId xmlns:a16="http://schemas.microsoft.com/office/drawing/2014/main" id="{EC9D7EBE-176C-4FC5-B403-675CDF3BA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" y="912"/>
              <a:ext cx="68" cy="68"/>
            </a:xfrm>
            <a:custGeom>
              <a:avLst/>
              <a:gdLst>
                <a:gd name="T0" fmla="*/ 0 w 68"/>
                <a:gd name="T1" fmla="*/ 0 h 68"/>
                <a:gd name="T2" fmla="*/ 67 w 68"/>
                <a:gd name="T3" fmla="*/ 34 h 68"/>
                <a:gd name="T4" fmla="*/ 0 w 68"/>
                <a:gd name="T5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lnTo>
                    <a:pt x="67" y="34"/>
                  </a:lnTo>
                  <a:lnTo>
                    <a:pt x="0" y="6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80" name="Line 92">
              <a:extLst>
                <a:ext uri="{FF2B5EF4-FFF2-40B4-BE49-F238E27FC236}">
                  <a16:creationId xmlns:a16="http://schemas.microsoft.com/office/drawing/2014/main" id="{3D51C4F4-36AE-4A30-8A9A-4F5C9D6D16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1" y="946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981" name="Oval 93">
              <a:extLst>
                <a:ext uri="{FF2B5EF4-FFF2-40B4-BE49-F238E27FC236}">
                  <a16:creationId xmlns:a16="http://schemas.microsoft.com/office/drawing/2014/main" id="{3F1904B0-C277-498A-A738-F1888BA3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446"/>
              <a:ext cx="60" cy="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82" name="Oval 94">
              <a:extLst>
                <a:ext uri="{FF2B5EF4-FFF2-40B4-BE49-F238E27FC236}">
                  <a16:creationId xmlns:a16="http://schemas.microsoft.com/office/drawing/2014/main" id="{C9945298-54D7-4ECF-86F3-1227F4186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1051"/>
              <a:ext cx="60" cy="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7984" name="Rectangle 96">
            <a:extLst>
              <a:ext uri="{FF2B5EF4-FFF2-40B4-BE49-F238E27FC236}">
                <a16:creationId xmlns:a16="http://schemas.microsoft.com/office/drawing/2014/main" id="{3181E681-1A85-4B4B-92E3-FF258FF7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4" y="1674813"/>
            <a:ext cx="3243389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PRESET, CLEAR: active low inputs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PRESET = 0 --&gt; Q = 1</a:t>
            </a:r>
          </a:p>
          <a:p>
            <a:pPr eaLnBrk="0" hangingPunct="0"/>
            <a:r>
              <a:rPr lang="en-US" altLang="en-US"/>
              <a:t>CLEAR = 0   --&gt; Q = 0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F0FB4DB3-A090-4763-8663-DB5E094D456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4238625"/>
            <a:ext cx="617855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5" name="Rectangle 3">
            <a:extLst>
              <a:ext uri="{FF2B5EF4-FFF2-40B4-BE49-F238E27FC236}">
                <a16:creationId xmlns:a16="http://schemas.microsoft.com/office/drawing/2014/main" id="{BCD4458C-6386-419A-A9D8-85332C224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6289" y="286869"/>
            <a:ext cx="7179408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Proper Cascading of Flip flops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77CE1FA-D2B6-42FE-BBF5-1C47A56A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1" y="4864101"/>
            <a:ext cx="1878463" cy="75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Correct Operation,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assuming positive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edge triggered FF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F808A824-3F02-4498-9303-883918B8A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64100"/>
            <a:ext cx="317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25C9DB2D-1244-453A-BB8D-4749F10A6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0450" y="4781550"/>
            <a:ext cx="3048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154FF708-1394-4FE7-830F-7ACD34599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200" y="5162550"/>
            <a:ext cx="3175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478D6750-CBF2-46F7-BB89-42AC3CF0D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864100"/>
            <a:ext cx="330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997AF983-6817-4A97-991F-173A9CC23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5092700"/>
            <a:ext cx="2921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F82A8C01-E3FE-4276-B1C5-62F27806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4781550"/>
            <a:ext cx="3048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114F2EF0-F718-443F-BFE7-FE2D81763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5162550"/>
            <a:ext cx="33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9259FD0D-868F-4B33-9AA3-F1A189C1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4883150"/>
            <a:ext cx="317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5" name="Line 13">
            <a:extLst>
              <a:ext uri="{FF2B5EF4-FFF2-40B4-BE49-F238E27FC236}">
                <a16:creationId xmlns:a16="http://schemas.microsoft.com/office/drawing/2014/main" id="{54CE92A3-64EB-4F4E-9878-BF4C76E1C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3100" y="50927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6" name="Line 14">
            <a:extLst>
              <a:ext uri="{FF2B5EF4-FFF2-40B4-BE49-F238E27FC236}">
                <a16:creationId xmlns:a16="http://schemas.microsoft.com/office/drawing/2014/main" id="{676E5185-2B58-4927-94CB-A7B24C364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1150" y="4762500"/>
            <a:ext cx="3302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F4A1B083-FBBC-4674-BF90-E0B3C42F6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1300" y="51625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8928" name="Picture 16">
            <a:extLst>
              <a:ext uri="{FF2B5EF4-FFF2-40B4-BE49-F238E27FC236}">
                <a16:creationId xmlns:a16="http://schemas.microsoft.com/office/drawing/2014/main" id="{F67C41B2-B08C-4EF6-8BFE-5613D0AD73B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2298634"/>
            <a:ext cx="529590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9" name="Rectangle 17">
            <a:extLst>
              <a:ext uri="{FF2B5EF4-FFF2-40B4-BE49-F238E27FC236}">
                <a16:creationId xmlns:a16="http://schemas.microsoft.com/office/drawing/2014/main" id="{DF44DA41-F073-4CCF-8029-442B87A9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4" y="2055814"/>
            <a:ext cx="51135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FF0</a:t>
            </a:r>
          </a:p>
        </p:txBody>
      </p:sp>
      <p:sp>
        <p:nvSpPr>
          <p:cNvPr id="38930" name="Rectangle 18">
            <a:extLst>
              <a:ext uri="{FF2B5EF4-FFF2-40B4-BE49-F238E27FC236}">
                <a16:creationId xmlns:a16="http://schemas.microsoft.com/office/drawing/2014/main" id="{35673E97-849A-49B8-98DB-210752951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4" y="2055814"/>
            <a:ext cx="51135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FF1</a:t>
            </a:r>
          </a:p>
        </p:txBody>
      </p:sp>
      <p:sp>
        <p:nvSpPr>
          <p:cNvPr id="38931" name="Rectangle 19">
            <a:extLst>
              <a:ext uri="{FF2B5EF4-FFF2-40B4-BE49-F238E27FC236}">
                <a16:creationId xmlns:a16="http://schemas.microsoft.com/office/drawing/2014/main" id="{756DE66B-147F-4DAB-B642-DFF1EC64F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1" y="1032995"/>
            <a:ext cx="7383304" cy="96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dirty="0"/>
              <a:t>Serial connection of positive edge-triggered flipflops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 dirty="0"/>
              <a:t>1.   on rising edge of CLK, FF1 reads Q0,  and FF0 reads IN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 dirty="0"/>
              <a:t>2.  during clock period FF1 performs  Q1 &lt;-- Q0,  and  FF0 performs Q0 &lt;-- IN </a:t>
            </a:r>
          </a:p>
        </p:txBody>
      </p:sp>
      <p:sp>
        <p:nvSpPr>
          <p:cNvPr id="38932" name="Rectangle 20">
            <a:extLst>
              <a:ext uri="{FF2B5EF4-FFF2-40B4-BE49-F238E27FC236}">
                <a16:creationId xmlns:a16="http://schemas.microsoft.com/office/drawing/2014/main" id="{FCAFE95C-9251-490F-8D2E-2FAEB809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970214"/>
            <a:ext cx="139294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Shift-register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D551E48-828C-4EEA-B1B5-4F903A9A6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4163" y="247651"/>
            <a:ext cx="6229838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Simple Sequential Circuits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4BF89FD-611F-4F97-81C8-9B6F1EE12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863601"/>
            <a:ext cx="3785652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dirty="0"/>
              <a:t>Cascaded Inverters: Static Memory Cell</a:t>
            </a:r>
          </a:p>
        </p:txBody>
      </p:sp>
      <p:grpSp>
        <p:nvGrpSpPr>
          <p:cNvPr id="7175" name="Group 7">
            <a:extLst>
              <a:ext uri="{FF2B5EF4-FFF2-40B4-BE49-F238E27FC236}">
                <a16:creationId xmlns:a16="http://schemas.microsoft.com/office/drawing/2014/main" id="{3A23A48D-BF60-46D3-AB9D-59AAB2FB2D93}"/>
              </a:ext>
            </a:extLst>
          </p:cNvPr>
          <p:cNvGrpSpPr>
            <a:grpSpLocks/>
          </p:cNvGrpSpPr>
          <p:nvPr/>
        </p:nvGrpSpPr>
        <p:grpSpPr bwMode="auto">
          <a:xfrm>
            <a:off x="7207313" y="668339"/>
            <a:ext cx="2374900" cy="990600"/>
            <a:chOff x="3512" y="248"/>
            <a:chExt cx="1496" cy="624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5A38DAB0-F17A-4AE3-8B91-345271C6F98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" y="384"/>
              <a:ext cx="1496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73" name="Rectangle 5">
              <a:extLst>
                <a:ext uri="{FF2B5EF4-FFF2-40B4-BE49-F238E27FC236}">
                  <a16:creationId xmlns:a16="http://schemas.microsoft.com/office/drawing/2014/main" id="{0EC7E4F8-3743-49C5-AA2E-F0266363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504"/>
              <a:ext cx="28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b="1"/>
                <a:t>"0"</a:t>
              </a:r>
            </a:p>
          </p:txBody>
        </p:sp>
        <p:sp>
          <p:nvSpPr>
            <p:cNvPr id="7174" name="Rectangle 6">
              <a:extLst>
                <a:ext uri="{FF2B5EF4-FFF2-40B4-BE49-F238E27FC236}">
                  <a16:creationId xmlns:a16="http://schemas.microsoft.com/office/drawing/2014/main" id="{E77F59CB-D6AA-4132-8069-E81BAE017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48"/>
              <a:ext cx="28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altLang="en-US" b="1"/>
                <a:t>"1"</a:t>
              </a:r>
            </a:p>
          </p:txBody>
        </p:sp>
      </p:grpSp>
      <p:grpSp>
        <p:nvGrpSpPr>
          <p:cNvPr id="7187" name="Group 19">
            <a:extLst>
              <a:ext uri="{FF2B5EF4-FFF2-40B4-BE49-F238E27FC236}">
                <a16:creationId xmlns:a16="http://schemas.microsoft.com/office/drawing/2014/main" id="{6B23A309-2F38-422D-862D-57C44F8AF374}"/>
              </a:ext>
            </a:extLst>
          </p:cNvPr>
          <p:cNvGrpSpPr>
            <a:grpSpLocks/>
          </p:cNvGrpSpPr>
          <p:nvPr/>
        </p:nvGrpSpPr>
        <p:grpSpPr bwMode="auto">
          <a:xfrm>
            <a:off x="6996114" y="1903414"/>
            <a:ext cx="3082925" cy="1222375"/>
            <a:chOff x="3447" y="1199"/>
            <a:chExt cx="1942" cy="770"/>
          </a:xfrm>
        </p:grpSpPr>
        <p:sp>
          <p:nvSpPr>
            <p:cNvPr id="7176" name="Arc 8">
              <a:extLst>
                <a:ext uri="{FF2B5EF4-FFF2-40B4-BE49-F238E27FC236}">
                  <a16:creationId xmlns:a16="http://schemas.microsoft.com/office/drawing/2014/main" id="{DDFBEBBE-22D7-4630-B47E-E3F4BB2AB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393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7" name="Arc 9">
              <a:extLst>
                <a:ext uri="{FF2B5EF4-FFF2-40B4-BE49-F238E27FC236}">
                  <a16:creationId xmlns:a16="http://schemas.microsoft.com/office/drawing/2014/main" id="{4601716E-2E10-4F4F-91FB-087103820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584"/>
              <a:ext cx="192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8" name="Freeform 10">
              <a:extLst>
                <a:ext uri="{FF2B5EF4-FFF2-40B4-BE49-F238E27FC236}">
                  <a16:creationId xmlns:a16="http://schemas.microsoft.com/office/drawing/2014/main" id="{17907EFB-31D7-40B2-A14E-9A21F3931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392"/>
              <a:ext cx="241" cy="385"/>
            </a:xfrm>
            <a:custGeom>
              <a:avLst/>
              <a:gdLst>
                <a:gd name="T0" fmla="*/ 192 w 241"/>
                <a:gd name="T1" fmla="*/ 0 h 385"/>
                <a:gd name="T2" fmla="*/ 0 w 241"/>
                <a:gd name="T3" fmla="*/ 0 h 385"/>
                <a:gd name="T4" fmla="*/ 0 w 241"/>
                <a:gd name="T5" fmla="*/ 384 h 385"/>
                <a:gd name="T6" fmla="*/ 144 w 241"/>
                <a:gd name="T7" fmla="*/ 384 h 385"/>
                <a:gd name="T8" fmla="*/ 168 w 241"/>
                <a:gd name="T9" fmla="*/ 384 h 385"/>
                <a:gd name="T10" fmla="*/ 240 w 241"/>
                <a:gd name="T11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385">
                  <a:moveTo>
                    <a:pt x="192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144" y="384"/>
                  </a:lnTo>
                  <a:lnTo>
                    <a:pt x="168" y="384"/>
                  </a:lnTo>
                  <a:lnTo>
                    <a:pt x="240" y="38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9" name="Oval 11">
              <a:extLst>
                <a:ext uri="{FF2B5EF4-FFF2-40B4-BE49-F238E27FC236}">
                  <a16:creationId xmlns:a16="http://schemas.microsoft.com/office/drawing/2014/main" id="{B3C7150E-C7A9-47FF-8E14-503ECC65E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1540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FA84EEE0-F940-4F00-93E9-D23704EF1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58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1" name="Line 13">
              <a:extLst>
                <a:ext uri="{FF2B5EF4-FFF2-40B4-BE49-F238E27FC236}">
                  <a16:creationId xmlns:a16="http://schemas.microsoft.com/office/drawing/2014/main" id="{3ECF8F17-49D0-4C05-B6D7-C8780AD28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8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2" name="Freeform 14">
              <a:extLst>
                <a:ext uri="{FF2B5EF4-FFF2-40B4-BE49-F238E27FC236}">
                  <a16:creationId xmlns:a16="http://schemas.microsoft.com/office/drawing/2014/main" id="{4E95D759-15D6-4364-B6E9-98E3AC043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584"/>
              <a:ext cx="1009" cy="385"/>
            </a:xfrm>
            <a:custGeom>
              <a:avLst/>
              <a:gdLst>
                <a:gd name="T0" fmla="*/ 1008 w 1009"/>
                <a:gd name="T1" fmla="*/ 0 h 385"/>
                <a:gd name="T2" fmla="*/ 1008 w 1009"/>
                <a:gd name="T3" fmla="*/ 384 h 385"/>
                <a:gd name="T4" fmla="*/ 0 w 1009"/>
                <a:gd name="T5" fmla="*/ 384 h 385"/>
                <a:gd name="T6" fmla="*/ 0 w 1009"/>
                <a:gd name="T7" fmla="*/ 96 h 385"/>
                <a:gd name="T8" fmla="*/ 288 w 1009"/>
                <a:gd name="T9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385">
                  <a:moveTo>
                    <a:pt x="1008" y="0"/>
                  </a:moveTo>
                  <a:lnTo>
                    <a:pt x="1008" y="384"/>
                  </a:lnTo>
                  <a:lnTo>
                    <a:pt x="0" y="384"/>
                  </a:lnTo>
                  <a:lnTo>
                    <a:pt x="0" y="96"/>
                  </a:lnTo>
                  <a:lnTo>
                    <a:pt x="288" y="9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3" name="Oval 15">
              <a:extLst>
                <a:ext uri="{FF2B5EF4-FFF2-40B4-BE49-F238E27FC236}">
                  <a16:creationId xmlns:a16="http://schemas.microsoft.com/office/drawing/2014/main" id="{7E0B25A5-3D22-4D80-A1E7-4CAA0FB43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1540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4" name="Rectangle 16">
              <a:extLst>
                <a:ext uri="{FF2B5EF4-FFF2-40B4-BE49-F238E27FC236}">
                  <a16:creationId xmlns:a16="http://schemas.microsoft.com/office/drawing/2014/main" id="{529CD3EC-13B3-4909-937D-2C94788FA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1199"/>
              <a:ext cx="6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Delay=</a:t>
              </a:r>
              <a:r>
                <a:rPr lang="en-US" altLang="en-US">
                  <a:latin typeface="Symbol" panose="05050102010706020507" pitchFamily="18" charset="2"/>
                </a:rPr>
                <a:t>D</a:t>
              </a:r>
            </a:p>
          </p:txBody>
        </p:sp>
        <p:sp>
          <p:nvSpPr>
            <p:cNvPr id="7185" name="Rectangle 17">
              <a:extLst>
                <a:ext uri="{FF2B5EF4-FFF2-40B4-BE49-F238E27FC236}">
                  <a16:creationId xmlns:a16="http://schemas.microsoft.com/office/drawing/2014/main" id="{107DA063-EE43-49B8-8864-25F49771D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295"/>
              <a:ext cx="3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x(t)</a:t>
              </a:r>
            </a:p>
          </p:txBody>
        </p:sp>
        <p:sp>
          <p:nvSpPr>
            <p:cNvPr id="7186" name="Rectangle 18">
              <a:extLst>
                <a:ext uri="{FF2B5EF4-FFF2-40B4-BE49-F238E27FC236}">
                  <a16:creationId xmlns:a16="http://schemas.microsoft.com/office/drawing/2014/main" id="{A9EA181B-2B45-4BD5-9795-9D7168663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1343"/>
              <a:ext cx="3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z(t)</a:t>
              </a:r>
            </a:p>
          </p:txBody>
        </p:sp>
      </p:grpSp>
      <p:grpSp>
        <p:nvGrpSpPr>
          <p:cNvPr id="7212" name="Group 44">
            <a:extLst>
              <a:ext uri="{FF2B5EF4-FFF2-40B4-BE49-F238E27FC236}">
                <a16:creationId xmlns:a16="http://schemas.microsoft.com/office/drawing/2014/main" id="{488005E4-0E15-465D-AA76-9F914ABED7F2}"/>
              </a:ext>
            </a:extLst>
          </p:cNvPr>
          <p:cNvGrpSpPr>
            <a:grpSpLocks/>
          </p:cNvGrpSpPr>
          <p:nvPr/>
        </p:nvGrpSpPr>
        <p:grpSpPr bwMode="auto">
          <a:xfrm>
            <a:off x="6310314" y="3725865"/>
            <a:ext cx="4205287" cy="1744663"/>
            <a:chOff x="3015" y="2347"/>
            <a:chExt cx="2649" cy="1099"/>
          </a:xfrm>
        </p:grpSpPr>
        <p:sp>
          <p:nvSpPr>
            <p:cNvPr id="7188" name="Freeform 20">
              <a:extLst>
                <a:ext uri="{FF2B5EF4-FFF2-40B4-BE49-F238E27FC236}">
                  <a16:creationId xmlns:a16="http://schemas.microsoft.com/office/drawing/2014/main" id="{15B392A0-65D3-4424-B922-FFE881E03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736"/>
              <a:ext cx="2113" cy="145"/>
            </a:xfrm>
            <a:custGeom>
              <a:avLst/>
              <a:gdLst>
                <a:gd name="T0" fmla="*/ 0 w 2113"/>
                <a:gd name="T1" fmla="*/ 144 h 145"/>
                <a:gd name="T2" fmla="*/ 672 w 2113"/>
                <a:gd name="T3" fmla="*/ 144 h 145"/>
                <a:gd name="T4" fmla="*/ 672 w 2113"/>
                <a:gd name="T5" fmla="*/ 0 h 145"/>
                <a:gd name="T6" fmla="*/ 2112 w 2113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3" h="145">
                  <a:moveTo>
                    <a:pt x="0" y="144"/>
                  </a:moveTo>
                  <a:lnTo>
                    <a:pt x="672" y="144"/>
                  </a:lnTo>
                  <a:lnTo>
                    <a:pt x="672" y="0"/>
                  </a:lnTo>
                  <a:lnTo>
                    <a:pt x="21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9" name="Freeform 21">
              <a:extLst>
                <a:ext uri="{FF2B5EF4-FFF2-40B4-BE49-F238E27FC236}">
                  <a16:creationId xmlns:a16="http://schemas.microsoft.com/office/drawing/2014/main" id="{D7086633-6740-493B-AE36-5D33A3DAA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072"/>
              <a:ext cx="1825" cy="145"/>
            </a:xfrm>
            <a:custGeom>
              <a:avLst/>
              <a:gdLst>
                <a:gd name="T0" fmla="*/ 0 w 1825"/>
                <a:gd name="T1" fmla="*/ 0 h 145"/>
                <a:gd name="T2" fmla="*/ 816 w 1825"/>
                <a:gd name="T3" fmla="*/ 0 h 145"/>
                <a:gd name="T4" fmla="*/ 816 w 1825"/>
                <a:gd name="T5" fmla="*/ 144 h 145"/>
                <a:gd name="T6" fmla="*/ 960 w 1825"/>
                <a:gd name="T7" fmla="*/ 144 h 145"/>
                <a:gd name="T8" fmla="*/ 960 w 1825"/>
                <a:gd name="T9" fmla="*/ 0 h 145"/>
                <a:gd name="T10" fmla="*/ 1104 w 1825"/>
                <a:gd name="T11" fmla="*/ 0 h 145"/>
                <a:gd name="T12" fmla="*/ 1104 w 1825"/>
                <a:gd name="T13" fmla="*/ 144 h 145"/>
                <a:gd name="T14" fmla="*/ 1248 w 1825"/>
                <a:gd name="T15" fmla="*/ 144 h 145"/>
                <a:gd name="T16" fmla="*/ 1248 w 1825"/>
                <a:gd name="T17" fmla="*/ 0 h 145"/>
                <a:gd name="T18" fmla="*/ 1392 w 1825"/>
                <a:gd name="T19" fmla="*/ 0 h 145"/>
                <a:gd name="T20" fmla="*/ 1392 w 1825"/>
                <a:gd name="T21" fmla="*/ 144 h 145"/>
                <a:gd name="T22" fmla="*/ 1536 w 1825"/>
                <a:gd name="T23" fmla="*/ 144 h 145"/>
                <a:gd name="T24" fmla="*/ 1536 w 1825"/>
                <a:gd name="T25" fmla="*/ 0 h 145"/>
                <a:gd name="T26" fmla="*/ 1680 w 1825"/>
                <a:gd name="T27" fmla="*/ 0 h 145"/>
                <a:gd name="T28" fmla="*/ 1680 w 1825"/>
                <a:gd name="T29" fmla="*/ 144 h 145"/>
                <a:gd name="T30" fmla="*/ 1824 w 1825"/>
                <a:gd name="T31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5" h="145">
                  <a:moveTo>
                    <a:pt x="0" y="0"/>
                  </a:moveTo>
                  <a:lnTo>
                    <a:pt x="816" y="0"/>
                  </a:lnTo>
                  <a:lnTo>
                    <a:pt x="816" y="144"/>
                  </a:lnTo>
                  <a:lnTo>
                    <a:pt x="960" y="144"/>
                  </a:lnTo>
                  <a:lnTo>
                    <a:pt x="960" y="0"/>
                  </a:lnTo>
                  <a:lnTo>
                    <a:pt x="1104" y="0"/>
                  </a:lnTo>
                  <a:lnTo>
                    <a:pt x="1104" y="144"/>
                  </a:lnTo>
                  <a:lnTo>
                    <a:pt x="1248" y="144"/>
                  </a:lnTo>
                  <a:lnTo>
                    <a:pt x="1248" y="0"/>
                  </a:lnTo>
                  <a:lnTo>
                    <a:pt x="1392" y="0"/>
                  </a:lnTo>
                  <a:lnTo>
                    <a:pt x="1392" y="144"/>
                  </a:lnTo>
                  <a:lnTo>
                    <a:pt x="1536" y="144"/>
                  </a:lnTo>
                  <a:lnTo>
                    <a:pt x="1536" y="0"/>
                  </a:lnTo>
                  <a:lnTo>
                    <a:pt x="1680" y="0"/>
                  </a:lnTo>
                  <a:lnTo>
                    <a:pt x="1680" y="144"/>
                  </a:lnTo>
                  <a:lnTo>
                    <a:pt x="1824" y="14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0" name="Line 22">
              <a:extLst>
                <a:ext uri="{FF2B5EF4-FFF2-40B4-BE49-F238E27FC236}">
                  <a16:creationId xmlns:a16="http://schemas.microsoft.com/office/drawing/2014/main" id="{535CF925-52B6-4D8D-99A8-7A14AF435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96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1" name="Line 23">
              <a:extLst>
                <a:ext uri="{FF2B5EF4-FFF2-40B4-BE49-F238E27FC236}">
                  <a16:creationId xmlns:a16="http://schemas.microsoft.com/office/drawing/2014/main" id="{1C983ED9-CD6A-4AE2-982C-C9112F1F1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08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2" name="Line 24">
              <a:extLst>
                <a:ext uri="{FF2B5EF4-FFF2-40B4-BE49-F238E27FC236}">
                  <a16:creationId xmlns:a16="http://schemas.microsoft.com/office/drawing/2014/main" id="{16175AE0-0F4E-4F96-87C4-A42502B42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48"/>
              <a:ext cx="0" cy="576"/>
            </a:xfrm>
            <a:prstGeom prst="line">
              <a:avLst/>
            </a:prstGeom>
            <a:noFill/>
            <a:ln w="127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3" name="Line 25">
              <a:extLst>
                <a:ext uri="{FF2B5EF4-FFF2-40B4-BE49-F238E27FC236}">
                  <a16:creationId xmlns:a16="http://schemas.microsoft.com/office/drawing/2014/main" id="{B4552D69-FC6E-4420-AFED-1EC405341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832"/>
              <a:ext cx="0" cy="192"/>
            </a:xfrm>
            <a:prstGeom prst="line">
              <a:avLst/>
            </a:prstGeom>
            <a:noFill/>
            <a:ln w="127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4" name="Line 26">
              <a:extLst>
                <a:ext uri="{FF2B5EF4-FFF2-40B4-BE49-F238E27FC236}">
                  <a16:creationId xmlns:a16="http://schemas.microsoft.com/office/drawing/2014/main" id="{81ED3454-EEC7-4F44-BA07-8B92A8A43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48"/>
              <a:ext cx="0" cy="240"/>
            </a:xfrm>
            <a:prstGeom prst="line">
              <a:avLst/>
            </a:prstGeom>
            <a:noFill/>
            <a:ln w="127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5" name="Line 27">
              <a:extLst>
                <a:ext uri="{FF2B5EF4-FFF2-40B4-BE49-F238E27FC236}">
                  <a16:creationId xmlns:a16="http://schemas.microsoft.com/office/drawing/2014/main" id="{1A80D58B-1B4E-422A-845B-1D0541CCC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6" name="Line 28">
              <a:extLst>
                <a:ext uri="{FF2B5EF4-FFF2-40B4-BE49-F238E27FC236}">
                  <a16:creationId xmlns:a16="http://schemas.microsoft.com/office/drawing/2014/main" id="{8F6896B2-0A09-4E0B-81DB-04A6C4D0E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7" name="Line 29">
              <a:extLst>
                <a:ext uri="{FF2B5EF4-FFF2-40B4-BE49-F238E27FC236}">
                  <a16:creationId xmlns:a16="http://schemas.microsoft.com/office/drawing/2014/main" id="{9590C88C-071F-4A50-A73F-3B2D351E3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8" name="Line 30">
              <a:extLst>
                <a:ext uri="{FF2B5EF4-FFF2-40B4-BE49-F238E27FC236}">
                  <a16:creationId xmlns:a16="http://schemas.microsoft.com/office/drawing/2014/main" id="{B3C25461-D89F-4BEA-85EC-615096742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99" name="Line 31">
              <a:extLst>
                <a:ext uri="{FF2B5EF4-FFF2-40B4-BE49-F238E27FC236}">
                  <a16:creationId xmlns:a16="http://schemas.microsoft.com/office/drawing/2014/main" id="{C9FB11C2-5F6A-429A-B842-31D333D8E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0" name="Line 32">
              <a:extLst>
                <a:ext uri="{FF2B5EF4-FFF2-40B4-BE49-F238E27FC236}">
                  <a16:creationId xmlns:a16="http://schemas.microsoft.com/office/drawing/2014/main" id="{F0E69D3A-03CE-4C15-ADE4-0403F7859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1" name="Line 33">
              <a:extLst>
                <a:ext uri="{FF2B5EF4-FFF2-40B4-BE49-F238E27FC236}">
                  <a16:creationId xmlns:a16="http://schemas.microsoft.com/office/drawing/2014/main" id="{8450811A-3875-418A-8594-56E5DC33F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2" name="Line 34">
              <a:extLst>
                <a:ext uri="{FF2B5EF4-FFF2-40B4-BE49-F238E27FC236}">
                  <a16:creationId xmlns:a16="http://schemas.microsoft.com/office/drawing/2014/main" id="{801137D7-0232-447D-9276-430ED6F9D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3" name="Line 35">
              <a:extLst>
                <a:ext uri="{FF2B5EF4-FFF2-40B4-BE49-F238E27FC236}">
                  <a16:creationId xmlns:a16="http://schemas.microsoft.com/office/drawing/2014/main" id="{1AC64D5F-DE3E-4A50-AD2E-46F55DEA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4" name="Line 36">
              <a:extLst>
                <a:ext uri="{FF2B5EF4-FFF2-40B4-BE49-F238E27FC236}">
                  <a16:creationId xmlns:a16="http://schemas.microsoft.com/office/drawing/2014/main" id="{EE037133-3E85-4730-8CA4-D9AD58EAE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5" name="Line 37">
              <a:extLst>
                <a:ext uri="{FF2B5EF4-FFF2-40B4-BE49-F238E27FC236}">
                  <a16:creationId xmlns:a16="http://schemas.microsoft.com/office/drawing/2014/main" id="{C793F8BD-2177-4376-9476-94B88B762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6" name="Line 38">
              <a:extLst>
                <a:ext uri="{FF2B5EF4-FFF2-40B4-BE49-F238E27FC236}">
                  <a16:creationId xmlns:a16="http://schemas.microsoft.com/office/drawing/2014/main" id="{01605A68-C19F-49F8-AAD0-1CEDDFE60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36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07" name="Rectangle 39">
              <a:extLst>
                <a:ext uri="{FF2B5EF4-FFF2-40B4-BE49-F238E27FC236}">
                  <a16:creationId xmlns:a16="http://schemas.microsoft.com/office/drawing/2014/main" id="{D0D03208-8F8C-44A0-8E49-C39DA27D4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34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Symbol" panose="05050102010706020507" pitchFamily="18" charset="2"/>
                </a:rPr>
                <a:t>D</a:t>
              </a:r>
            </a:p>
          </p:txBody>
        </p:sp>
        <p:sp>
          <p:nvSpPr>
            <p:cNvPr id="7208" name="Rectangle 40">
              <a:extLst>
                <a:ext uri="{FF2B5EF4-FFF2-40B4-BE49-F238E27FC236}">
                  <a16:creationId xmlns:a16="http://schemas.microsoft.com/office/drawing/2014/main" id="{B5188695-B3AE-45C4-B007-AB337497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" y="2731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Symbol" panose="05050102010706020507" pitchFamily="18" charset="2"/>
                </a:rPr>
                <a:t>D</a:t>
              </a:r>
            </a:p>
          </p:txBody>
        </p:sp>
        <p:sp>
          <p:nvSpPr>
            <p:cNvPr id="7209" name="Rectangle 41">
              <a:extLst>
                <a:ext uri="{FF2B5EF4-FFF2-40B4-BE49-F238E27FC236}">
                  <a16:creationId xmlns:a16="http://schemas.microsoft.com/office/drawing/2014/main" id="{15E74939-1BF1-4983-A8E7-5110BCA27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3215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b="1"/>
                <a:t>t</a:t>
              </a:r>
            </a:p>
          </p:txBody>
        </p:sp>
        <p:sp>
          <p:nvSpPr>
            <p:cNvPr id="7210" name="Rectangle 42">
              <a:extLst>
                <a:ext uri="{FF2B5EF4-FFF2-40B4-BE49-F238E27FC236}">
                  <a16:creationId xmlns:a16="http://schemas.microsoft.com/office/drawing/2014/main" id="{550F2BFF-1422-4044-B57A-6CB246417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2735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b="1"/>
                <a:t>x</a:t>
              </a:r>
            </a:p>
          </p:txBody>
        </p:sp>
        <p:sp>
          <p:nvSpPr>
            <p:cNvPr id="7211" name="Rectangle 43">
              <a:extLst>
                <a:ext uri="{FF2B5EF4-FFF2-40B4-BE49-F238E27FC236}">
                  <a16:creationId xmlns:a16="http://schemas.microsoft.com/office/drawing/2014/main" id="{1F449CCB-05B9-4EB3-A785-CDA2E7856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2975"/>
              <a:ext cx="1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b="1"/>
                <a:t>z</a:t>
              </a:r>
            </a:p>
          </p:txBody>
        </p:sp>
      </p:grpSp>
      <p:grpSp>
        <p:nvGrpSpPr>
          <p:cNvPr id="7216" name="Group 48">
            <a:extLst>
              <a:ext uri="{FF2B5EF4-FFF2-40B4-BE49-F238E27FC236}">
                <a16:creationId xmlns:a16="http://schemas.microsoft.com/office/drawing/2014/main" id="{F1BE4B47-26E6-46D3-8208-A51DA2F428BA}"/>
              </a:ext>
            </a:extLst>
          </p:cNvPr>
          <p:cNvGrpSpPr>
            <a:grpSpLocks/>
          </p:cNvGrpSpPr>
          <p:nvPr/>
        </p:nvGrpSpPr>
        <p:grpSpPr bwMode="auto">
          <a:xfrm>
            <a:off x="1890714" y="1979614"/>
            <a:ext cx="4168775" cy="2028825"/>
            <a:chOff x="231" y="1247"/>
            <a:chExt cx="2626" cy="1278"/>
          </a:xfrm>
        </p:grpSpPr>
        <p:sp>
          <p:nvSpPr>
            <p:cNvPr id="7213" name="Rectangle 45">
              <a:extLst>
                <a:ext uri="{FF2B5EF4-FFF2-40B4-BE49-F238E27FC236}">
                  <a16:creationId xmlns:a16="http://schemas.microsoft.com/office/drawing/2014/main" id="{48C2198E-3D77-4949-B73A-16383DABA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1247"/>
              <a:ext cx="2626" cy="1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 dirty="0"/>
                <a:t>Assuming </a:t>
              </a:r>
              <a:r>
                <a:rPr lang="en-US" altLang="en-US" dirty="0">
                  <a:latin typeface="Symbol" panose="05050102010706020507" pitchFamily="18" charset="2"/>
                </a:rPr>
                <a:t>D </a:t>
              </a:r>
              <a:r>
                <a:rPr lang="en-US" altLang="en-US" dirty="0"/>
                <a:t>&gt; 0</a:t>
              </a:r>
            </a:p>
            <a:p>
              <a:pPr eaLnBrk="0" hangingPunct="0"/>
              <a:endParaRPr lang="en-US" altLang="en-US" dirty="0"/>
            </a:p>
            <a:p>
              <a:pPr eaLnBrk="0" hangingPunct="0"/>
              <a:r>
                <a:rPr lang="en-US" altLang="en-US" dirty="0"/>
                <a:t>z(</a:t>
              </a:r>
              <a:r>
                <a:rPr lang="en-US" altLang="en-US" dirty="0" err="1"/>
                <a:t>t+</a:t>
              </a:r>
              <a:r>
                <a:rPr lang="en-US" altLang="en-US" dirty="0" err="1">
                  <a:latin typeface="Symbol" panose="05050102010706020507" pitchFamily="18" charset="2"/>
                </a:rPr>
                <a:t>D</a:t>
              </a:r>
              <a:r>
                <a:rPr lang="en-US" altLang="en-US" dirty="0"/>
                <a:t>) = x(t) z(t)</a:t>
              </a:r>
            </a:p>
            <a:p>
              <a:pPr eaLnBrk="0" hangingPunct="0"/>
              <a:endParaRPr lang="en-US" altLang="en-US" dirty="0"/>
            </a:p>
            <a:p>
              <a:pPr eaLnBrk="0" hangingPunct="0"/>
              <a:r>
                <a:rPr lang="en-US" altLang="en-US" dirty="0"/>
                <a:t>if x(t) = 0  then  z(t)=1	(stable state)</a:t>
              </a:r>
            </a:p>
            <a:p>
              <a:pPr eaLnBrk="0" hangingPunct="0"/>
              <a:endParaRPr lang="en-US" altLang="en-US" dirty="0"/>
            </a:p>
            <a:p>
              <a:pPr eaLnBrk="0" hangingPunct="0"/>
              <a:r>
                <a:rPr lang="en-US" altLang="en-US" dirty="0"/>
                <a:t>if x(t) = 1  then  z(</a:t>
              </a:r>
              <a:r>
                <a:rPr lang="en-US" altLang="en-US" dirty="0" err="1"/>
                <a:t>t+</a:t>
              </a:r>
              <a:r>
                <a:rPr lang="en-US" altLang="en-US" dirty="0" err="1">
                  <a:latin typeface="Symbol" panose="05050102010706020507" pitchFamily="18" charset="2"/>
                </a:rPr>
                <a:t>D</a:t>
              </a:r>
              <a:r>
                <a:rPr lang="en-US" altLang="en-US" dirty="0"/>
                <a:t>) = z(t)</a:t>
              </a:r>
            </a:p>
          </p:txBody>
        </p:sp>
        <p:sp>
          <p:nvSpPr>
            <p:cNvPr id="7214" name="Line 46">
              <a:extLst>
                <a:ext uri="{FF2B5EF4-FFF2-40B4-BE49-F238E27FC236}">
                  <a16:creationId xmlns:a16="http://schemas.microsoft.com/office/drawing/2014/main" id="{25DAAD43-FE40-4043-A042-A59CE4FE4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8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15" name="Line 47">
              <a:extLst>
                <a:ext uri="{FF2B5EF4-FFF2-40B4-BE49-F238E27FC236}">
                  <a16:creationId xmlns:a16="http://schemas.microsoft.com/office/drawing/2014/main" id="{EACE3E60-91B1-4427-8A5C-7DFD2D104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217" name="Rectangle 49">
            <a:extLst>
              <a:ext uri="{FF2B5EF4-FFF2-40B4-BE49-F238E27FC236}">
                <a16:creationId xmlns:a16="http://schemas.microsoft.com/office/drawing/2014/main" id="{775ED7EA-C2F6-4DB4-ABFA-9F0927F00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522414"/>
            <a:ext cx="183345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Another Example</a:t>
            </a:r>
          </a:p>
        </p:txBody>
      </p:sp>
      <p:sp>
        <p:nvSpPr>
          <p:cNvPr id="7218" name="Rectangle 50">
            <a:extLst>
              <a:ext uri="{FF2B5EF4-FFF2-40B4-BE49-F238E27FC236}">
                <a16:creationId xmlns:a16="http://schemas.microsoft.com/office/drawing/2014/main" id="{5074C1A3-64C4-4FEE-8857-C415FEE87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189413"/>
            <a:ext cx="3492752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u="sng"/>
              <a:t>Observe that</a:t>
            </a:r>
          </a:p>
          <a:p>
            <a:pPr eaLnBrk="0" hangingPunct="0"/>
            <a:r>
              <a:rPr lang="en-US" altLang="en-US"/>
              <a:t>NAND gate with one input asserted</a:t>
            </a:r>
          </a:p>
          <a:p>
            <a:pPr eaLnBrk="0" hangingPunct="0"/>
            <a:r>
              <a:rPr lang="en-US" altLang="en-US"/>
              <a:t>acts as an inverter with respect to</a:t>
            </a:r>
          </a:p>
          <a:p>
            <a:pPr eaLnBrk="0" hangingPunct="0"/>
            <a:r>
              <a:rPr lang="en-US" altLang="en-US"/>
              <a:t>other input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When x=1, equaivalent circuit</a:t>
            </a:r>
          </a:p>
        </p:txBody>
      </p:sp>
      <p:grpSp>
        <p:nvGrpSpPr>
          <p:cNvPr id="7225" name="Group 57">
            <a:extLst>
              <a:ext uri="{FF2B5EF4-FFF2-40B4-BE49-F238E27FC236}">
                <a16:creationId xmlns:a16="http://schemas.microsoft.com/office/drawing/2014/main" id="{4A4A09AA-128D-4225-BC93-F2C21AD4EAD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967414"/>
            <a:ext cx="1824038" cy="511175"/>
            <a:chOff x="816" y="3759"/>
            <a:chExt cx="1149" cy="322"/>
          </a:xfrm>
        </p:grpSpPr>
        <p:sp>
          <p:nvSpPr>
            <p:cNvPr id="7219" name="Freeform 51">
              <a:extLst>
                <a:ext uri="{FF2B5EF4-FFF2-40B4-BE49-F238E27FC236}">
                  <a16:creationId xmlns:a16="http://schemas.microsoft.com/office/drawing/2014/main" id="{680FC4CA-827A-4628-84F7-F36D38526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792"/>
              <a:ext cx="145" cy="193"/>
            </a:xfrm>
            <a:custGeom>
              <a:avLst/>
              <a:gdLst>
                <a:gd name="T0" fmla="*/ 0 w 145"/>
                <a:gd name="T1" fmla="*/ 0 h 193"/>
                <a:gd name="T2" fmla="*/ 0 w 145"/>
                <a:gd name="T3" fmla="*/ 192 h 193"/>
                <a:gd name="T4" fmla="*/ 144 w 145"/>
                <a:gd name="T5" fmla="*/ 96 h 193"/>
                <a:gd name="T6" fmla="*/ 0 w 145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93">
                  <a:moveTo>
                    <a:pt x="0" y="0"/>
                  </a:moveTo>
                  <a:lnTo>
                    <a:pt x="0" y="192"/>
                  </a:lnTo>
                  <a:lnTo>
                    <a:pt x="144" y="96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0" name="Oval 52">
              <a:extLst>
                <a:ext uri="{FF2B5EF4-FFF2-40B4-BE49-F238E27FC236}">
                  <a16:creationId xmlns:a16="http://schemas.microsoft.com/office/drawing/2014/main" id="{0280C6BD-C9D9-4E1C-93F6-958842EB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844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21" name="Line 53">
              <a:extLst>
                <a:ext uri="{FF2B5EF4-FFF2-40B4-BE49-F238E27FC236}">
                  <a16:creationId xmlns:a16="http://schemas.microsoft.com/office/drawing/2014/main" id="{9A1F4E9E-0B03-4D97-8312-3DBCEEA1F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2" name="Line 54">
              <a:extLst>
                <a:ext uri="{FF2B5EF4-FFF2-40B4-BE49-F238E27FC236}">
                  <a16:creationId xmlns:a16="http://schemas.microsoft.com/office/drawing/2014/main" id="{D8C92A28-8E5A-4667-9B7A-57B5B8D36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88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3" name="Freeform 55">
              <a:extLst>
                <a:ext uri="{FF2B5EF4-FFF2-40B4-BE49-F238E27FC236}">
                  <a16:creationId xmlns:a16="http://schemas.microsoft.com/office/drawing/2014/main" id="{F74DC1C1-D78D-46B4-AFA0-E0C71FD65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3888"/>
              <a:ext cx="529" cy="193"/>
            </a:xfrm>
            <a:custGeom>
              <a:avLst/>
              <a:gdLst>
                <a:gd name="T0" fmla="*/ 528 w 529"/>
                <a:gd name="T1" fmla="*/ 0 h 193"/>
                <a:gd name="T2" fmla="*/ 528 w 529"/>
                <a:gd name="T3" fmla="*/ 192 h 193"/>
                <a:gd name="T4" fmla="*/ 0 w 529"/>
                <a:gd name="T5" fmla="*/ 192 h 193"/>
                <a:gd name="T6" fmla="*/ 0 w 529"/>
                <a:gd name="T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9" h="193">
                  <a:moveTo>
                    <a:pt x="528" y="0"/>
                  </a:moveTo>
                  <a:lnTo>
                    <a:pt x="528" y="192"/>
                  </a:ln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24" name="Rectangle 56">
              <a:extLst>
                <a:ext uri="{FF2B5EF4-FFF2-40B4-BE49-F238E27FC236}">
                  <a16:creationId xmlns:a16="http://schemas.microsoft.com/office/drawing/2014/main" id="{2A939F00-2856-4998-81D5-CF2F1124B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759"/>
              <a:ext cx="3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z(t)</a:t>
              </a:r>
            </a:p>
          </p:txBody>
        </p:sp>
      </p:grpSp>
      <p:sp>
        <p:nvSpPr>
          <p:cNvPr id="7226" name="Rectangle 58">
            <a:extLst>
              <a:ext uri="{FF2B5EF4-FFF2-40B4-BE49-F238E27FC236}">
                <a16:creationId xmlns:a16="http://schemas.microsoft.com/office/drawing/2014/main" id="{36485F85-4CA4-4DC4-AD45-17CDBA404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5816601"/>
            <a:ext cx="1848070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u="sng"/>
              <a:t>Timing Waveform: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E1DBDA9-8F9D-4D1E-8430-0D0CB5533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4322" y="186171"/>
            <a:ext cx="6534154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b="1" dirty="0"/>
              <a:t>Cross-Coupled NOR Gates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C706F3A-0824-4558-966D-65091BFA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2436814"/>
            <a:ext cx="3804632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u="sng" dirty="0"/>
              <a:t>Observation</a:t>
            </a:r>
          </a:p>
          <a:p>
            <a:pPr eaLnBrk="0" hangingPunct="0"/>
            <a:r>
              <a:rPr lang="en-US" altLang="en-US" dirty="0"/>
              <a:t>NOR gate with one input=0, acts as an </a:t>
            </a:r>
          </a:p>
          <a:p>
            <a:pPr eaLnBrk="0" hangingPunct="0"/>
            <a:r>
              <a:rPr lang="en-US" altLang="en-US" dirty="0"/>
              <a:t>inverter with respect to other input.</a:t>
            </a:r>
          </a:p>
        </p:txBody>
      </p:sp>
      <p:grpSp>
        <p:nvGrpSpPr>
          <p:cNvPr id="9231" name="Group 15">
            <a:extLst>
              <a:ext uri="{FF2B5EF4-FFF2-40B4-BE49-F238E27FC236}">
                <a16:creationId xmlns:a16="http://schemas.microsoft.com/office/drawing/2014/main" id="{D9BA27FB-9439-4437-BEC0-68FDC5E38B39}"/>
              </a:ext>
            </a:extLst>
          </p:cNvPr>
          <p:cNvGrpSpPr>
            <a:grpSpLocks/>
          </p:cNvGrpSpPr>
          <p:nvPr/>
        </p:nvGrpSpPr>
        <p:grpSpPr bwMode="auto">
          <a:xfrm>
            <a:off x="7605716" y="2360615"/>
            <a:ext cx="1598613" cy="900113"/>
            <a:chOff x="3831" y="1487"/>
            <a:chExt cx="1007" cy="567"/>
          </a:xfrm>
        </p:grpSpPr>
        <p:sp>
          <p:nvSpPr>
            <p:cNvPr id="9220" name="Arc 4">
              <a:extLst>
                <a:ext uri="{FF2B5EF4-FFF2-40B4-BE49-F238E27FC236}">
                  <a16:creationId xmlns:a16="http://schemas.microsoft.com/office/drawing/2014/main" id="{2ABBBD72-391F-4F4B-96BD-912692EC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633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1" name="Arc 5">
              <a:extLst>
                <a:ext uri="{FF2B5EF4-FFF2-40B4-BE49-F238E27FC236}">
                  <a16:creationId xmlns:a16="http://schemas.microsoft.com/office/drawing/2014/main" id="{8344E985-4F49-4560-9106-64B8D3E0D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824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2" name="Arc 6">
              <a:extLst>
                <a:ext uri="{FF2B5EF4-FFF2-40B4-BE49-F238E27FC236}">
                  <a16:creationId xmlns:a16="http://schemas.microsoft.com/office/drawing/2014/main" id="{FAF43C3D-BED4-408A-8622-65DD55DF8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633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3" name="Arc 7">
              <a:extLst>
                <a:ext uri="{FF2B5EF4-FFF2-40B4-BE49-F238E27FC236}">
                  <a16:creationId xmlns:a16="http://schemas.microsoft.com/office/drawing/2014/main" id="{1CA4D276-87AA-4DE4-BBBC-7A9D938E9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824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4" name="Oval 8">
              <a:extLst>
                <a:ext uri="{FF2B5EF4-FFF2-40B4-BE49-F238E27FC236}">
                  <a16:creationId xmlns:a16="http://schemas.microsoft.com/office/drawing/2014/main" id="{505B11CC-332A-4254-B0DF-BE4B4B95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1780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5" name="Line 9">
              <a:extLst>
                <a:ext uri="{FF2B5EF4-FFF2-40B4-BE49-F238E27FC236}">
                  <a16:creationId xmlns:a16="http://schemas.microsoft.com/office/drawing/2014/main" id="{C0F133B8-14A8-419E-82DB-979D58AA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82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E17E9B4D-A178-452B-9DCA-FBD765CFD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6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16D5C6C6-4F6A-4644-BFFF-7323FA03A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9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28" name="Rectangle 12">
              <a:extLst>
                <a:ext uri="{FF2B5EF4-FFF2-40B4-BE49-F238E27FC236}">
                  <a16:creationId xmlns:a16="http://schemas.microsoft.com/office/drawing/2014/main" id="{0399CC7A-8A0B-4D4D-B7F7-626BCD491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87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0</a:t>
              </a:r>
            </a:p>
          </p:txBody>
        </p:sp>
        <p:sp>
          <p:nvSpPr>
            <p:cNvPr id="9229" name="Rectangle 13">
              <a:extLst>
                <a:ext uri="{FF2B5EF4-FFF2-40B4-BE49-F238E27FC236}">
                  <a16:creationId xmlns:a16="http://schemas.microsoft.com/office/drawing/2014/main" id="{807D790D-D9F5-4156-B9D4-951F0975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823"/>
              <a:ext cx="1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x</a:t>
              </a:r>
            </a:p>
          </p:txBody>
        </p:sp>
        <p:sp>
          <p:nvSpPr>
            <p:cNvPr id="9230" name="Rectangle 14">
              <a:extLst>
                <a:ext uri="{FF2B5EF4-FFF2-40B4-BE49-F238E27FC236}">
                  <a16:creationId xmlns:a16="http://schemas.microsoft.com/office/drawing/2014/main" id="{E7364DA1-B0D9-4B63-9E7B-C8DC3018E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67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X</a:t>
              </a:r>
            </a:p>
          </p:txBody>
        </p:sp>
      </p:grpSp>
      <p:grpSp>
        <p:nvGrpSpPr>
          <p:cNvPr id="9243" name="Group 27">
            <a:extLst>
              <a:ext uri="{FF2B5EF4-FFF2-40B4-BE49-F238E27FC236}">
                <a16:creationId xmlns:a16="http://schemas.microsoft.com/office/drawing/2014/main" id="{6D88E1DC-90B0-4B4F-92B7-BFA4C568AF08}"/>
              </a:ext>
            </a:extLst>
          </p:cNvPr>
          <p:cNvGrpSpPr>
            <a:grpSpLocks/>
          </p:cNvGrpSpPr>
          <p:nvPr/>
        </p:nvGrpSpPr>
        <p:grpSpPr bwMode="auto">
          <a:xfrm>
            <a:off x="7778750" y="608014"/>
            <a:ext cx="2147888" cy="1290637"/>
            <a:chOff x="3940" y="383"/>
            <a:chExt cx="1353" cy="813"/>
          </a:xfrm>
        </p:grpSpPr>
        <p:sp>
          <p:nvSpPr>
            <p:cNvPr id="9232" name="Rectangle 16">
              <a:extLst>
                <a:ext uri="{FF2B5EF4-FFF2-40B4-BE49-F238E27FC236}">
                  <a16:creationId xmlns:a16="http://schemas.microsoft.com/office/drawing/2014/main" id="{FA514355-6498-4E6F-9C53-876338A4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" y="868"/>
              <a:ext cx="104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235" name="Group 19">
              <a:extLst>
                <a:ext uri="{FF2B5EF4-FFF2-40B4-BE49-F238E27FC236}">
                  <a16:creationId xmlns:a16="http://schemas.microsoft.com/office/drawing/2014/main" id="{1987DD43-A37E-4C29-92CC-CCFB4DAAC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768"/>
              <a:ext cx="236" cy="193"/>
              <a:chOff x="4080" y="768"/>
              <a:chExt cx="236" cy="193"/>
            </a:xfrm>
          </p:grpSpPr>
          <p:sp>
            <p:nvSpPr>
              <p:cNvPr id="9233" name="Freeform 17">
                <a:extLst>
                  <a:ext uri="{FF2B5EF4-FFF2-40B4-BE49-F238E27FC236}">
                    <a16:creationId xmlns:a16="http://schemas.microsoft.com/office/drawing/2014/main" id="{8F57247A-0521-4914-B257-00E2E060D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768"/>
                <a:ext cx="145" cy="193"/>
              </a:xfrm>
              <a:custGeom>
                <a:avLst/>
                <a:gdLst>
                  <a:gd name="T0" fmla="*/ 0 w 145"/>
                  <a:gd name="T1" fmla="*/ 0 h 193"/>
                  <a:gd name="T2" fmla="*/ 0 w 145"/>
                  <a:gd name="T3" fmla="*/ 192 h 193"/>
                  <a:gd name="T4" fmla="*/ 144 w 145"/>
                  <a:gd name="T5" fmla="*/ 96 h 193"/>
                  <a:gd name="T6" fmla="*/ 0 w 145"/>
                  <a:gd name="T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93">
                    <a:moveTo>
                      <a:pt x="0" y="0"/>
                    </a:moveTo>
                    <a:lnTo>
                      <a:pt x="0" y="192"/>
                    </a:lnTo>
                    <a:lnTo>
                      <a:pt x="144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34" name="Oval 18">
                <a:extLst>
                  <a:ext uri="{FF2B5EF4-FFF2-40B4-BE49-F238E27FC236}">
                    <a16:creationId xmlns:a16="http://schemas.microsoft.com/office/drawing/2014/main" id="{7F8BFEA9-840C-473A-AD32-9409ACD4B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820"/>
                <a:ext cx="8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9238" name="Group 22">
              <a:extLst>
                <a:ext uri="{FF2B5EF4-FFF2-40B4-BE49-F238E27FC236}">
                  <a16:creationId xmlns:a16="http://schemas.microsoft.com/office/drawing/2014/main" id="{22DE9578-6D54-4D61-8225-D776A22B7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768"/>
              <a:ext cx="236" cy="193"/>
              <a:chOff x="4656" y="768"/>
              <a:chExt cx="236" cy="193"/>
            </a:xfrm>
          </p:grpSpPr>
          <p:sp>
            <p:nvSpPr>
              <p:cNvPr id="9236" name="Freeform 20">
                <a:extLst>
                  <a:ext uri="{FF2B5EF4-FFF2-40B4-BE49-F238E27FC236}">
                    <a16:creationId xmlns:a16="http://schemas.microsoft.com/office/drawing/2014/main" id="{F61C8D9A-6038-4CC3-9D8A-FE5CA77F2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" y="768"/>
                <a:ext cx="145" cy="193"/>
              </a:xfrm>
              <a:custGeom>
                <a:avLst/>
                <a:gdLst>
                  <a:gd name="T0" fmla="*/ 0 w 145"/>
                  <a:gd name="T1" fmla="*/ 0 h 193"/>
                  <a:gd name="T2" fmla="*/ 0 w 145"/>
                  <a:gd name="T3" fmla="*/ 192 h 193"/>
                  <a:gd name="T4" fmla="*/ 144 w 145"/>
                  <a:gd name="T5" fmla="*/ 96 h 193"/>
                  <a:gd name="T6" fmla="*/ 0 w 145"/>
                  <a:gd name="T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93">
                    <a:moveTo>
                      <a:pt x="0" y="0"/>
                    </a:moveTo>
                    <a:lnTo>
                      <a:pt x="0" y="192"/>
                    </a:lnTo>
                    <a:lnTo>
                      <a:pt x="144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37" name="Oval 21">
                <a:extLst>
                  <a:ext uri="{FF2B5EF4-FFF2-40B4-BE49-F238E27FC236}">
                    <a16:creationId xmlns:a16="http://schemas.microsoft.com/office/drawing/2014/main" id="{E4BA5C09-1070-4359-95CF-6A3C46A00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820"/>
                <a:ext cx="8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5D391875-27BC-4066-8D90-6DC45AA8A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57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0" name="Oval 24">
              <a:extLst>
                <a:ext uri="{FF2B5EF4-FFF2-40B4-BE49-F238E27FC236}">
                  <a16:creationId xmlns:a16="http://schemas.microsoft.com/office/drawing/2014/main" id="{A2DFC8B3-5A00-4926-B67F-67E8AA82E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820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41" name="Rectangle 25">
              <a:extLst>
                <a:ext uri="{FF2B5EF4-FFF2-40B4-BE49-F238E27FC236}">
                  <a16:creationId xmlns:a16="http://schemas.microsoft.com/office/drawing/2014/main" id="{FEAB2C55-75A8-411B-A097-877D9109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383"/>
              <a:ext cx="3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x(t)</a:t>
              </a:r>
            </a:p>
          </p:txBody>
        </p:sp>
        <p:sp>
          <p:nvSpPr>
            <p:cNvPr id="9242" name="Rectangle 26">
              <a:extLst>
                <a:ext uri="{FF2B5EF4-FFF2-40B4-BE49-F238E27FC236}">
                  <a16:creationId xmlns:a16="http://schemas.microsoft.com/office/drawing/2014/main" id="{FF9C4365-AA0E-41B0-BDA3-EB125C5D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3" y="815"/>
              <a:ext cx="3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z(t)</a:t>
              </a:r>
            </a:p>
          </p:txBody>
        </p:sp>
      </p:grpSp>
      <p:sp>
        <p:nvSpPr>
          <p:cNvPr id="9244" name="Rectangle 28">
            <a:extLst>
              <a:ext uri="{FF2B5EF4-FFF2-40B4-BE49-F238E27FC236}">
                <a16:creationId xmlns:a16="http://schemas.microsoft.com/office/drawing/2014/main" id="{5832726E-AE8A-4738-8100-EB19FC23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989013"/>
            <a:ext cx="41255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x=1  </a:t>
            </a:r>
            <a:r>
              <a:rPr lang="en-US" altLang="en-US" b="1"/>
              <a:t>--&gt;</a:t>
            </a:r>
            <a:r>
              <a:rPr lang="en-US" altLang="en-US"/>
              <a:t>   z=0</a:t>
            </a:r>
          </a:p>
          <a:p>
            <a:pPr eaLnBrk="0" hangingPunct="0"/>
            <a:r>
              <a:rPr lang="en-US" altLang="en-US"/>
              <a:t>x=0  </a:t>
            </a:r>
            <a:r>
              <a:rPr lang="en-US" altLang="en-US" b="1"/>
              <a:t>--&gt;</a:t>
            </a:r>
            <a:r>
              <a:rPr lang="en-US" altLang="en-US"/>
              <a:t>   z=1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Problem: how can we insert x in the loop?</a:t>
            </a: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16DF098D-E309-4C99-A4B0-49AE750B9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08" y="534989"/>
            <a:ext cx="497918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800" b="1" dirty="0"/>
              <a:t>Simple-Latch:  two-inverter loop</a:t>
            </a:r>
          </a:p>
        </p:txBody>
      </p:sp>
      <p:grpSp>
        <p:nvGrpSpPr>
          <p:cNvPr id="9268" name="Group 52">
            <a:extLst>
              <a:ext uri="{FF2B5EF4-FFF2-40B4-BE49-F238E27FC236}">
                <a16:creationId xmlns:a16="http://schemas.microsoft.com/office/drawing/2014/main" id="{C929D40E-4D02-4A2D-B8C9-CBD2C765E6F6}"/>
              </a:ext>
            </a:extLst>
          </p:cNvPr>
          <p:cNvGrpSpPr>
            <a:grpSpLocks/>
          </p:cNvGrpSpPr>
          <p:nvPr/>
        </p:nvGrpSpPr>
        <p:grpSpPr bwMode="auto">
          <a:xfrm>
            <a:off x="2119313" y="4572002"/>
            <a:ext cx="3538538" cy="1279526"/>
            <a:chOff x="375" y="2880"/>
            <a:chExt cx="2229" cy="806"/>
          </a:xfrm>
        </p:grpSpPr>
        <p:sp>
          <p:nvSpPr>
            <p:cNvPr id="9246" name="Arc 30">
              <a:extLst>
                <a:ext uri="{FF2B5EF4-FFF2-40B4-BE49-F238E27FC236}">
                  <a16:creationId xmlns:a16="http://schemas.microsoft.com/office/drawing/2014/main" id="{1AC3BB1C-DB98-467D-9C0C-DD5ECD0CE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073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7" name="Arc 31">
              <a:extLst>
                <a:ext uri="{FF2B5EF4-FFF2-40B4-BE49-F238E27FC236}">
                  <a16:creationId xmlns:a16="http://schemas.microsoft.com/office/drawing/2014/main" id="{F5CA3F90-40C3-4DB0-B86D-65401354C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264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8" name="Arc 32">
              <a:extLst>
                <a:ext uri="{FF2B5EF4-FFF2-40B4-BE49-F238E27FC236}">
                  <a16:creationId xmlns:a16="http://schemas.microsoft.com/office/drawing/2014/main" id="{CEED4A21-DF90-4E5C-A964-A4E2389DB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073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49" name="Arc 33">
              <a:extLst>
                <a:ext uri="{FF2B5EF4-FFF2-40B4-BE49-F238E27FC236}">
                  <a16:creationId xmlns:a16="http://schemas.microsoft.com/office/drawing/2014/main" id="{484D97CF-BD0D-4953-BC6B-B16B9E7D9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264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0" name="Oval 34">
              <a:extLst>
                <a:ext uri="{FF2B5EF4-FFF2-40B4-BE49-F238E27FC236}">
                  <a16:creationId xmlns:a16="http://schemas.microsoft.com/office/drawing/2014/main" id="{914F299D-8F5D-4836-8F77-3FE3B2F15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220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1" name="Line 35">
              <a:extLst>
                <a:ext uri="{FF2B5EF4-FFF2-40B4-BE49-F238E27FC236}">
                  <a16:creationId xmlns:a16="http://schemas.microsoft.com/office/drawing/2014/main" id="{50C0E9F5-7C3D-4D14-B86F-0663AF19C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2" name="Line 36">
              <a:extLst>
                <a:ext uri="{FF2B5EF4-FFF2-40B4-BE49-F238E27FC236}">
                  <a16:creationId xmlns:a16="http://schemas.microsoft.com/office/drawing/2014/main" id="{BA1A443E-F7FA-412B-B9BF-54552096F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3" name="Line 37">
              <a:extLst>
                <a:ext uri="{FF2B5EF4-FFF2-40B4-BE49-F238E27FC236}">
                  <a16:creationId xmlns:a16="http://schemas.microsoft.com/office/drawing/2014/main" id="{4931A822-CDE9-4044-BB1E-E50834E4C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4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4" name="Rectangle 38">
              <a:extLst>
                <a:ext uri="{FF2B5EF4-FFF2-40B4-BE49-F238E27FC236}">
                  <a16:creationId xmlns:a16="http://schemas.microsoft.com/office/drawing/2014/main" id="{F1BD1E30-6D4F-454C-8BCE-D9FFF379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3071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9255" name="Rectangle 39">
              <a:extLst>
                <a:ext uri="{FF2B5EF4-FFF2-40B4-BE49-F238E27FC236}">
                  <a16:creationId xmlns:a16="http://schemas.microsoft.com/office/drawing/2014/main" id="{FB03F053-3952-4F01-ADBC-01F9F38A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3215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9256" name="Arc 40">
              <a:extLst>
                <a:ext uri="{FF2B5EF4-FFF2-40B4-BE49-F238E27FC236}">
                  <a16:creationId xmlns:a16="http://schemas.microsoft.com/office/drawing/2014/main" id="{86F14298-6656-48A2-98FD-E9EE52686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217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7" name="Arc 41">
              <a:extLst>
                <a:ext uri="{FF2B5EF4-FFF2-40B4-BE49-F238E27FC236}">
                  <a16:creationId xmlns:a16="http://schemas.microsoft.com/office/drawing/2014/main" id="{01F10A01-F2E4-4F9D-A737-8959CD2CE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408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8" name="Arc 42">
              <a:extLst>
                <a:ext uri="{FF2B5EF4-FFF2-40B4-BE49-F238E27FC236}">
                  <a16:creationId xmlns:a16="http://schemas.microsoft.com/office/drawing/2014/main" id="{A02D702B-6B1F-41CE-AE89-FBE8FCD55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217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59" name="Arc 43">
              <a:extLst>
                <a:ext uri="{FF2B5EF4-FFF2-40B4-BE49-F238E27FC236}">
                  <a16:creationId xmlns:a16="http://schemas.microsoft.com/office/drawing/2014/main" id="{7F2BC66D-98C0-4316-8995-B0ED8936D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408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60" name="Oval 44">
              <a:extLst>
                <a:ext uri="{FF2B5EF4-FFF2-40B4-BE49-F238E27FC236}">
                  <a16:creationId xmlns:a16="http://schemas.microsoft.com/office/drawing/2014/main" id="{2A12948E-11AD-4583-A742-B1E9F5D9B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364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1" name="Line 45">
              <a:extLst>
                <a:ext uri="{FF2B5EF4-FFF2-40B4-BE49-F238E27FC236}">
                  <a16:creationId xmlns:a16="http://schemas.microsoft.com/office/drawing/2014/main" id="{496CC14F-4628-4C5B-A06B-90E5FE215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62" name="Line 46">
              <a:extLst>
                <a:ext uri="{FF2B5EF4-FFF2-40B4-BE49-F238E27FC236}">
                  <a16:creationId xmlns:a16="http://schemas.microsoft.com/office/drawing/2014/main" id="{0F792364-5E96-481E-BBBB-85D45A2B1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32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63" name="Line 47">
              <a:extLst>
                <a:ext uri="{FF2B5EF4-FFF2-40B4-BE49-F238E27FC236}">
                  <a16:creationId xmlns:a16="http://schemas.microsoft.com/office/drawing/2014/main" id="{7D008ED4-B78D-47CB-A913-4490AB47A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355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64" name="Freeform 48">
              <a:extLst>
                <a:ext uri="{FF2B5EF4-FFF2-40B4-BE49-F238E27FC236}">
                  <a16:creationId xmlns:a16="http://schemas.microsoft.com/office/drawing/2014/main" id="{D898FA80-6A29-457E-8339-344ACBE6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880"/>
              <a:ext cx="1729" cy="529"/>
            </a:xfrm>
            <a:custGeom>
              <a:avLst/>
              <a:gdLst>
                <a:gd name="T0" fmla="*/ 1728 w 1729"/>
                <a:gd name="T1" fmla="*/ 528 h 529"/>
                <a:gd name="T2" fmla="*/ 1728 w 1729"/>
                <a:gd name="T3" fmla="*/ 0 h 529"/>
                <a:gd name="T4" fmla="*/ 0 w 1729"/>
                <a:gd name="T5" fmla="*/ 0 h 529"/>
                <a:gd name="T6" fmla="*/ 0 w 1729"/>
                <a:gd name="T7" fmla="*/ 24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9" h="529">
                  <a:moveTo>
                    <a:pt x="1728" y="528"/>
                  </a:moveTo>
                  <a:lnTo>
                    <a:pt x="1728" y="0"/>
                  </a:ln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65" name="Oval 49">
              <a:extLst>
                <a:ext uri="{FF2B5EF4-FFF2-40B4-BE49-F238E27FC236}">
                  <a16:creationId xmlns:a16="http://schemas.microsoft.com/office/drawing/2014/main" id="{72AFB018-C012-4432-BCA1-6A2AA5EF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336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6" name="Rectangle 50">
              <a:extLst>
                <a:ext uri="{FF2B5EF4-FFF2-40B4-BE49-F238E27FC236}">
                  <a16:creationId xmlns:a16="http://schemas.microsoft.com/office/drawing/2014/main" id="{6C07DDCD-2C3B-494F-899E-75650C0F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3311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R</a:t>
              </a:r>
            </a:p>
          </p:txBody>
        </p:sp>
        <p:sp>
          <p:nvSpPr>
            <p:cNvPr id="9267" name="Rectangle 51">
              <a:extLst>
                <a:ext uri="{FF2B5EF4-FFF2-40B4-BE49-F238E27FC236}">
                  <a16:creationId xmlns:a16="http://schemas.microsoft.com/office/drawing/2014/main" id="{DCC1FAF0-E8C6-42AF-83AA-EF33D810A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3455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S</a:t>
              </a:r>
            </a:p>
          </p:txBody>
        </p:sp>
      </p:grpSp>
      <p:sp>
        <p:nvSpPr>
          <p:cNvPr id="9269" name="Rectangle 53">
            <a:extLst>
              <a:ext uri="{FF2B5EF4-FFF2-40B4-BE49-F238E27FC236}">
                <a16:creationId xmlns:a16="http://schemas.microsoft.com/office/drawing/2014/main" id="{7B10186D-64F7-4046-B582-DF4BFC73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4" y="3808413"/>
            <a:ext cx="410804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u="sng"/>
              <a:t>Equivalent</a:t>
            </a:r>
            <a:r>
              <a:rPr lang="en-US" altLang="en-US"/>
              <a:t> NOR circuit with two control</a:t>
            </a:r>
          </a:p>
          <a:p>
            <a:pPr eaLnBrk="0" hangingPunct="0"/>
            <a:r>
              <a:rPr lang="en-US" altLang="en-US"/>
              <a:t>inputs (R and S) to break or close the loop</a:t>
            </a:r>
          </a:p>
        </p:txBody>
      </p:sp>
      <p:sp>
        <p:nvSpPr>
          <p:cNvPr id="9270" name="Rectangle 54">
            <a:extLst>
              <a:ext uri="{FF2B5EF4-FFF2-40B4-BE49-F238E27FC236}">
                <a16:creationId xmlns:a16="http://schemas.microsoft.com/office/drawing/2014/main" id="{CFE17B17-3E56-40A9-9855-381F5B82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6062663"/>
            <a:ext cx="2934907" cy="65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lang="en-US" altLang="en-US" b="1"/>
              <a:t>R: Reset input  (R=1 --&gt;  Q=0)</a:t>
            </a:r>
          </a:p>
          <a:p>
            <a:pPr eaLnBrk="0" hangingPunct="0">
              <a:lnSpc>
                <a:spcPct val="105000"/>
              </a:lnSpc>
            </a:pPr>
            <a:r>
              <a:rPr lang="en-US" altLang="en-US" b="1"/>
              <a:t>S: Set input      (S=1  --&gt;  Q=1)</a:t>
            </a:r>
          </a:p>
        </p:txBody>
      </p:sp>
      <p:grpSp>
        <p:nvGrpSpPr>
          <p:cNvPr id="9295" name="Group 79">
            <a:extLst>
              <a:ext uri="{FF2B5EF4-FFF2-40B4-BE49-F238E27FC236}">
                <a16:creationId xmlns:a16="http://schemas.microsoft.com/office/drawing/2014/main" id="{39309002-BC37-48AD-AEAC-E4347D3E404B}"/>
              </a:ext>
            </a:extLst>
          </p:cNvPr>
          <p:cNvGrpSpPr>
            <a:grpSpLocks/>
          </p:cNvGrpSpPr>
          <p:nvPr/>
        </p:nvGrpSpPr>
        <p:grpSpPr bwMode="auto">
          <a:xfrm>
            <a:off x="7605714" y="3808415"/>
            <a:ext cx="2243138" cy="1738313"/>
            <a:chOff x="3831" y="2399"/>
            <a:chExt cx="1413" cy="1095"/>
          </a:xfrm>
        </p:grpSpPr>
        <p:sp>
          <p:nvSpPr>
            <p:cNvPr id="9271" name="Arc 55">
              <a:extLst>
                <a:ext uri="{FF2B5EF4-FFF2-40B4-BE49-F238E27FC236}">
                  <a16:creationId xmlns:a16="http://schemas.microsoft.com/office/drawing/2014/main" id="{BF4B1DB4-D37F-4D62-95DE-54436609D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449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72" name="Arc 56">
              <a:extLst>
                <a:ext uri="{FF2B5EF4-FFF2-40B4-BE49-F238E27FC236}">
                  <a16:creationId xmlns:a16="http://schemas.microsoft.com/office/drawing/2014/main" id="{3C3F2B1B-4C8B-4693-9347-1CE46D40D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640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73" name="Arc 57">
              <a:extLst>
                <a:ext uri="{FF2B5EF4-FFF2-40B4-BE49-F238E27FC236}">
                  <a16:creationId xmlns:a16="http://schemas.microsoft.com/office/drawing/2014/main" id="{13D11535-9857-439A-9D01-2009891BC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449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74" name="Arc 58">
              <a:extLst>
                <a:ext uri="{FF2B5EF4-FFF2-40B4-BE49-F238E27FC236}">
                  <a16:creationId xmlns:a16="http://schemas.microsoft.com/office/drawing/2014/main" id="{29C0921B-B1E0-42A7-9322-4A4EB4A3E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640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75" name="Oval 59">
              <a:extLst>
                <a:ext uri="{FF2B5EF4-FFF2-40B4-BE49-F238E27FC236}">
                  <a16:creationId xmlns:a16="http://schemas.microsoft.com/office/drawing/2014/main" id="{C3EAA18D-B499-475A-AE86-7728C16FF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2596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6" name="Line 60">
              <a:extLst>
                <a:ext uri="{FF2B5EF4-FFF2-40B4-BE49-F238E27FC236}">
                  <a16:creationId xmlns:a16="http://schemas.microsoft.com/office/drawing/2014/main" id="{941C37F0-7118-4743-8197-9A2A13019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77" name="Line 61">
              <a:extLst>
                <a:ext uri="{FF2B5EF4-FFF2-40B4-BE49-F238E27FC236}">
                  <a16:creationId xmlns:a16="http://schemas.microsoft.com/office/drawing/2014/main" id="{9CC241C7-59FA-4763-BB82-D5AF18FC4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4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78" name="Line 62">
              <a:extLst>
                <a:ext uri="{FF2B5EF4-FFF2-40B4-BE49-F238E27FC236}">
                  <a16:creationId xmlns:a16="http://schemas.microsoft.com/office/drawing/2014/main" id="{A8A28A4E-AB15-4E6C-A8C5-6C1E32773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78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79" name="Rectangle 63">
              <a:extLst>
                <a:ext uri="{FF2B5EF4-FFF2-40B4-BE49-F238E27FC236}">
                  <a16:creationId xmlns:a16="http://schemas.microsoft.com/office/drawing/2014/main" id="{2F289269-9954-4883-BC5F-8D26016D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254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9280" name="Rectangle 64">
              <a:extLst>
                <a:ext uri="{FF2B5EF4-FFF2-40B4-BE49-F238E27FC236}">
                  <a16:creationId xmlns:a16="http://schemas.microsoft.com/office/drawing/2014/main" id="{1A22ADFE-CDB2-4E60-A20E-DF9A9057B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3119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9281" name="Oval 65">
              <a:extLst>
                <a:ext uri="{FF2B5EF4-FFF2-40B4-BE49-F238E27FC236}">
                  <a16:creationId xmlns:a16="http://schemas.microsoft.com/office/drawing/2014/main" id="{8D2D8CE5-C593-4E62-916F-78D58FB08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3172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2" name="Rectangle 66">
              <a:extLst>
                <a:ext uri="{FF2B5EF4-FFF2-40B4-BE49-F238E27FC236}">
                  <a16:creationId xmlns:a16="http://schemas.microsoft.com/office/drawing/2014/main" id="{C4D8D3F4-8C27-4252-905D-84850DBB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2399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R</a:t>
              </a:r>
            </a:p>
          </p:txBody>
        </p:sp>
        <p:sp>
          <p:nvSpPr>
            <p:cNvPr id="9283" name="Rectangle 67">
              <a:extLst>
                <a:ext uri="{FF2B5EF4-FFF2-40B4-BE49-F238E27FC236}">
                  <a16:creationId xmlns:a16="http://schemas.microsoft.com/office/drawing/2014/main" id="{28B37C59-E1E3-47EE-88B6-399429C03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26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S</a:t>
              </a:r>
            </a:p>
          </p:txBody>
        </p:sp>
        <p:sp>
          <p:nvSpPr>
            <p:cNvPr id="9284" name="Arc 68">
              <a:extLst>
                <a:ext uri="{FF2B5EF4-FFF2-40B4-BE49-F238E27FC236}">
                  <a16:creationId xmlns:a16="http://schemas.microsoft.com/office/drawing/2014/main" id="{DCE3D4E2-369F-4DD2-B520-173DBD97C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025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85" name="Arc 69">
              <a:extLst>
                <a:ext uri="{FF2B5EF4-FFF2-40B4-BE49-F238E27FC236}">
                  <a16:creationId xmlns:a16="http://schemas.microsoft.com/office/drawing/2014/main" id="{2BEC8050-8DFC-4B0B-8DBA-994E49516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216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86" name="Arc 70">
              <a:extLst>
                <a:ext uri="{FF2B5EF4-FFF2-40B4-BE49-F238E27FC236}">
                  <a16:creationId xmlns:a16="http://schemas.microsoft.com/office/drawing/2014/main" id="{9954CB5D-1A62-4FF7-BE04-B89B89DED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025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87" name="Arc 71">
              <a:extLst>
                <a:ext uri="{FF2B5EF4-FFF2-40B4-BE49-F238E27FC236}">
                  <a16:creationId xmlns:a16="http://schemas.microsoft.com/office/drawing/2014/main" id="{BC865CE7-FB3C-4022-A4DF-1514DEF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3216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88" name="Oval 72">
              <a:extLst>
                <a:ext uri="{FF2B5EF4-FFF2-40B4-BE49-F238E27FC236}">
                  <a16:creationId xmlns:a16="http://schemas.microsoft.com/office/drawing/2014/main" id="{6354B693-FFEB-494C-98E0-EB00ACD2F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2" y="3172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89" name="Line 73">
              <a:extLst>
                <a:ext uri="{FF2B5EF4-FFF2-40B4-BE49-F238E27FC236}">
                  <a16:creationId xmlns:a16="http://schemas.microsoft.com/office/drawing/2014/main" id="{8626E552-E4E1-4A34-A6B0-27A668DB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90" name="Line 74">
              <a:extLst>
                <a:ext uri="{FF2B5EF4-FFF2-40B4-BE49-F238E27FC236}">
                  <a16:creationId xmlns:a16="http://schemas.microsoft.com/office/drawing/2014/main" id="{366216E7-4AF8-45C0-A999-CBB49B269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0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91" name="Line 75">
              <a:extLst>
                <a:ext uri="{FF2B5EF4-FFF2-40B4-BE49-F238E27FC236}">
                  <a16:creationId xmlns:a16="http://schemas.microsoft.com/office/drawing/2014/main" id="{687503EB-EE1C-4E6F-B545-6785B182B1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3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92" name="Freeform 76">
              <a:extLst>
                <a:ext uri="{FF2B5EF4-FFF2-40B4-BE49-F238E27FC236}">
                  <a16:creationId xmlns:a16="http://schemas.microsoft.com/office/drawing/2014/main" id="{F5CDB803-E6CB-4EED-A77B-60234EB85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640"/>
              <a:ext cx="769" cy="433"/>
            </a:xfrm>
            <a:custGeom>
              <a:avLst/>
              <a:gdLst>
                <a:gd name="T0" fmla="*/ 768 w 769"/>
                <a:gd name="T1" fmla="*/ 0 h 433"/>
                <a:gd name="T2" fmla="*/ 768 w 769"/>
                <a:gd name="T3" fmla="*/ 96 h 433"/>
                <a:gd name="T4" fmla="*/ 0 w 769"/>
                <a:gd name="T5" fmla="*/ 336 h 433"/>
                <a:gd name="T6" fmla="*/ 0 w 769"/>
                <a:gd name="T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9" h="433">
                  <a:moveTo>
                    <a:pt x="768" y="0"/>
                  </a:moveTo>
                  <a:lnTo>
                    <a:pt x="768" y="96"/>
                  </a:lnTo>
                  <a:lnTo>
                    <a:pt x="0" y="336"/>
                  </a:lnTo>
                  <a:lnTo>
                    <a:pt x="0" y="43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93" name="Freeform 77">
              <a:extLst>
                <a:ext uri="{FF2B5EF4-FFF2-40B4-BE49-F238E27FC236}">
                  <a16:creationId xmlns:a16="http://schemas.microsoft.com/office/drawing/2014/main" id="{8DDDD394-F602-462A-BD27-82A4775A1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784"/>
              <a:ext cx="817" cy="433"/>
            </a:xfrm>
            <a:custGeom>
              <a:avLst/>
              <a:gdLst>
                <a:gd name="T0" fmla="*/ 816 w 817"/>
                <a:gd name="T1" fmla="*/ 432 h 433"/>
                <a:gd name="T2" fmla="*/ 816 w 817"/>
                <a:gd name="T3" fmla="*/ 336 h 433"/>
                <a:gd name="T4" fmla="*/ 0 w 817"/>
                <a:gd name="T5" fmla="*/ 96 h 433"/>
                <a:gd name="T6" fmla="*/ 0 w 817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433">
                  <a:moveTo>
                    <a:pt x="816" y="432"/>
                  </a:moveTo>
                  <a:lnTo>
                    <a:pt x="816" y="336"/>
                  </a:ln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94" name="Oval 78">
              <a:extLst>
                <a:ext uri="{FF2B5EF4-FFF2-40B4-BE49-F238E27FC236}">
                  <a16:creationId xmlns:a16="http://schemas.microsoft.com/office/drawing/2014/main" id="{FC7174C4-8E29-4E25-B0C6-337DA9CCD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2596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296" name="Rectangle 80">
            <a:extLst>
              <a:ext uri="{FF2B5EF4-FFF2-40B4-BE49-F238E27FC236}">
                <a16:creationId xmlns:a16="http://schemas.microsoft.com/office/drawing/2014/main" id="{0D166BD3-A443-4B6C-9961-3EB700A2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108" y="5713413"/>
            <a:ext cx="1570687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/>
              <a:t>Alternative </a:t>
            </a:r>
          </a:p>
          <a:p>
            <a:pPr algn="ctr" eaLnBrk="0" hangingPunct="0"/>
            <a:r>
              <a:rPr lang="en-US" altLang="en-US"/>
              <a:t>representation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55B950B-5A34-45D7-B963-055E3237E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9600" y="230982"/>
            <a:ext cx="4190023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The RS Latch</a:t>
            </a:r>
          </a:p>
        </p:txBody>
      </p:sp>
      <p:grpSp>
        <p:nvGrpSpPr>
          <p:cNvPr id="10267" name="Group 27">
            <a:extLst>
              <a:ext uri="{FF2B5EF4-FFF2-40B4-BE49-F238E27FC236}">
                <a16:creationId xmlns:a16="http://schemas.microsoft.com/office/drawing/2014/main" id="{7640738A-FD0A-4219-B089-0D8D4D62143A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1144588"/>
            <a:ext cx="2627312" cy="1522412"/>
            <a:chOff x="1287" y="721"/>
            <a:chExt cx="1655" cy="959"/>
          </a:xfrm>
        </p:grpSpPr>
        <p:sp>
          <p:nvSpPr>
            <p:cNvPr id="10243" name="Arc 3">
              <a:extLst>
                <a:ext uri="{FF2B5EF4-FFF2-40B4-BE49-F238E27FC236}">
                  <a16:creationId xmlns:a16="http://schemas.microsoft.com/office/drawing/2014/main" id="{B21D7845-CB00-4276-964D-95870A685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721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44" name="Arc 4">
              <a:extLst>
                <a:ext uri="{FF2B5EF4-FFF2-40B4-BE49-F238E27FC236}">
                  <a16:creationId xmlns:a16="http://schemas.microsoft.com/office/drawing/2014/main" id="{F5B48F9B-C9EB-4AF0-B299-5678F4226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912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45" name="Arc 5">
              <a:extLst>
                <a:ext uri="{FF2B5EF4-FFF2-40B4-BE49-F238E27FC236}">
                  <a16:creationId xmlns:a16="http://schemas.microsoft.com/office/drawing/2014/main" id="{E322D22E-BA96-412C-8D5D-0144EC87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721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46" name="Arc 6">
              <a:extLst>
                <a:ext uri="{FF2B5EF4-FFF2-40B4-BE49-F238E27FC236}">
                  <a16:creationId xmlns:a16="http://schemas.microsoft.com/office/drawing/2014/main" id="{45BE97E7-0D68-4B06-AD41-1591A1AE7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912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47" name="Oval 7">
              <a:extLst>
                <a:ext uri="{FF2B5EF4-FFF2-40B4-BE49-F238E27FC236}">
                  <a16:creationId xmlns:a16="http://schemas.microsoft.com/office/drawing/2014/main" id="{CF0B5968-FAA2-416A-A41D-4B31A0460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868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48" name="Line 8">
              <a:extLst>
                <a:ext uri="{FF2B5EF4-FFF2-40B4-BE49-F238E27FC236}">
                  <a16:creationId xmlns:a16="http://schemas.microsoft.com/office/drawing/2014/main" id="{9D9F6EB0-8C04-4A67-90F2-3C8D6729A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9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49" name="Line 9">
              <a:extLst>
                <a:ext uri="{FF2B5EF4-FFF2-40B4-BE49-F238E27FC236}">
                  <a16:creationId xmlns:a16="http://schemas.microsoft.com/office/drawing/2014/main" id="{FFD8319A-93E5-4E19-A38C-8C7A46243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7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50" name="Line 10">
              <a:extLst>
                <a:ext uri="{FF2B5EF4-FFF2-40B4-BE49-F238E27FC236}">
                  <a16:creationId xmlns:a16="http://schemas.microsoft.com/office/drawing/2014/main" id="{0E6E5417-3EBD-4290-96D0-D7F30059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72118EB-C0A8-4FF8-8F17-8CD36CCEE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815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q=0</a:t>
              </a:r>
            </a:p>
          </p:txBody>
        </p:sp>
        <p:sp>
          <p:nvSpPr>
            <p:cNvPr id="10252" name="Rectangle 12">
              <a:extLst>
                <a:ext uri="{FF2B5EF4-FFF2-40B4-BE49-F238E27FC236}">
                  <a16:creationId xmlns:a16="http://schemas.microsoft.com/office/drawing/2014/main" id="{0C9F778E-B962-49A3-823B-4A6232FF1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1391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Q=1</a:t>
              </a:r>
            </a:p>
          </p:txBody>
        </p:sp>
        <p:sp>
          <p:nvSpPr>
            <p:cNvPr id="10253" name="Oval 13">
              <a:extLst>
                <a:ext uri="{FF2B5EF4-FFF2-40B4-BE49-F238E27FC236}">
                  <a16:creationId xmlns:a16="http://schemas.microsoft.com/office/drawing/2014/main" id="{DF94647F-DAFE-440D-B094-1055C4EC3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44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54" name="Rectangle 14">
              <a:extLst>
                <a:ext uri="{FF2B5EF4-FFF2-40B4-BE49-F238E27FC236}">
                  <a16:creationId xmlns:a16="http://schemas.microsoft.com/office/drawing/2014/main" id="{B0FD9870-7982-44AD-8D0E-B6BD08ABA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76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R=0</a:t>
              </a:r>
            </a:p>
          </p:txBody>
        </p:sp>
        <p:sp>
          <p:nvSpPr>
            <p:cNvPr id="10255" name="Rectangle 15">
              <a:extLst>
                <a:ext uri="{FF2B5EF4-FFF2-40B4-BE49-F238E27FC236}">
                  <a16:creationId xmlns:a16="http://schemas.microsoft.com/office/drawing/2014/main" id="{71161A78-48E8-4BCC-9763-8A9FD4942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1439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S=0</a:t>
              </a:r>
            </a:p>
          </p:txBody>
        </p:sp>
        <p:sp>
          <p:nvSpPr>
            <p:cNvPr id="10256" name="Arc 16">
              <a:extLst>
                <a:ext uri="{FF2B5EF4-FFF2-40B4-BE49-F238E27FC236}">
                  <a16:creationId xmlns:a16="http://schemas.microsoft.com/office/drawing/2014/main" id="{8A68CC1F-1B26-48C8-88D1-13CDAAF68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297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57" name="Arc 17">
              <a:extLst>
                <a:ext uri="{FF2B5EF4-FFF2-40B4-BE49-F238E27FC236}">
                  <a16:creationId xmlns:a16="http://schemas.microsoft.com/office/drawing/2014/main" id="{BF295212-A76E-40F9-9C9E-E50BCF10C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488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58" name="Arc 18">
              <a:extLst>
                <a:ext uri="{FF2B5EF4-FFF2-40B4-BE49-F238E27FC236}">
                  <a16:creationId xmlns:a16="http://schemas.microsoft.com/office/drawing/2014/main" id="{17264C28-6FAF-4631-8197-72A1FBAF8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297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59" name="Arc 19">
              <a:extLst>
                <a:ext uri="{FF2B5EF4-FFF2-40B4-BE49-F238E27FC236}">
                  <a16:creationId xmlns:a16="http://schemas.microsoft.com/office/drawing/2014/main" id="{C13F2A7E-2CC0-4C43-BB0C-DE9A1ECF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488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60" name="Oval 20">
              <a:extLst>
                <a:ext uri="{FF2B5EF4-FFF2-40B4-BE49-F238E27FC236}">
                  <a16:creationId xmlns:a16="http://schemas.microsoft.com/office/drawing/2014/main" id="{0E6686DF-CB69-4ED0-A3B5-392A40DC5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444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61" name="Line 21">
              <a:extLst>
                <a:ext uri="{FF2B5EF4-FFF2-40B4-BE49-F238E27FC236}">
                  <a16:creationId xmlns:a16="http://schemas.microsoft.com/office/drawing/2014/main" id="{937346DA-7171-4352-A330-4C3BDB204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48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62" name="Line 22">
              <a:extLst>
                <a:ext uri="{FF2B5EF4-FFF2-40B4-BE49-F238E27FC236}">
                  <a16:creationId xmlns:a16="http://schemas.microsoft.com/office/drawing/2014/main" id="{F89F6288-BEB3-42F0-97F2-E2C8D43A0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34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63" name="Line 23">
              <a:extLst>
                <a:ext uri="{FF2B5EF4-FFF2-40B4-BE49-F238E27FC236}">
                  <a16:creationId xmlns:a16="http://schemas.microsoft.com/office/drawing/2014/main" id="{159507AC-9954-40B1-B241-F89AFD881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6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64" name="Freeform 24">
              <a:extLst>
                <a:ext uri="{FF2B5EF4-FFF2-40B4-BE49-F238E27FC236}">
                  <a16:creationId xmlns:a16="http://schemas.microsoft.com/office/drawing/2014/main" id="{DD97CC92-B7D2-4FA2-9D05-491F1087C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912"/>
              <a:ext cx="769" cy="433"/>
            </a:xfrm>
            <a:custGeom>
              <a:avLst/>
              <a:gdLst>
                <a:gd name="T0" fmla="*/ 768 w 769"/>
                <a:gd name="T1" fmla="*/ 0 h 433"/>
                <a:gd name="T2" fmla="*/ 768 w 769"/>
                <a:gd name="T3" fmla="*/ 96 h 433"/>
                <a:gd name="T4" fmla="*/ 0 w 769"/>
                <a:gd name="T5" fmla="*/ 336 h 433"/>
                <a:gd name="T6" fmla="*/ 0 w 769"/>
                <a:gd name="T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9" h="433">
                  <a:moveTo>
                    <a:pt x="768" y="0"/>
                  </a:moveTo>
                  <a:lnTo>
                    <a:pt x="768" y="96"/>
                  </a:lnTo>
                  <a:lnTo>
                    <a:pt x="0" y="336"/>
                  </a:lnTo>
                  <a:lnTo>
                    <a:pt x="0" y="43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65" name="Freeform 25">
              <a:extLst>
                <a:ext uri="{FF2B5EF4-FFF2-40B4-BE49-F238E27FC236}">
                  <a16:creationId xmlns:a16="http://schemas.microsoft.com/office/drawing/2014/main" id="{BC9D7225-EC59-443F-BF51-485E0C473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056"/>
              <a:ext cx="817" cy="433"/>
            </a:xfrm>
            <a:custGeom>
              <a:avLst/>
              <a:gdLst>
                <a:gd name="T0" fmla="*/ 816 w 817"/>
                <a:gd name="T1" fmla="*/ 432 h 433"/>
                <a:gd name="T2" fmla="*/ 816 w 817"/>
                <a:gd name="T3" fmla="*/ 336 h 433"/>
                <a:gd name="T4" fmla="*/ 0 w 817"/>
                <a:gd name="T5" fmla="*/ 96 h 433"/>
                <a:gd name="T6" fmla="*/ 0 w 817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433">
                  <a:moveTo>
                    <a:pt x="816" y="432"/>
                  </a:moveTo>
                  <a:lnTo>
                    <a:pt x="816" y="336"/>
                  </a:ln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66" name="Oval 26">
              <a:extLst>
                <a:ext uri="{FF2B5EF4-FFF2-40B4-BE49-F238E27FC236}">
                  <a16:creationId xmlns:a16="http://schemas.microsoft.com/office/drawing/2014/main" id="{3213DA5A-B766-4384-8620-86BD56A0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868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E42940A3-9982-4DC2-B612-1326911CD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4" y="684214"/>
            <a:ext cx="484972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en-US"/>
              <a:t>  if  R=S=0 then  Q(t+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)=Q(t)   (memory element)</a:t>
            </a:r>
          </a:p>
        </p:txBody>
      </p:sp>
      <p:grpSp>
        <p:nvGrpSpPr>
          <p:cNvPr id="10293" name="Group 53">
            <a:extLst>
              <a:ext uri="{FF2B5EF4-FFF2-40B4-BE49-F238E27FC236}">
                <a16:creationId xmlns:a16="http://schemas.microsoft.com/office/drawing/2014/main" id="{8AAD7CC3-7912-4F14-AF72-2715003D9E0B}"/>
              </a:ext>
            </a:extLst>
          </p:cNvPr>
          <p:cNvGrpSpPr>
            <a:grpSpLocks/>
          </p:cNvGrpSpPr>
          <p:nvPr/>
        </p:nvGrpSpPr>
        <p:grpSpPr bwMode="auto">
          <a:xfrm>
            <a:off x="7300913" y="1144588"/>
            <a:ext cx="2627312" cy="1522412"/>
            <a:chOff x="3639" y="721"/>
            <a:chExt cx="1655" cy="959"/>
          </a:xfrm>
        </p:grpSpPr>
        <p:sp>
          <p:nvSpPr>
            <p:cNvPr id="10269" name="Arc 29">
              <a:extLst>
                <a:ext uri="{FF2B5EF4-FFF2-40B4-BE49-F238E27FC236}">
                  <a16:creationId xmlns:a16="http://schemas.microsoft.com/office/drawing/2014/main" id="{0C0DABD2-B1CF-4E06-9856-3D2230F88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721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0" name="Arc 30">
              <a:extLst>
                <a:ext uri="{FF2B5EF4-FFF2-40B4-BE49-F238E27FC236}">
                  <a16:creationId xmlns:a16="http://schemas.microsoft.com/office/drawing/2014/main" id="{37C205CD-2E33-4EBB-8FC0-18FF91CAE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912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1" name="Arc 31">
              <a:extLst>
                <a:ext uri="{FF2B5EF4-FFF2-40B4-BE49-F238E27FC236}">
                  <a16:creationId xmlns:a16="http://schemas.microsoft.com/office/drawing/2014/main" id="{BB06D318-514A-4CC0-A2CD-12B168DEA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721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2" name="Arc 32">
              <a:extLst>
                <a:ext uri="{FF2B5EF4-FFF2-40B4-BE49-F238E27FC236}">
                  <a16:creationId xmlns:a16="http://schemas.microsoft.com/office/drawing/2014/main" id="{ED0F8A74-8998-4C91-8B69-4CB07A8ED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912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3" name="Oval 33">
              <a:extLst>
                <a:ext uri="{FF2B5EF4-FFF2-40B4-BE49-F238E27FC236}">
                  <a16:creationId xmlns:a16="http://schemas.microsoft.com/office/drawing/2014/main" id="{6B999096-9785-4BAC-8B10-371442D7C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868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74" name="Line 34">
              <a:extLst>
                <a:ext uri="{FF2B5EF4-FFF2-40B4-BE49-F238E27FC236}">
                  <a16:creationId xmlns:a16="http://schemas.microsoft.com/office/drawing/2014/main" id="{711FBA26-DC87-4C48-BC87-601EC136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9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5" name="Line 35">
              <a:extLst>
                <a:ext uri="{FF2B5EF4-FFF2-40B4-BE49-F238E27FC236}">
                  <a16:creationId xmlns:a16="http://schemas.microsoft.com/office/drawing/2014/main" id="{72ED55C0-981A-436A-B8E9-018B3508A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76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6" name="Line 36">
              <a:extLst>
                <a:ext uri="{FF2B5EF4-FFF2-40B4-BE49-F238E27FC236}">
                  <a16:creationId xmlns:a16="http://schemas.microsoft.com/office/drawing/2014/main" id="{CAD71F10-2DCF-4D9C-A60B-F21993C01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0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77" name="Rectangle 37">
              <a:extLst>
                <a:ext uri="{FF2B5EF4-FFF2-40B4-BE49-F238E27FC236}">
                  <a16:creationId xmlns:a16="http://schemas.microsoft.com/office/drawing/2014/main" id="{FA1D8E1C-890C-4024-A04A-0C619C73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815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q=1</a:t>
              </a:r>
            </a:p>
          </p:txBody>
        </p:sp>
        <p:sp>
          <p:nvSpPr>
            <p:cNvPr id="10278" name="Rectangle 38">
              <a:extLst>
                <a:ext uri="{FF2B5EF4-FFF2-40B4-BE49-F238E27FC236}">
                  <a16:creationId xmlns:a16="http://schemas.microsoft.com/office/drawing/2014/main" id="{BBF0CE7E-95CC-4D4E-97EE-CF327DE30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1391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Q=0</a:t>
              </a:r>
            </a:p>
          </p:txBody>
        </p:sp>
        <p:sp>
          <p:nvSpPr>
            <p:cNvPr id="10279" name="Oval 39">
              <a:extLst>
                <a:ext uri="{FF2B5EF4-FFF2-40B4-BE49-F238E27FC236}">
                  <a16:creationId xmlns:a16="http://schemas.microsoft.com/office/drawing/2014/main" id="{C3C0C6F1-ABE4-4431-B6EA-F652C3251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" y="1444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80" name="Rectangle 40">
              <a:extLst>
                <a:ext uri="{FF2B5EF4-FFF2-40B4-BE49-F238E27FC236}">
                  <a16:creationId xmlns:a16="http://schemas.microsoft.com/office/drawing/2014/main" id="{FAB32A11-754D-4586-A00A-9721BD6D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76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R=0</a:t>
              </a:r>
            </a:p>
          </p:txBody>
        </p:sp>
        <p:sp>
          <p:nvSpPr>
            <p:cNvPr id="10281" name="Rectangle 41">
              <a:extLst>
                <a:ext uri="{FF2B5EF4-FFF2-40B4-BE49-F238E27FC236}">
                  <a16:creationId xmlns:a16="http://schemas.microsoft.com/office/drawing/2014/main" id="{19208AE5-ACB1-416B-BAF9-612279E48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439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S=0</a:t>
              </a:r>
            </a:p>
          </p:txBody>
        </p:sp>
        <p:sp>
          <p:nvSpPr>
            <p:cNvPr id="10282" name="Arc 42">
              <a:extLst>
                <a:ext uri="{FF2B5EF4-FFF2-40B4-BE49-F238E27FC236}">
                  <a16:creationId xmlns:a16="http://schemas.microsoft.com/office/drawing/2014/main" id="{A22814A7-7F85-45A4-B244-673F885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297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3" name="Arc 43">
              <a:extLst>
                <a:ext uri="{FF2B5EF4-FFF2-40B4-BE49-F238E27FC236}">
                  <a16:creationId xmlns:a16="http://schemas.microsoft.com/office/drawing/2014/main" id="{1E5C2192-BF2F-45D4-9CB1-3CC782A60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488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4" name="Arc 44">
              <a:extLst>
                <a:ext uri="{FF2B5EF4-FFF2-40B4-BE49-F238E27FC236}">
                  <a16:creationId xmlns:a16="http://schemas.microsoft.com/office/drawing/2014/main" id="{0A3D852F-2754-4AC0-9B3B-95C0639D5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297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5" name="Arc 45">
              <a:extLst>
                <a:ext uri="{FF2B5EF4-FFF2-40B4-BE49-F238E27FC236}">
                  <a16:creationId xmlns:a16="http://schemas.microsoft.com/office/drawing/2014/main" id="{5A46C79A-A7B3-483E-81EB-0D90D1271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488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6" name="Oval 46">
              <a:extLst>
                <a:ext uri="{FF2B5EF4-FFF2-40B4-BE49-F238E27FC236}">
                  <a16:creationId xmlns:a16="http://schemas.microsoft.com/office/drawing/2014/main" id="{9EB73942-6B46-4CC2-BFF9-5F26FEA20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1444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87" name="Line 47">
              <a:extLst>
                <a:ext uri="{FF2B5EF4-FFF2-40B4-BE49-F238E27FC236}">
                  <a16:creationId xmlns:a16="http://schemas.microsoft.com/office/drawing/2014/main" id="{AB9002EC-DEF4-427C-960E-82DEA0E47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48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8" name="Line 48">
              <a:extLst>
                <a:ext uri="{FF2B5EF4-FFF2-40B4-BE49-F238E27FC236}">
                  <a16:creationId xmlns:a16="http://schemas.microsoft.com/office/drawing/2014/main" id="{2ECA83C6-A3D5-4630-B364-E4DADDB23D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34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89" name="Line 49">
              <a:extLst>
                <a:ext uri="{FF2B5EF4-FFF2-40B4-BE49-F238E27FC236}">
                  <a16:creationId xmlns:a16="http://schemas.microsoft.com/office/drawing/2014/main" id="{5F3844C2-14B7-4E30-9677-F2CED02C7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6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90" name="Freeform 50">
              <a:extLst>
                <a:ext uri="{FF2B5EF4-FFF2-40B4-BE49-F238E27FC236}">
                  <a16:creationId xmlns:a16="http://schemas.microsoft.com/office/drawing/2014/main" id="{4C279102-855B-4210-87D7-84E37E52D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912"/>
              <a:ext cx="769" cy="433"/>
            </a:xfrm>
            <a:custGeom>
              <a:avLst/>
              <a:gdLst>
                <a:gd name="T0" fmla="*/ 768 w 769"/>
                <a:gd name="T1" fmla="*/ 0 h 433"/>
                <a:gd name="T2" fmla="*/ 768 w 769"/>
                <a:gd name="T3" fmla="*/ 96 h 433"/>
                <a:gd name="T4" fmla="*/ 0 w 769"/>
                <a:gd name="T5" fmla="*/ 336 h 433"/>
                <a:gd name="T6" fmla="*/ 0 w 769"/>
                <a:gd name="T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9" h="433">
                  <a:moveTo>
                    <a:pt x="768" y="0"/>
                  </a:moveTo>
                  <a:lnTo>
                    <a:pt x="768" y="96"/>
                  </a:lnTo>
                  <a:lnTo>
                    <a:pt x="0" y="336"/>
                  </a:lnTo>
                  <a:lnTo>
                    <a:pt x="0" y="43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91" name="Freeform 51">
              <a:extLst>
                <a:ext uri="{FF2B5EF4-FFF2-40B4-BE49-F238E27FC236}">
                  <a16:creationId xmlns:a16="http://schemas.microsoft.com/office/drawing/2014/main" id="{1810C18D-50F4-404A-B32A-851F629E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056"/>
              <a:ext cx="817" cy="433"/>
            </a:xfrm>
            <a:custGeom>
              <a:avLst/>
              <a:gdLst>
                <a:gd name="T0" fmla="*/ 816 w 817"/>
                <a:gd name="T1" fmla="*/ 432 h 433"/>
                <a:gd name="T2" fmla="*/ 816 w 817"/>
                <a:gd name="T3" fmla="*/ 336 h 433"/>
                <a:gd name="T4" fmla="*/ 0 w 817"/>
                <a:gd name="T5" fmla="*/ 96 h 433"/>
                <a:gd name="T6" fmla="*/ 0 w 817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433">
                  <a:moveTo>
                    <a:pt x="816" y="432"/>
                  </a:moveTo>
                  <a:lnTo>
                    <a:pt x="816" y="336"/>
                  </a:ln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92" name="Oval 52">
              <a:extLst>
                <a:ext uri="{FF2B5EF4-FFF2-40B4-BE49-F238E27FC236}">
                  <a16:creationId xmlns:a16="http://schemas.microsoft.com/office/drawing/2014/main" id="{F9FDBBE3-0D35-4A65-A390-4909EA4A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868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318" name="Group 78">
            <a:extLst>
              <a:ext uri="{FF2B5EF4-FFF2-40B4-BE49-F238E27FC236}">
                <a16:creationId xmlns:a16="http://schemas.microsoft.com/office/drawing/2014/main" id="{FB3E6586-2ABB-4017-9A9D-021683095DA5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4421188"/>
            <a:ext cx="2627312" cy="1522412"/>
            <a:chOff x="327" y="2785"/>
            <a:chExt cx="1655" cy="959"/>
          </a:xfrm>
        </p:grpSpPr>
        <p:sp>
          <p:nvSpPr>
            <p:cNvPr id="10294" name="Arc 54">
              <a:extLst>
                <a:ext uri="{FF2B5EF4-FFF2-40B4-BE49-F238E27FC236}">
                  <a16:creationId xmlns:a16="http://schemas.microsoft.com/office/drawing/2014/main" id="{FC7A7E62-8F84-4E45-80ED-5DB74B01C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785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95" name="Arc 55">
              <a:extLst>
                <a:ext uri="{FF2B5EF4-FFF2-40B4-BE49-F238E27FC236}">
                  <a16:creationId xmlns:a16="http://schemas.microsoft.com/office/drawing/2014/main" id="{8214EC56-C116-4AEE-94CA-9862CE6B6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976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96" name="Arc 56">
              <a:extLst>
                <a:ext uri="{FF2B5EF4-FFF2-40B4-BE49-F238E27FC236}">
                  <a16:creationId xmlns:a16="http://schemas.microsoft.com/office/drawing/2014/main" id="{97EDA7BB-1397-4AF4-8DCE-809F2D4F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785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97" name="Arc 57">
              <a:extLst>
                <a:ext uri="{FF2B5EF4-FFF2-40B4-BE49-F238E27FC236}">
                  <a16:creationId xmlns:a16="http://schemas.microsoft.com/office/drawing/2014/main" id="{EB0A6144-69B6-4ABC-B197-A4D24D86E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976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98" name="Oval 58">
              <a:extLst>
                <a:ext uri="{FF2B5EF4-FFF2-40B4-BE49-F238E27FC236}">
                  <a16:creationId xmlns:a16="http://schemas.microsoft.com/office/drawing/2014/main" id="{1FBCEA1C-195A-4563-85AA-31FAA8A71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932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9" name="Line 59">
              <a:extLst>
                <a:ext uri="{FF2B5EF4-FFF2-40B4-BE49-F238E27FC236}">
                  <a16:creationId xmlns:a16="http://schemas.microsoft.com/office/drawing/2014/main" id="{A03C68CC-1752-4EC8-87F0-A809FF564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00" name="Line 60">
              <a:extLst>
                <a:ext uri="{FF2B5EF4-FFF2-40B4-BE49-F238E27FC236}">
                  <a16:creationId xmlns:a16="http://schemas.microsoft.com/office/drawing/2014/main" id="{99F2D925-9637-4562-B249-1A473271A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8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01" name="Line 61">
              <a:extLst>
                <a:ext uri="{FF2B5EF4-FFF2-40B4-BE49-F238E27FC236}">
                  <a16:creationId xmlns:a16="http://schemas.microsoft.com/office/drawing/2014/main" id="{D466397B-6826-4938-97C3-68F178246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12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02" name="Rectangle 62">
              <a:extLst>
                <a:ext uri="{FF2B5EF4-FFF2-40B4-BE49-F238E27FC236}">
                  <a16:creationId xmlns:a16="http://schemas.microsoft.com/office/drawing/2014/main" id="{6F567C03-8F22-4248-8E44-E729C40E6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2879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q=0</a:t>
              </a:r>
            </a:p>
          </p:txBody>
        </p:sp>
        <p:sp>
          <p:nvSpPr>
            <p:cNvPr id="10303" name="Rectangle 63">
              <a:extLst>
                <a:ext uri="{FF2B5EF4-FFF2-40B4-BE49-F238E27FC236}">
                  <a16:creationId xmlns:a16="http://schemas.microsoft.com/office/drawing/2014/main" id="{C00E77E2-10B6-4025-BC48-448E9726C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455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Q=0</a:t>
              </a:r>
            </a:p>
          </p:txBody>
        </p:sp>
        <p:sp>
          <p:nvSpPr>
            <p:cNvPr id="10304" name="Oval 64">
              <a:extLst>
                <a:ext uri="{FF2B5EF4-FFF2-40B4-BE49-F238E27FC236}">
                  <a16:creationId xmlns:a16="http://schemas.microsoft.com/office/drawing/2014/main" id="{4F1BDDC0-7B49-405D-8C25-A1AC9356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3508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05" name="Rectangle 65">
              <a:extLst>
                <a:ext uri="{FF2B5EF4-FFF2-40B4-BE49-F238E27FC236}">
                  <a16:creationId xmlns:a16="http://schemas.microsoft.com/office/drawing/2014/main" id="{56FCDC17-7061-40FC-B9CC-81B40C91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2831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R=1</a:t>
              </a:r>
            </a:p>
          </p:txBody>
        </p:sp>
        <p:sp>
          <p:nvSpPr>
            <p:cNvPr id="10306" name="Rectangle 66">
              <a:extLst>
                <a:ext uri="{FF2B5EF4-FFF2-40B4-BE49-F238E27FC236}">
                  <a16:creationId xmlns:a16="http://schemas.microsoft.com/office/drawing/2014/main" id="{D4081D24-4133-4D1C-9284-6734C998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3503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S=1</a:t>
              </a:r>
            </a:p>
          </p:txBody>
        </p:sp>
        <p:sp>
          <p:nvSpPr>
            <p:cNvPr id="10307" name="Arc 67">
              <a:extLst>
                <a:ext uri="{FF2B5EF4-FFF2-40B4-BE49-F238E27FC236}">
                  <a16:creationId xmlns:a16="http://schemas.microsoft.com/office/drawing/2014/main" id="{1EB93839-0F51-4D86-BA02-FC9061F3A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361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08" name="Arc 68">
              <a:extLst>
                <a:ext uri="{FF2B5EF4-FFF2-40B4-BE49-F238E27FC236}">
                  <a16:creationId xmlns:a16="http://schemas.microsoft.com/office/drawing/2014/main" id="{29F52239-9762-4281-A862-FA926068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552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09" name="Arc 69">
              <a:extLst>
                <a:ext uri="{FF2B5EF4-FFF2-40B4-BE49-F238E27FC236}">
                  <a16:creationId xmlns:a16="http://schemas.microsoft.com/office/drawing/2014/main" id="{8BD07FB4-9949-47EF-91B8-15B054D26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361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10" name="Arc 70">
              <a:extLst>
                <a:ext uri="{FF2B5EF4-FFF2-40B4-BE49-F238E27FC236}">
                  <a16:creationId xmlns:a16="http://schemas.microsoft.com/office/drawing/2014/main" id="{1E5532D5-6600-499B-A534-6076217C7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552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11" name="Oval 71">
              <a:extLst>
                <a:ext uri="{FF2B5EF4-FFF2-40B4-BE49-F238E27FC236}">
                  <a16:creationId xmlns:a16="http://schemas.microsoft.com/office/drawing/2014/main" id="{D4B2F96E-B72A-4E75-8179-54B08431A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508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12" name="Line 72">
              <a:extLst>
                <a:ext uri="{FF2B5EF4-FFF2-40B4-BE49-F238E27FC236}">
                  <a16:creationId xmlns:a16="http://schemas.microsoft.com/office/drawing/2014/main" id="{AB60DFE4-61B6-423B-BE41-28C61BFC3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55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13" name="Line 73">
              <a:extLst>
                <a:ext uri="{FF2B5EF4-FFF2-40B4-BE49-F238E27FC236}">
                  <a16:creationId xmlns:a16="http://schemas.microsoft.com/office/drawing/2014/main" id="{D792E0D0-B13E-4A50-81F8-474F1B602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4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14" name="Line 74">
              <a:extLst>
                <a:ext uri="{FF2B5EF4-FFF2-40B4-BE49-F238E27FC236}">
                  <a16:creationId xmlns:a16="http://schemas.microsoft.com/office/drawing/2014/main" id="{8B6256A2-171C-41D9-A1A9-3899799F1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369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15" name="Freeform 75">
              <a:extLst>
                <a:ext uri="{FF2B5EF4-FFF2-40B4-BE49-F238E27FC236}">
                  <a16:creationId xmlns:a16="http://schemas.microsoft.com/office/drawing/2014/main" id="{5A0975DC-CB90-4B70-A3AF-DD3C7EF2A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976"/>
              <a:ext cx="769" cy="433"/>
            </a:xfrm>
            <a:custGeom>
              <a:avLst/>
              <a:gdLst>
                <a:gd name="T0" fmla="*/ 768 w 769"/>
                <a:gd name="T1" fmla="*/ 0 h 433"/>
                <a:gd name="T2" fmla="*/ 768 w 769"/>
                <a:gd name="T3" fmla="*/ 96 h 433"/>
                <a:gd name="T4" fmla="*/ 0 w 769"/>
                <a:gd name="T5" fmla="*/ 336 h 433"/>
                <a:gd name="T6" fmla="*/ 0 w 769"/>
                <a:gd name="T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9" h="433">
                  <a:moveTo>
                    <a:pt x="768" y="0"/>
                  </a:moveTo>
                  <a:lnTo>
                    <a:pt x="768" y="96"/>
                  </a:lnTo>
                  <a:lnTo>
                    <a:pt x="0" y="336"/>
                  </a:lnTo>
                  <a:lnTo>
                    <a:pt x="0" y="43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16" name="Freeform 76">
              <a:extLst>
                <a:ext uri="{FF2B5EF4-FFF2-40B4-BE49-F238E27FC236}">
                  <a16:creationId xmlns:a16="http://schemas.microsoft.com/office/drawing/2014/main" id="{97A3A1F3-0E19-499B-A678-3EC6FC6B6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3120"/>
              <a:ext cx="817" cy="433"/>
            </a:xfrm>
            <a:custGeom>
              <a:avLst/>
              <a:gdLst>
                <a:gd name="T0" fmla="*/ 816 w 817"/>
                <a:gd name="T1" fmla="*/ 432 h 433"/>
                <a:gd name="T2" fmla="*/ 816 w 817"/>
                <a:gd name="T3" fmla="*/ 336 h 433"/>
                <a:gd name="T4" fmla="*/ 0 w 817"/>
                <a:gd name="T5" fmla="*/ 96 h 433"/>
                <a:gd name="T6" fmla="*/ 0 w 817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433">
                  <a:moveTo>
                    <a:pt x="816" y="432"/>
                  </a:moveTo>
                  <a:lnTo>
                    <a:pt x="816" y="336"/>
                  </a:ln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17" name="Oval 77">
              <a:extLst>
                <a:ext uri="{FF2B5EF4-FFF2-40B4-BE49-F238E27FC236}">
                  <a16:creationId xmlns:a16="http://schemas.microsoft.com/office/drawing/2014/main" id="{CC0A430A-9A28-4FC0-ABA0-C297C811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932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319" name="Rectangle 79">
            <a:extLst>
              <a:ext uri="{FF2B5EF4-FFF2-40B4-BE49-F238E27FC236}">
                <a16:creationId xmlns:a16="http://schemas.microsoft.com/office/drawing/2014/main" id="{33554E0A-F736-4159-BB32-114D77080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4" y="3198814"/>
            <a:ext cx="6991659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en-US"/>
              <a:t>  if  R=S=1 then  </a:t>
            </a:r>
            <a:r>
              <a:rPr lang="en-US" altLang="en-US">
                <a:latin typeface="Barred Letters" charset="0"/>
              </a:rPr>
              <a:t>q</a:t>
            </a:r>
            <a:r>
              <a:rPr lang="en-US" altLang="en-US"/>
              <a:t> = </a:t>
            </a:r>
            <a:r>
              <a:rPr lang="en-US" altLang="en-US">
                <a:latin typeface="Barred Letters" charset="0"/>
              </a:rPr>
              <a:t>Q</a:t>
            </a:r>
            <a:r>
              <a:rPr lang="en-US" altLang="en-US"/>
              <a:t> = 0, which violates the inverter rule (</a:t>
            </a:r>
            <a:r>
              <a:rPr lang="en-US" altLang="en-US">
                <a:latin typeface="Barred Letters" charset="0"/>
              </a:rPr>
              <a:t>q</a:t>
            </a:r>
            <a:r>
              <a:rPr lang="en-US" altLang="en-US"/>
              <a:t> = 0, </a:t>
            </a:r>
            <a:r>
              <a:rPr lang="en-US" altLang="en-US">
                <a:latin typeface="Barred Letters" charset="0"/>
              </a:rPr>
              <a:t>Q</a:t>
            </a:r>
            <a:r>
              <a:rPr lang="en-US" altLang="en-US"/>
              <a:t> = 1)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  if R and S chnage from 1-to-0 at precisely same moment, then RS latch</a:t>
            </a:r>
          </a:p>
          <a:p>
            <a:pPr eaLnBrk="0" hangingPunct="0"/>
            <a:r>
              <a:rPr lang="en-US" altLang="en-US"/>
              <a:t>   will oscillate (provided the NOR gate delays are perfectly matched)</a:t>
            </a:r>
          </a:p>
        </p:txBody>
      </p:sp>
      <p:grpSp>
        <p:nvGrpSpPr>
          <p:cNvPr id="10346" name="Group 106">
            <a:extLst>
              <a:ext uri="{FF2B5EF4-FFF2-40B4-BE49-F238E27FC236}">
                <a16:creationId xmlns:a16="http://schemas.microsoft.com/office/drawing/2014/main" id="{0A133420-185B-4CB3-9F19-645665616240}"/>
              </a:ext>
            </a:extLst>
          </p:cNvPr>
          <p:cNvGrpSpPr>
            <a:grpSpLocks/>
          </p:cNvGrpSpPr>
          <p:nvPr/>
        </p:nvGrpSpPr>
        <p:grpSpPr bwMode="auto">
          <a:xfrm>
            <a:off x="5167314" y="4265615"/>
            <a:ext cx="4879975" cy="2043113"/>
            <a:chOff x="2295" y="2687"/>
            <a:chExt cx="3074" cy="1287"/>
          </a:xfrm>
        </p:grpSpPr>
        <p:sp>
          <p:nvSpPr>
            <p:cNvPr id="10320" name="Arc 80">
              <a:extLst>
                <a:ext uri="{FF2B5EF4-FFF2-40B4-BE49-F238E27FC236}">
                  <a16:creationId xmlns:a16="http://schemas.microsoft.com/office/drawing/2014/main" id="{0E1553D6-AC61-4083-945D-536665E5D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833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21" name="Arc 81">
              <a:extLst>
                <a:ext uri="{FF2B5EF4-FFF2-40B4-BE49-F238E27FC236}">
                  <a16:creationId xmlns:a16="http://schemas.microsoft.com/office/drawing/2014/main" id="{3453C0AC-5398-4D49-AB3E-E8AC0631A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024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22" name="Arc 82">
              <a:extLst>
                <a:ext uri="{FF2B5EF4-FFF2-40B4-BE49-F238E27FC236}">
                  <a16:creationId xmlns:a16="http://schemas.microsoft.com/office/drawing/2014/main" id="{B51AFF8D-B3FC-48CC-9916-7079D6BAC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833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23" name="Arc 83">
              <a:extLst>
                <a:ext uri="{FF2B5EF4-FFF2-40B4-BE49-F238E27FC236}">
                  <a16:creationId xmlns:a16="http://schemas.microsoft.com/office/drawing/2014/main" id="{61EB92FF-290E-4E42-9B8D-59507EB4D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024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24" name="Oval 84">
              <a:extLst>
                <a:ext uri="{FF2B5EF4-FFF2-40B4-BE49-F238E27FC236}">
                  <a16:creationId xmlns:a16="http://schemas.microsoft.com/office/drawing/2014/main" id="{141D44C5-F0E4-4B88-98A6-579741CF6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980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25" name="Line 85">
              <a:extLst>
                <a:ext uri="{FF2B5EF4-FFF2-40B4-BE49-F238E27FC236}">
                  <a16:creationId xmlns:a16="http://schemas.microsoft.com/office/drawing/2014/main" id="{9EA70884-E6E2-481A-A4DE-A0FB05032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26" name="Line 86">
              <a:extLst>
                <a:ext uri="{FF2B5EF4-FFF2-40B4-BE49-F238E27FC236}">
                  <a16:creationId xmlns:a16="http://schemas.microsoft.com/office/drawing/2014/main" id="{539B5B5D-F025-4207-A2EB-5AF37A633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8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27" name="Line 87">
              <a:extLst>
                <a:ext uri="{FF2B5EF4-FFF2-40B4-BE49-F238E27FC236}">
                  <a16:creationId xmlns:a16="http://schemas.microsoft.com/office/drawing/2014/main" id="{CF12E951-FA08-4523-AF9F-64FD8A414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16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28" name="Rectangle 88">
              <a:extLst>
                <a:ext uri="{FF2B5EF4-FFF2-40B4-BE49-F238E27FC236}">
                  <a16:creationId xmlns:a16="http://schemas.microsoft.com/office/drawing/2014/main" id="{5D3D3E0E-8AE1-4993-BCA0-B7017A0D2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2927"/>
              <a:ext cx="11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q=0--&gt;1--&gt;0--&gt;1--</a:t>
              </a:r>
            </a:p>
          </p:txBody>
        </p:sp>
        <p:sp>
          <p:nvSpPr>
            <p:cNvPr id="10329" name="Rectangle 89">
              <a:extLst>
                <a:ext uri="{FF2B5EF4-FFF2-40B4-BE49-F238E27FC236}">
                  <a16:creationId xmlns:a16="http://schemas.microsoft.com/office/drawing/2014/main" id="{11C67DE8-651F-45DA-BD1E-C52013AB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3503"/>
              <a:ext cx="1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Q=0--&gt;1--&gt;0--&gt;1--</a:t>
              </a:r>
            </a:p>
          </p:txBody>
        </p:sp>
        <p:sp>
          <p:nvSpPr>
            <p:cNvPr id="10330" name="Oval 90">
              <a:extLst>
                <a:ext uri="{FF2B5EF4-FFF2-40B4-BE49-F238E27FC236}">
                  <a16:creationId xmlns:a16="http://schemas.microsoft.com/office/drawing/2014/main" id="{739E016A-D110-4C04-A380-134D9CAB1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3556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31" name="Rectangle 91">
              <a:extLst>
                <a:ext uri="{FF2B5EF4-FFF2-40B4-BE49-F238E27FC236}">
                  <a16:creationId xmlns:a16="http://schemas.microsoft.com/office/drawing/2014/main" id="{AAC6C146-C344-42FE-84D2-9E246F235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687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R=1--&gt;0</a:t>
              </a:r>
            </a:p>
          </p:txBody>
        </p:sp>
        <p:sp>
          <p:nvSpPr>
            <p:cNvPr id="10332" name="Arc 92">
              <a:extLst>
                <a:ext uri="{FF2B5EF4-FFF2-40B4-BE49-F238E27FC236}">
                  <a16:creationId xmlns:a16="http://schemas.microsoft.com/office/drawing/2014/main" id="{5A5BEFB3-A326-4E69-82D9-3AE0116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409"/>
              <a:ext cx="38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3" name="Arc 93">
              <a:extLst>
                <a:ext uri="{FF2B5EF4-FFF2-40B4-BE49-F238E27FC236}">
                  <a16:creationId xmlns:a16="http://schemas.microsoft.com/office/drawing/2014/main" id="{4B008984-F9FD-4A36-8589-6ABA5650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600"/>
              <a:ext cx="384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4" name="Arc 94">
              <a:extLst>
                <a:ext uri="{FF2B5EF4-FFF2-40B4-BE49-F238E27FC236}">
                  <a16:creationId xmlns:a16="http://schemas.microsoft.com/office/drawing/2014/main" id="{BF0CBED7-57F3-475A-9F60-B872B0480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409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5" name="Arc 95">
              <a:extLst>
                <a:ext uri="{FF2B5EF4-FFF2-40B4-BE49-F238E27FC236}">
                  <a16:creationId xmlns:a16="http://schemas.microsoft.com/office/drawing/2014/main" id="{F62AC043-15A6-49B8-9110-8561AD86D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3600"/>
              <a:ext cx="96" cy="19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6" name="Oval 96">
              <a:extLst>
                <a:ext uri="{FF2B5EF4-FFF2-40B4-BE49-F238E27FC236}">
                  <a16:creationId xmlns:a16="http://schemas.microsoft.com/office/drawing/2014/main" id="{CB98AEDA-D2E1-4AA7-924B-A9514610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3556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37" name="Line 97">
              <a:extLst>
                <a:ext uri="{FF2B5EF4-FFF2-40B4-BE49-F238E27FC236}">
                  <a16:creationId xmlns:a16="http://schemas.microsoft.com/office/drawing/2014/main" id="{C8765C24-54CB-4508-85DF-7F8369364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6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8" name="Line 98">
              <a:extLst>
                <a:ext uri="{FF2B5EF4-FFF2-40B4-BE49-F238E27FC236}">
                  <a16:creationId xmlns:a16="http://schemas.microsoft.com/office/drawing/2014/main" id="{782DE034-A0B0-47E2-9D39-56290442F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45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39" name="Line 99">
              <a:extLst>
                <a:ext uri="{FF2B5EF4-FFF2-40B4-BE49-F238E27FC236}">
                  <a16:creationId xmlns:a16="http://schemas.microsoft.com/office/drawing/2014/main" id="{A0F102FF-F22A-4D02-8A31-681BDC0A4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374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40" name="Freeform 100">
              <a:extLst>
                <a:ext uri="{FF2B5EF4-FFF2-40B4-BE49-F238E27FC236}">
                  <a16:creationId xmlns:a16="http://schemas.microsoft.com/office/drawing/2014/main" id="{1B499233-2C36-462E-AFC9-D97D8EB31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024"/>
              <a:ext cx="769" cy="433"/>
            </a:xfrm>
            <a:custGeom>
              <a:avLst/>
              <a:gdLst>
                <a:gd name="T0" fmla="*/ 768 w 769"/>
                <a:gd name="T1" fmla="*/ 0 h 433"/>
                <a:gd name="T2" fmla="*/ 768 w 769"/>
                <a:gd name="T3" fmla="*/ 96 h 433"/>
                <a:gd name="T4" fmla="*/ 0 w 769"/>
                <a:gd name="T5" fmla="*/ 336 h 433"/>
                <a:gd name="T6" fmla="*/ 0 w 769"/>
                <a:gd name="T7" fmla="*/ 43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9" h="433">
                  <a:moveTo>
                    <a:pt x="768" y="0"/>
                  </a:moveTo>
                  <a:lnTo>
                    <a:pt x="768" y="96"/>
                  </a:lnTo>
                  <a:lnTo>
                    <a:pt x="0" y="336"/>
                  </a:lnTo>
                  <a:lnTo>
                    <a:pt x="0" y="43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41" name="Freeform 101">
              <a:extLst>
                <a:ext uri="{FF2B5EF4-FFF2-40B4-BE49-F238E27FC236}">
                  <a16:creationId xmlns:a16="http://schemas.microsoft.com/office/drawing/2014/main" id="{998846F4-A6E3-4CCC-B424-73DB5D63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168"/>
              <a:ext cx="817" cy="433"/>
            </a:xfrm>
            <a:custGeom>
              <a:avLst/>
              <a:gdLst>
                <a:gd name="T0" fmla="*/ 816 w 817"/>
                <a:gd name="T1" fmla="*/ 432 h 433"/>
                <a:gd name="T2" fmla="*/ 816 w 817"/>
                <a:gd name="T3" fmla="*/ 336 h 433"/>
                <a:gd name="T4" fmla="*/ 0 w 817"/>
                <a:gd name="T5" fmla="*/ 96 h 433"/>
                <a:gd name="T6" fmla="*/ 0 w 817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7" h="433">
                  <a:moveTo>
                    <a:pt x="816" y="432"/>
                  </a:moveTo>
                  <a:lnTo>
                    <a:pt x="816" y="336"/>
                  </a:ln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42" name="Oval 102">
              <a:extLst>
                <a:ext uri="{FF2B5EF4-FFF2-40B4-BE49-F238E27FC236}">
                  <a16:creationId xmlns:a16="http://schemas.microsoft.com/office/drawing/2014/main" id="{A56D94CD-835B-4D87-BD14-3CE3840C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2980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3" name="Rectangle 103">
              <a:extLst>
                <a:ext uri="{FF2B5EF4-FFF2-40B4-BE49-F238E27FC236}">
                  <a16:creationId xmlns:a16="http://schemas.microsoft.com/office/drawing/2014/main" id="{D5953E00-1C0D-482D-9E4E-5A260DD60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3743"/>
              <a:ext cx="5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S=1--&gt;0</a:t>
              </a:r>
            </a:p>
          </p:txBody>
        </p:sp>
        <p:sp>
          <p:nvSpPr>
            <p:cNvPr id="10344" name="Rectangle 104">
              <a:extLst>
                <a:ext uri="{FF2B5EF4-FFF2-40B4-BE49-F238E27FC236}">
                  <a16:creationId xmlns:a16="http://schemas.microsoft.com/office/drawing/2014/main" id="{14744774-CC8D-4181-96D6-B67307818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071"/>
              <a:ext cx="8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0--&gt;1--&gt;0--&gt;1</a:t>
              </a:r>
            </a:p>
          </p:txBody>
        </p:sp>
        <p:sp>
          <p:nvSpPr>
            <p:cNvPr id="10345" name="Rectangle 105">
              <a:extLst>
                <a:ext uri="{FF2B5EF4-FFF2-40B4-BE49-F238E27FC236}">
                  <a16:creationId xmlns:a16="http://schemas.microsoft.com/office/drawing/2014/main" id="{3AFCA55C-91FE-4B55-BBEE-7497B6BB4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359"/>
              <a:ext cx="8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0--&gt;1--&gt;0--&gt;1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C9DBCC-D695-4FCE-BD3C-C7EDCCFAC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5790223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State Behavior of RS Latch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371ED54-8997-4B96-BC0A-50A548E73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1" y="2774950"/>
            <a:ext cx="2172967" cy="524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Truth Table Summary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of R-S Latch Behavior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B9FA21CE-A3A5-47C1-B1E6-59306F1220C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447800"/>
            <a:ext cx="38735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029B5353-377C-4B07-809D-D9F41EFB223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384550"/>
            <a:ext cx="24638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E2AB19CB-9424-4A16-841D-49E92118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4" y="608013"/>
            <a:ext cx="6657721" cy="208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The response and transient behavior of the RS latch can be described</a:t>
            </a:r>
          </a:p>
          <a:p>
            <a:pPr eaLnBrk="0" hangingPunct="0"/>
            <a:r>
              <a:rPr lang="en-US" altLang="en-US"/>
              <a:t>using a </a:t>
            </a:r>
            <a:r>
              <a:rPr lang="en-US" altLang="en-US" u="sng"/>
              <a:t>state-diagram</a:t>
            </a:r>
            <a:r>
              <a:rPr lang="en-US" altLang="en-US"/>
              <a:t>: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en-US"/>
              <a:t>1- Nodes represent the unique states</a:t>
            </a:r>
          </a:p>
          <a:p>
            <a:pPr eaLnBrk="0" hangingPunct="0"/>
            <a:r>
              <a:rPr lang="en-US" altLang="en-US"/>
              <a:t>    of the circuit</a:t>
            </a:r>
          </a:p>
          <a:p>
            <a:pPr eaLnBrk="0" hangingPunct="0"/>
            <a:r>
              <a:rPr lang="en-US" altLang="en-US"/>
              <a:t>2- Arcs indicate state-transition under</a:t>
            </a:r>
          </a:p>
          <a:p>
            <a:pPr eaLnBrk="0" hangingPunct="0"/>
            <a:r>
              <a:rPr lang="en-US" altLang="en-US"/>
              <a:t>    particular input combinations </a:t>
            </a:r>
          </a:p>
          <a:p>
            <a:pPr eaLnBrk="0" hangingPunct="0"/>
            <a:r>
              <a:rPr lang="en-US" altLang="en-US"/>
              <a:t>    (arc labels). 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6349FFC-EF20-43B7-B03A-70E997590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5637214"/>
            <a:ext cx="455612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Because of the resulting unstable behavior</a:t>
            </a:r>
          </a:p>
          <a:p>
            <a:pPr eaLnBrk="0" hangingPunct="0"/>
            <a:r>
              <a:rPr lang="en-US" altLang="en-US"/>
              <a:t>the combination R=S=1 is called the </a:t>
            </a:r>
            <a:r>
              <a:rPr lang="en-US" altLang="en-US" u="sng"/>
              <a:t> forbidden</a:t>
            </a:r>
            <a:endParaRPr lang="en-US" altLang="en-US"/>
          </a:p>
          <a:p>
            <a:pPr eaLnBrk="0" hangingPunct="0"/>
            <a:r>
              <a:rPr lang="en-US" altLang="en-US"/>
              <a:t>input for the RS latch.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B5860B10-3EEF-4917-8C65-E67DD06AD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4" y="4113214"/>
            <a:ext cx="8123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state 0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0ECF9079-11DA-49A2-9F57-AFBCC4FDF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4" y="5942014"/>
            <a:ext cx="8123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state 3</a:t>
            </a:r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6AD2643F-A97B-4786-BF1E-C250C5BE7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4" y="2208214"/>
            <a:ext cx="8123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state 1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256E4C30-CBD5-49EA-9C47-F209CFEC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514" y="2208214"/>
            <a:ext cx="8123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state 2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7CD98FE-7391-48EC-9D2E-B9379D7A1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71094" y="168276"/>
            <a:ext cx="3935413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The D-Latch</a:t>
            </a:r>
          </a:p>
        </p:txBody>
      </p:sp>
      <p:grpSp>
        <p:nvGrpSpPr>
          <p:cNvPr id="14374" name="Group 38">
            <a:extLst>
              <a:ext uri="{FF2B5EF4-FFF2-40B4-BE49-F238E27FC236}">
                <a16:creationId xmlns:a16="http://schemas.microsoft.com/office/drawing/2014/main" id="{8CDC1D0C-3C87-411E-ACA3-7D4CF4363271}"/>
              </a:ext>
            </a:extLst>
          </p:cNvPr>
          <p:cNvGrpSpPr>
            <a:grpSpLocks/>
          </p:cNvGrpSpPr>
          <p:nvPr/>
        </p:nvGrpSpPr>
        <p:grpSpPr bwMode="auto">
          <a:xfrm>
            <a:off x="4672013" y="531814"/>
            <a:ext cx="5710238" cy="2517775"/>
            <a:chOff x="1983" y="335"/>
            <a:chExt cx="3597" cy="1586"/>
          </a:xfrm>
        </p:grpSpPr>
        <p:sp>
          <p:nvSpPr>
            <p:cNvPr id="14339" name="Rectangle 3">
              <a:extLst>
                <a:ext uri="{FF2B5EF4-FFF2-40B4-BE49-F238E27FC236}">
                  <a16:creationId xmlns:a16="http://schemas.microsoft.com/office/drawing/2014/main" id="{D64D12C0-43AB-4DD8-B94F-0421EA040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35"/>
              <a:ext cx="1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enabled when C=1</a:t>
              </a:r>
            </a:p>
          </p:txBody>
        </p:sp>
        <p:grpSp>
          <p:nvGrpSpPr>
            <p:cNvPr id="14343" name="Group 7">
              <a:extLst>
                <a:ext uri="{FF2B5EF4-FFF2-40B4-BE49-F238E27FC236}">
                  <a16:creationId xmlns:a16="http://schemas.microsoft.com/office/drawing/2014/main" id="{DC7AC20D-D1C8-4357-B63C-18A6C1241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672"/>
              <a:ext cx="384" cy="385"/>
              <a:chOff x="2832" y="672"/>
              <a:chExt cx="384" cy="385"/>
            </a:xfrm>
          </p:grpSpPr>
          <p:sp>
            <p:nvSpPr>
              <p:cNvPr id="14340" name="Arc 4">
                <a:extLst>
                  <a:ext uri="{FF2B5EF4-FFF2-40B4-BE49-F238E27FC236}">
                    <a16:creationId xmlns:a16="http://schemas.microsoft.com/office/drawing/2014/main" id="{FFE189D7-31C1-477E-AE87-905163DFA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673"/>
                <a:ext cx="192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1" name="Arc 5">
                <a:extLst>
                  <a:ext uri="{FF2B5EF4-FFF2-40B4-BE49-F238E27FC236}">
                    <a16:creationId xmlns:a16="http://schemas.microsoft.com/office/drawing/2014/main" id="{9244AA02-E570-4323-B1B2-6B6EB193F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864"/>
                <a:ext cx="192" cy="1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2" name="Freeform 6">
                <a:extLst>
                  <a:ext uri="{FF2B5EF4-FFF2-40B4-BE49-F238E27FC236}">
                    <a16:creationId xmlns:a16="http://schemas.microsoft.com/office/drawing/2014/main" id="{9B9A93A6-4F4A-420C-A819-5C5841D30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672"/>
                <a:ext cx="241" cy="385"/>
              </a:xfrm>
              <a:custGeom>
                <a:avLst/>
                <a:gdLst>
                  <a:gd name="T0" fmla="*/ 192 w 241"/>
                  <a:gd name="T1" fmla="*/ 0 h 385"/>
                  <a:gd name="T2" fmla="*/ 0 w 241"/>
                  <a:gd name="T3" fmla="*/ 0 h 385"/>
                  <a:gd name="T4" fmla="*/ 0 w 241"/>
                  <a:gd name="T5" fmla="*/ 384 h 385"/>
                  <a:gd name="T6" fmla="*/ 144 w 241"/>
                  <a:gd name="T7" fmla="*/ 384 h 385"/>
                  <a:gd name="T8" fmla="*/ 168 w 241"/>
                  <a:gd name="T9" fmla="*/ 384 h 385"/>
                  <a:gd name="T10" fmla="*/ 240 w 241"/>
                  <a:gd name="T11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385">
                    <a:moveTo>
                      <a:pt x="192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144" y="384"/>
                    </a:lnTo>
                    <a:lnTo>
                      <a:pt x="168" y="384"/>
                    </a:lnTo>
                    <a:lnTo>
                      <a:pt x="240" y="38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344" name="Oval 8">
              <a:extLst>
                <a:ext uri="{FF2B5EF4-FFF2-40B4-BE49-F238E27FC236}">
                  <a16:creationId xmlns:a16="http://schemas.microsoft.com/office/drawing/2014/main" id="{326F19E2-0CF7-46B4-B206-3CAB36B75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300"/>
              <a:ext cx="88" cy="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F3F54E39-F97A-45BF-AB66-43CC91B93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5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4349" name="Group 13">
              <a:extLst>
                <a:ext uri="{FF2B5EF4-FFF2-40B4-BE49-F238E27FC236}">
                  <a16:creationId xmlns:a16="http://schemas.microsoft.com/office/drawing/2014/main" id="{F4152C1F-BE44-429A-A1D4-01C25A9A2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248"/>
              <a:ext cx="384" cy="385"/>
              <a:chOff x="2832" y="1248"/>
              <a:chExt cx="384" cy="385"/>
            </a:xfrm>
          </p:grpSpPr>
          <p:sp>
            <p:nvSpPr>
              <p:cNvPr id="14346" name="Arc 10">
                <a:extLst>
                  <a:ext uri="{FF2B5EF4-FFF2-40B4-BE49-F238E27FC236}">
                    <a16:creationId xmlns:a16="http://schemas.microsoft.com/office/drawing/2014/main" id="{5C497135-2BA3-4092-96C0-2DF2B7E47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249"/>
                <a:ext cx="192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7" name="Arc 11">
                <a:extLst>
                  <a:ext uri="{FF2B5EF4-FFF2-40B4-BE49-F238E27FC236}">
                    <a16:creationId xmlns:a16="http://schemas.microsoft.com/office/drawing/2014/main" id="{55D3C8FC-02FD-4296-9066-7F914105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440"/>
                <a:ext cx="192" cy="1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48" name="Freeform 12">
                <a:extLst>
                  <a:ext uri="{FF2B5EF4-FFF2-40B4-BE49-F238E27FC236}">
                    <a16:creationId xmlns:a16="http://schemas.microsoft.com/office/drawing/2014/main" id="{E0CA3DE0-D86E-40D2-AB3D-B24CA4C42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1248"/>
                <a:ext cx="241" cy="385"/>
              </a:xfrm>
              <a:custGeom>
                <a:avLst/>
                <a:gdLst>
                  <a:gd name="T0" fmla="*/ 192 w 241"/>
                  <a:gd name="T1" fmla="*/ 0 h 385"/>
                  <a:gd name="T2" fmla="*/ 0 w 241"/>
                  <a:gd name="T3" fmla="*/ 0 h 385"/>
                  <a:gd name="T4" fmla="*/ 0 w 241"/>
                  <a:gd name="T5" fmla="*/ 384 h 385"/>
                  <a:gd name="T6" fmla="*/ 144 w 241"/>
                  <a:gd name="T7" fmla="*/ 384 h 385"/>
                  <a:gd name="T8" fmla="*/ 168 w 241"/>
                  <a:gd name="T9" fmla="*/ 384 h 385"/>
                  <a:gd name="T10" fmla="*/ 240 w 241"/>
                  <a:gd name="T11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385">
                    <a:moveTo>
                      <a:pt x="192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144" y="384"/>
                    </a:lnTo>
                    <a:lnTo>
                      <a:pt x="168" y="384"/>
                    </a:lnTo>
                    <a:lnTo>
                      <a:pt x="240" y="38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355" name="Group 19">
              <a:extLst>
                <a:ext uri="{FF2B5EF4-FFF2-40B4-BE49-F238E27FC236}">
                  <a16:creationId xmlns:a16="http://schemas.microsoft.com/office/drawing/2014/main" id="{9824E805-71E1-4F1B-92EF-271A20BAB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961"/>
              <a:ext cx="476" cy="383"/>
              <a:chOff x="3600" y="961"/>
              <a:chExt cx="476" cy="383"/>
            </a:xfrm>
          </p:grpSpPr>
          <p:sp>
            <p:nvSpPr>
              <p:cNvPr id="14350" name="Arc 14">
                <a:extLst>
                  <a:ext uri="{FF2B5EF4-FFF2-40B4-BE49-F238E27FC236}">
                    <a16:creationId xmlns:a16="http://schemas.microsoft.com/office/drawing/2014/main" id="{067978AB-22B1-4AC3-BE34-DDB14F0465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961"/>
                <a:ext cx="384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1" name="Arc 15">
                <a:extLst>
                  <a:ext uri="{FF2B5EF4-FFF2-40B4-BE49-F238E27FC236}">
                    <a16:creationId xmlns:a16="http://schemas.microsoft.com/office/drawing/2014/main" id="{EA65E175-B954-4E40-BD13-502AB3A94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1152"/>
                <a:ext cx="384" cy="1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2" name="Arc 16">
                <a:extLst>
                  <a:ext uri="{FF2B5EF4-FFF2-40B4-BE49-F238E27FC236}">
                    <a16:creationId xmlns:a16="http://schemas.microsoft.com/office/drawing/2014/main" id="{EE256528-8162-4A8A-AB8C-10F916D60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961"/>
                <a:ext cx="9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3" name="Arc 17">
                <a:extLst>
                  <a:ext uri="{FF2B5EF4-FFF2-40B4-BE49-F238E27FC236}">
                    <a16:creationId xmlns:a16="http://schemas.microsoft.com/office/drawing/2014/main" id="{A3F95CCE-A45E-45B1-9508-C9A4B1855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1152"/>
                <a:ext cx="96" cy="1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54" name="Oval 18">
                <a:extLst>
                  <a:ext uri="{FF2B5EF4-FFF2-40B4-BE49-F238E27FC236}">
                    <a16:creationId xmlns:a16="http://schemas.microsoft.com/office/drawing/2014/main" id="{D7F25A14-0D64-4029-8549-AA12D7BC9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1108"/>
                <a:ext cx="88" cy="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4356" name="Line 20">
              <a:extLst>
                <a:ext uri="{FF2B5EF4-FFF2-40B4-BE49-F238E27FC236}">
                  <a16:creationId xmlns:a16="http://schemas.microsoft.com/office/drawing/2014/main" id="{93E9BA33-CC9C-44D6-8425-ED4957BD7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76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7" name="Oval 21">
              <a:extLst>
                <a:ext uri="{FF2B5EF4-FFF2-40B4-BE49-F238E27FC236}">
                  <a16:creationId xmlns:a16="http://schemas.microsoft.com/office/drawing/2014/main" id="{BCC39D75-4D8A-4E0E-9956-4CBC80C0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1300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58" name="Freeform 22">
              <a:extLst>
                <a:ext uri="{FF2B5EF4-FFF2-40B4-BE49-F238E27FC236}">
                  <a16:creationId xmlns:a16="http://schemas.microsoft.com/office/drawing/2014/main" id="{13EC8097-570A-422F-AD42-1806A3F21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864"/>
              <a:ext cx="433" cy="145"/>
            </a:xfrm>
            <a:custGeom>
              <a:avLst/>
              <a:gdLst>
                <a:gd name="T0" fmla="*/ 432 w 433"/>
                <a:gd name="T1" fmla="*/ 144 h 145"/>
                <a:gd name="T2" fmla="*/ 144 w 433"/>
                <a:gd name="T3" fmla="*/ 144 h 145"/>
                <a:gd name="T4" fmla="*/ 144 w 433"/>
                <a:gd name="T5" fmla="*/ 0 h 145"/>
                <a:gd name="T6" fmla="*/ 0 w 433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145">
                  <a:moveTo>
                    <a:pt x="432" y="144"/>
                  </a:moveTo>
                  <a:lnTo>
                    <a:pt x="144" y="144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59" name="Freeform 23">
              <a:extLst>
                <a:ext uri="{FF2B5EF4-FFF2-40B4-BE49-F238E27FC236}">
                  <a16:creationId xmlns:a16="http://schemas.microsoft.com/office/drawing/2014/main" id="{375B8D43-D4DE-4429-95E0-65846917D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1296"/>
              <a:ext cx="433" cy="145"/>
            </a:xfrm>
            <a:custGeom>
              <a:avLst/>
              <a:gdLst>
                <a:gd name="T0" fmla="*/ 432 w 433"/>
                <a:gd name="T1" fmla="*/ 0 h 145"/>
                <a:gd name="T2" fmla="*/ 144 w 433"/>
                <a:gd name="T3" fmla="*/ 0 h 145"/>
                <a:gd name="T4" fmla="*/ 144 w 433"/>
                <a:gd name="T5" fmla="*/ 144 h 145"/>
                <a:gd name="T6" fmla="*/ 0 w 433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145">
                  <a:moveTo>
                    <a:pt x="432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4362" name="Group 26">
              <a:extLst>
                <a:ext uri="{FF2B5EF4-FFF2-40B4-BE49-F238E27FC236}">
                  <a16:creationId xmlns:a16="http://schemas.microsoft.com/office/drawing/2014/main" id="{C43DEF79-AFD9-483D-8786-C9C51A28E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56"/>
              <a:ext cx="236" cy="193"/>
              <a:chOff x="4560" y="1056"/>
              <a:chExt cx="236" cy="193"/>
            </a:xfrm>
          </p:grpSpPr>
          <p:sp>
            <p:nvSpPr>
              <p:cNvPr id="14360" name="Freeform 24">
                <a:extLst>
                  <a:ext uri="{FF2B5EF4-FFF2-40B4-BE49-F238E27FC236}">
                    <a16:creationId xmlns:a16="http://schemas.microsoft.com/office/drawing/2014/main" id="{ADD02AC4-9AA7-439E-9E36-E4A97811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" y="1056"/>
                <a:ext cx="145" cy="193"/>
              </a:xfrm>
              <a:custGeom>
                <a:avLst/>
                <a:gdLst>
                  <a:gd name="T0" fmla="*/ 0 w 145"/>
                  <a:gd name="T1" fmla="*/ 0 h 193"/>
                  <a:gd name="T2" fmla="*/ 0 w 145"/>
                  <a:gd name="T3" fmla="*/ 192 h 193"/>
                  <a:gd name="T4" fmla="*/ 144 w 145"/>
                  <a:gd name="T5" fmla="*/ 96 h 193"/>
                  <a:gd name="T6" fmla="*/ 0 w 145"/>
                  <a:gd name="T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93">
                    <a:moveTo>
                      <a:pt x="0" y="0"/>
                    </a:moveTo>
                    <a:lnTo>
                      <a:pt x="0" y="192"/>
                    </a:lnTo>
                    <a:lnTo>
                      <a:pt x="144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61" name="Oval 25">
                <a:extLst>
                  <a:ext uri="{FF2B5EF4-FFF2-40B4-BE49-F238E27FC236}">
                    <a16:creationId xmlns:a16="http://schemas.microsoft.com/office/drawing/2014/main" id="{2924A6DB-7C5B-4035-AF3E-C0980E884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8" y="1108"/>
                <a:ext cx="88" cy="8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4363" name="Freeform 27">
              <a:extLst>
                <a:ext uri="{FF2B5EF4-FFF2-40B4-BE49-F238E27FC236}">
                  <a16:creationId xmlns:a16="http://schemas.microsoft.com/office/drawing/2014/main" id="{5756B27F-2AF6-4C57-AB8F-29A0E9CD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152"/>
              <a:ext cx="2545" cy="769"/>
            </a:xfrm>
            <a:custGeom>
              <a:avLst/>
              <a:gdLst>
                <a:gd name="T0" fmla="*/ 240 w 2545"/>
                <a:gd name="T1" fmla="*/ 384 h 769"/>
                <a:gd name="T2" fmla="*/ 0 w 2545"/>
                <a:gd name="T3" fmla="*/ 384 h 769"/>
                <a:gd name="T4" fmla="*/ 0 w 2545"/>
                <a:gd name="T5" fmla="*/ 768 h 769"/>
                <a:gd name="T6" fmla="*/ 2544 w 2545"/>
                <a:gd name="T7" fmla="*/ 768 h 769"/>
                <a:gd name="T8" fmla="*/ 2544 w 2545"/>
                <a:gd name="T9" fmla="*/ 0 h 769"/>
                <a:gd name="T10" fmla="*/ 2544 w 2545"/>
                <a:gd name="T11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5" h="769">
                  <a:moveTo>
                    <a:pt x="240" y="384"/>
                  </a:moveTo>
                  <a:lnTo>
                    <a:pt x="0" y="384"/>
                  </a:lnTo>
                  <a:lnTo>
                    <a:pt x="0" y="768"/>
                  </a:lnTo>
                  <a:lnTo>
                    <a:pt x="2544" y="768"/>
                  </a:lnTo>
                  <a:lnTo>
                    <a:pt x="2544" y="0"/>
                  </a:lnTo>
                  <a:lnTo>
                    <a:pt x="254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64" name="Line 28">
              <a:extLst>
                <a:ext uri="{FF2B5EF4-FFF2-40B4-BE49-F238E27FC236}">
                  <a16:creationId xmlns:a16="http://schemas.microsoft.com/office/drawing/2014/main" id="{570C2B93-A99D-4B66-8AD6-9C960B884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134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65" name="Freeform 29">
              <a:extLst>
                <a:ext uri="{FF2B5EF4-FFF2-40B4-BE49-F238E27FC236}">
                  <a16:creationId xmlns:a16="http://schemas.microsoft.com/office/drawing/2014/main" id="{35211310-3311-408A-A5DA-39AEF7448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960"/>
              <a:ext cx="289" cy="385"/>
            </a:xfrm>
            <a:custGeom>
              <a:avLst/>
              <a:gdLst>
                <a:gd name="T0" fmla="*/ 288 w 289"/>
                <a:gd name="T1" fmla="*/ 0 h 385"/>
                <a:gd name="T2" fmla="*/ 0 w 289"/>
                <a:gd name="T3" fmla="*/ 0 h 385"/>
                <a:gd name="T4" fmla="*/ 0 w 289"/>
                <a:gd name="T5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9" h="385">
                  <a:moveTo>
                    <a:pt x="288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66" name="Freeform 30">
              <a:extLst>
                <a:ext uri="{FF2B5EF4-FFF2-40B4-BE49-F238E27FC236}">
                  <a16:creationId xmlns:a16="http://schemas.microsoft.com/office/drawing/2014/main" id="{1764D0B9-CCCF-4E4A-962F-2257409F6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816"/>
              <a:ext cx="1057" cy="337"/>
            </a:xfrm>
            <a:custGeom>
              <a:avLst/>
              <a:gdLst>
                <a:gd name="T0" fmla="*/ 0 w 1057"/>
                <a:gd name="T1" fmla="*/ 336 h 337"/>
                <a:gd name="T2" fmla="*/ 0 w 1057"/>
                <a:gd name="T3" fmla="*/ 0 h 337"/>
                <a:gd name="T4" fmla="*/ 1056 w 1057"/>
                <a:gd name="T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7" h="337">
                  <a:moveTo>
                    <a:pt x="0" y="336"/>
                  </a:moveTo>
                  <a:lnTo>
                    <a:pt x="0" y="0"/>
                  </a:lnTo>
                  <a:lnTo>
                    <a:pt x="105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67" name="Oval 31">
              <a:extLst>
                <a:ext uri="{FF2B5EF4-FFF2-40B4-BE49-F238E27FC236}">
                  <a16:creationId xmlns:a16="http://schemas.microsoft.com/office/drawing/2014/main" id="{9C751C9B-3D6E-456A-B6E5-A97F14CFE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1108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8" name="Oval 32">
              <a:extLst>
                <a:ext uri="{FF2B5EF4-FFF2-40B4-BE49-F238E27FC236}">
                  <a16:creationId xmlns:a16="http://schemas.microsoft.com/office/drawing/2014/main" id="{7CE06022-7DB2-4B9C-B762-80A210CC0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1108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9" name="Rectangle 33">
              <a:extLst>
                <a:ext uri="{FF2B5EF4-FFF2-40B4-BE49-F238E27FC236}">
                  <a16:creationId xmlns:a16="http://schemas.microsoft.com/office/drawing/2014/main" id="{CBFBCF7F-966C-479E-AF5E-D144B26CE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671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4370" name="Rectangle 34">
              <a:extLst>
                <a:ext uri="{FF2B5EF4-FFF2-40B4-BE49-F238E27FC236}">
                  <a16:creationId xmlns:a16="http://schemas.microsoft.com/office/drawing/2014/main" id="{40BDD927-D226-45A4-B179-59CDB2228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1247"/>
              <a:ext cx="51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/>
                <a:t>C</a:t>
              </a:r>
            </a:p>
            <a:p>
              <a:pPr algn="ctr" eaLnBrk="0" hangingPunct="0"/>
              <a:r>
                <a:rPr lang="en-US" altLang="en-US"/>
                <a:t>Clk</a:t>
              </a:r>
            </a:p>
            <a:p>
              <a:pPr algn="ctr" eaLnBrk="0" hangingPunct="0"/>
              <a:r>
                <a:rPr lang="en-US" altLang="en-US"/>
                <a:t>Enable</a:t>
              </a:r>
            </a:p>
          </p:txBody>
        </p:sp>
        <p:sp>
          <p:nvSpPr>
            <p:cNvPr id="14371" name="Rectangle 35">
              <a:extLst>
                <a:ext uri="{FF2B5EF4-FFF2-40B4-BE49-F238E27FC236}">
                  <a16:creationId xmlns:a16="http://schemas.microsoft.com/office/drawing/2014/main" id="{29EBCAFA-2CA7-429B-A4AA-5A3D0A534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719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14372" name="Rectangle 36">
              <a:extLst>
                <a:ext uri="{FF2B5EF4-FFF2-40B4-BE49-F238E27FC236}">
                  <a16:creationId xmlns:a16="http://schemas.microsoft.com/office/drawing/2014/main" id="{D45414D3-C3D7-426D-9AB4-7AA54B374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7" y="105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14373" name="Line 37">
              <a:extLst>
                <a:ext uri="{FF2B5EF4-FFF2-40B4-BE49-F238E27FC236}">
                  <a16:creationId xmlns:a16="http://schemas.microsoft.com/office/drawing/2014/main" id="{F4464DF3-F1FA-43C6-B4F3-E964D1B01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528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375" name="Rectangle 39">
            <a:extLst>
              <a:ext uri="{FF2B5EF4-FFF2-40B4-BE49-F238E27FC236}">
                <a16:creationId xmlns:a16="http://schemas.microsoft.com/office/drawing/2014/main" id="{EB373895-18A0-453E-99AE-987ACC43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836613"/>
            <a:ext cx="248145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if C=1  then  Q=D</a:t>
            </a:r>
          </a:p>
          <a:p>
            <a:pPr eaLnBrk="0" hangingPunct="0"/>
            <a:r>
              <a:rPr lang="en-US" altLang="en-US"/>
              <a:t>if C=0  then  Q(t+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)=Q(t)</a:t>
            </a:r>
          </a:p>
        </p:txBody>
      </p:sp>
      <p:sp>
        <p:nvSpPr>
          <p:cNvPr id="14376" name="Rectangle 40">
            <a:extLst>
              <a:ext uri="{FF2B5EF4-FFF2-40B4-BE49-F238E27FC236}">
                <a16:creationId xmlns:a16="http://schemas.microsoft.com/office/drawing/2014/main" id="{6FE2A520-6B72-461B-BF7A-0D7EE963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4" y="4113214"/>
            <a:ext cx="2096729" cy="230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if C=0,  then R=S=0</a:t>
            </a:r>
          </a:p>
          <a:p>
            <a:pPr eaLnBrk="0" hangingPunct="0"/>
            <a:r>
              <a:rPr lang="en-US" altLang="en-US"/>
              <a:t>   and   Q(t+</a:t>
            </a:r>
            <a:r>
              <a:rPr lang="en-US" altLang="en-US">
                <a:latin typeface="Symbol" panose="05050102010706020507" pitchFamily="18" charset="2"/>
              </a:rPr>
              <a:t>D</a:t>
            </a:r>
            <a:r>
              <a:rPr lang="en-US" altLang="en-US"/>
              <a:t>)=Q(t)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If C=1 and D=0  then</a:t>
            </a:r>
          </a:p>
          <a:p>
            <a:pPr eaLnBrk="0" hangingPunct="0"/>
            <a:r>
              <a:rPr lang="en-US" altLang="en-US"/>
              <a:t>R=1, S=0, and Q=0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if C=1 and D=1  then</a:t>
            </a:r>
          </a:p>
          <a:p>
            <a:pPr eaLnBrk="0" hangingPunct="0"/>
            <a:r>
              <a:rPr lang="en-US" altLang="en-US"/>
              <a:t>R=0, S=1, and Q=1</a:t>
            </a:r>
          </a:p>
        </p:txBody>
      </p:sp>
      <p:sp>
        <p:nvSpPr>
          <p:cNvPr id="14377" name="Rectangle 41">
            <a:extLst>
              <a:ext uri="{FF2B5EF4-FFF2-40B4-BE49-F238E27FC236}">
                <a16:creationId xmlns:a16="http://schemas.microsoft.com/office/drawing/2014/main" id="{3A67D1E6-12C5-4C18-B827-E372EE0F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656014"/>
            <a:ext cx="2887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/>
              <a:t>Realization using an RS latch</a:t>
            </a:r>
          </a:p>
        </p:txBody>
      </p:sp>
      <p:sp>
        <p:nvSpPr>
          <p:cNvPr id="14378" name="Rectangle 42">
            <a:extLst>
              <a:ext uri="{FF2B5EF4-FFF2-40B4-BE49-F238E27FC236}">
                <a16:creationId xmlns:a16="http://schemas.microsoft.com/office/drawing/2014/main" id="{77F0184F-BCC4-4A84-B5D4-63088BC1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5637213"/>
            <a:ext cx="226042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/>
              <a:t>Note that input R=S=1</a:t>
            </a:r>
          </a:p>
          <a:p>
            <a:pPr eaLnBrk="0" hangingPunct="0"/>
            <a:r>
              <a:rPr lang="en-US" altLang="en-US"/>
              <a:t>can not occur</a:t>
            </a:r>
          </a:p>
        </p:txBody>
      </p:sp>
      <p:grpSp>
        <p:nvGrpSpPr>
          <p:cNvPr id="14407" name="Group 71">
            <a:extLst>
              <a:ext uri="{FF2B5EF4-FFF2-40B4-BE49-F238E27FC236}">
                <a16:creationId xmlns:a16="http://schemas.microsoft.com/office/drawing/2014/main" id="{F6C73370-440E-4DE8-BEF5-5474E764D29B}"/>
              </a:ext>
            </a:extLst>
          </p:cNvPr>
          <p:cNvGrpSpPr>
            <a:grpSpLocks/>
          </p:cNvGrpSpPr>
          <p:nvPr/>
        </p:nvGrpSpPr>
        <p:grpSpPr bwMode="auto">
          <a:xfrm>
            <a:off x="5842000" y="3884615"/>
            <a:ext cx="4387850" cy="1585913"/>
            <a:chOff x="2720" y="2447"/>
            <a:chExt cx="2764" cy="999"/>
          </a:xfrm>
        </p:grpSpPr>
        <p:sp>
          <p:nvSpPr>
            <p:cNvPr id="14379" name="Line 43">
              <a:extLst>
                <a:ext uri="{FF2B5EF4-FFF2-40B4-BE49-F238E27FC236}">
                  <a16:creationId xmlns:a16="http://schemas.microsoft.com/office/drawing/2014/main" id="{AA87014B-9464-47DA-AB15-0796FC9DB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640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80" name="Line 44">
              <a:extLst>
                <a:ext uri="{FF2B5EF4-FFF2-40B4-BE49-F238E27FC236}">
                  <a16:creationId xmlns:a16="http://schemas.microsoft.com/office/drawing/2014/main" id="{87FB70A4-D422-4402-8828-99A454187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216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81" name="Rectangle 45">
              <a:extLst>
                <a:ext uri="{FF2B5EF4-FFF2-40B4-BE49-F238E27FC236}">
                  <a16:creationId xmlns:a16="http://schemas.microsoft.com/office/drawing/2014/main" id="{DB3F2328-B1EB-4968-A497-708563754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452"/>
              <a:ext cx="760" cy="9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4385" name="Group 49">
              <a:extLst>
                <a:ext uri="{FF2B5EF4-FFF2-40B4-BE49-F238E27FC236}">
                  <a16:creationId xmlns:a16="http://schemas.microsoft.com/office/drawing/2014/main" id="{AF40B75D-152A-4D36-BA29-36D2173A4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448"/>
              <a:ext cx="384" cy="385"/>
              <a:chOff x="3408" y="2448"/>
              <a:chExt cx="384" cy="385"/>
            </a:xfrm>
          </p:grpSpPr>
          <p:sp>
            <p:nvSpPr>
              <p:cNvPr id="14382" name="Arc 46">
                <a:extLst>
                  <a:ext uri="{FF2B5EF4-FFF2-40B4-BE49-F238E27FC236}">
                    <a16:creationId xmlns:a16="http://schemas.microsoft.com/office/drawing/2014/main" id="{817FAF6F-EAAD-44C1-8D05-57F7696EA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2449"/>
                <a:ext cx="192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3" name="Arc 47">
                <a:extLst>
                  <a:ext uri="{FF2B5EF4-FFF2-40B4-BE49-F238E27FC236}">
                    <a16:creationId xmlns:a16="http://schemas.microsoft.com/office/drawing/2014/main" id="{9DD5B389-1995-4ACA-A962-04E99E033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2640"/>
                <a:ext cx="192" cy="1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4" name="Freeform 48">
                <a:extLst>
                  <a:ext uri="{FF2B5EF4-FFF2-40B4-BE49-F238E27FC236}">
                    <a16:creationId xmlns:a16="http://schemas.microsoft.com/office/drawing/2014/main" id="{8D56898A-AE6C-4542-AB66-91C1B3EB9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2448"/>
                <a:ext cx="241" cy="385"/>
              </a:xfrm>
              <a:custGeom>
                <a:avLst/>
                <a:gdLst>
                  <a:gd name="T0" fmla="*/ 192 w 241"/>
                  <a:gd name="T1" fmla="*/ 0 h 385"/>
                  <a:gd name="T2" fmla="*/ 0 w 241"/>
                  <a:gd name="T3" fmla="*/ 0 h 385"/>
                  <a:gd name="T4" fmla="*/ 0 w 241"/>
                  <a:gd name="T5" fmla="*/ 384 h 385"/>
                  <a:gd name="T6" fmla="*/ 144 w 241"/>
                  <a:gd name="T7" fmla="*/ 384 h 385"/>
                  <a:gd name="T8" fmla="*/ 168 w 241"/>
                  <a:gd name="T9" fmla="*/ 384 h 385"/>
                  <a:gd name="T10" fmla="*/ 240 w 241"/>
                  <a:gd name="T11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385">
                    <a:moveTo>
                      <a:pt x="192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144" y="384"/>
                    </a:lnTo>
                    <a:lnTo>
                      <a:pt x="168" y="384"/>
                    </a:lnTo>
                    <a:lnTo>
                      <a:pt x="240" y="38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389" name="Group 53">
              <a:extLst>
                <a:ext uri="{FF2B5EF4-FFF2-40B4-BE49-F238E27FC236}">
                  <a16:creationId xmlns:a16="http://schemas.microsoft.com/office/drawing/2014/main" id="{EA19A2A6-1BF6-4982-B062-E18DE010C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024"/>
              <a:ext cx="384" cy="385"/>
              <a:chOff x="3408" y="3024"/>
              <a:chExt cx="384" cy="385"/>
            </a:xfrm>
          </p:grpSpPr>
          <p:sp>
            <p:nvSpPr>
              <p:cNvPr id="14386" name="Arc 50">
                <a:extLst>
                  <a:ext uri="{FF2B5EF4-FFF2-40B4-BE49-F238E27FC236}">
                    <a16:creationId xmlns:a16="http://schemas.microsoft.com/office/drawing/2014/main" id="{3ADE519E-7CA3-47C1-B564-5EA3BDA83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025"/>
                <a:ext cx="192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7" name="Arc 51">
                <a:extLst>
                  <a:ext uri="{FF2B5EF4-FFF2-40B4-BE49-F238E27FC236}">
                    <a16:creationId xmlns:a16="http://schemas.microsoft.com/office/drawing/2014/main" id="{1FC6C160-7597-49E5-B1AE-B4DC849C5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216"/>
                <a:ext cx="192" cy="19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88" name="Freeform 52">
                <a:extLst>
                  <a:ext uri="{FF2B5EF4-FFF2-40B4-BE49-F238E27FC236}">
                    <a16:creationId xmlns:a16="http://schemas.microsoft.com/office/drawing/2014/main" id="{11A3587B-86EF-42D4-BE67-5B1B94747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3024"/>
                <a:ext cx="241" cy="385"/>
              </a:xfrm>
              <a:custGeom>
                <a:avLst/>
                <a:gdLst>
                  <a:gd name="T0" fmla="*/ 192 w 241"/>
                  <a:gd name="T1" fmla="*/ 0 h 385"/>
                  <a:gd name="T2" fmla="*/ 0 w 241"/>
                  <a:gd name="T3" fmla="*/ 0 h 385"/>
                  <a:gd name="T4" fmla="*/ 0 w 241"/>
                  <a:gd name="T5" fmla="*/ 384 h 385"/>
                  <a:gd name="T6" fmla="*/ 144 w 241"/>
                  <a:gd name="T7" fmla="*/ 384 h 385"/>
                  <a:gd name="T8" fmla="*/ 168 w 241"/>
                  <a:gd name="T9" fmla="*/ 384 h 385"/>
                  <a:gd name="T10" fmla="*/ 240 w 241"/>
                  <a:gd name="T11" fmla="*/ 38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385">
                    <a:moveTo>
                      <a:pt x="192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144" y="384"/>
                    </a:lnTo>
                    <a:lnTo>
                      <a:pt x="168" y="384"/>
                    </a:lnTo>
                    <a:lnTo>
                      <a:pt x="240" y="384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4394" name="Group 58">
              <a:extLst>
                <a:ext uri="{FF2B5EF4-FFF2-40B4-BE49-F238E27FC236}">
                  <a16:creationId xmlns:a16="http://schemas.microsoft.com/office/drawing/2014/main" id="{6765DA20-5770-4F08-9806-C99966D3F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500"/>
              <a:ext cx="481" cy="621"/>
              <a:chOff x="2928" y="2500"/>
              <a:chExt cx="481" cy="621"/>
            </a:xfrm>
          </p:grpSpPr>
          <p:sp>
            <p:nvSpPr>
              <p:cNvPr id="14390" name="Oval 54">
                <a:extLst>
                  <a:ext uri="{FF2B5EF4-FFF2-40B4-BE49-F238E27FC236}">
                    <a16:creationId xmlns:a16="http://schemas.microsoft.com/office/drawing/2014/main" id="{1B854163-DB8F-4007-AF1A-93E4A4FDD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6" y="2500"/>
                <a:ext cx="88" cy="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91" name="Oval 55">
                <a:extLst>
                  <a:ext uri="{FF2B5EF4-FFF2-40B4-BE49-F238E27FC236}">
                    <a16:creationId xmlns:a16="http://schemas.microsoft.com/office/drawing/2014/main" id="{BF8422EA-290C-473D-96C7-E8E4FC382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" y="2500"/>
                <a:ext cx="88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92" name="Line 56">
                <a:extLst>
                  <a:ext uri="{FF2B5EF4-FFF2-40B4-BE49-F238E27FC236}">
                    <a16:creationId xmlns:a16="http://schemas.microsoft.com/office/drawing/2014/main" id="{DE6DB079-D137-4205-B5AA-73D7CD3F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254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393" name="Freeform 57">
                <a:extLst>
                  <a:ext uri="{FF2B5EF4-FFF2-40B4-BE49-F238E27FC236}">
                    <a16:creationId xmlns:a16="http://schemas.microsoft.com/office/drawing/2014/main" id="{07D76F2B-9481-4934-A59F-27DF7041B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2544"/>
                <a:ext cx="289" cy="577"/>
              </a:xfrm>
              <a:custGeom>
                <a:avLst/>
                <a:gdLst>
                  <a:gd name="T0" fmla="*/ 288 w 289"/>
                  <a:gd name="T1" fmla="*/ 576 h 577"/>
                  <a:gd name="T2" fmla="*/ 0 w 289"/>
                  <a:gd name="T3" fmla="*/ 576 h 577"/>
                  <a:gd name="T4" fmla="*/ 0 w 289"/>
                  <a:gd name="T5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" h="577">
                    <a:moveTo>
                      <a:pt x="288" y="576"/>
                    </a:moveTo>
                    <a:lnTo>
                      <a:pt x="0" y="57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395" name="Oval 59">
              <a:extLst>
                <a:ext uri="{FF2B5EF4-FFF2-40B4-BE49-F238E27FC236}">
                  <a16:creationId xmlns:a16="http://schemas.microsoft.com/office/drawing/2014/main" id="{F310D03D-02B5-4A43-B99B-ACE53BB2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3268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96" name="Line 60">
              <a:extLst>
                <a:ext uri="{FF2B5EF4-FFF2-40B4-BE49-F238E27FC236}">
                  <a16:creationId xmlns:a16="http://schemas.microsoft.com/office/drawing/2014/main" id="{7508B911-1CB9-4F5C-A8BD-846F36895F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31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97" name="Freeform 61">
              <a:extLst>
                <a:ext uri="{FF2B5EF4-FFF2-40B4-BE49-F238E27FC236}">
                  <a16:creationId xmlns:a16="http://schemas.microsoft.com/office/drawing/2014/main" id="{7F6E7720-C786-42F4-9E13-B5303C414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736"/>
              <a:ext cx="145" cy="577"/>
            </a:xfrm>
            <a:custGeom>
              <a:avLst/>
              <a:gdLst>
                <a:gd name="T0" fmla="*/ 144 w 145"/>
                <a:gd name="T1" fmla="*/ 0 h 577"/>
                <a:gd name="T2" fmla="*/ 0 w 145"/>
                <a:gd name="T3" fmla="*/ 0 h 577"/>
                <a:gd name="T4" fmla="*/ 0 w 145"/>
                <a:gd name="T5" fmla="*/ 57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" h="577">
                  <a:moveTo>
                    <a:pt x="144" y="0"/>
                  </a:moveTo>
                  <a:lnTo>
                    <a:pt x="0" y="0"/>
                  </a:lnTo>
                  <a:lnTo>
                    <a:pt x="0" y="5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398" name="Rectangle 62">
              <a:extLst>
                <a:ext uri="{FF2B5EF4-FFF2-40B4-BE49-F238E27FC236}">
                  <a16:creationId xmlns:a16="http://schemas.microsoft.com/office/drawing/2014/main" id="{522EA47F-D20F-4387-A6F6-CF5CE037F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543"/>
              <a:ext cx="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R</a:t>
              </a:r>
            </a:p>
          </p:txBody>
        </p:sp>
        <p:sp>
          <p:nvSpPr>
            <p:cNvPr id="14399" name="Rectangle 63">
              <a:extLst>
                <a:ext uri="{FF2B5EF4-FFF2-40B4-BE49-F238E27FC236}">
                  <a16:creationId xmlns:a16="http://schemas.microsoft.com/office/drawing/2014/main" id="{D976D255-6888-4AA8-AEE3-95075A46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3119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S</a:t>
              </a:r>
            </a:p>
          </p:txBody>
        </p:sp>
        <p:sp>
          <p:nvSpPr>
            <p:cNvPr id="14400" name="Rectangle 64">
              <a:extLst>
                <a:ext uri="{FF2B5EF4-FFF2-40B4-BE49-F238E27FC236}">
                  <a16:creationId xmlns:a16="http://schemas.microsoft.com/office/drawing/2014/main" id="{6B2E14B8-90CF-49FF-8E00-91BB5AD1E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3119"/>
              <a:ext cx="2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14401" name="Oval 65">
              <a:extLst>
                <a:ext uri="{FF2B5EF4-FFF2-40B4-BE49-F238E27FC236}">
                  <a16:creationId xmlns:a16="http://schemas.microsoft.com/office/drawing/2014/main" id="{EF2B5DCC-1034-4427-9815-F45A03CFA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3172"/>
              <a:ext cx="88" cy="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02" name="Rectangle 66">
              <a:extLst>
                <a:ext uri="{FF2B5EF4-FFF2-40B4-BE49-F238E27FC236}">
                  <a16:creationId xmlns:a16="http://schemas.microsoft.com/office/drawing/2014/main" id="{640455D2-37AC-4FDD-AB7E-A67000B95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254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14403" name="Rectangle 67">
              <a:extLst>
                <a:ext uri="{FF2B5EF4-FFF2-40B4-BE49-F238E27FC236}">
                  <a16:creationId xmlns:a16="http://schemas.microsoft.com/office/drawing/2014/main" id="{2AC737BC-0175-4986-9495-265065AA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54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>
                  <a:latin typeface="Barred Letters" charset="0"/>
                </a:rPr>
                <a:t>q</a:t>
              </a:r>
            </a:p>
          </p:txBody>
        </p:sp>
        <p:sp>
          <p:nvSpPr>
            <p:cNvPr id="14404" name="Rectangle 68">
              <a:extLst>
                <a:ext uri="{FF2B5EF4-FFF2-40B4-BE49-F238E27FC236}">
                  <a16:creationId xmlns:a16="http://schemas.microsoft.com/office/drawing/2014/main" id="{D418CA9C-8528-4061-B3B8-81545BE58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447"/>
              <a:ext cx="2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14405" name="Rectangle 69">
              <a:extLst>
                <a:ext uri="{FF2B5EF4-FFF2-40B4-BE49-F238E27FC236}">
                  <a16:creationId xmlns:a16="http://schemas.microsoft.com/office/drawing/2014/main" id="{4AF01D65-4B8C-475A-9364-8FEB74AA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215"/>
              <a:ext cx="1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/>
                <a:t>C</a:t>
              </a:r>
            </a:p>
          </p:txBody>
        </p:sp>
        <p:sp>
          <p:nvSpPr>
            <p:cNvPr id="14406" name="Rectangle 70">
              <a:extLst>
                <a:ext uri="{FF2B5EF4-FFF2-40B4-BE49-F238E27FC236}">
                  <a16:creationId xmlns:a16="http://schemas.microsoft.com/office/drawing/2014/main" id="{CE962AAD-D5AF-4831-9D84-F60F2D51C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783"/>
              <a:ext cx="43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/>
                <a:t>RS</a:t>
              </a:r>
            </a:p>
            <a:p>
              <a:pPr algn="ctr" eaLnBrk="0" hangingPunct="0"/>
              <a:r>
                <a:rPr lang="en-US" altLang="en-US"/>
                <a:t>Latch</a:t>
              </a: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9013C606-8F1E-4EF7-B40B-4BB59CAB0E1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641350"/>
            <a:ext cx="3213100" cy="229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>
            <a:extLst>
              <a:ext uri="{FF2B5EF4-FFF2-40B4-BE49-F238E27FC236}">
                <a16:creationId xmlns:a16="http://schemas.microsoft.com/office/drawing/2014/main" id="{1B17FBEE-ABF9-45C0-BCD7-F0C21ADC4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99" y="177801"/>
            <a:ext cx="4937369" cy="28416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Setup and Hold Times</a:t>
            </a:r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A025C0F7-1A58-4950-9011-D9476211C7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7400" y="1936750"/>
            <a:ext cx="63500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6F990746-96A4-4697-A47C-E939B690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800101"/>
            <a:ext cx="3794821" cy="75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/>
              <a:t>Clock:</a:t>
            </a:r>
            <a:r>
              <a:rPr lang="en-US" altLang="en-US" i="1"/>
              <a:t> </a:t>
            </a:r>
            <a:endParaRPr lang="en-US" altLang="en-US"/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Periodic Event, causes state of memory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 element to change.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C08BADD7-F70C-4181-9C5B-742850C1F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4" y="3282950"/>
            <a:ext cx="3813929" cy="9951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/>
              <a:t>There is a timing "window" around the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clocking event during which the input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must remain stable and unchanged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in order to be recognized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C2BB467D-5308-4CE5-9CAF-2A01A2DB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1701801"/>
            <a:ext cx="4284250" cy="75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/>
              <a:t>Setup Time (Tsu):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Minimum time before the clocking event by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which the input must be stable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7D0A3BE9-DC68-4CC8-9EEB-E0D0A200B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2628901"/>
            <a:ext cx="4501489" cy="75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en-US" b="1"/>
              <a:t>Hold Time (Th)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Minimum time after the clocking event during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en-US"/>
              <a:t>which the input must remain stable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8147C26A-AC51-4E04-94C3-360C78AE2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1" y="4278094"/>
            <a:ext cx="1219199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92B8C3FE-F656-4A77-B904-F49783A3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2" y="4397375"/>
            <a:ext cx="8633679" cy="205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altLang="en-US" sz="2000" b="1" dirty="0"/>
              <a:t>Primitive Memory Elements</a:t>
            </a:r>
            <a:r>
              <a:rPr lang="en-US" altLang="en-US" dirty="0"/>
              <a:t>:</a:t>
            </a:r>
          </a:p>
          <a:p>
            <a:pPr eaLnBrk="0" hangingPunct="0"/>
            <a:endParaRPr lang="en-US" altLang="en-US" b="1" dirty="0"/>
          </a:p>
          <a:p>
            <a:pPr eaLnBrk="0" hangingPunct="0"/>
            <a:r>
              <a:rPr lang="en-US" altLang="en-US" b="1" dirty="0"/>
              <a:t>Latches:</a:t>
            </a:r>
            <a:r>
              <a:rPr lang="en-US" altLang="en-US" dirty="0"/>
              <a:t> Continuously sample their inputs. Any change in the </a:t>
            </a:r>
            <a:r>
              <a:rPr lang="en-US" altLang="en-US" u="sng" dirty="0"/>
              <a:t>level</a:t>
            </a:r>
            <a:r>
              <a:rPr lang="en-US" altLang="en-US" dirty="0"/>
              <a:t> of the inputs</a:t>
            </a:r>
          </a:p>
          <a:p>
            <a:pPr eaLnBrk="0" hangingPunct="0"/>
            <a:r>
              <a:rPr lang="en-US" altLang="en-US" dirty="0"/>
              <a:t>is propagated through to the outputs (</a:t>
            </a:r>
            <a:r>
              <a:rPr lang="en-US" altLang="en-US" u="sng" dirty="0"/>
              <a:t>level sensitive</a:t>
            </a:r>
            <a:r>
              <a:rPr lang="en-US" altLang="en-US" dirty="0"/>
              <a:t>).</a:t>
            </a:r>
          </a:p>
          <a:p>
            <a:pPr eaLnBrk="0" hangingPunct="0"/>
            <a:endParaRPr lang="en-US" altLang="en-US" dirty="0"/>
          </a:p>
          <a:p>
            <a:pPr eaLnBrk="0" hangingPunct="0"/>
            <a:r>
              <a:rPr lang="en-US" altLang="en-US" b="1" dirty="0"/>
              <a:t>Flip-Flops:</a:t>
            </a:r>
            <a:r>
              <a:rPr lang="en-US" altLang="en-US" dirty="0"/>
              <a:t> Outputs change only with respect to the clock, normally the </a:t>
            </a:r>
            <a:r>
              <a:rPr lang="en-US" altLang="en-US" u="sng" dirty="0"/>
              <a:t>rising</a:t>
            </a:r>
            <a:r>
              <a:rPr lang="en-US" altLang="en-US" dirty="0"/>
              <a:t> edge</a:t>
            </a:r>
          </a:p>
          <a:p>
            <a:pPr eaLnBrk="0" hangingPunct="0"/>
            <a:r>
              <a:rPr lang="en-US" altLang="en-US" dirty="0"/>
              <a:t>or the </a:t>
            </a:r>
            <a:r>
              <a:rPr lang="en-US" altLang="en-US" u="sng" dirty="0"/>
              <a:t>falling</a:t>
            </a:r>
            <a:r>
              <a:rPr lang="en-US" altLang="en-US" dirty="0"/>
              <a:t> edges of the clock.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44204CF3-8C14-47A5-97CD-7DA9B7AB15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" y="4370169"/>
            <a:ext cx="1219199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2767</Words>
  <Application>Microsoft Office PowerPoint</Application>
  <PresentationFormat>Widescreen</PresentationFormat>
  <Paragraphs>683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Barred Letters</vt:lpstr>
      <vt:lpstr>Calibri</vt:lpstr>
      <vt:lpstr>Calibri Light</vt:lpstr>
      <vt:lpstr>Geneva</vt:lpstr>
      <vt:lpstr>Symbol</vt:lpstr>
      <vt:lpstr>Office Theme</vt:lpstr>
      <vt:lpstr>Basic Sequential Circuits</vt:lpstr>
      <vt:lpstr>Latch vs Registers</vt:lpstr>
      <vt:lpstr>Sequential Switching Networks</vt:lpstr>
      <vt:lpstr>Simple Sequential Circuits</vt:lpstr>
      <vt:lpstr>Cross-Coupled NOR Gates</vt:lpstr>
      <vt:lpstr>The RS Latch</vt:lpstr>
      <vt:lpstr>State Behavior of RS Latch</vt:lpstr>
      <vt:lpstr>The D-Latch</vt:lpstr>
      <vt:lpstr>Setup and Hold Times</vt:lpstr>
      <vt:lpstr>Level Sensitive Latches</vt:lpstr>
      <vt:lpstr>Flip-Flops and Latches</vt:lpstr>
      <vt:lpstr>Flip-Flops vs. Latches</vt:lpstr>
      <vt:lpstr>Flip-Flops: Typical Timing Specifications </vt:lpstr>
      <vt:lpstr>Latches: Typical Timing Specifications </vt:lpstr>
      <vt:lpstr>Designing Latches</vt:lpstr>
      <vt:lpstr>The JK Latch</vt:lpstr>
      <vt:lpstr>JK Latches</vt:lpstr>
      <vt:lpstr>From JK Latch  to JK Flip-Flop</vt:lpstr>
      <vt:lpstr>Master-Slave JK Flip-Flop</vt:lpstr>
      <vt:lpstr>The Toggle (T) Flip Flop</vt:lpstr>
      <vt:lpstr>Edge-Triggered Flip Flops</vt:lpstr>
      <vt:lpstr>Edge-Triggered D Flip Flops</vt:lpstr>
      <vt:lpstr>Positive and Negative Edge Triggered Flip Flops </vt:lpstr>
      <vt:lpstr>Comparison</vt:lpstr>
      <vt:lpstr>Flip Flop Excitation Tables</vt:lpstr>
      <vt:lpstr>Flip Flop Excitation Tables</vt:lpstr>
      <vt:lpstr>Conversion  Between Flip Flop Types</vt:lpstr>
      <vt:lpstr>Conversion  Between Flip Flop Types</vt:lpstr>
      <vt:lpstr>Conversion Between Flip Flops</vt:lpstr>
      <vt:lpstr>Asynchronous Inputs</vt:lpstr>
      <vt:lpstr>Proper Cascading of Flip flops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Kumar Pathak</dc:creator>
  <cp:lastModifiedBy>Ravi Kumar Pathak</cp:lastModifiedBy>
  <cp:revision>2</cp:revision>
  <dcterms:created xsi:type="dcterms:W3CDTF">2022-04-25T05:59:41Z</dcterms:created>
  <dcterms:modified xsi:type="dcterms:W3CDTF">2022-04-25T07:16:49Z</dcterms:modified>
</cp:coreProperties>
</file>