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6" r:id="rId3"/>
  </p:sldMasterIdLst>
  <p:notesMasterIdLst>
    <p:notesMasterId r:id="rId48"/>
  </p:notesMasterIdLst>
  <p:sldIdLst>
    <p:sldId id="256" r:id="rId4"/>
    <p:sldId id="381" r:id="rId5"/>
    <p:sldId id="384" r:id="rId6"/>
    <p:sldId id="385" r:id="rId7"/>
    <p:sldId id="386" r:id="rId8"/>
    <p:sldId id="387" r:id="rId9"/>
    <p:sldId id="388" r:id="rId10"/>
    <p:sldId id="389" r:id="rId11"/>
    <p:sldId id="276"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08" r:id="rId30"/>
    <p:sldId id="410" r:id="rId31"/>
    <p:sldId id="411" r:id="rId32"/>
    <p:sldId id="979" r:id="rId33"/>
    <p:sldId id="980" r:id="rId34"/>
    <p:sldId id="981" r:id="rId35"/>
    <p:sldId id="982" r:id="rId36"/>
    <p:sldId id="984" r:id="rId37"/>
    <p:sldId id="985" r:id="rId38"/>
    <p:sldId id="986" r:id="rId39"/>
    <p:sldId id="988" r:id="rId40"/>
    <p:sldId id="989" r:id="rId41"/>
    <p:sldId id="990" r:id="rId42"/>
    <p:sldId id="991" r:id="rId43"/>
    <p:sldId id="269" r:id="rId44"/>
    <p:sldId id="992" r:id="rId45"/>
    <p:sldId id="993" r:id="rId46"/>
    <p:sldId id="99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58"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1A8ECE-3F54-490A-84E4-B2FBEB171396}" type="datetimeFigureOut">
              <a:rPr lang="en-IN" smtClean="0"/>
              <a:t>22-04-2022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D40D7-3D52-4A10-B947-B3D49C9CA820}" type="slidenum">
              <a:rPr lang="en-IN" smtClean="0"/>
              <a:t>‹#›</a:t>
            </a:fld>
            <a:endParaRPr lang="en-IN"/>
          </a:p>
        </p:txBody>
      </p:sp>
    </p:spTree>
    <p:extLst>
      <p:ext uri="{BB962C8B-B14F-4D97-AF65-F5344CB8AC3E}">
        <p14:creationId xmlns:p14="http://schemas.microsoft.com/office/powerpoint/2010/main" val="4035367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63D36500-6038-4D90-BD5C-80716E52E7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F774F455-7758-42C3-96C8-49A6A83E295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 name="Slide Number Placeholder 3">
            <a:extLst>
              <a:ext uri="{FF2B5EF4-FFF2-40B4-BE49-F238E27FC236}">
                <a16:creationId xmlns:a16="http://schemas.microsoft.com/office/drawing/2014/main" id="{6E5108D3-4D00-438C-B106-3BC3734DCD0D}"/>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1138B4-204A-4007-ACF1-BC4B6A2AB24B}"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1B56-96D3-4B27-B62A-5D209CAC63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863F2D-5BDA-42E5-B3FB-33A8A95441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3A94EB-BC88-4349-8D68-1C170CE313E1}"/>
              </a:ext>
            </a:extLst>
          </p:cNvPr>
          <p:cNvSpPr>
            <a:spLocks noGrp="1"/>
          </p:cNvSpPr>
          <p:nvPr>
            <p:ph type="dt" sz="half" idx="10"/>
          </p:nvPr>
        </p:nvSpPr>
        <p:spPr/>
        <p:txBody>
          <a:bodyPr/>
          <a:lstStyle/>
          <a:p>
            <a:fld id="{3B0E0F55-8488-437C-8329-A2453DC3282B}" type="datetimeFigureOut">
              <a:rPr lang="en-IN" smtClean="0"/>
              <a:t>22-04-2022</a:t>
            </a:fld>
            <a:endParaRPr lang="en-IN" dirty="0"/>
          </a:p>
        </p:txBody>
      </p:sp>
      <p:sp>
        <p:nvSpPr>
          <p:cNvPr id="5" name="Footer Placeholder 4">
            <a:extLst>
              <a:ext uri="{FF2B5EF4-FFF2-40B4-BE49-F238E27FC236}">
                <a16:creationId xmlns:a16="http://schemas.microsoft.com/office/drawing/2014/main" id="{F494452A-47AF-4067-A783-741A60FCF4E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472EF1D-78E1-4F0C-B8B6-11BC85CFC914}"/>
              </a:ext>
            </a:extLst>
          </p:cNvPr>
          <p:cNvSpPr>
            <a:spLocks noGrp="1"/>
          </p:cNvSpPr>
          <p:nvPr>
            <p:ph type="sldNum" sz="quarter" idx="12"/>
          </p:nvPr>
        </p:nvSpPr>
        <p:spPr/>
        <p:txBody>
          <a:bodyPr/>
          <a:lstStyle/>
          <a:p>
            <a:fld id="{B110AEFF-1A94-41E1-8850-0BDDE4004C2D}" type="slidenum">
              <a:rPr lang="en-IN" smtClean="0"/>
              <a:t>‹#›</a:t>
            </a:fld>
            <a:endParaRPr lang="en-IN" dirty="0"/>
          </a:p>
        </p:txBody>
      </p:sp>
    </p:spTree>
    <p:extLst>
      <p:ext uri="{BB962C8B-B14F-4D97-AF65-F5344CB8AC3E}">
        <p14:creationId xmlns:p14="http://schemas.microsoft.com/office/powerpoint/2010/main" val="395725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E1F9-637E-4ED0-8496-9CF0DE278E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375CF0-6460-4475-8617-917CE1AFB6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8E930C-FCC8-4C29-BA02-E6CE7E34DF3E}"/>
              </a:ext>
            </a:extLst>
          </p:cNvPr>
          <p:cNvSpPr>
            <a:spLocks noGrp="1"/>
          </p:cNvSpPr>
          <p:nvPr>
            <p:ph type="dt" sz="half" idx="10"/>
          </p:nvPr>
        </p:nvSpPr>
        <p:spPr/>
        <p:txBody>
          <a:bodyPr/>
          <a:lstStyle/>
          <a:p>
            <a:fld id="{3B0E0F55-8488-437C-8329-A2453DC3282B}" type="datetimeFigureOut">
              <a:rPr lang="en-IN" smtClean="0"/>
              <a:t>22-04-2022</a:t>
            </a:fld>
            <a:endParaRPr lang="en-IN" dirty="0"/>
          </a:p>
        </p:txBody>
      </p:sp>
      <p:sp>
        <p:nvSpPr>
          <p:cNvPr id="5" name="Footer Placeholder 4">
            <a:extLst>
              <a:ext uri="{FF2B5EF4-FFF2-40B4-BE49-F238E27FC236}">
                <a16:creationId xmlns:a16="http://schemas.microsoft.com/office/drawing/2014/main" id="{D3FF31E3-C1BB-43DD-91C5-C4A97C790D5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13EB64-D196-42FA-B7D1-3BB4034B2C9E}"/>
              </a:ext>
            </a:extLst>
          </p:cNvPr>
          <p:cNvSpPr>
            <a:spLocks noGrp="1"/>
          </p:cNvSpPr>
          <p:nvPr>
            <p:ph type="sldNum" sz="quarter" idx="12"/>
          </p:nvPr>
        </p:nvSpPr>
        <p:spPr/>
        <p:txBody>
          <a:bodyPr/>
          <a:lstStyle/>
          <a:p>
            <a:fld id="{B110AEFF-1A94-41E1-8850-0BDDE4004C2D}" type="slidenum">
              <a:rPr lang="en-IN" smtClean="0"/>
              <a:t>‹#›</a:t>
            </a:fld>
            <a:endParaRPr lang="en-IN" dirty="0"/>
          </a:p>
        </p:txBody>
      </p:sp>
    </p:spTree>
    <p:extLst>
      <p:ext uri="{BB962C8B-B14F-4D97-AF65-F5344CB8AC3E}">
        <p14:creationId xmlns:p14="http://schemas.microsoft.com/office/powerpoint/2010/main" val="411184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DAB479-1F41-4F10-BDE0-737020EA06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7786F0-21FE-4C21-AA0E-7B910FADB5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E86481-9281-4F87-8152-59993626F07C}"/>
              </a:ext>
            </a:extLst>
          </p:cNvPr>
          <p:cNvSpPr>
            <a:spLocks noGrp="1"/>
          </p:cNvSpPr>
          <p:nvPr>
            <p:ph type="dt" sz="half" idx="10"/>
          </p:nvPr>
        </p:nvSpPr>
        <p:spPr/>
        <p:txBody>
          <a:bodyPr/>
          <a:lstStyle/>
          <a:p>
            <a:fld id="{3B0E0F55-8488-437C-8329-A2453DC3282B}" type="datetimeFigureOut">
              <a:rPr lang="en-IN" smtClean="0"/>
              <a:t>22-04-2022</a:t>
            </a:fld>
            <a:endParaRPr lang="en-IN" dirty="0"/>
          </a:p>
        </p:txBody>
      </p:sp>
      <p:sp>
        <p:nvSpPr>
          <p:cNvPr id="5" name="Footer Placeholder 4">
            <a:extLst>
              <a:ext uri="{FF2B5EF4-FFF2-40B4-BE49-F238E27FC236}">
                <a16:creationId xmlns:a16="http://schemas.microsoft.com/office/drawing/2014/main" id="{6BBF67F7-E8F5-4D00-955D-7BE4960DCC1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67CF595-E420-4A00-83D5-EEAA466817A5}"/>
              </a:ext>
            </a:extLst>
          </p:cNvPr>
          <p:cNvSpPr>
            <a:spLocks noGrp="1"/>
          </p:cNvSpPr>
          <p:nvPr>
            <p:ph type="sldNum" sz="quarter" idx="12"/>
          </p:nvPr>
        </p:nvSpPr>
        <p:spPr/>
        <p:txBody>
          <a:bodyPr/>
          <a:lstStyle/>
          <a:p>
            <a:fld id="{B110AEFF-1A94-41E1-8850-0BDDE4004C2D}" type="slidenum">
              <a:rPr lang="en-IN" smtClean="0"/>
              <a:t>‹#›</a:t>
            </a:fld>
            <a:endParaRPr lang="en-IN" dirty="0"/>
          </a:p>
        </p:txBody>
      </p:sp>
    </p:spTree>
    <p:extLst>
      <p:ext uri="{BB962C8B-B14F-4D97-AF65-F5344CB8AC3E}">
        <p14:creationId xmlns:p14="http://schemas.microsoft.com/office/powerpoint/2010/main" val="1605015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4"/>
          </a:xfrm>
          <a:prstGeom prst="rect">
            <a:avLst/>
          </a:prstGeom>
          <a:blipFill>
            <a:blip r:embed="rId2" cstate="print"/>
            <a:stretch>
              <a:fillRect/>
            </a:stretch>
          </a:blipFill>
        </p:spPr>
        <p:txBody>
          <a:bodyPr wrap="square" lIns="0" tIns="0" rIns="0" bIns="0" rtlCol="0"/>
          <a:lstStyle/>
          <a:p>
            <a:endParaRPr sz="1800" dirty="0"/>
          </a:p>
        </p:txBody>
      </p:sp>
      <p:sp>
        <p:nvSpPr>
          <p:cNvPr id="2" name="Holder 2"/>
          <p:cNvSpPr>
            <a:spLocks noGrp="1"/>
          </p:cNvSpPr>
          <p:nvPr>
            <p:ph type="ctrTitle"/>
          </p:nvPr>
        </p:nvSpPr>
        <p:spPr>
          <a:xfrm>
            <a:off x="2035049" y="-27609"/>
            <a:ext cx="8121903" cy="574675"/>
          </a:xfrm>
          <a:prstGeom prst="rect">
            <a:avLst/>
          </a:prstGeom>
        </p:spPr>
        <p:txBody>
          <a:bodyPr wrap="square" lIns="0" tIns="0" rIns="0" bIns="0">
            <a:spAutoFit/>
          </a:bodyPr>
          <a:lstStyle>
            <a:lvl1pPr>
              <a:defRPr sz="3600" b="0" i="0">
                <a:solidFill>
                  <a:srgbClr val="FF0000"/>
                </a:solidFill>
                <a:latin typeface="Arimo"/>
                <a:cs typeface="Arimo"/>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4/22/2022</a:t>
            </a:fld>
            <a:endParaRPr lang="en-US" dirty="0"/>
          </a:p>
        </p:txBody>
      </p:sp>
      <p:sp>
        <p:nvSpPr>
          <p:cNvPr id="6" name="Holder 6"/>
          <p:cNvSpPr>
            <a:spLocks noGrp="1"/>
          </p:cNvSpPr>
          <p:nvPr>
            <p:ph type="sldNum" sz="quarter" idx="7"/>
          </p:nvPr>
        </p:nvSpPr>
        <p:spPr/>
        <p:txBody>
          <a:bodyPr lIns="0" tIns="0" rIns="0" bIns="0"/>
          <a:lstStyle>
            <a:lvl1pPr>
              <a:defRPr sz="1800" b="0" i="0">
                <a:solidFill>
                  <a:srgbClr val="888888"/>
                </a:solidFill>
                <a:latin typeface="Arimo"/>
                <a:cs typeface="Arimo"/>
              </a:defRPr>
            </a:lvl1pPr>
          </a:lstStyle>
          <a:p>
            <a:pPr marL="153670">
              <a:lnSpc>
                <a:spcPts val="1810"/>
              </a:lnSpc>
            </a:pPr>
            <a:fld id="{81D60167-4931-47E6-BA6A-407CBD079E47}" type="slidenum">
              <a:rPr lang="en-IN" spc="-90" smtClean="0"/>
              <a:pPr marL="153670">
                <a:lnSpc>
                  <a:spcPts val="1810"/>
                </a:lnSpc>
              </a:pPr>
              <a:t>‹#›</a:t>
            </a:fld>
            <a:endParaRPr lang="en-IN" spc="-90" dirty="0"/>
          </a:p>
        </p:txBody>
      </p:sp>
    </p:spTree>
    <p:extLst>
      <p:ext uri="{BB962C8B-B14F-4D97-AF65-F5344CB8AC3E}">
        <p14:creationId xmlns:p14="http://schemas.microsoft.com/office/powerpoint/2010/main" val="664009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4/22/2022</a:t>
            </a:fld>
            <a:endParaRPr lang="en-US" dirty="0"/>
          </a:p>
        </p:txBody>
      </p:sp>
      <p:sp>
        <p:nvSpPr>
          <p:cNvPr id="6" name="Holder 6"/>
          <p:cNvSpPr>
            <a:spLocks noGrp="1"/>
          </p:cNvSpPr>
          <p:nvPr>
            <p:ph type="sldNum" sz="quarter" idx="7"/>
          </p:nvPr>
        </p:nvSpPr>
        <p:spPr/>
        <p:txBody>
          <a:bodyPr lIns="0" tIns="0" rIns="0" bIns="0"/>
          <a:lstStyle>
            <a:lvl1pPr>
              <a:defRPr sz="1800" b="0" i="0">
                <a:solidFill>
                  <a:srgbClr val="888888"/>
                </a:solidFill>
                <a:latin typeface="Arimo"/>
                <a:cs typeface="Arimo"/>
              </a:defRPr>
            </a:lvl1pPr>
          </a:lstStyle>
          <a:p>
            <a:pPr marL="153670">
              <a:lnSpc>
                <a:spcPts val="1810"/>
              </a:lnSpc>
            </a:pPr>
            <a:fld id="{81D60167-4931-47E6-BA6A-407CBD079E47}" type="slidenum">
              <a:rPr lang="en-IN" spc="-90" smtClean="0"/>
              <a:pPr marL="153670">
                <a:lnSpc>
                  <a:spcPts val="1810"/>
                </a:lnSpc>
              </a:pPr>
              <a:t>‹#›</a:t>
            </a:fld>
            <a:endParaRPr lang="en-IN" spc="-90" dirty="0"/>
          </a:p>
        </p:txBody>
      </p:sp>
    </p:spTree>
    <p:extLst>
      <p:ext uri="{BB962C8B-B14F-4D97-AF65-F5344CB8AC3E}">
        <p14:creationId xmlns:p14="http://schemas.microsoft.com/office/powerpoint/2010/main" val="1913404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6"/>
          </a:xfrm>
          <a:prstGeom prst="rect">
            <a:avLst/>
          </a:prstGeom>
          <a:blipFill>
            <a:blip r:embed="rId2" cstate="print"/>
            <a:stretch>
              <a:fillRect/>
            </a:stretch>
          </a:blipFill>
        </p:spPr>
        <p:txBody>
          <a:bodyPr wrap="square" lIns="0" tIns="0" rIns="0" bIns="0" rtlCol="0"/>
          <a:lstStyle/>
          <a:p>
            <a:endParaRPr sz="1800" dirty="0"/>
          </a:p>
        </p:txBody>
      </p:sp>
      <p:sp>
        <p:nvSpPr>
          <p:cNvPr id="2" name="Holder 2"/>
          <p:cNvSpPr>
            <a:spLocks noGrp="1"/>
          </p:cNvSpPr>
          <p:nvPr>
            <p:ph type="title"/>
          </p:nvPr>
        </p:nvSpPr>
        <p:spPr/>
        <p:txBody>
          <a:bodyPr lIns="0" tIns="0" rIns="0" bIns="0"/>
          <a:lstStyle>
            <a:lvl1pPr>
              <a:defRPr sz="2000" b="0"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4/22/2022</a:t>
            </a:fld>
            <a:endParaRPr lang="en-US" dirty="0"/>
          </a:p>
        </p:txBody>
      </p:sp>
      <p:sp>
        <p:nvSpPr>
          <p:cNvPr id="7" name="Holder 7"/>
          <p:cNvSpPr>
            <a:spLocks noGrp="1"/>
          </p:cNvSpPr>
          <p:nvPr>
            <p:ph type="sldNum" sz="quarter" idx="7"/>
          </p:nvPr>
        </p:nvSpPr>
        <p:spPr/>
        <p:txBody>
          <a:bodyPr lIns="0" tIns="0" rIns="0" bIns="0"/>
          <a:lstStyle>
            <a:lvl1pPr>
              <a:defRPr sz="1800" b="0" i="0">
                <a:solidFill>
                  <a:srgbClr val="888888"/>
                </a:solidFill>
                <a:latin typeface="Arimo"/>
                <a:cs typeface="Arimo"/>
              </a:defRPr>
            </a:lvl1pPr>
          </a:lstStyle>
          <a:p>
            <a:pPr marL="153670">
              <a:lnSpc>
                <a:spcPts val="1810"/>
              </a:lnSpc>
            </a:pPr>
            <a:fld id="{81D60167-4931-47E6-BA6A-407CBD079E47}" type="slidenum">
              <a:rPr lang="en-IN" spc="-90" smtClean="0"/>
              <a:pPr marL="153670">
                <a:lnSpc>
                  <a:spcPts val="1810"/>
                </a:lnSpc>
              </a:pPr>
              <a:t>‹#›</a:t>
            </a:fld>
            <a:endParaRPr lang="en-IN" spc="-90" dirty="0"/>
          </a:p>
        </p:txBody>
      </p:sp>
    </p:spTree>
    <p:extLst>
      <p:ext uri="{BB962C8B-B14F-4D97-AF65-F5344CB8AC3E}">
        <p14:creationId xmlns:p14="http://schemas.microsoft.com/office/powerpoint/2010/main" val="4072487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6"/>
          </a:xfrm>
          <a:prstGeom prst="rect">
            <a:avLst/>
          </a:prstGeom>
          <a:blipFill>
            <a:blip r:embed="rId2" cstate="print"/>
            <a:stretch>
              <a:fillRect/>
            </a:stretch>
          </a:blipFill>
        </p:spPr>
        <p:txBody>
          <a:bodyPr wrap="square" lIns="0" tIns="0" rIns="0" bIns="0" rtlCol="0"/>
          <a:lstStyle/>
          <a:p>
            <a:endParaRPr sz="1800" dirty="0"/>
          </a:p>
        </p:txBody>
      </p:sp>
      <p:sp>
        <p:nvSpPr>
          <p:cNvPr id="2" name="Holder 2"/>
          <p:cNvSpPr>
            <a:spLocks noGrp="1"/>
          </p:cNvSpPr>
          <p:nvPr>
            <p:ph type="title"/>
          </p:nvPr>
        </p:nvSpPr>
        <p:spPr/>
        <p:txBody>
          <a:bodyPr lIns="0" tIns="0" rIns="0" bIns="0"/>
          <a:lstStyle>
            <a:lvl1pPr>
              <a:defRPr sz="2000" b="0"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4/22/2022</a:t>
            </a:fld>
            <a:endParaRPr lang="en-US" dirty="0"/>
          </a:p>
        </p:txBody>
      </p:sp>
      <p:sp>
        <p:nvSpPr>
          <p:cNvPr id="5" name="Holder 5"/>
          <p:cNvSpPr>
            <a:spLocks noGrp="1"/>
          </p:cNvSpPr>
          <p:nvPr>
            <p:ph type="sldNum" sz="quarter" idx="7"/>
          </p:nvPr>
        </p:nvSpPr>
        <p:spPr/>
        <p:txBody>
          <a:bodyPr lIns="0" tIns="0" rIns="0" bIns="0"/>
          <a:lstStyle>
            <a:lvl1pPr>
              <a:defRPr sz="1800" b="0" i="0">
                <a:solidFill>
                  <a:srgbClr val="888888"/>
                </a:solidFill>
                <a:latin typeface="Arimo"/>
                <a:cs typeface="Arimo"/>
              </a:defRPr>
            </a:lvl1pPr>
          </a:lstStyle>
          <a:p>
            <a:pPr marL="153670">
              <a:lnSpc>
                <a:spcPts val="1810"/>
              </a:lnSpc>
            </a:pPr>
            <a:fld id="{81D60167-4931-47E6-BA6A-407CBD079E47}" type="slidenum">
              <a:rPr lang="en-IN" spc="-90" smtClean="0"/>
              <a:pPr marL="153670">
                <a:lnSpc>
                  <a:spcPts val="1810"/>
                </a:lnSpc>
              </a:pPr>
              <a:t>‹#›</a:t>
            </a:fld>
            <a:endParaRPr lang="en-IN" spc="-90" dirty="0"/>
          </a:p>
        </p:txBody>
      </p:sp>
    </p:spTree>
    <p:extLst>
      <p:ext uri="{BB962C8B-B14F-4D97-AF65-F5344CB8AC3E}">
        <p14:creationId xmlns:p14="http://schemas.microsoft.com/office/powerpoint/2010/main" val="3514893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6"/>
          </a:xfrm>
          <a:prstGeom prst="rect">
            <a:avLst/>
          </a:prstGeom>
          <a:blipFill>
            <a:blip r:embed="rId2" cstate="print"/>
            <a:stretch>
              <a:fillRect/>
            </a:stretch>
          </a:blipFill>
        </p:spPr>
        <p:txBody>
          <a:bodyPr wrap="square" lIns="0" tIns="0" rIns="0" bIns="0" rtlCol="0"/>
          <a:lstStyle/>
          <a:p>
            <a:endParaRPr sz="1800"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4/22/2022</a:t>
            </a:fld>
            <a:endParaRPr lang="en-US" dirty="0"/>
          </a:p>
        </p:txBody>
      </p:sp>
      <p:sp>
        <p:nvSpPr>
          <p:cNvPr id="4" name="Holder 4"/>
          <p:cNvSpPr>
            <a:spLocks noGrp="1"/>
          </p:cNvSpPr>
          <p:nvPr>
            <p:ph type="sldNum" sz="quarter" idx="7"/>
          </p:nvPr>
        </p:nvSpPr>
        <p:spPr/>
        <p:txBody>
          <a:bodyPr lIns="0" tIns="0" rIns="0" bIns="0"/>
          <a:lstStyle>
            <a:lvl1pPr>
              <a:defRPr sz="1800" b="0" i="0">
                <a:solidFill>
                  <a:srgbClr val="888888"/>
                </a:solidFill>
                <a:latin typeface="Arimo"/>
                <a:cs typeface="Arimo"/>
              </a:defRPr>
            </a:lvl1pPr>
          </a:lstStyle>
          <a:p>
            <a:pPr marL="153670">
              <a:lnSpc>
                <a:spcPts val="1810"/>
              </a:lnSpc>
            </a:pPr>
            <a:fld id="{81D60167-4931-47E6-BA6A-407CBD079E47}" type="slidenum">
              <a:rPr lang="en-IN" spc="-90" smtClean="0"/>
              <a:pPr marL="153670">
                <a:lnSpc>
                  <a:spcPts val="1810"/>
                </a:lnSpc>
              </a:pPr>
              <a:t>‹#›</a:t>
            </a:fld>
            <a:endParaRPr lang="en-IN" spc="-90" dirty="0"/>
          </a:p>
        </p:txBody>
      </p:sp>
    </p:spTree>
    <p:extLst>
      <p:ext uri="{BB962C8B-B14F-4D97-AF65-F5344CB8AC3E}">
        <p14:creationId xmlns:p14="http://schemas.microsoft.com/office/powerpoint/2010/main" val="2721110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1BFC3A6-CABB-4DA9-A85A-70FF3B3B7033}"/>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91807863-479B-4E0E-BA16-5563C05F454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371698DE-AEA3-439F-8620-CC24090C4C38}"/>
              </a:ext>
            </a:extLst>
          </p:cNvPr>
          <p:cNvSpPr>
            <a:spLocks noGrp="1"/>
          </p:cNvSpPr>
          <p:nvPr>
            <p:ph type="sldNum" sz="quarter" idx="12"/>
          </p:nvPr>
        </p:nvSpPr>
        <p:spPr/>
        <p:txBody>
          <a:bodyPr/>
          <a:lstStyle>
            <a:lvl1pPr>
              <a:defRPr/>
            </a:lvl1pPr>
          </a:lstStyle>
          <a:p>
            <a:pPr>
              <a:defRPr/>
            </a:pPr>
            <a:fld id="{44031EE7-39D0-40C5-835F-51097FF75C43}" type="slidenum">
              <a:rPr lang="en-US" altLang="en-US"/>
              <a:pPr>
                <a:defRPr/>
              </a:pPr>
              <a:t>‹#›</a:t>
            </a:fld>
            <a:endParaRPr lang="en-US" altLang="en-US" dirty="0"/>
          </a:p>
        </p:txBody>
      </p:sp>
    </p:spTree>
    <p:extLst>
      <p:ext uri="{BB962C8B-B14F-4D97-AF65-F5344CB8AC3E}">
        <p14:creationId xmlns:p14="http://schemas.microsoft.com/office/powerpoint/2010/main" val="408758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2B030CD-AD9A-4588-B7F9-FDE03B6188AD}"/>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AE7D9B19-00E6-48BC-95D6-332582DD59A0}"/>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1DDDE5B3-7016-4CC2-8372-E0878A39C2D5}"/>
              </a:ext>
            </a:extLst>
          </p:cNvPr>
          <p:cNvSpPr>
            <a:spLocks noGrp="1"/>
          </p:cNvSpPr>
          <p:nvPr>
            <p:ph type="sldNum" sz="quarter" idx="12"/>
          </p:nvPr>
        </p:nvSpPr>
        <p:spPr/>
        <p:txBody>
          <a:bodyPr/>
          <a:lstStyle>
            <a:lvl1pPr>
              <a:defRPr/>
            </a:lvl1pPr>
          </a:lstStyle>
          <a:p>
            <a:pPr>
              <a:defRPr/>
            </a:pPr>
            <a:fld id="{6F0A540F-67BB-4D2A-9970-394043A1E68D}" type="slidenum">
              <a:rPr lang="en-US" altLang="en-US"/>
              <a:pPr>
                <a:defRPr/>
              </a:pPr>
              <a:t>‹#›</a:t>
            </a:fld>
            <a:endParaRPr lang="en-US" altLang="en-US" dirty="0"/>
          </a:p>
        </p:txBody>
      </p:sp>
    </p:spTree>
    <p:extLst>
      <p:ext uri="{BB962C8B-B14F-4D97-AF65-F5344CB8AC3E}">
        <p14:creationId xmlns:p14="http://schemas.microsoft.com/office/powerpoint/2010/main" val="2819358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4C7947-1F4D-48B9-BBF9-97358B08EE45}"/>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779DF7EE-FF70-4A77-AF07-4EE582257595}"/>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2773CDD9-0F20-4F7C-A41E-19AA7205137B}"/>
              </a:ext>
            </a:extLst>
          </p:cNvPr>
          <p:cNvSpPr>
            <a:spLocks noGrp="1"/>
          </p:cNvSpPr>
          <p:nvPr>
            <p:ph type="sldNum" sz="quarter" idx="12"/>
          </p:nvPr>
        </p:nvSpPr>
        <p:spPr/>
        <p:txBody>
          <a:bodyPr/>
          <a:lstStyle>
            <a:lvl1pPr>
              <a:defRPr/>
            </a:lvl1pPr>
          </a:lstStyle>
          <a:p>
            <a:pPr>
              <a:defRPr/>
            </a:pPr>
            <a:fld id="{10BF9EBB-373D-4FDE-B5ED-418D442BDC6D}" type="slidenum">
              <a:rPr lang="en-US" altLang="en-US"/>
              <a:pPr>
                <a:defRPr/>
              </a:pPr>
              <a:t>‹#›</a:t>
            </a:fld>
            <a:endParaRPr lang="en-US" altLang="en-US" dirty="0"/>
          </a:p>
        </p:txBody>
      </p:sp>
    </p:spTree>
    <p:extLst>
      <p:ext uri="{BB962C8B-B14F-4D97-AF65-F5344CB8AC3E}">
        <p14:creationId xmlns:p14="http://schemas.microsoft.com/office/powerpoint/2010/main" val="286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0707-1DEC-4EE8-9EA3-3F743D0CF6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EF8741-7769-4BDF-AAC7-FAE7EA5203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3EABB7-488A-49D2-A894-9DF61E14481A}"/>
              </a:ext>
            </a:extLst>
          </p:cNvPr>
          <p:cNvSpPr>
            <a:spLocks noGrp="1"/>
          </p:cNvSpPr>
          <p:nvPr>
            <p:ph type="dt" sz="half" idx="10"/>
          </p:nvPr>
        </p:nvSpPr>
        <p:spPr/>
        <p:txBody>
          <a:bodyPr/>
          <a:lstStyle/>
          <a:p>
            <a:fld id="{3B0E0F55-8488-437C-8329-A2453DC3282B}" type="datetimeFigureOut">
              <a:rPr lang="en-IN" smtClean="0"/>
              <a:t>22-04-2022</a:t>
            </a:fld>
            <a:endParaRPr lang="en-IN" dirty="0"/>
          </a:p>
        </p:txBody>
      </p:sp>
      <p:sp>
        <p:nvSpPr>
          <p:cNvPr id="5" name="Footer Placeholder 4">
            <a:extLst>
              <a:ext uri="{FF2B5EF4-FFF2-40B4-BE49-F238E27FC236}">
                <a16:creationId xmlns:a16="http://schemas.microsoft.com/office/drawing/2014/main" id="{A169EBAB-A1E4-4FF0-9909-6A1411436E5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B294B0B-F063-4912-87C2-BECDA7DBA03C}"/>
              </a:ext>
            </a:extLst>
          </p:cNvPr>
          <p:cNvSpPr>
            <a:spLocks noGrp="1"/>
          </p:cNvSpPr>
          <p:nvPr>
            <p:ph type="sldNum" sz="quarter" idx="12"/>
          </p:nvPr>
        </p:nvSpPr>
        <p:spPr/>
        <p:txBody>
          <a:bodyPr/>
          <a:lstStyle/>
          <a:p>
            <a:fld id="{B110AEFF-1A94-41E1-8850-0BDDE4004C2D}" type="slidenum">
              <a:rPr lang="en-IN" smtClean="0"/>
              <a:t>‹#›</a:t>
            </a:fld>
            <a:endParaRPr lang="en-IN" dirty="0"/>
          </a:p>
        </p:txBody>
      </p:sp>
    </p:spTree>
    <p:extLst>
      <p:ext uri="{BB962C8B-B14F-4D97-AF65-F5344CB8AC3E}">
        <p14:creationId xmlns:p14="http://schemas.microsoft.com/office/powerpoint/2010/main" val="29037835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B04C3EFE-92D0-4FB0-BA8A-E0F338DE6E3E}"/>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A71574E1-E419-4247-A857-25358A908E90}"/>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FFA1462F-5814-4CBD-99B0-E5B8E416F129}"/>
              </a:ext>
            </a:extLst>
          </p:cNvPr>
          <p:cNvSpPr>
            <a:spLocks noGrp="1"/>
          </p:cNvSpPr>
          <p:nvPr>
            <p:ph type="sldNum" sz="quarter" idx="12"/>
          </p:nvPr>
        </p:nvSpPr>
        <p:spPr/>
        <p:txBody>
          <a:bodyPr/>
          <a:lstStyle>
            <a:lvl1pPr>
              <a:defRPr/>
            </a:lvl1pPr>
          </a:lstStyle>
          <a:p>
            <a:pPr>
              <a:defRPr/>
            </a:pPr>
            <a:fld id="{FB071682-0D9C-4542-AA08-688F4E0EF356}" type="slidenum">
              <a:rPr lang="en-US" altLang="en-US"/>
              <a:pPr>
                <a:defRPr/>
              </a:pPr>
              <a:t>‹#›</a:t>
            </a:fld>
            <a:endParaRPr lang="en-US" altLang="en-US" dirty="0"/>
          </a:p>
        </p:txBody>
      </p:sp>
    </p:spTree>
    <p:extLst>
      <p:ext uri="{BB962C8B-B14F-4D97-AF65-F5344CB8AC3E}">
        <p14:creationId xmlns:p14="http://schemas.microsoft.com/office/powerpoint/2010/main" val="6583111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C48C5744-E587-4B97-9960-EB7C991ABCAE}"/>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FE2B22AF-1CBB-42ED-B85E-5CF8C4891F9D}"/>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3D708D91-327A-4360-8BAC-36FA9FBC2956}"/>
              </a:ext>
            </a:extLst>
          </p:cNvPr>
          <p:cNvSpPr>
            <a:spLocks noGrp="1"/>
          </p:cNvSpPr>
          <p:nvPr>
            <p:ph type="sldNum" sz="quarter" idx="12"/>
          </p:nvPr>
        </p:nvSpPr>
        <p:spPr/>
        <p:txBody>
          <a:bodyPr/>
          <a:lstStyle>
            <a:lvl1pPr>
              <a:defRPr/>
            </a:lvl1pPr>
          </a:lstStyle>
          <a:p>
            <a:pPr>
              <a:defRPr/>
            </a:pPr>
            <a:fld id="{832D9FF6-70D8-4B58-847C-73542F080C3B}" type="slidenum">
              <a:rPr lang="en-US" altLang="en-US"/>
              <a:pPr>
                <a:defRPr/>
              </a:pPr>
              <a:t>‹#›</a:t>
            </a:fld>
            <a:endParaRPr lang="en-US" altLang="en-US" dirty="0"/>
          </a:p>
        </p:txBody>
      </p:sp>
    </p:spTree>
    <p:extLst>
      <p:ext uri="{BB962C8B-B14F-4D97-AF65-F5344CB8AC3E}">
        <p14:creationId xmlns:p14="http://schemas.microsoft.com/office/powerpoint/2010/main" val="2524800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A7DF4D81-55CD-4283-9B69-EBEDB7E55DCA}"/>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4">
            <a:extLst>
              <a:ext uri="{FF2B5EF4-FFF2-40B4-BE49-F238E27FC236}">
                <a16:creationId xmlns:a16="http://schemas.microsoft.com/office/drawing/2014/main" id="{6AB30846-65A5-49A0-B389-967FBC3403E7}"/>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4DDEEACD-2433-43D8-95B8-DCFD788B63C1}"/>
              </a:ext>
            </a:extLst>
          </p:cNvPr>
          <p:cNvSpPr>
            <a:spLocks noGrp="1"/>
          </p:cNvSpPr>
          <p:nvPr>
            <p:ph type="sldNum" sz="quarter" idx="12"/>
          </p:nvPr>
        </p:nvSpPr>
        <p:spPr/>
        <p:txBody>
          <a:bodyPr/>
          <a:lstStyle>
            <a:lvl1pPr>
              <a:defRPr/>
            </a:lvl1pPr>
          </a:lstStyle>
          <a:p>
            <a:pPr>
              <a:defRPr/>
            </a:pPr>
            <a:fld id="{F430428B-373D-427D-852F-87ABCC6F97F7}" type="slidenum">
              <a:rPr lang="en-US" altLang="en-US"/>
              <a:pPr>
                <a:defRPr/>
              </a:pPr>
              <a:t>‹#›</a:t>
            </a:fld>
            <a:endParaRPr lang="en-US" altLang="en-US" dirty="0"/>
          </a:p>
        </p:txBody>
      </p:sp>
    </p:spTree>
    <p:extLst>
      <p:ext uri="{BB962C8B-B14F-4D97-AF65-F5344CB8AC3E}">
        <p14:creationId xmlns:p14="http://schemas.microsoft.com/office/powerpoint/2010/main" val="42238488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95A893C-8AD6-4308-9AEA-F4ED9BF9E2BB}"/>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4">
            <a:extLst>
              <a:ext uri="{FF2B5EF4-FFF2-40B4-BE49-F238E27FC236}">
                <a16:creationId xmlns:a16="http://schemas.microsoft.com/office/drawing/2014/main" id="{CC6537D2-45C5-4584-8295-A899766F0570}"/>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8F5C0655-8618-499D-B6A0-8B276043ADC8}"/>
              </a:ext>
            </a:extLst>
          </p:cNvPr>
          <p:cNvSpPr>
            <a:spLocks noGrp="1"/>
          </p:cNvSpPr>
          <p:nvPr>
            <p:ph type="sldNum" sz="quarter" idx="12"/>
          </p:nvPr>
        </p:nvSpPr>
        <p:spPr/>
        <p:txBody>
          <a:bodyPr/>
          <a:lstStyle>
            <a:lvl1pPr>
              <a:defRPr/>
            </a:lvl1pPr>
          </a:lstStyle>
          <a:p>
            <a:pPr>
              <a:defRPr/>
            </a:pPr>
            <a:fld id="{926CCE9C-C25B-4F70-8D07-A1DB59FCB1B6}" type="slidenum">
              <a:rPr lang="en-US" altLang="en-US"/>
              <a:pPr>
                <a:defRPr/>
              </a:pPr>
              <a:t>‹#›</a:t>
            </a:fld>
            <a:endParaRPr lang="en-US" altLang="en-US" dirty="0"/>
          </a:p>
        </p:txBody>
      </p:sp>
    </p:spTree>
    <p:extLst>
      <p:ext uri="{BB962C8B-B14F-4D97-AF65-F5344CB8AC3E}">
        <p14:creationId xmlns:p14="http://schemas.microsoft.com/office/powerpoint/2010/main" val="6980138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6C5FF6D-A5F4-4438-8CBE-DB1BD553E973}"/>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FBDC7CD1-D768-47C0-ACEE-6A92E82E5EAF}"/>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9F611058-586D-4AAE-AE36-8B24F449D58C}"/>
              </a:ext>
            </a:extLst>
          </p:cNvPr>
          <p:cNvSpPr>
            <a:spLocks noGrp="1"/>
          </p:cNvSpPr>
          <p:nvPr>
            <p:ph type="sldNum" sz="quarter" idx="12"/>
          </p:nvPr>
        </p:nvSpPr>
        <p:spPr/>
        <p:txBody>
          <a:bodyPr/>
          <a:lstStyle>
            <a:lvl1pPr>
              <a:defRPr/>
            </a:lvl1pPr>
          </a:lstStyle>
          <a:p>
            <a:pPr>
              <a:defRPr/>
            </a:pPr>
            <a:fld id="{DBC17EEE-1790-42B0-AB2C-4304AB65CE9F}" type="slidenum">
              <a:rPr lang="en-US" altLang="en-US"/>
              <a:pPr>
                <a:defRPr/>
              </a:pPr>
              <a:t>‹#›</a:t>
            </a:fld>
            <a:endParaRPr lang="en-US" altLang="en-US" dirty="0"/>
          </a:p>
        </p:txBody>
      </p:sp>
    </p:spTree>
    <p:extLst>
      <p:ext uri="{BB962C8B-B14F-4D97-AF65-F5344CB8AC3E}">
        <p14:creationId xmlns:p14="http://schemas.microsoft.com/office/powerpoint/2010/main" val="325757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708200CB-4E2C-42F8-B934-1CFFB061515E}"/>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90FA86B6-0320-4126-8D34-5ED6957725BC}"/>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895D5B75-E701-4202-B7D7-6BF5856BFE1C}"/>
              </a:ext>
            </a:extLst>
          </p:cNvPr>
          <p:cNvSpPr>
            <a:spLocks noGrp="1"/>
          </p:cNvSpPr>
          <p:nvPr>
            <p:ph type="sldNum" sz="quarter" idx="12"/>
          </p:nvPr>
        </p:nvSpPr>
        <p:spPr/>
        <p:txBody>
          <a:bodyPr/>
          <a:lstStyle>
            <a:lvl1pPr>
              <a:defRPr/>
            </a:lvl1pPr>
          </a:lstStyle>
          <a:p>
            <a:pPr>
              <a:defRPr/>
            </a:pPr>
            <a:fld id="{F0534057-A593-49EF-AE17-6863916F8F46}" type="slidenum">
              <a:rPr lang="en-US" altLang="en-US"/>
              <a:pPr>
                <a:defRPr/>
              </a:pPr>
              <a:t>‹#›</a:t>
            </a:fld>
            <a:endParaRPr lang="en-US" altLang="en-US" dirty="0"/>
          </a:p>
        </p:txBody>
      </p:sp>
    </p:spTree>
    <p:extLst>
      <p:ext uri="{BB962C8B-B14F-4D97-AF65-F5344CB8AC3E}">
        <p14:creationId xmlns:p14="http://schemas.microsoft.com/office/powerpoint/2010/main" val="9066791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5A723B6-5454-47DF-BB37-44DC06748952}"/>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55C7954F-EB38-4451-82E8-92C0EC3E1344}"/>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5CCB807D-D025-42B4-87D1-4460F813DC65}"/>
              </a:ext>
            </a:extLst>
          </p:cNvPr>
          <p:cNvSpPr>
            <a:spLocks noGrp="1"/>
          </p:cNvSpPr>
          <p:nvPr>
            <p:ph type="sldNum" sz="quarter" idx="12"/>
          </p:nvPr>
        </p:nvSpPr>
        <p:spPr/>
        <p:txBody>
          <a:bodyPr/>
          <a:lstStyle>
            <a:lvl1pPr>
              <a:defRPr/>
            </a:lvl1pPr>
          </a:lstStyle>
          <a:p>
            <a:pPr>
              <a:defRPr/>
            </a:pPr>
            <a:fld id="{E44D7EA4-62FF-48DA-9133-488B8D81BA92}" type="slidenum">
              <a:rPr lang="en-US" altLang="en-US"/>
              <a:pPr>
                <a:defRPr/>
              </a:pPr>
              <a:t>‹#›</a:t>
            </a:fld>
            <a:endParaRPr lang="en-US" altLang="en-US" dirty="0"/>
          </a:p>
        </p:txBody>
      </p:sp>
    </p:spTree>
    <p:extLst>
      <p:ext uri="{BB962C8B-B14F-4D97-AF65-F5344CB8AC3E}">
        <p14:creationId xmlns:p14="http://schemas.microsoft.com/office/powerpoint/2010/main" val="19424285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8ED1D24-5266-4AA0-9319-C85282C881B6}"/>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73A5FB0E-6E59-4F84-82BE-FEC0EFE21649}"/>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287C3284-2F18-4CB7-8123-CBFB58787429}"/>
              </a:ext>
            </a:extLst>
          </p:cNvPr>
          <p:cNvSpPr>
            <a:spLocks noGrp="1"/>
          </p:cNvSpPr>
          <p:nvPr>
            <p:ph type="sldNum" sz="quarter" idx="12"/>
          </p:nvPr>
        </p:nvSpPr>
        <p:spPr/>
        <p:txBody>
          <a:bodyPr/>
          <a:lstStyle>
            <a:lvl1pPr>
              <a:defRPr/>
            </a:lvl1pPr>
          </a:lstStyle>
          <a:p>
            <a:pPr>
              <a:defRPr/>
            </a:pPr>
            <a:fld id="{E717C58D-F007-4F1A-81FF-F0BCCAEFA99F}" type="slidenum">
              <a:rPr lang="en-US" altLang="en-US"/>
              <a:pPr>
                <a:defRPr/>
              </a:pPr>
              <a:t>‹#›</a:t>
            </a:fld>
            <a:endParaRPr lang="en-US" altLang="en-US" dirty="0"/>
          </a:p>
        </p:txBody>
      </p:sp>
    </p:spTree>
    <p:extLst>
      <p:ext uri="{BB962C8B-B14F-4D97-AF65-F5344CB8AC3E}">
        <p14:creationId xmlns:p14="http://schemas.microsoft.com/office/powerpoint/2010/main" val="1547227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A1E4-9030-4F19-929F-DF4BBD2F02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B1F469-F4E1-4E89-B6D3-86AB52A20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7CC0CD-BDFE-4BBC-B79A-8456FA8C0712}"/>
              </a:ext>
            </a:extLst>
          </p:cNvPr>
          <p:cNvSpPr>
            <a:spLocks noGrp="1"/>
          </p:cNvSpPr>
          <p:nvPr>
            <p:ph type="dt" sz="half" idx="10"/>
          </p:nvPr>
        </p:nvSpPr>
        <p:spPr/>
        <p:txBody>
          <a:bodyPr/>
          <a:lstStyle/>
          <a:p>
            <a:fld id="{3B0E0F55-8488-437C-8329-A2453DC3282B}" type="datetimeFigureOut">
              <a:rPr lang="en-IN" smtClean="0"/>
              <a:t>22-04-2022</a:t>
            </a:fld>
            <a:endParaRPr lang="en-IN" dirty="0"/>
          </a:p>
        </p:txBody>
      </p:sp>
      <p:sp>
        <p:nvSpPr>
          <p:cNvPr id="5" name="Footer Placeholder 4">
            <a:extLst>
              <a:ext uri="{FF2B5EF4-FFF2-40B4-BE49-F238E27FC236}">
                <a16:creationId xmlns:a16="http://schemas.microsoft.com/office/drawing/2014/main" id="{DCA92753-874C-490B-9177-20A49C058AF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52816F3-B87B-43EA-BB82-BCB1CA6C700A}"/>
              </a:ext>
            </a:extLst>
          </p:cNvPr>
          <p:cNvSpPr>
            <a:spLocks noGrp="1"/>
          </p:cNvSpPr>
          <p:nvPr>
            <p:ph type="sldNum" sz="quarter" idx="12"/>
          </p:nvPr>
        </p:nvSpPr>
        <p:spPr/>
        <p:txBody>
          <a:bodyPr/>
          <a:lstStyle/>
          <a:p>
            <a:fld id="{B110AEFF-1A94-41E1-8850-0BDDE4004C2D}" type="slidenum">
              <a:rPr lang="en-IN" smtClean="0"/>
              <a:t>‹#›</a:t>
            </a:fld>
            <a:endParaRPr lang="en-IN" dirty="0"/>
          </a:p>
        </p:txBody>
      </p:sp>
    </p:spTree>
    <p:extLst>
      <p:ext uri="{BB962C8B-B14F-4D97-AF65-F5344CB8AC3E}">
        <p14:creationId xmlns:p14="http://schemas.microsoft.com/office/powerpoint/2010/main" val="131381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D86F-51B6-49E4-8F12-72BD900BA0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1446B3-EC94-4372-9355-019B519FD6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C47573-C687-49F3-8CBF-A8130B07D4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85F424-9B3B-4E30-9E05-B443354EA504}"/>
              </a:ext>
            </a:extLst>
          </p:cNvPr>
          <p:cNvSpPr>
            <a:spLocks noGrp="1"/>
          </p:cNvSpPr>
          <p:nvPr>
            <p:ph type="dt" sz="half" idx="10"/>
          </p:nvPr>
        </p:nvSpPr>
        <p:spPr/>
        <p:txBody>
          <a:bodyPr/>
          <a:lstStyle/>
          <a:p>
            <a:fld id="{3B0E0F55-8488-437C-8329-A2453DC3282B}" type="datetimeFigureOut">
              <a:rPr lang="en-IN" smtClean="0"/>
              <a:t>22-04-2022</a:t>
            </a:fld>
            <a:endParaRPr lang="en-IN" dirty="0"/>
          </a:p>
        </p:txBody>
      </p:sp>
      <p:sp>
        <p:nvSpPr>
          <p:cNvPr id="6" name="Footer Placeholder 5">
            <a:extLst>
              <a:ext uri="{FF2B5EF4-FFF2-40B4-BE49-F238E27FC236}">
                <a16:creationId xmlns:a16="http://schemas.microsoft.com/office/drawing/2014/main" id="{35BC7FC0-D9F4-41EA-B13A-98514755F4A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BFB2354-689D-47B2-9FEA-7A8D8D28DA41}"/>
              </a:ext>
            </a:extLst>
          </p:cNvPr>
          <p:cNvSpPr>
            <a:spLocks noGrp="1"/>
          </p:cNvSpPr>
          <p:nvPr>
            <p:ph type="sldNum" sz="quarter" idx="12"/>
          </p:nvPr>
        </p:nvSpPr>
        <p:spPr/>
        <p:txBody>
          <a:bodyPr/>
          <a:lstStyle/>
          <a:p>
            <a:fld id="{B110AEFF-1A94-41E1-8850-0BDDE4004C2D}" type="slidenum">
              <a:rPr lang="en-IN" smtClean="0"/>
              <a:t>‹#›</a:t>
            </a:fld>
            <a:endParaRPr lang="en-IN" dirty="0"/>
          </a:p>
        </p:txBody>
      </p:sp>
    </p:spTree>
    <p:extLst>
      <p:ext uri="{BB962C8B-B14F-4D97-AF65-F5344CB8AC3E}">
        <p14:creationId xmlns:p14="http://schemas.microsoft.com/office/powerpoint/2010/main" val="290240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145D-D6CF-4936-8EA1-704980D09C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29DEEC-0C51-46A3-88E2-A1DA3C326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8461A-1FE2-4966-B8B3-1A894B786A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3F065E-0E3A-458A-81C9-08FCD9CA0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D81E7E-AEE9-4F6C-B2B6-60D19DBDC6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5DE1F3-2600-4642-90F0-4957CCCF9BE5}"/>
              </a:ext>
            </a:extLst>
          </p:cNvPr>
          <p:cNvSpPr>
            <a:spLocks noGrp="1"/>
          </p:cNvSpPr>
          <p:nvPr>
            <p:ph type="dt" sz="half" idx="10"/>
          </p:nvPr>
        </p:nvSpPr>
        <p:spPr/>
        <p:txBody>
          <a:bodyPr/>
          <a:lstStyle/>
          <a:p>
            <a:fld id="{3B0E0F55-8488-437C-8329-A2453DC3282B}" type="datetimeFigureOut">
              <a:rPr lang="en-IN" smtClean="0"/>
              <a:t>22-04-2022</a:t>
            </a:fld>
            <a:endParaRPr lang="en-IN" dirty="0"/>
          </a:p>
        </p:txBody>
      </p:sp>
      <p:sp>
        <p:nvSpPr>
          <p:cNvPr id="8" name="Footer Placeholder 7">
            <a:extLst>
              <a:ext uri="{FF2B5EF4-FFF2-40B4-BE49-F238E27FC236}">
                <a16:creationId xmlns:a16="http://schemas.microsoft.com/office/drawing/2014/main" id="{899A9DFA-8675-46F7-B3BB-50FB8862050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A30444B-E046-453E-94AA-D61402B11934}"/>
              </a:ext>
            </a:extLst>
          </p:cNvPr>
          <p:cNvSpPr>
            <a:spLocks noGrp="1"/>
          </p:cNvSpPr>
          <p:nvPr>
            <p:ph type="sldNum" sz="quarter" idx="12"/>
          </p:nvPr>
        </p:nvSpPr>
        <p:spPr/>
        <p:txBody>
          <a:bodyPr/>
          <a:lstStyle/>
          <a:p>
            <a:fld id="{B110AEFF-1A94-41E1-8850-0BDDE4004C2D}" type="slidenum">
              <a:rPr lang="en-IN" smtClean="0"/>
              <a:t>‹#›</a:t>
            </a:fld>
            <a:endParaRPr lang="en-IN" dirty="0"/>
          </a:p>
        </p:txBody>
      </p:sp>
    </p:spTree>
    <p:extLst>
      <p:ext uri="{BB962C8B-B14F-4D97-AF65-F5344CB8AC3E}">
        <p14:creationId xmlns:p14="http://schemas.microsoft.com/office/powerpoint/2010/main" val="84648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64453-CD7E-4AD2-ADA5-78A1735E65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5B599E-B6D0-49C8-811E-8AB0CF50693C}"/>
              </a:ext>
            </a:extLst>
          </p:cNvPr>
          <p:cNvSpPr>
            <a:spLocks noGrp="1"/>
          </p:cNvSpPr>
          <p:nvPr>
            <p:ph type="dt" sz="half" idx="10"/>
          </p:nvPr>
        </p:nvSpPr>
        <p:spPr/>
        <p:txBody>
          <a:bodyPr/>
          <a:lstStyle/>
          <a:p>
            <a:fld id="{3B0E0F55-8488-437C-8329-A2453DC3282B}" type="datetimeFigureOut">
              <a:rPr lang="en-IN" smtClean="0"/>
              <a:t>22-04-2022</a:t>
            </a:fld>
            <a:endParaRPr lang="en-IN" dirty="0"/>
          </a:p>
        </p:txBody>
      </p:sp>
      <p:sp>
        <p:nvSpPr>
          <p:cNvPr id="4" name="Footer Placeholder 3">
            <a:extLst>
              <a:ext uri="{FF2B5EF4-FFF2-40B4-BE49-F238E27FC236}">
                <a16:creationId xmlns:a16="http://schemas.microsoft.com/office/drawing/2014/main" id="{8085E375-A337-4F39-8803-D066F9489F2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3CD215E-C970-42C9-B209-74AADF669624}"/>
              </a:ext>
            </a:extLst>
          </p:cNvPr>
          <p:cNvSpPr>
            <a:spLocks noGrp="1"/>
          </p:cNvSpPr>
          <p:nvPr>
            <p:ph type="sldNum" sz="quarter" idx="12"/>
          </p:nvPr>
        </p:nvSpPr>
        <p:spPr/>
        <p:txBody>
          <a:bodyPr/>
          <a:lstStyle/>
          <a:p>
            <a:fld id="{B110AEFF-1A94-41E1-8850-0BDDE4004C2D}" type="slidenum">
              <a:rPr lang="en-IN" smtClean="0"/>
              <a:t>‹#›</a:t>
            </a:fld>
            <a:endParaRPr lang="en-IN" dirty="0"/>
          </a:p>
        </p:txBody>
      </p:sp>
    </p:spTree>
    <p:extLst>
      <p:ext uri="{BB962C8B-B14F-4D97-AF65-F5344CB8AC3E}">
        <p14:creationId xmlns:p14="http://schemas.microsoft.com/office/powerpoint/2010/main" val="389344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AE847-D905-4141-9172-8013978D798E}"/>
              </a:ext>
            </a:extLst>
          </p:cNvPr>
          <p:cNvSpPr>
            <a:spLocks noGrp="1"/>
          </p:cNvSpPr>
          <p:nvPr>
            <p:ph type="dt" sz="half" idx="10"/>
          </p:nvPr>
        </p:nvSpPr>
        <p:spPr/>
        <p:txBody>
          <a:bodyPr/>
          <a:lstStyle/>
          <a:p>
            <a:fld id="{3B0E0F55-8488-437C-8329-A2453DC3282B}" type="datetimeFigureOut">
              <a:rPr lang="en-IN" smtClean="0"/>
              <a:t>22-04-2022</a:t>
            </a:fld>
            <a:endParaRPr lang="en-IN" dirty="0"/>
          </a:p>
        </p:txBody>
      </p:sp>
      <p:sp>
        <p:nvSpPr>
          <p:cNvPr id="3" name="Footer Placeholder 2">
            <a:extLst>
              <a:ext uri="{FF2B5EF4-FFF2-40B4-BE49-F238E27FC236}">
                <a16:creationId xmlns:a16="http://schemas.microsoft.com/office/drawing/2014/main" id="{4D90EA3D-1E65-4AA6-929F-B0B4C6573E5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840F7A20-9CB1-408F-B8C4-217DC6E1BC13}"/>
              </a:ext>
            </a:extLst>
          </p:cNvPr>
          <p:cNvSpPr>
            <a:spLocks noGrp="1"/>
          </p:cNvSpPr>
          <p:nvPr>
            <p:ph type="sldNum" sz="quarter" idx="12"/>
          </p:nvPr>
        </p:nvSpPr>
        <p:spPr/>
        <p:txBody>
          <a:bodyPr/>
          <a:lstStyle/>
          <a:p>
            <a:fld id="{B110AEFF-1A94-41E1-8850-0BDDE4004C2D}" type="slidenum">
              <a:rPr lang="en-IN" smtClean="0"/>
              <a:t>‹#›</a:t>
            </a:fld>
            <a:endParaRPr lang="en-IN" dirty="0"/>
          </a:p>
        </p:txBody>
      </p:sp>
    </p:spTree>
    <p:extLst>
      <p:ext uri="{BB962C8B-B14F-4D97-AF65-F5344CB8AC3E}">
        <p14:creationId xmlns:p14="http://schemas.microsoft.com/office/powerpoint/2010/main" val="223198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15AB5-354D-4B6A-B271-F08AF6E31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B45BD4-DAF4-4412-9422-308BE6EAC8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04A11A-E155-40FC-8444-87B3FC358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B80952-29ED-4AF7-8A43-0BD3BE7949D3}"/>
              </a:ext>
            </a:extLst>
          </p:cNvPr>
          <p:cNvSpPr>
            <a:spLocks noGrp="1"/>
          </p:cNvSpPr>
          <p:nvPr>
            <p:ph type="dt" sz="half" idx="10"/>
          </p:nvPr>
        </p:nvSpPr>
        <p:spPr/>
        <p:txBody>
          <a:bodyPr/>
          <a:lstStyle/>
          <a:p>
            <a:fld id="{3B0E0F55-8488-437C-8329-A2453DC3282B}" type="datetimeFigureOut">
              <a:rPr lang="en-IN" smtClean="0"/>
              <a:t>22-04-2022</a:t>
            </a:fld>
            <a:endParaRPr lang="en-IN" dirty="0"/>
          </a:p>
        </p:txBody>
      </p:sp>
      <p:sp>
        <p:nvSpPr>
          <p:cNvPr id="6" name="Footer Placeholder 5">
            <a:extLst>
              <a:ext uri="{FF2B5EF4-FFF2-40B4-BE49-F238E27FC236}">
                <a16:creationId xmlns:a16="http://schemas.microsoft.com/office/drawing/2014/main" id="{6AEC6E7E-3437-4FD2-B442-C2DC7BE7A6A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AAAE41A-1267-4F65-BCD1-478B195AF68D}"/>
              </a:ext>
            </a:extLst>
          </p:cNvPr>
          <p:cNvSpPr>
            <a:spLocks noGrp="1"/>
          </p:cNvSpPr>
          <p:nvPr>
            <p:ph type="sldNum" sz="quarter" idx="12"/>
          </p:nvPr>
        </p:nvSpPr>
        <p:spPr/>
        <p:txBody>
          <a:bodyPr/>
          <a:lstStyle/>
          <a:p>
            <a:fld id="{B110AEFF-1A94-41E1-8850-0BDDE4004C2D}" type="slidenum">
              <a:rPr lang="en-IN" smtClean="0"/>
              <a:t>‹#›</a:t>
            </a:fld>
            <a:endParaRPr lang="en-IN" dirty="0"/>
          </a:p>
        </p:txBody>
      </p:sp>
    </p:spTree>
    <p:extLst>
      <p:ext uri="{BB962C8B-B14F-4D97-AF65-F5344CB8AC3E}">
        <p14:creationId xmlns:p14="http://schemas.microsoft.com/office/powerpoint/2010/main" val="2600552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FE4E-DDE5-4421-827E-0065D8397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D42D14-5696-440F-94B7-A4B96886FD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1F959CF-6177-4AD9-B52C-B601461E2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0F39FA-0B0E-421C-AA69-0E4441587C6D}"/>
              </a:ext>
            </a:extLst>
          </p:cNvPr>
          <p:cNvSpPr>
            <a:spLocks noGrp="1"/>
          </p:cNvSpPr>
          <p:nvPr>
            <p:ph type="dt" sz="half" idx="10"/>
          </p:nvPr>
        </p:nvSpPr>
        <p:spPr/>
        <p:txBody>
          <a:bodyPr/>
          <a:lstStyle/>
          <a:p>
            <a:fld id="{3B0E0F55-8488-437C-8329-A2453DC3282B}" type="datetimeFigureOut">
              <a:rPr lang="en-IN" smtClean="0"/>
              <a:t>22-04-2022</a:t>
            </a:fld>
            <a:endParaRPr lang="en-IN" dirty="0"/>
          </a:p>
        </p:txBody>
      </p:sp>
      <p:sp>
        <p:nvSpPr>
          <p:cNvPr id="6" name="Footer Placeholder 5">
            <a:extLst>
              <a:ext uri="{FF2B5EF4-FFF2-40B4-BE49-F238E27FC236}">
                <a16:creationId xmlns:a16="http://schemas.microsoft.com/office/drawing/2014/main" id="{67B18A5A-CE56-4BD5-B162-BCFB299DFF2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A199D98-B44B-4E17-A5E3-EFAD7561C004}"/>
              </a:ext>
            </a:extLst>
          </p:cNvPr>
          <p:cNvSpPr>
            <a:spLocks noGrp="1"/>
          </p:cNvSpPr>
          <p:nvPr>
            <p:ph type="sldNum" sz="quarter" idx="12"/>
          </p:nvPr>
        </p:nvSpPr>
        <p:spPr/>
        <p:txBody>
          <a:bodyPr/>
          <a:lstStyle/>
          <a:p>
            <a:fld id="{B110AEFF-1A94-41E1-8850-0BDDE4004C2D}" type="slidenum">
              <a:rPr lang="en-IN" smtClean="0"/>
              <a:t>‹#›</a:t>
            </a:fld>
            <a:endParaRPr lang="en-IN" dirty="0"/>
          </a:p>
        </p:txBody>
      </p:sp>
    </p:spTree>
    <p:extLst>
      <p:ext uri="{BB962C8B-B14F-4D97-AF65-F5344CB8AC3E}">
        <p14:creationId xmlns:p14="http://schemas.microsoft.com/office/powerpoint/2010/main" val="239170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8E1786-4E6E-4B40-A752-268A0E1028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D4F4ED-6554-4382-9CE8-1971B26624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FB966-7742-4802-B0F5-0B260D166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E0F55-8488-437C-8329-A2453DC3282B}" type="datetimeFigureOut">
              <a:rPr lang="en-IN" smtClean="0"/>
              <a:t>22-04-2022</a:t>
            </a:fld>
            <a:endParaRPr lang="en-IN" dirty="0"/>
          </a:p>
        </p:txBody>
      </p:sp>
      <p:sp>
        <p:nvSpPr>
          <p:cNvPr id="5" name="Footer Placeholder 4">
            <a:extLst>
              <a:ext uri="{FF2B5EF4-FFF2-40B4-BE49-F238E27FC236}">
                <a16:creationId xmlns:a16="http://schemas.microsoft.com/office/drawing/2014/main" id="{FC5E229E-670F-4505-92DA-06D69E30F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460D954-B85F-49B9-910E-08EFE1FE51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0AEFF-1A94-41E1-8850-0BDDE4004C2D}" type="slidenum">
              <a:rPr lang="en-IN" smtClean="0"/>
              <a:t>‹#›</a:t>
            </a:fld>
            <a:endParaRPr lang="en-IN" dirty="0"/>
          </a:p>
        </p:txBody>
      </p:sp>
    </p:spTree>
    <p:extLst>
      <p:ext uri="{BB962C8B-B14F-4D97-AF65-F5344CB8AC3E}">
        <p14:creationId xmlns:p14="http://schemas.microsoft.com/office/powerpoint/2010/main" val="3160878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68020" y="166244"/>
            <a:ext cx="10055961" cy="307777"/>
          </a:xfrm>
          <a:prstGeom prst="rect">
            <a:avLst/>
          </a:prstGeom>
        </p:spPr>
        <p:txBody>
          <a:bodyPr wrap="square" lIns="0" tIns="0" rIns="0" bIns="0">
            <a:spAutoFit/>
          </a:bodyPr>
          <a:lstStyle>
            <a:lvl1pPr>
              <a:defRPr sz="20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595748" y="2247900"/>
            <a:ext cx="11052387"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4/22/2022</a:t>
            </a:fld>
            <a:endParaRPr lang="en-US" dirty="0"/>
          </a:p>
        </p:txBody>
      </p:sp>
      <p:sp>
        <p:nvSpPr>
          <p:cNvPr id="6" name="Holder 6"/>
          <p:cNvSpPr>
            <a:spLocks noGrp="1"/>
          </p:cNvSpPr>
          <p:nvPr>
            <p:ph type="sldNum" sz="quarter" idx="7"/>
          </p:nvPr>
        </p:nvSpPr>
        <p:spPr>
          <a:xfrm>
            <a:off x="11072029" y="6410197"/>
            <a:ext cx="566420" cy="234038"/>
          </a:xfrm>
          <a:prstGeom prst="rect">
            <a:avLst/>
          </a:prstGeom>
        </p:spPr>
        <p:txBody>
          <a:bodyPr wrap="square" lIns="0" tIns="0" rIns="0" bIns="0">
            <a:spAutoFit/>
          </a:bodyPr>
          <a:lstStyle>
            <a:lvl1pPr>
              <a:defRPr sz="1800" b="0" i="0">
                <a:solidFill>
                  <a:srgbClr val="888888"/>
                </a:solidFill>
                <a:latin typeface="Arimo"/>
                <a:cs typeface="Arimo"/>
              </a:defRPr>
            </a:lvl1pPr>
          </a:lstStyle>
          <a:p>
            <a:pPr marL="153670">
              <a:lnSpc>
                <a:spcPts val="1810"/>
              </a:lnSpc>
            </a:pPr>
            <a:fld id="{81D60167-4931-47E6-BA6A-407CBD079E47}" type="slidenum">
              <a:rPr lang="en-IN" spc="-90" smtClean="0"/>
              <a:pPr marL="153670">
                <a:lnSpc>
                  <a:spcPts val="1810"/>
                </a:lnSpc>
              </a:pPr>
              <a:t>‹#›</a:t>
            </a:fld>
            <a:endParaRPr lang="en-IN" spc="-90" dirty="0"/>
          </a:p>
        </p:txBody>
      </p:sp>
    </p:spTree>
    <p:extLst>
      <p:ext uri="{BB962C8B-B14F-4D97-AF65-F5344CB8AC3E}">
        <p14:creationId xmlns:p14="http://schemas.microsoft.com/office/powerpoint/2010/main" val="1677474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4CFA097-381E-41E2-B2AF-5D2BB6A5BF9E}"/>
              </a:ext>
            </a:extLst>
          </p:cNvPr>
          <p:cNvSpPr>
            <a:spLocks noGrp="1" noChangeArrowheads="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BBE3CD0-DD44-416F-A077-7E16A9114AA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985B137-5EA7-46DF-8373-7CC9ADB6BD55}"/>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en-US"/>
          </a:p>
        </p:txBody>
      </p:sp>
      <p:sp>
        <p:nvSpPr>
          <p:cNvPr id="5" name="Footer Placeholder 4">
            <a:extLst>
              <a:ext uri="{FF2B5EF4-FFF2-40B4-BE49-F238E27FC236}">
                <a16:creationId xmlns:a16="http://schemas.microsoft.com/office/drawing/2014/main" id="{DCE90772-248B-4B28-B7F2-B1A117A6AAE2}"/>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70842A60-1377-45E3-AB98-D038DEAD609C}"/>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1CDC6B61-0141-4A04-8B01-A3DC07D1A4AD}" type="slidenum">
              <a:rPr lang="en-US" altLang="en-US"/>
              <a:pPr>
                <a:defRPr/>
              </a:pPr>
              <a:t>‹#›</a:t>
            </a:fld>
            <a:endParaRPr lang="en-US" altLang="en-US" dirty="0"/>
          </a:p>
        </p:txBody>
      </p:sp>
    </p:spTree>
    <p:extLst>
      <p:ext uri="{BB962C8B-B14F-4D97-AF65-F5344CB8AC3E}">
        <p14:creationId xmlns:p14="http://schemas.microsoft.com/office/powerpoint/2010/main" val="327994528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9.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png"/><Relationship Id="rId1" Type="http://schemas.openxmlformats.org/officeDocument/2006/relationships/slideLayout" Target="../slideLayouts/slideLayout13.xml"/><Relationship Id="rId4" Type="http://schemas.openxmlformats.org/officeDocument/2006/relationships/image" Target="../media/image56.jpg"/></Relationships>
</file>

<file path=ppt/slides/_rels/slide28.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57.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0F52-9EDA-422A-BC77-084AAF4CAB96}"/>
              </a:ext>
            </a:extLst>
          </p:cNvPr>
          <p:cNvSpPr>
            <a:spLocks noGrp="1"/>
          </p:cNvSpPr>
          <p:nvPr>
            <p:ph type="ctrTitle"/>
          </p:nvPr>
        </p:nvSpPr>
        <p:spPr>
          <a:xfrm>
            <a:off x="1524000" y="518746"/>
            <a:ext cx="8850923" cy="1116623"/>
          </a:xfrm>
        </p:spPr>
        <p:txBody>
          <a:bodyPr>
            <a:normAutofit/>
          </a:bodyPr>
          <a:lstStyle/>
          <a:p>
            <a:r>
              <a:rPr lang="en-US" b="1" dirty="0"/>
              <a:t>Combinational Circuit</a:t>
            </a:r>
            <a:endParaRPr lang="en-IN" b="1" dirty="0"/>
          </a:p>
        </p:txBody>
      </p:sp>
      <p:pic>
        <p:nvPicPr>
          <p:cNvPr id="3" name="Picture 2">
            <a:extLst>
              <a:ext uri="{FF2B5EF4-FFF2-40B4-BE49-F238E27FC236}">
                <a16:creationId xmlns:a16="http://schemas.microsoft.com/office/drawing/2014/main" id="{BBDE418C-553E-4E1E-9735-3A82C5241C28}"/>
              </a:ext>
            </a:extLst>
          </p:cNvPr>
          <p:cNvPicPr>
            <a:picLocks noChangeAspect="1"/>
          </p:cNvPicPr>
          <p:nvPr/>
        </p:nvPicPr>
        <p:blipFill>
          <a:blip r:embed="rId2"/>
          <a:stretch>
            <a:fillRect/>
          </a:stretch>
        </p:blipFill>
        <p:spPr>
          <a:xfrm>
            <a:off x="1803460" y="1499087"/>
            <a:ext cx="8571463" cy="4910505"/>
          </a:xfrm>
          <a:prstGeom prst="rect">
            <a:avLst/>
          </a:prstGeom>
        </p:spPr>
      </p:pic>
    </p:spTree>
    <p:extLst>
      <p:ext uri="{BB962C8B-B14F-4D97-AF65-F5344CB8AC3E}">
        <p14:creationId xmlns:p14="http://schemas.microsoft.com/office/powerpoint/2010/main" val="196590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189222" y="32970"/>
            <a:ext cx="3816350" cy="574675"/>
          </a:xfrm>
          <a:prstGeom prst="rect">
            <a:avLst/>
          </a:prstGeom>
        </p:spPr>
        <p:txBody>
          <a:bodyPr vert="horz" wrap="square" lIns="0" tIns="12700" rIns="0" bIns="0" rtlCol="0">
            <a:spAutoFit/>
          </a:bodyPr>
          <a:lstStyle/>
          <a:p>
            <a:pPr marL="12700">
              <a:spcBef>
                <a:spcPts val="100"/>
              </a:spcBef>
            </a:pPr>
            <a:r>
              <a:rPr sz="3600" b="1" spc="-155" dirty="0">
                <a:solidFill>
                  <a:schemeClr val="tx1"/>
                </a:solidFill>
                <a:latin typeface="Trebuchet MS"/>
                <a:cs typeface="Trebuchet MS"/>
              </a:rPr>
              <a:t>BINARY</a:t>
            </a:r>
            <a:r>
              <a:rPr sz="3600" b="1" spc="-340" dirty="0">
                <a:solidFill>
                  <a:schemeClr val="tx1"/>
                </a:solidFill>
                <a:latin typeface="Trebuchet MS"/>
                <a:cs typeface="Trebuchet MS"/>
              </a:rPr>
              <a:t> </a:t>
            </a:r>
            <a:r>
              <a:rPr sz="3600" b="1" spc="-200" dirty="0">
                <a:solidFill>
                  <a:schemeClr val="tx1"/>
                </a:solidFill>
                <a:latin typeface="Trebuchet MS"/>
                <a:cs typeface="Trebuchet MS"/>
              </a:rPr>
              <a:t>MULTIPLIER</a:t>
            </a:r>
            <a:endParaRPr sz="3600" dirty="0">
              <a:solidFill>
                <a:schemeClr val="tx1"/>
              </a:solidFill>
              <a:latin typeface="Trebuchet MS"/>
              <a:cs typeface="Trebuchet MS"/>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10</a:t>
            </a:fld>
            <a:endParaRPr spc="-90" dirty="0"/>
          </a:p>
        </p:txBody>
      </p:sp>
      <p:sp>
        <p:nvSpPr>
          <p:cNvPr id="4" name="object 4"/>
          <p:cNvSpPr txBox="1"/>
          <p:nvPr/>
        </p:nvSpPr>
        <p:spPr>
          <a:xfrm>
            <a:off x="2376932" y="988823"/>
            <a:ext cx="7773670" cy="1229183"/>
          </a:xfrm>
          <a:prstGeom prst="rect">
            <a:avLst/>
          </a:prstGeom>
        </p:spPr>
        <p:txBody>
          <a:bodyPr vert="horz" wrap="square" lIns="0" tIns="13335" rIns="0" bIns="0" rtlCol="0">
            <a:spAutoFit/>
          </a:bodyPr>
          <a:lstStyle/>
          <a:p>
            <a:pPr marL="40005" marR="5080" algn="just">
              <a:spcBef>
                <a:spcPts val="105"/>
              </a:spcBef>
            </a:pPr>
            <a:r>
              <a:rPr dirty="0"/>
              <a:t>A binary multiplier is an electronic circuit used in digital electronics,  such as a computer, to multiply two binary numbers. It is built using  binary adders.</a:t>
            </a:r>
          </a:p>
          <a:p>
            <a:pPr marL="12700" algn="just">
              <a:spcBef>
                <a:spcPts val="295"/>
              </a:spcBef>
            </a:pPr>
            <a:r>
              <a:rPr sz="2000" b="1" dirty="0"/>
              <a:t>Example: (101 x 011)</a:t>
            </a:r>
          </a:p>
          <a:p>
            <a:pPr marL="40005" algn="just">
              <a:spcBef>
                <a:spcPts val="310"/>
              </a:spcBef>
            </a:pPr>
            <a:r>
              <a:rPr dirty="0"/>
              <a:t>Partial products are: 101 × 1, 101 × 1, and 101 × 0</a:t>
            </a:r>
          </a:p>
        </p:txBody>
      </p:sp>
      <p:graphicFrame>
        <p:nvGraphicFramePr>
          <p:cNvPr id="5" name="object 5"/>
          <p:cNvGraphicFramePr>
            <a:graphicFrameLocks noGrp="1"/>
          </p:cNvGraphicFramePr>
          <p:nvPr/>
        </p:nvGraphicFramePr>
        <p:xfrm>
          <a:off x="4490973" y="3001264"/>
          <a:ext cx="2444112" cy="2340226"/>
        </p:xfrm>
        <a:graphic>
          <a:graphicData uri="http://schemas.openxmlformats.org/drawingml/2006/table">
            <a:tbl>
              <a:tblPr firstRow="1" bandRow="1">
                <a:tableStyleId>{2D5ABB26-0587-4C30-8999-92F81FD0307C}</a:tableStyleId>
              </a:tblPr>
              <a:tblGrid>
                <a:gridCol w="408940">
                  <a:extLst>
                    <a:ext uri="{9D8B030D-6E8A-4147-A177-3AD203B41FA5}">
                      <a16:colId xmlns:a16="http://schemas.microsoft.com/office/drawing/2014/main" val="20000"/>
                    </a:ext>
                  </a:extLst>
                </a:gridCol>
                <a:gridCol w="407034">
                  <a:extLst>
                    <a:ext uri="{9D8B030D-6E8A-4147-A177-3AD203B41FA5}">
                      <a16:colId xmlns:a16="http://schemas.microsoft.com/office/drawing/2014/main" val="20001"/>
                    </a:ext>
                  </a:extLst>
                </a:gridCol>
                <a:gridCol w="404494">
                  <a:extLst>
                    <a:ext uri="{9D8B030D-6E8A-4147-A177-3AD203B41FA5}">
                      <a16:colId xmlns:a16="http://schemas.microsoft.com/office/drawing/2014/main" val="20002"/>
                    </a:ext>
                  </a:extLst>
                </a:gridCol>
                <a:gridCol w="405130">
                  <a:extLst>
                    <a:ext uri="{9D8B030D-6E8A-4147-A177-3AD203B41FA5}">
                      <a16:colId xmlns:a16="http://schemas.microsoft.com/office/drawing/2014/main" val="20003"/>
                    </a:ext>
                  </a:extLst>
                </a:gridCol>
                <a:gridCol w="405130">
                  <a:extLst>
                    <a:ext uri="{9D8B030D-6E8A-4147-A177-3AD203B41FA5}">
                      <a16:colId xmlns:a16="http://schemas.microsoft.com/office/drawing/2014/main" val="20004"/>
                    </a:ext>
                  </a:extLst>
                </a:gridCol>
                <a:gridCol w="413384">
                  <a:extLst>
                    <a:ext uri="{9D8B030D-6E8A-4147-A177-3AD203B41FA5}">
                      <a16:colId xmlns:a16="http://schemas.microsoft.com/office/drawing/2014/main" val="20005"/>
                    </a:ext>
                  </a:extLst>
                </a:gridCol>
              </a:tblGrid>
              <a:tr h="321690">
                <a:tc gridSpan="4">
                  <a:txBody>
                    <a:bodyPr/>
                    <a:lstStyle/>
                    <a:p>
                      <a:pPr marR="137160" algn="r">
                        <a:lnSpc>
                          <a:spcPts val="1710"/>
                        </a:lnSpc>
                      </a:pPr>
                      <a:r>
                        <a:rPr sz="1800" b="1" dirty="0">
                          <a:latin typeface="Trebuchet MS"/>
                          <a:cs typeface="Trebuchet MS"/>
                        </a:rPr>
                        <a:t>1</a:t>
                      </a:r>
                      <a:endParaRPr sz="1800" dirty="0">
                        <a:latin typeface="Trebuchet MS"/>
                        <a:cs typeface="Trebuchet MS"/>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R="137160" algn="r">
                        <a:lnSpc>
                          <a:spcPts val="1710"/>
                        </a:lnSpc>
                      </a:pPr>
                      <a:r>
                        <a:rPr sz="1800" b="1" dirty="0">
                          <a:latin typeface="Trebuchet MS"/>
                          <a:cs typeface="Trebuchet MS"/>
                        </a:rPr>
                        <a:t>0</a:t>
                      </a:r>
                      <a:endParaRPr sz="1800" dirty="0">
                        <a:latin typeface="Trebuchet MS"/>
                        <a:cs typeface="Trebuchet MS"/>
                      </a:endParaRPr>
                    </a:p>
                  </a:txBody>
                  <a:tcPr marL="0" marR="0" marT="0" marB="0"/>
                </a:tc>
                <a:tc>
                  <a:txBody>
                    <a:bodyPr/>
                    <a:lstStyle/>
                    <a:p>
                      <a:pPr marR="635" algn="ctr">
                        <a:lnSpc>
                          <a:spcPts val="1710"/>
                        </a:lnSpc>
                      </a:pPr>
                      <a:r>
                        <a:rPr sz="1800" b="1" dirty="0">
                          <a:latin typeface="Trebuchet MS"/>
                          <a:cs typeface="Trebuchet MS"/>
                        </a:rPr>
                        <a:t>1</a:t>
                      </a:r>
                      <a:endParaRPr sz="1800" dirty="0">
                        <a:latin typeface="Trebuchet MS"/>
                        <a:cs typeface="Trebuchet MS"/>
                      </a:endParaRPr>
                    </a:p>
                  </a:txBody>
                  <a:tcPr marL="0" marR="0" marT="0" marB="0"/>
                </a:tc>
                <a:extLst>
                  <a:ext uri="{0D108BD9-81ED-4DB2-BD59-A6C34878D82A}">
                    <a16:rowId xmlns:a16="http://schemas.microsoft.com/office/drawing/2014/main" val="10000"/>
                  </a:ext>
                </a:extLst>
              </a:tr>
              <a:tr h="413004">
                <a:tc gridSpan="4">
                  <a:txBody>
                    <a:bodyPr/>
                    <a:lstStyle/>
                    <a:p>
                      <a:pPr marL="959485">
                        <a:lnSpc>
                          <a:spcPts val="2645"/>
                        </a:lnSpc>
                        <a:tabLst>
                          <a:tab pos="1364615" algn="l"/>
                        </a:tabLst>
                      </a:pPr>
                      <a:r>
                        <a:rPr sz="4200" b="1" spc="-367" baseline="-16865" dirty="0">
                          <a:latin typeface="Trebuchet MS"/>
                          <a:cs typeface="Trebuchet MS"/>
                        </a:rPr>
                        <a:t>×	</a:t>
                      </a:r>
                      <a:r>
                        <a:rPr sz="1800" b="1" spc="-145" dirty="0">
                          <a:latin typeface="Trebuchet MS"/>
                          <a:cs typeface="Trebuchet MS"/>
                        </a:rPr>
                        <a:t>0</a:t>
                      </a:r>
                      <a:endParaRPr sz="1800" dirty="0">
                        <a:latin typeface="Trebuchet MS"/>
                        <a:cs typeface="Trebuchet MS"/>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R="137160" algn="r">
                        <a:lnSpc>
                          <a:spcPct val="100000"/>
                        </a:lnSpc>
                        <a:spcBef>
                          <a:spcPts val="280"/>
                        </a:spcBef>
                      </a:pPr>
                      <a:r>
                        <a:rPr sz="1800" b="1" dirty="0">
                          <a:latin typeface="Trebuchet MS"/>
                          <a:cs typeface="Trebuchet MS"/>
                        </a:rPr>
                        <a:t>1</a:t>
                      </a:r>
                      <a:endParaRPr sz="1800" dirty="0">
                        <a:latin typeface="Trebuchet MS"/>
                        <a:cs typeface="Trebuchet MS"/>
                      </a:endParaRPr>
                    </a:p>
                  </a:txBody>
                  <a:tcPr marL="0" marR="0" marT="35560" marB="0">
                    <a:lnB w="28575">
                      <a:solidFill>
                        <a:srgbClr val="000000"/>
                      </a:solidFill>
                      <a:prstDash val="solid"/>
                    </a:lnB>
                  </a:tcPr>
                </a:tc>
                <a:tc>
                  <a:txBody>
                    <a:bodyPr/>
                    <a:lstStyle/>
                    <a:p>
                      <a:pPr marR="635" algn="ctr">
                        <a:lnSpc>
                          <a:spcPct val="100000"/>
                        </a:lnSpc>
                        <a:spcBef>
                          <a:spcPts val="280"/>
                        </a:spcBef>
                      </a:pPr>
                      <a:r>
                        <a:rPr sz="1800" b="1" dirty="0">
                          <a:latin typeface="Trebuchet MS"/>
                          <a:cs typeface="Trebuchet MS"/>
                        </a:rPr>
                        <a:t>1</a:t>
                      </a:r>
                      <a:endParaRPr sz="1800" dirty="0">
                        <a:latin typeface="Trebuchet MS"/>
                        <a:cs typeface="Trebuchet MS"/>
                      </a:endParaRPr>
                    </a:p>
                  </a:txBody>
                  <a:tcPr marL="0" marR="0" marT="35560" marB="0">
                    <a:lnB w="28575">
                      <a:solidFill>
                        <a:srgbClr val="000000"/>
                      </a:solidFill>
                      <a:prstDash val="solid"/>
                    </a:lnB>
                  </a:tcPr>
                </a:tc>
                <a:extLst>
                  <a:ext uri="{0D108BD9-81ED-4DB2-BD59-A6C34878D82A}">
                    <a16:rowId xmlns:a16="http://schemas.microsoft.com/office/drawing/2014/main" val="10001"/>
                  </a:ext>
                </a:extLst>
              </a:tr>
              <a:tr h="436435">
                <a:tc>
                  <a:txBody>
                    <a:bodyPr/>
                    <a:lstStyle/>
                    <a:p>
                      <a:pPr>
                        <a:lnSpc>
                          <a:spcPct val="100000"/>
                        </a:lnSpc>
                      </a:pPr>
                      <a:endParaRPr sz="2200" dirty="0">
                        <a:latin typeface="Times New Roman"/>
                        <a:cs typeface="Times New Roman"/>
                      </a:endParaRPr>
                    </a:p>
                  </a:txBody>
                  <a:tcPr marL="0" marR="0" marT="0" marB="0"/>
                </a:tc>
                <a:tc>
                  <a:txBody>
                    <a:bodyPr/>
                    <a:lstStyle/>
                    <a:p>
                      <a:pPr>
                        <a:lnSpc>
                          <a:spcPct val="100000"/>
                        </a:lnSpc>
                      </a:pPr>
                      <a:endParaRPr sz="2200" dirty="0">
                        <a:latin typeface="Times New Roman"/>
                        <a:cs typeface="Times New Roman"/>
                      </a:endParaRPr>
                    </a:p>
                  </a:txBody>
                  <a:tcPr marL="0" marR="0" marT="0" marB="0"/>
                </a:tc>
                <a:tc>
                  <a:txBody>
                    <a:bodyPr/>
                    <a:lstStyle/>
                    <a:p>
                      <a:pPr>
                        <a:lnSpc>
                          <a:spcPct val="100000"/>
                        </a:lnSpc>
                      </a:pPr>
                      <a:endParaRPr sz="2200" dirty="0">
                        <a:latin typeface="Times New Roman"/>
                        <a:cs typeface="Times New Roman"/>
                      </a:endParaRPr>
                    </a:p>
                  </a:txBody>
                  <a:tcPr marL="0" marR="0" marT="0" marB="0"/>
                </a:tc>
                <a:tc>
                  <a:txBody>
                    <a:bodyPr/>
                    <a:lstStyle/>
                    <a:p>
                      <a:pPr marR="136525" algn="r">
                        <a:lnSpc>
                          <a:spcPct val="100000"/>
                        </a:lnSpc>
                        <a:spcBef>
                          <a:spcPts val="450"/>
                        </a:spcBef>
                      </a:pPr>
                      <a:r>
                        <a:rPr sz="1800" b="1" dirty="0">
                          <a:latin typeface="Trebuchet MS"/>
                          <a:cs typeface="Trebuchet MS"/>
                        </a:rPr>
                        <a:t>1</a:t>
                      </a:r>
                      <a:endParaRPr sz="1800" dirty="0">
                        <a:latin typeface="Trebuchet MS"/>
                        <a:cs typeface="Trebuchet MS"/>
                      </a:endParaRPr>
                    </a:p>
                  </a:txBody>
                  <a:tcPr marL="0" marR="0" marT="57150" marB="0"/>
                </a:tc>
                <a:tc>
                  <a:txBody>
                    <a:bodyPr/>
                    <a:lstStyle/>
                    <a:p>
                      <a:pPr marR="136525" algn="r">
                        <a:lnSpc>
                          <a:spcPct val="100000"/>
                        </a:lnSpc>
                        <a:spcBef>
                          <a:spcPts val="450"/>
                        </a:spcBef>
                      </a:pPr>
                      <a:r>
                        <a:rPr sz="1800" b="1" dirty="0">
                          <a:latin typeface="Trebuchet MS"/>
                          <a:cs typeface="Trebuchet MS"/>
                        </a:rPr>
                        <a:t>0</a:t>
                      </a:r>
                      <a:endParaRPr sz="1800" dirty="0">
                        <a:latin typeface="Trebuchet MS"/>
                        <a:cs typeface="Trebuchet MS"/>
                      </a:endParaRPr>
                    </a:p>
                  </a:txBody>
                  <a:tcPr marL="0" marR="0" marT="57150" marB="0">
                    <a:lnT w="28575" cap="flat" cmpd="sng" algn="ctr">
                      <a:solidFill>
                        <a:srgbClr val="000000"/>
                      </a:solidFill>
                      <a:prstDash val="solid"/>
                      <a:round/>
                      <a:headEnd type="none" w="med" len="med"/>
                      <a:tailEnd type="none" w="med" len="med"/>
                    </a:lnT>
                  </a:tcPr>
                </a:tc>
                <a:tc>
                  <a:txBody>
                    <a:bodyPr/>
                    <a:lstStyle/>
                    <a:p>
                      <a:pPr algn="ctr">
                        <a:lnSpc>
                          <a:spcPct val="100000"/>
                        </a:lnSpc>
                        <a:spcBef>
                          <a:spcPts val="450"/>
                        </a:spcBef>
                      </a:pPr>
                      <a:r>
                        <a:rPr sz="1800" b="1" dirty="0">
                          <a:latin typeface="Trebuchet MS"/>
                          <a:cs typeface="Trebuchet MS"/>
                        </a:rPr>
                        <a:t>1</a:t>
                      </a:r>
                      <a:endParaRPr sz="1800" dirty="0">
                        <a:latin typeface="Trebuchet MS"/>
                        <a:cs typeface="Trebuchet MS"/>
                      </a:endParaRPr>
                    </a:p>
                  </a:txBody>
                  <a:tcPr marL="0" marR="0" marT="57150" marB="0">
                    <a:lnT w="28575"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2"/>
                  </a:ext>
                </a:extLst>
              </a:tr>
              <a:tr h="414845">
                <a:tc>
                  <a:txBody>
                    <a:bodyPr/>
                    <a:lstStyle/>
                    <a:p>
                      <a:pPr>
                        <a:lnSpc>
                          <a:spcPct val="100000"/>
                        </a:lnSpc>
                      </a:pPr>
                      <a:endParaRPr sz="2200" dirty="0">
                        <a:latin typeface="Times New Roman"/>
                        <a:cs typeface="Times New Roman"/>
                      </a:endParaRPr>
                    </a:p>
                  </a:txBody>
                  <a:tcPr marL="0" marR="0" marT="0" marB="0"/>
                </a:tc>
                <a:tc>
                  <a:txBody>
                    <a:bodyPr/>
                    <a:lstStyle/>
                    <a:p>
                      <a:pPr>
                        <a:lnSpc>
                          <a:spcPct val="100000"/>
                        </a:lnSpc>
                      </a:pPr>
                      <a:endParaRPr sz="2200" dirty="0">
                        <a:latin typeface="Times New Roman"/>
                        <a:cs typeface="Times New Roman"/>
                      </a:endParaRPr>
                    </a:p>
                  </a:txBody>
                  <a:tcPr marL="0" marR="0" marT="0" marB="0"/>
                </a:tc>
                <a:tc>
                  <a:txBody>
                    <a:bodyPr/>
                    <a:lstStyle/>
                    <a:p>
                      <a:pPr marR="136525" algn="r">
                        <a:lnSpc>
                          <a:spcPct val="100000"/>
                        </a:lnSpc>
                        <a:spcBef>
                          <a:spcPts val="280"/>
                        </a:spcBef>
                      </a:pPr>
                      <a:r>
                        <a:rPr sz="1800" b="1" dirty="0">
                          <a:latin typeface="Trebuchet MS"/>
                          <a:cs typeface="Trebuchet MS"/>
                        </a:rPr>
                        <a:t>1</a:t>
                      </a:r>
                      <a:endParaRPr sz="1800" dirty="0">
                        <a:latin typeface="Trebuchet MS"/>
                        <a:cs typeface="Trebuchet MS"/>
                      </a:endParaRPr>
                    </a:p>
                  </a:txBody>
                  <a:tcPr marL="0" marR="0" marT="35560" marB="0"/>
                </a:tc>
                <a:tc>
                  <a:txBody>
                    <a:bodyPr/>
                    <a:lstStyle/>
                    <a:p>
                      <a:pPr marR="136525" algn="r">
                        <a:lnSpc>
                          <a:spcPct val="100000"/>
                        </a:lnSpc>
                        <a:spcBef>
                          <a:spcPts val="280"/>
                        </a:spcBef>
                      </a:pPr>
                      <a:r>
                        <a:rPr sz="1800" b="1" dirty="0">
                          <a:latin typeface="Trebuchet MS"/>
                          <a:cs typeface="Trebuchet MS"/>
                        </a:rPr>
                        <a:t>0</a:t>
                      </a:r>
                      <a:endParaRPr sz="1800" dirty="0">
                        <a:latin typeface="Trebuchet MS"/>
                        <a:cs typeface="Trebuchet MS"/>
                      </a:endParaRPr>
                    </a:p>
                  </a:txBody>
                  <a:tcPr marL="0" marR="0" marT="35560" marB="0"/>
                </a:tc>
                <a:tc>
                  <a:txBody>
                    <a:bodyPr/>
                    <a:lstStyle/>
                    <a:p>
                      <a:pPr marR="136525" algn="r">
                        <a:lnSpc>
                          <a:spcPct val="100000"/>
                        </a:lnSpc>
                        <a:spcBef>
                          <a:spcPts val="280"/>
                        </a:spcBef>
                      </a:pPr>
                      <a:r>
                        <a:rPr sz="1800" b="1" dirty="0">
                          <a:latin typeface="Trebuchet MS"/>
                          <a:cs typeface="Trebuchet MS"/>
                        </a:rPr>
                        <a:t>1</a:t>
                      </a:r>
                      <a:endParaRPr sz="1800" dirty="0">
                        <a:latin typeface="Trebuchet MS"/>
                        <a:cs typeface="Trebuchet MS"/>
                      </a:endParaRPr>
                    </a:p>
                  </a:txBody>
                  <a:tcPr marL="0" marR="0" marT="35560" marB="0"/>
                </a:tc>
                <a:tc>
                  <a:txBody>
                    <a:bodyPr/>
                    <a:lstStyle/>
                    <a:p>
                      <a:pPr>
                        <a:lnSpc>
                          <a:spcPct val="100000"/>
                        </a:lnSpc>
                      </a:pPr>
                      <a:endParaRPr sz="2200" dirty="0">
                        <a:latin typeface="Times New Roman"/>
                        <a:cs typeface="Times New Roman"/>
                      </a:endParaRPr>
                    </a:p>
                  </a:txBody>
                  <a:tcPr marL="0" marR="0" marT="0" marB="0"/>
                </a:tc>
                <a:extLst>
                  <a:ext uri="{0D108BD9-81ED-4DB2-BD59-A6C34878D82A}">
                    <a16:rowId xmlns:a16="http://schemas.microsoft.com/office/drawing/2014/main" val="10003"/>
                  </a:ext>
                </a:extLst>
              </a:tr>
              <a:tr h="409066">
                <a:tc>
                  <a:txBody>
                    <a:bodyPr/>
                    <a:lstStyle/>
                    <a:p>
                      <a:pPr>
                        <a:lnSpc>
                          <a:spcPct val="100000"/>
                        </a:lnSpc>
                      </a:pPr>
                      <a:endParaRPr sz="2200" dirty="0">
                        <a:latin typeface="Times New Roman"/>
                        <a:cs typeface="Times New Roman"/>
                      </a:endParaRPr>
                    </a:p>
                  </a:txBody>
                  <a:tcPr marL="0" marR="0" marT="0" marB="0">
                    <a:lnB w="38100">
                      <a:solidFill>
                        <a:srgbClr val="000000"/>
                      </a:solidFill>
                      <a:prstDash val="solid"/>
                    </a:lnB>
                  </a:tcPr>
                </a:tc>
                <a:tc>
                  <a:txBody>
                    <a:bodyPr/>
                    <a:lstStyle/>
                    <a:p>
                      <a:pPr marR="137160" algn="r">
                        <a:lnSpc>
                          <a:spcPct val="100000"/>
                        </a:lnSpc>
                        <a:spcBef>
                          <a:spcPts val="280"/>
                        </a:spcBef>
                      </a:pPr>
                      <a:r>
                        <a:rPr sz="1800" b="1" dirty="0">
                          <a:latin typeface="Trebuchet MS"/>
                          <a:cs typeface="Trebuchet MS"/>
                        </a:rPr>
                        <a:t>0</a:t>
                      </a:r>
                      <a:endParaRPr sz="1800" dirty="0">
                        <a:latin typeface="Trebuchet MS"/>
                        <a:cs typeface="Trebuchet MS"/>
                      </a:endParaRPr>
                    </a:p>
                  </a:txBody>
                  <a:tcPr marL="0" marR="0" marT="35560" marB="0">
                    <a:lnB w="38100">
                      <a:solidFill>
                        <a:srgbClr val="000000"/>
                      </a:solidFill>
                      <a:prstDash val="solid"/>
                    </a:lnB>
                  </a:tcPr>
                </a:tc>
                <a:tc>
                  <a:txBody>
                    <a:bodyPr/>
                    <a:lstStyle/>
                    <a:p>
                      <a:pPr marR="136525" algn="r">
                        <a:lnSpc>
                          <a:spcPct val="100000"/>
                        </a:lnSpc>
                        <a:spcBef>
                          <a:spcPts val="280"/>
                        </a:spcBef>
                      </a:pPr>
                      <a:r>
                        <a:rPr sz="1800" b="1" dirty="0">
                          <a:latin typeface="Trebuchet MS"/>
                          <a:cs typeface="Trebuchet MS"/>
                        </a:rPr>
                        <a:t>0</a:t>
                      </a:r>
                      <a:endParaRPr sz="1800" dirty="0">
                        <a:latin typeface="Trebuchet MS"/>
                        <a:cs typeface="Trebuchet MS"/>
                      </a:endParaRPr>
                    </a:p>
                  </a:txBody>
                  <a:tcPr marL="0" marR="0" marT="35560" marB="0">
                    <a:lnB w="38100">
                      <a:solidFill>
                        <a:srgbClr val="000000"/>
                      </a:solidFill>
                      <a:prstDash val="solid"/>
                    </a:lnB>
                  </a:tcPr>
                </a:tc>
                <a:tc>
                  <a:txBody>
                    <a:bodyPr/>
                    <a:lstStyle/>
                    <a:p>
                      <a:pPr marR="136525" algn="r">
                        <a:lnSpc>
                          <a:spcPct val="100000"/>
                        </a:lnSpc>
                        <a:spcBef>
                          <a:spcPts val="280"/>
                        </a:spcBef>
                      </a:pPr>
                      <a:r>
                        <a:rPr sz="1800" b="1" dirty="0">
                          <a:latin typeface="Trebuchet MS"/>
                          <a:cs typeface="Trebuchet MS"/>
                        </a:rPr>
                        <a:t>0</a:t>
                      </a:r>
                      <a:endParaRPr sz="1800" dirty="0">
                        <a:latin typeface="Trebuchet MS"/>
                        <a:cs typeface="Trebuchet MS"/>
                      </a:endParaRPr>
                    </a:p>
                  </a:txBody>
                  <a:tcPr marL="0" marR="0" marT="35560" marB="0">
                    <a:lnB w="38100">
                      <a:solidFill>
                        <a:srgbClr val="000000"/>
                      </a:solidFill>
                      <a:prstDash val="solid"/>
                    </a:lnB>
                  </a:tcPr>
                </a:tc>
                <a:tc>
                  <a:txBody>
                    <a:bodyPr/>
                    <a:lstStyle/>
                    <a:p>
                      <a:pPr>
                        <a:lnSpc>
                          <a:spcPct val="100000"/>
                        </a:lnSpc>
                      </a:pPr>
                      <a:endParaRPr sz="2200" dirty="0">
                        <a:latin typeface="Times New Roman"/>
                        <a:cs typeface="Times New Roman"/>
                      </a:endParaRPr>
                    </a:p>
                  </a:txBody>
                  <a:tcPr marL="0" marR="0" marT="0" marB="0">
                    <a:lnB w="38100">
                      <a:solidFill>
                        <a:srgbClr val="000000"/>
                      </a:solidFill>
                      <a:prstDash val="solid"/>
                    </a:lnB>
                  </a:tcPr>
                </a:tc>
                <a:tc>
                  <a:txBody>
                    <a:bodyPr/>
                    <a:lstStyle/>
                    <a:p>
                      <a:pPr>
                        <a:lnSpc>
                          <a:spcPct val="100000"/>
                        </a:lnSpc>
                      </a:pPr>
                      <a:endParaRPr sz="2200" dirty="0">
                        <a:latin typeface="Times New Roman"/>
                        <a:cs typeface="Times New Roman"/>
                      </a:endParaRPr>
                    </a:p>
                  </a:txBody>
                  <a:tcPr marL="0" marR="0" marT="0" marB="0">
                    <a:lnB w="38100">
                      <a:solidFill>
                        <a:srgbClr val="000000"/>
                      </a:solidFill>
                      <a:prstDash val="solid"/>
                    </a:lnB>
                  </a:tcPr>
                </a:tc>
                <a:extLst>
                  <a:ext uri="{0D108BD9-81ED-4DB2-BD59-A6C34878D82A}">
                    <a16:rowId xmlns:a16="http://schemas.microsoft.com/office/drawing/2014/main" val="10004"/>
                  </a:ext>
                </a:extLst>
              </a:tr>
              <a:tr h="345186">
                <a:tc>
                  <a:txBody>
                    <a:bodyPr/>
                    <a:lstStyle/>
                    <a:p>
                      <a:pPr marL="3175" algn="ctr">
                        <a:lnSpc>
                          <a:spcPts val="2150"/>
                        </a:lnSpc>
                        <a:spcBef>
                          <a:spcPts val="465"/>
                        </a:spcBef>
                      </a:pPr>
                      <a:r>
                        <a:rPr sz="1800" b="1" dirty="0">
                          <a:latin typeface="Trebuchet MS"/>
                          <a:cs typeface="Trebuchet MS"/>
                        </a:rPr>
                        <a:t>0</a:t>
                      </a:r>
                      <a:endParaRPr sz="1800" dirty="0">
                        <a:latin typeface="Trebuchet MS"/>
                        <a:cs typeface="Trebuchet MS"/>
                      </a:endParaRPr>
                    </a:p>
                  </a:txBody>
                  <a:tcPr marL="0" marR="0" marT="59055" marB="0">
                    <a:lnT w="38100">
                      <a:solidFill>
                        <a:srgbClr val="000000"/>
                      </a:solidFill>
                      <a:prstDash val="solid"/>
                    </a:lnT>
                  </a:tcPr>
                </a:tc>
                <a:tc>
                  <a:txBody>
                    <a:bodyPr/>
                    <a:lstStyle/>
                    <a:p>
                      <a:pPr marR="138430" algn="r">
                        <a:lnSpc>
                          <a:spcPts val="2150"/>
                        </a:lnSpc>
                        <a:spcBef>
                          <a:spcPts val="465"/>
                        </a:spcBef>
                      </a:pPr>
                      <a:r>
                        <a:rPr sz="1800" b="1" dirty="0">
                          <a:latin typeface="Trebuchet MS"/>
                          <a:cs typeface="Trebuchet MS"/>
                        </a:rPr>
                        <a:t>0</a:t>
                      </a:r>
                      <a:endParaRPr sz="1800" dirty="0">
                        <a:latin typeface="Trebuchet MS"/>
                        <a:cs typeface="Trebuchet MS"/>
                      </a:endParaRPr>
                    </a:p>
                  </a:txBody>
                  <a:tcPr marL="0" marR="0" marT="59055" marB="0">
                    <a:lnT w="38100">
                      <a:solidFill>
                        <a:srgbClr val="000000"/>
                      </a:solidFill>
                      <a:prstDash val="solid"/>
                    </a:lnT>
                  </a:tcPr>
                </a:tc>
                <a:tc>
                  <a:txBody>
                    <a:bodyPr/>
                    <a:lstStyle/>
                    <a:p>
                      <a:pPr marR="137160" algn="r">
                        <a:lnSpc>
                          <a:spcPts val="2150"/>
                        </a:lnSpc>
                        <a:spcBef>
                          <a:spcPts val="465"/>
                        </a:spcBef>
                      </a:pPr>
                      <a:r>
                        <a:rPr sz="1800" b="1" dirty="0">
                          <a:latin typeface="Trebuchet MS"/>
                          <a:cs typeface="Trebuchet MS"/>
                        </a:rPr>
                        <a:t>1</a:t>
                      </a:r>
                      <a:endParaRPr sz="1800" dirty="0">
                        <a:latin typeface="Trebuchet MS"/>
                        <a:cs typeface="Trebuchet MS"/>
                      </a:endParaRPr>
                    </a:p>
                  </a:txBody>
                  <a:tcPr marL="0" marR="0" marT="59055" marB="0">
                    <a:lnT w="38100">
                      <a:solidFill>
                        <a:srgbClr val="000000"/>
                      </a:solidFill>
                      <a:prstDash val="solid"/>
                    </a:lnT>
                  </a:tcPr>
                </a:tc>
                <a:tc>
                  <a:txBody>
                    <a:bodyPr/>
                    <a:lstStyle/>
                    <a:p>
                      <a:pPr marR="137795" algn="r">
                        <a:lnSpc>
                          <a:spcPts val="2150"/>
                        </a:lnSpc>
                        <a:spcBef>
                          <a:spcPts val="465"/>
                        </a:spcBef>
                      </a:pPr>
                      <a:r>
                        <a:rPr sz="1800" b="1" dirty="0">
                          <a:latin typeface="Trebuchet MS"/>
                          <a:cs typeface="Trebuchet MS"/>
                        </a:rPr>
                        <a:t>1</a:t>
                      </a:r>
                      <a:endParaRPr sz="1800" dirty="0">
                        <a:latin typeface="Trebuchet MS"/>
                        <a:cs typeface="Trebuchet MS"/>
                      </a:endParaRPr>
                    </a:p>
                  </a:txBody>
                  <a:tcPr marL="0" marR="0" marT="59055" marB="0">
                    <a:lnT w="38100">
                      <a:solidFill>
                        <a:srgbClr val="000000"/>
                      </a:solidFill>
                      <a:prstDash val="solid"/>
                    </a:lnT>
                  </a:tcPr>
                </a:tc>
                <a:tc>
                  <a:txBody>
                    <a:bodyPr/>
                    <a:lstStyle/>
                    <a:p>
                      <a:pPr marR="137160" algn="r">
                        <a:lnSpc>
                          <a:spcPts val="2150"/>
                        </a:lnSpc>
                        <a:spcBef>
                          <a:spcPts val="465"/>
                        </a:spcBef>
                      </a:pPr>
                      <a:r>
                        <a:rPr sz="1800" b="1" dirty="0">
                          <a:latin typeface="Trebuchet MS"/>
                          <a:cs typeface="Trebuchet MS"/>
                        </a:rPr>
                        <a:t>1</a:t>
                      </a:r>
                      <a:endParaRPr sz="1800" dirty="0">
                        <a:latin typeface="Trebuchet MS"/>
                        <a:cs typeface="Trebuchet MS"/>
                      </a:endParaRPr>
                    </a:p>
                  </a:txBody>
                  <a:tcPr marL="0" marR="0" marT="59055" marB="0">
                    <a:lnT w="38100">
                      <a:solidFill>
                        <a:srgbClr val="000000"/>
                      </a:solidFill>
                      <a:prstDash val="solid"/>
                    </a:lnT>
                  </a:tcPr>
                </a:tc>
                <a:tc>
                  <a:txBody>
                    <a:bodyPr/>
                    <a:lstStyle/>
                    <a:p>
                      <a:pPr marR="1270" algn="ctr">
                        <a:lnSpc>
                          <a:spcPts val="2150"/>
                        </a:lnSpc>
                        <a:spcBef>
                          <a:spcPts val="465"/>
                        </a:spcBef>
                      </a:pPr>
                      <a:r>
                        <a:rPr sz="1800" b="1" dirty="0">
                          <a:latin typeface="Trebuchet MS"/>
                          <a:cs typeface="Trebuchet MS"/>
                        </a:rPr>
                        <a:t>1</a:t>
                      </a:r>
                      <a:endParaRPr sz="1800" dirty="0">
                        <a:latin typeface="Trebuchet MS"/>
                        <a:cs typeface="Trebuchet MS"/>
                      </a:endParaRPr>
                    </a:p>
                  </a:txBody>
                  <a:tcPr marL="0" marR="0" marT="59055" marB="0">
                    <a:lnT w="38100">
                      <a:solidFill>
                        <a:srgbClr val="000000"/>
                      </a:solidFill>
                      <a:prstDash val="solid"/>
                    </a:lnT>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059941" y="1217753"/>
            <a:ext cx="7256145" cy="2164715"/>
          </a:xfrm>
          <a:prstGeom prst="rect">
            <a:avLst/>
          </a:prstGeom>
        </p:spPr>
        <p:txBody>
          <a:bodyPr vert="horz" wrap="square" lIns="0" tIns="13970" rIns="0" bIns="0" rtlCol="0">
            <a:spAutoFit/>
          </a:bodyPr>
          <a:lstStyle/>
          <a:p>
            <a:pPr marL="356870" indent="-344805">
              <a:spcBef>
                <a:spcPts val="110"/>
              </a:spcBef>
              <a:buClr>
                <a:srgbClr val="008080"/>
              </a:buClr>
              <a:buFont typeface="Arial"/>
              <a:buChar char="•"/>
              <a:tabLst>
                <a:tab pos="356870" algn="l"/>
                <a:tab pos="357505" algn="l"/>
              </a:tabLst>
            </a:pPr>
            <a:r>
              <a:rPr sz="2200" spc="-165" dirty="0">
                <a:solidFill>
                  <a:prstClr val="black"/>
                </a:solidFill>
                <a:cs typeface="Arimo"/>
              </a:rPr>
              <a:t>We </a:t>
            </a:r>
            <a:r>
              <a:rPr sz="2200" spc="-150" dirty="0">
                <a:solidFill>
                  <a:prstClr val="black"/>
                </a:solidFill>
                <a:cs typeface="Arimo"/>
              </a:rPr>
              <a:t>can </a:t>
            </a:r>
            <a:r>
              <a:rPr sz="2200" spc="-120" dirty="0">
                <a:solidFill>
                  <a:prstClr val="black"/>
                </a:solidFill>
                <a:cs typeface="Arimo"/>
              </a:rPr>
              <a:t>also </a:t>
            </a:r>
            <a:r>
              <a:rPr sz="2200" spc="-150" dirty="0">
                <a:solidFill>
                  <a:prstClr val="black"/>
                </a:solidFill>
                <a:cs typeface="Arimo"/>
              </a:rPr>
              <a:t>make </a:t>
            </a:r>
            <a:r>
              <a:rPr sz="2200" spc="-114" dirty="0">
                <a:solidFill>
                  <a:prstClr val="black"/>
                </a:solidFill>
                <a:cs typeface="Arimo"/>
              </a:rPr>
              <a:t>an </a:t>
            </a:r>
            <a:r>
              <a:rPr sz="2200" i="1" spc="5" dirty="0">
                <a:solidFill>
                  <a:prstClr val="black"/>
                </a:solidFill>
                <a:cs typeface="Carlito"/>
              </a:rPr>
              <a:t>n </a:t>
            </a:r>
            <a:r>
              <a:rPr sz="2200" spc="-185" dirty="0">
                <a:solidFill>
                  <a:prstClr val="black"/>
                </a:solidFill>
                <a:cs typeface="Arimo"/>
              </a:rPr>
              <a:t>× </a:t>
            </a:r>
            <a:r>
              <a:rPr sz="2200" i="1" spc="5" dirty="0">
                <a:solidFill>
                  <a:prstClr val="black"/>
                </a:solidFill>
                <a:cs typeface="Carlito"/>
              </a:rPr>
              <a:t>m </a:t>
            </a:r>
            <a:r>
              <a:rPr sz="2200" spc="-5" dirty="0">
                <a:solidFill>
                  <a:prstClr val="black"/>
                </a:solidFill>
                <a:cs typeface="Arimo"/>
              </a:rPr>
              <a:t>“block” </a:t>
            </a:r>
            <a:r>
              <a:rPr sz="2200" spc="-15" dirty="0">
                <a:solidFill>
                  <a:prstClr val="black"/>
                </a:solidFill>
                <a:cs typeface="Arimo"/>
              </a:rPr>
              <a:t>multiplier </a:t>
            </a:r>
            <a:r>
              <a:rPr sz="2200" spc="-100" dirty="0">
                <a:solidFill>
                  <a:prstClr val="black"/>
                </a:solidFill>
                <a:cs typeface="Arimo"/>
              </a:rPr>
              <a:t>and </a:t>
            </a:r>
            <a:r>
              <a:rPr sz="2200" spc="-150" dirty="0">
                <a:solidFill>
                  <a:prstClr val="black"/>
                </a:solidFill>
                <a:cs typeface="Arimo"/>
              </a:rPr>
              <a:t>use </a:t>
            </a:r>
            <a:r>
              <a:rPr sz="2200" spc="-10" dirty="0">
                <a:solidFill>
                  <a:prstClr val="black"/>
                </a:solidFill>
                <a:cs typeface="Arimo"/>
              </a:rPr>
              <a:t>that</a:t>
            </a:r>
            <a:r>
              <a:rPr sz="2200" spc="-500" dirty="0">
                <a:solidFill>
                  <a:prstClr val="black"/>
                </a:solidFill>
                <a:cs typeface="Arimo"/>
              </a:rPr>
              <a:t> </a:t>
            </a:r>
            <a:r>
              <a:rPr sz="2200" spc="-10" dirty="0">
                <a:solidFill>
                  <a:prstClr val="black"/>
                </a:solidFill>
                <a:cs typeface="Arimo"/>
              </a:rPr>
              <a:t>to</a:t>
            </a:r>
            <a:endParaRPr sz="2200" dirty="0">
              <a:solidFill>
                <a:prstClr val="black"/>
              </a:solidFill>
              <a:cs typeface="Arimo"/>
            </a:endParaRPr>
          </a:p>
          <a:p>
            <a:pPr marL="356870"/>
            <a:r>
              <a:rPr sz="2200" spc="-20" dirty="0">
                <a:solidFill>
                  <a:prstClr val="black"/>
                </a:solidFill>
                <a:cs typeface="Arimo"/>
              </a:rPr>
              <a:t>form </a:t>
            </a:r>
            <a:r>
              <a:rPr sz="2200" spc="-30" dirty="0">
                <a:solidFill>
                  <a:prstClr val="black"/>
                </a:solidFill>
                <a:cs typeface="Arimo"/>
              </a:rPr>
              <a:t>partial</a:t>
            </a:r>
            <a:r>
              <a:rPr sz="2200" spc="-390" dirty="0">
                <a:solidFill>
                  <a:prstClr val="black"/>
                </a:solidFill>
                <a:cs typeface="Arimo"/>
              </a:rPr>
              <a:t> </a:t>
            </a:r>
            <a:r>
              <a:rPr sz="2200" spc="-70" dirty="0">
                <a:solidFill>
                  <a:prstClr val="black"/>
                </a:solidFill>
                <a:cs typeface="Arimo"/>
              </a:rPr>
              <a:t>products.</a:t>
            </a:r>
            <a:endParaRPr sz="2200" dirty="0">
              <a:solidFill>
                <a:prstClr val="black"/>
              </a:solidFill>
              <a:cs typeface="Arimo"/>
            </a:endParaRPr>
          </a:p>
          <a:p>
            <a:pPr marL="356870" indent="-344805">
              <a:spcBef>
                <a:spcPts val="505"/>
              </a:spcBef>
              <a:buClr>
                <a:srgbClr val="008080"/>
              </a:buClr>
              <a:buFont typeface="Arial"/>
              <a:buChar char="•"/>
              <a:tabLst>
                <a:tab pos="356870" algn="l"/>
                <a:tab pos="357505" algn="l"/>
              </a:tabLst>
            </a:pPr>
            <a:r>
              <a:rPr sz="2200" spc="-140" dirty="0">
                <a:solidFill>
                  <a:prstClr val="black"/>
                </a:solidFill>
                <a:cs typeface="Arimo"/>
              </a:rPr>
              <a:t>Example: </a:t>
            </a:r>
            <a:r>
              <a:rPr sz="2200" spc="-105" dirty="0">
                <a:solidFill>
                  <a:prstClr val="black"/>
                </a:solidFill>
                <a:cs typeface="Arimo"/>
              </a:rPr>
              <a:t>2 </a:t>
            </a:r>
            <a:r>
              <a:rPr sz="2200" spc="-185" dirty="0">
                <a:solidFill>
                  <a:prstClr val="black"/>
                </a:solidFill>
                <a:cs typeface="Arimo"/>
              </a:rPr>
              <a:t>× </a:t>
            </a:r>
            <a:r>
              <a:rPr sz="2200" spc="-105" dirty="0">
                <a:solidFill>
                  <a:prstClr val="black"/>
                </a:solidFill>
                <a:cs typeface="Arimo"/>
              </a:rPr>
              <a:t>2 </a:t>
            </a:r>
            <a:r>
              <a:rPr sz="2200" spc="-125" dirty="0">
                <a:solidFill>
                  <a:prstClr val="black"/>
                </a:solidFill>
                <a:cs typeface="Arimo"/>
              </a:rPr>
              <a:t>– </a:t>
            </a:r>
            <a:r>
              <a:rPr sz="2200" spc="-155" dirty="0">
                <a:solidFill>
                  <a:prstClr val="black"/>
                </a:solidFill>
                <a:cs typeface="Arimo"/>
              </a:rPr>
              <a:t>The </a:t>
            </a:r>
            <a:r>
              <a:rPr sz="2200" spc="-85" dirty="0">
                <a:solidFill>
                  <a:prstClr val="black"/>
                </a:solidFill>
                <a:cs typeface="Arimo"/>
              </a:rPr>
              <a:t>logic equations </a:t>
            </a:r>
            <a:r>
              <a:rPr sz="2200" spc="-20" dirty="0">
                <a:solidFill>
                  <a:prstClr val="black"/>
                </a:solidFill>
                <a:cs typeface="Arimo"/>
              </a:rPr>
              <a:t>for </a:t>
            </a:r>
            <a:r>
              <a:rPr sz="2200" spc="-130" dirty="0">
                <a:solidFill>
                  <a:prstClr val="black"/>
                </a:solidFill>
                <a:cs typeface="Arimo"/>
              </a:rPr>
              <a:t>each</a:t>
            </a:r>
            <a:r>
              <a:rPr sz="2200" spc="-275" dirty="0">
                <a:solidFill>
                  <a:prstClr val="black"/>
                </a:solidFill>
                <a:cs typeface="Arimo"/>
              </a:rPr>
              <a:t> </a:t>
            </a:r>
            <a:r>
              <a:rPr sz="2200" spc="-50" dirty="0">
                <a:solidFill>
                  <a:prstClr val="black"/>
                </a:solidFill>
                <a:cs typeface="Arimo"/>
              </a:rPr>
              <a:t>partial-product</a:t>
            </a:r>
            <a:endParaRPr sz="2200" dirty="0">
              <a:solidFill>
                <a:prstClr val="black"/>
              </a:solidFill>
              <a:cs typeface="Arimo"/>
            </a:endParaRPr>
          </a:p>
          <a:p>
            <a:pPr marL="356870"/>
            <a:r>
              <a:rPr sz="2200" spc="-60" dirty="0">
                <a:solidFill>
                  <a:prstClr val="black"/>
                </a:solidFill>
                <a:cs typeface="Arimo"/>
              </a:rPr>
              <a:t>binary </a:t>
            </a:r>
            <a:r>
              <a:rPr sz="2200" spc="-25" dirty="0">
                <a:solidFill>
                  <a:prstClr val="black"/>
                </a:solidFill>
                <a:cs typeface="Arimo"/>
              </a:rPr>
              <a:t>digit</a:t>
            </a:r>
            <a:r>
              <a:rPr sz="2200" spc="-434" dirty="0">
                <a:solidFill>
                  <a:prstClr val="black"/>
                </a:solidFill>
                <a:cs typeface="Arimo"/>
              </a:rPr>
              <a:t> </a:t>
            </a:r>
            <a:r>
              <a:rPr sz="2200" spc="-95" dirty="0">
                <a:solidFill>
                  <a:prstClr val="black"/>
                </a:solidFill>
                <a:cs typeface="Arimo"/>
              </a:rPr>
              <a:t>are </a:t>
            </a:r>
            <a:r>
              <a:rPr sz="2200" spc="-90" dirty="0">
                <a:solidFill>
                  <a:prstClr val="black"/>
                </a:solidFill>
                <a:cs typeface="Arimo"/>
              </a:rPr>
              <a:t>shown </a:t>
            </a:r>
            <a:r>
              <a:rPr sz="2200" spc="-50" dirty="0">
                <a:solidFill>
                  <a:prstClr val="black"/>
                </a:solidFill>
                <a:cs typeface="Arimo"/>
              </a:rPr>
              <a:t>below</a:t>
            </a:r>
            <a:endParaRPr sz="2200" dirty="0">
              <a:solidFill>
                <a:prstClr val="black"/>
              </a:solidFill>
              <a:cs typeface="Arimo"/>
            </a:endParaRPr>
          </a:p>
          <a:p>
            <a:pPr marL="356870" indent="-344805">
              <a:spcBef>
                <a:spcPts val="484"/>
              </a:spcBef>
              <a:buClr>
                <a:srgbClr val="008080"/>
              </a:buClr>
              <a:buFont typeface="Arial"/>
              <a:buChar char="•"/>
              <a:tabLst>
                <a:tab pos="356870" algn="l"/>
                <a:tab pos="357505" algn="l"/>
              </a:tabLst>
            </a:pPr>
            <a:r>
              <a:rPr sz="2200" spc="-165" dirty="0">
                <a:solidFill>
                  <a:prstClr val="black"/>
                </a:solidFill>
                <a:cs typeface="Arimo"/>
              </a:rPr>
              <a:t>We</a:t>
            </a:r>
            <a:r>
              <a:rPr sz="2200" spc="-225" dirty="0">
                <a:solidFill>
                  <a:prstClr val="black"/>
                </a:solidFill>
                <a:cs typeface="Arimo"/>
              </a:rPr>
              <a:t> </a:t>
            </a:r>
            <a:r>
              <a:rPr sz="2200" spc="-100" dirty="0">
                <a:solidFill>
                  <a:prstClr val="black"/>
                </a:solidFill>
                <a:cs typeface="Arimo"/>
              </a:rPr>
              <a:t>need</a:t>
            </a:r>
            <a:r>
              <a:rPr sz="2200" spc="-110" dirty="0">
                <a:solidFill>
                  <a:prstClr val="black"/>
                </a:solidFill>
                <a:cs typeface="Arimo"/>
              </a:rPr>
              <a:t> </a:t>
            </a:r>
            <a:r>
              <a:rPr sz="2200" spc="25" dirty="0">
                <a:solidFill>
                  <a:prstClr val="black"/>
                </a:solidFill>
                <a:cs typeface="Arimo"/>
              </a:rPr>
              <a:t>to</a:t>
            </a:r>
            <a:r>
              <a:rPr sz="2200" spc="-150" dirty="0">
                <a:solidFill>
                  <a:prstClr val="black"/>
                </a:solidFill>
                <a:cs typeface="Arimo"/>
              </a:rPr>
              <a:t> </a:t>
            </a:r>
            <a:r>
              <a:rPr sz="2200" spc="-20" dirty="0">
                <a:solidFill>
                  <a:prstClr val="black"/>
                </a:solidFill>
                <a:cs typeface="Arimo"/>
              </a:rPr>
              <a:t>"add"</a:t>
            </a:r>
            <a:r>
              <a:rPr sz="2200" spc="-155" dirty="0">
                <a:solidFill>
                  <a:prstClr val="black"/>
                </a:solidFill>
                <a:cs typeface="Arimo"/>
              </a:rPr>
              <a:t> </a:t>
            </a:r>
            <a:r>
              <a:rPr sz="2200" spc="-20" dirty="0">
                <a:solidFill>
                  <a:prstClr val="black"/>
                </a:solidFill>
                <a:cs typeface="Arimo"/>
              </a:rPr>
              <a:t>the</a:t>
            </a:r>
            <a:r>
              <a:rPr sz="2200" spc="-135" dirty="0">
                <a:solidFill>
                  <a:prstClr val="black"/>
                </a:solidFill>
                <a:cs typeface="Arimo"/>
              </a:rPr>
              <a:t> </a:t>
            </a:r>
            <a:r>
              <a:rPr sz="2200" spc="-100" dirty="0">
                <a:solidFill>
                  <a:prstClr val="black"/>
                </a:solidFill>
                <a:cs typeface="Arimo"/>
              </a:rPr>
              <a:t>columns</a:t>
            </a:r>
            <a:r>
              <a:rPr sz="2200" spc="-200" dirty="0">
                <a:solidFill>
                  <a:prstClr val="black"/>
                </a:solidFill>
                <a:cs typeface="Arimo"/>
              </a:rPr>
              <a:t> </a:t>
            </a:r>
            <a:r>
              <a:rPr sz="2200" spc="25" dirty="0">
                <a:solidFill>
                  <a:prstClr val="black"/>
                </a:solidFill>
                <a:cs typeface="Arimo"/>
              </a:rPr>
              <a:t>to</a:t>
            </a:r>
            <a:r>
              <a:rPr sz="2200" spc="-145" dirty="0">
                <a:solidFill>
                  <a:prstClr val="black"/>
                </a:solidFill>
                <a:cs typeface="Arimo"/>
              </a:rPr>
              <a:t> </a:t>
            </a:r>
            <a:r>
              <a:rPr sz="2200" spc="-95" dirty="0">
                <a:solidFill>
                  <a:prstClr val="black"/>
                </a:solidFill>
                <a:cs typeface="Arimo"/>
              </a:rPr>
              <a:t>get</a:t>
            </a:r>
            <a:r>
              <a:rPr sz="2200" spc="-105" dirty="0">
                <a:solidFill>
                  <a:prstClr val="black"/>
                </a:solidFill>
                <a:cs typeface="Arimo"/>
              </a:rPr>
              <a:t> </a:t>
            </a:r>
            <a:r>
              <a:rPr sz="2200" spc="-20" dirty="0">
                <a:solidFill>
                  <a:prstClr val="black"/>
                </a:solidFill>
                <a:cs typeface="Arimo"/>
              </a:rPr>
              <a:t>the</a:t>
            </a:r>
            <a:r>
              <a:rPr sz="2200" spc="-135" dirty="0">
                <a:solidFill>
                  <a:prstClr val="black"/>
                </a:solidFill>
                <a:cs typeface="Arimo"/>
              </a:rPr>
              <a:t> </a:t>
            </a:r>
            <a:r>
              <a:rPr sz="2200" spc="-45" dirty="0">
                <a:solidFill>
                  <a:prstClr val="black"/>
                </a:solidFill>
                <a:cs typeface="Arimo"/>
              </a:rPr>
              <a:t>product</a:t>
            </a:r>
            <a:r>
              <a:rPr sz="2200" spc="-200" dirty="0">
                <a:solidFill>
                  <a:prstClr val="black"/>
                </a:solidFill>
                <a:cs typeface="Arimo"/>
              </a:rPr>
              <a:t> </a:t>
            </a:r>
            <a:r>
              <a:rPr sz="2200" spc="-40" dirty="0">
                <a:solidFill>
                  <a:prstClr val="black"/>
                </a:solidFill>
                <a:cs typeface="Arimo"/>
              </a:rPr>
              <a:t>bits</a:t>
            </a:r>
            <a:r>
              <a:rPr sz="2200" spc="-135" dirty="0">
                <a:solidFill>
                  <a:prstClr val="black"/>
                </a:solidFill>
                <a:cs typeface="Arimo"/>
              </a:rPr>
              <a:t> </a:t>
            </a:r>
            <a:r>
              <a:rPr sz="2200" spc="-165" dirty="0">
                <a:solidFill>
                  <a:prstClr val="black"/>
                </a:solidFill>
                <a:cs typeface="Arimo"/>
              </a:rPr>
              <a:t>P0,</a:t>
            </a:r>
            <a:r>
              <a:rPr sz="2200" spc="-130" dirty="0">
                <a:solidFill>
                  <a:prstClr val="black"/>
                </a:solidFill>
                <a:cs typeface="Arimo"/>
              </a:rPr>
              <a:t> </a:t>
            </a:r>
            <a:r>
              <a:rPr sz="2200" spc="-165" dirty="0">
                <a:solidFill>
                  <a:prstClr val="black"/>
                </a:solidFill>
                <a:cs typeface="Arimo"/>
              </a:rPr>
              <a:t>P1,</a:t>
            </a:r>
            <a:endParaRPr sz="2200" dirty="0">
              <a:solidFill>
                <a:prstClr val="black"/>
              </a:solidFill>
              <a:cs typeface="Arimo"/>
            </a:endParaRPr>
          </a:p>
          <a:p>
            <a:pPr marL="356870"/>
            <a:r>
              <a:rPr sz="2200" spc="-165" dirty="0">
                <a:solidFill>
                  <a:prstClr val="black"/>
                </a:solidFill>
                <a:cs typeface="Arimo"/>
              </a:rPr>
              <a:t>P2, </a:t>
            </a:r>
            <a:r>
              <a:rPr sz="2200" spc="-105" dirty="0">
                <a:solidFill>
                  <a:prstClr val="black"/>
                </a:solidFill>
                <a:cs typeface="Arimo"/>
              </a:rPr>
              <a:t>and</a:t>
            </a:r>
            <a:r>
              <a:rPr sz="2200" spc="-180" dirty="0">
                <a:solidFill>
                  <a:prstClr val="black"/>
                </a:solidFill>
                <a:cs typeface="Arimo"/>
              </a:rPr>
              <a:t> </a:t>
            </a:r>
            <a:r>
              <a:rPr sz="2200" spc="-160" dirty="0">
                <a:solidFill>
                  <a:prstClr val="black"/>
                </a:solidFill>
                <a:cs typeface="Arimo"/>
              </a:rPr>
              <a:t>P3.</a:t>
            </a:r>
            <a:endParaRPr sz="2200" dirty="0">
              <a:solidFill>
                <a:prstClr val="black"/>
              </a:solidFill>
              <a:cs typeface="Arimo"/>
            </a:endParaRPr>
          </a:p>
        </p:txBody>
      </p:sp>
      <p:sp>
        <p:nvSpPr>
          <p:cNvPr id="4" name="object 4"/>
          <p:cNvSpPr txBox="1">
            <a:spLocks noGrp="1"/>
          </p:cNvSpPr>
          <p:nvPr>
            <p:ph type="title"/>
          </p:nvPr>
        </p:nvSpPr>
        <p:spPr>
          <a:xfrm>
            <a:off x="4187825" y="228601"/>
            <a:ext cx="3816350" cy="574675"/>
          </a:xfrm>
          <a:prstGeom prst="rect">
            <a:avLst/>
          </a:prstGeom>
        </p:spPr>
        <p:txBody>
          <a:bodyPr vert="horz" wrap="square" lIns="0" tIns="12700" rIns="0" bIns="0" rtlCol="0">
            <a:spAutoFit/>
          </a:bodyPr>
          <a:lstStyle/>
          <a:p>
            <a:pPr marL="12700">
              <a:spcBef>
                <a:spcPts val="100"/>
              </a:spcBef>
            </a:pPr>
            <a:r>
              <a:rPr sz="3600" b="1" spc="-155" dirty="0">
                <a:solidFill>
                  <a:schemeClr val="tx1"/>
                </a:solidFill>
                <a:latin typeface="Trebuchet MS"/>
                <a:cs typeface="Trebuchet MS"/>
              </a:rPr>
              <a:t>BINARY</a:t>
            </a:r>
            <a:r>
              <a:rPr sz="3600" b="1" spc="-340" dirty="0">
                <a:solidFill>
                  <a:schemeClr val="tx1"/>
                </a:solidFill>
                <a:latin typeface="Trebuchet MS"/>
                <a:cs typeface="Trebuchet MS"/>
              </a:rPr>
              <a:t> </a:t>
            </a:r>
            <a:r>
              <a:rPr sz="3600" b="1" spc="-200" dirty="0">
                <a:solidFill>
                  <a:schemeClr val="tx1"/>
                </a:solidFill>
                <a:latin typeface="Trebuchet MS"/>
                <a:cs typeface="Trebuchet MS"/>
              </a:rPr>
              <a:t>MULTIPLIER</a:t>
            </a:r>
            <a:endParaRPr sz="3600" dirty="0">
              <a:solidFill>
                <a:schemeClr val="tx1"/>
              </a:solidFill>
              <a:latin typeface="Trebuchet MS"/>
              <a:cs typeface="Trebuchet MS"/>
            </a:endParaRPr>
          </a:p>
        </p:txBody>
      </p:sp>
      <p:sp>
        <p:nvSpPr>
          <p:cNvPr id="5" name="object 5"/>
          <p:cNvSpPr/>
          <p:nvPr/>
        </p:nvSpPr>
        <p:spPr>
          <a:xfrm>
            <a:off x="3505201" y="3429000"/>
            <a:ext cx="4163567" cy="2173224"/>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11</a:t>
            </a:fld>
            <a:endParaRPr spc="-9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275576" y="2343657"/>
            <a:ext cx="73660" cy="2518410"/>
            <a:chOff x="5751576" y="2343657"/>
            <a:chExt cx="73660" cy="2518410"/>
          </a:xfrm>
        </p:grpSpPr>
        <p:sp>
          <p:nvSpPr>
            <p:cNvPr id="4" name="object 4"/>
            <p:cNvSpPr/>
            <p:nvPr/>
          </p:nvSpPr>
          <p:spPr>
            <a:xfrm>
              <a:off x="5788152" y="2350007"/>
              <a:ext cx="3175" cy="2429510"/>
            </a:xfrm>
            <a:custGeom>
              <a:avLst/>
              <a:gdLst/>
              <a:ahLst/>
              <a:cxnLst/>
              <a:rect l="l" t="t" r="r" b="b"/>
              <a:pathLst>
                <a:path w="3175" h="2429510">
                  <a:moveTo>
                    <a:pt x="0" y="0"/>
                  </a:moveTo>
                  <a:lnTo>
                    <a:pt x="3048" y="2429255"/>
                  </a:lnTo>
                </a:path>
              </a:pathLst>
            </a:custGeom>
            <a:ln w="12700">
              <a:solidFill>
                <a:srgbClr val="000000"/>
              </a:solidFill>
            </a:ln>
          </p:spPr>
          <p:txBody>
            <a:bodyPr wrap="square" lIns="0" tIns="0" rIns="0" bIns="0" rtlCol="0"/>
            <a:lstStyle/>
            <a:p>
              <a:endParaRPr dirty="0">
                <a:solidFill>
                  <a:prstClr val="black"/>
                </a:solidFill>
                <a:latin typeface="Calibri"/>
              </a:endParaRPr>
            </a:p>
          </p:txBody>
        </p:sp>
        <p:sp>
          <p:nvSpPr>
            <p:cNvPr id="5" name="object 5"/>
            <p:cNvSpPr/>
            <p:nvPr/>
          </p:nvSpPr>
          <p:spPr>
            <a:xfrm>
              <a:off x="5751576" y="4751831"/>
              <a:ext cx="73150" cy="109727"/>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grpSp>
      <p:sp>
        <p:nvSpPr>
          <p:cNvPr id="6" name="object 6"/>
          <p:cNvSpPr/>
          <p:nvPr/>
        </p:nvSpPr>
        <p:spPr>
          <a:xfrm>
            <a:off x="5065777" y="3931920"/>
            <a:ext cx="490855" cy="451484"/>
          </a:xfrm>
          <a:custGeom>
            <a:avLst/>
            <a:gdLst/>
            <a:ahLst/>
            <a:cxnLst/>
            <a:rect l="l" t="t" r="r" b="b"/>
            <a:pathLst>
              <a:path w="490854" h="451485">
                <a:moveTo>
                  <a:pt x="0" y="451103"/>
                </a:moveTo>
                <a:lnTo>
                  <a:pt x="490727" y="451103"/>
                </a:lnTo>
                <a:lnTo>
                  <a:pt x="490727" y="0"/>
                </a:lnTo>
                <a:lnTo>
                  <a:pt x="0" y="0"/>
                </a:lnTo>
                <a:lnTo>
                  <a:pt x="0" y="451103"/>
                </a:lnTo>
                <a:close/>
              </a:path>
            </a:pathLst>
          </a:custGeom>
          <a:ln w="24384">
            <a:solidFill>
              <a:srgbClr val="000000"/>
            </a:solidFill>
          </a:ln>
        </p:spPr>
        <p:txBody>
          <a:bodyPr wrap="square" lIns="0" tIns="0" rIns="0" bIns="0" rtlCol="0"/>
          <a:lstStyle/>
          <a:p>
            <a:endParaRPr dirty="0">
              <a:solidFill>
                <a:prstClr val="black"/>
              </a:solidFill>
              <a:latin typeface="Calibri"/>
            </a:endParaRPr>
          </a:p>
        </p:txBody>
      </p:sp>
      <p:sp>
        <p:nvSpPr>
          <p:cNvPr id="7" name="object 7"/>
          <p:cNvSpPr/>
          <p:nvPr/>
        </p:nvSpPr>
        <p:spPr>
          <a:xfrm>
            <a:off x="6022848" y="3931920"/>
            <a:ext cx="490855" cy="451484"/>
          </a:xfrm>
          <a:custGeom>
            <a:avLst/>
            <a:gdLst/>
            <a:ahLst/>
            <a:cxnLst/>
            <a:rect l="l" t="t" r="r" b="b"/>
            <a:pathLst>
              <a:path w="490854" h="451485">
                <a:moveTo>
                  <a:pt x="0" y="451103"/>
                </a:moveTo>
                <a:lnTo>
                  <a:pt x="490727" y="451103"/>
                </a:lnTo>
                <a:lnTo>
                  <a:pt x="490727" y="0"/>
                </a:lnTo>
                <a:lnTo>
                  <a:pt x="0" y="0"/>
                </a:lnTo>
                <a:lnTo>
                  <a:pt x="0" y="451103"/>
                </a:lnTo>
                <a:close/>
              </a:path>
            </a:pathLst>
          </a:custGeom>
          <a:ln w="24384">
            <a:solidFill>
              <a:srgbClr val="000000"/>
            </a:solidFill>
          </a:ln>
        </p:spPr>
        <p:txBody>
          <a:bodyPr wrap="square" lIns="0" tIns="0" rIns="0" bIns="0" rtlCol="0"/>
          <a:lstStyle/>
          <a:p>
            <a:endParaRPr dirty="0">
              <a:solidFill>
                <a:prstClr val="black"/>
              </a:solidFill>
              <a:latin typeface="Calibri"/>
            </a:endParaRPr>
          </a:p>
        </p:txBody>
      </p:sp>
      <p:sp>
        <p:nvSpPr>
          <p:cNvPr id="8" name="object 8"/>
          <p:cNvSpPr/>
          <p:nvPr/>
        </p:nvSpPr>
        <p:spPr>
          <a:xfrm>
            <a:off x="4672583" y="1463040"/>
            <a:ext cx="2514600" cy="506095"/>
          </a:xfrm>
          <a:custGeom>
            <a:avLst/>
            <a:gdLst/>
            <a:ahLst/>
            <a:cxnLst/>
            <a:rect l="l" t="t" r="r" b="b"/>
            <a:pathLst>
              <a:path w="2514600" h="506094">
                <a:moveTo>
                  <a:pt x="0" y="0"/>
                </a:moveTo>
                <a:lnTo>
                  <a:pt x="2514600" y="0"/>
                </a:lnTo>
                <a:lnTo>
                  <a:pt x="2514600" y="505968"/>
                </a:lnTo>
              </a:path>
              <a:path w="2514600" h="506094">
                <a:moveTo>
                  <a:pt x="1661160" y="0"/>
                </a:moveTo>
                <a:lnTo>
                  <a:pt x="1661160" y="505968"/>
                </a:lnTo>
              </a:path>
              <a:path w="2514600" h="506094">
                <a:moveTo>
                  <a:pt x="1886712" y="505968"/>
                </a:moveTo>
                <a:lnTo>
                  <a:pt x="1889760" y="228600"/>
                </a:lnTo>
              </a:path>
            </a:pathLst>
          </a:custGeom>
          <a:ln w="12700">
            <a:solidFill>
              <a:srgbClr val="000000"/>
            </a:solidFill>
          </a:ln>
        </p:spPr>
        <p:txBody>
          <a:bodyPr wrap="square" lIns="0" tIns="0" rIns="0" bIns="0" rtlCol="0"/>
          <a:lstStyle/>
          <a:p>
            <a:endParaRPr dirty="0">
              <a:solidFill>
                <a:prstClr val="black"/>
              </a:solidFill>
              <a:latin typeface="Calibri"/>
            </a:endParaRPr>
          </a:p>
        </p:txBody>
      </p:sp>
      <p:sp>
        <p:nvSpPr>
          <p:cNvPr id="9" name="object 9"/>
          <p:cNvSpPr/>
          <p:nvPr/>
        </p:nvSpPr>
        <p:spPr>
          <a:xfrm>
            <a:off x="7412736" y="1694688"/>
            <a:ext cx="3175" cy="271780"/>
          </a:xfrm>
          <a:custGeom>
            <a:avLst/>
            <a:gdLst/>
            <a:ahLst/>
            <a:cxnLst/>
            <a:rect l="l" t="t" r="r" b="b"/>
            <a:pathLst>
              <a:path w="3175" h="271780">
                <a:moveTo>
                  <a:pt x="0" y="271272"/>
                </a:moveTo>
                <a:lnTo>
                  <a:pt x="3048" y="0"/>
                </a:lnTo>
              </a:path>
            </a:pathLst>
          </a:custGeom>
          <a:ln w="12700">
            <a:solidFill>
              <a:srgbClr val="000000"/>
            </a:solidFill>
          </a:ln>
        </p:spPr>
        <p:txBody>
          <a:bodyPr wrap="square" lIns="0" tIns="0" rIns="0" bIns="0" rtlCol="0"/>
          <a:lstStyle/>
          <a:p>
            <a:endParaRPr dirty="0">
              <a:solidFill>
                <a:prstClr val="black"/>
              </a:solidFill>
              <a:latin typeface="Calibri"/>
            </a:endParaRPr>
          </a:p>
        </p:txBody>
      </p:sp>
      <p:sp>
        <p:nvSpPr>
          <p:cNvPr id="10" name="object 10"/>
          <p:cNvSpPr/>
          <p:nvPr/>
        </p:nvSpPr>
        <p:spPr>
          <a:xfrm>
            <a:off x="4672584" y="2590800"/>
            <a:ext cx="1350645" cy="509270"/>
          </a:xfrm>
          <a:custGeom>
            <a:avLst/>
            <a:gdLst/>
            <a:ahLst/>
            <a:cxnLst/>
            <a:rect l="l" t="t" r="r" b="b"/>
            <a:pathLst>
              <a:path w="1350645" h="509269">
                <a:moveTo>
                  <a:pt x="0" y="0"/>
                </a:moveTo>
                <a:lnTo>
                  <a:pt x="1350264" y="0"/>
                </a:lnTo>
                <a:lnTo>
                  <a:pt x="1350264" y="509015"/>
                </a:lnTo>
              </a:path>
            </a:pathLst>
          </a:custGeom>
          <a:ln w="12700">
            <a:solidFill>
              <a:srgbClr val="000000"/>
            </a:solidFill>
          </a:ln>
        </p:spPr>
        <p:txBody>
          <a:bodyPr wrap="square" lIns="0" tIns="0" rIns="0" bIns="0" rtlCol="0"/>
          <a:lstStyle/>
          <a:p>
            <a:endParaRPr dirty="0">
              <a:solidFill>
                <a:prstClr val="black"/>
              </a:solidFill>
              <a:latin typeface="Calibri"/>
            </a:endParaRPr>
          </a:p>
        </p:txBody>
      </p:sp>
      <p:sp>
        <p:nvSpPr>
          <p:cNvPr id="11" name="object 11"/>
          <p:cNvSpPr/>
          <p:nvPr/>
        </p:nvSpPr>
        <p:spPr>
          <a:xfrm>
            <a:off x="6224016" y="2840736"/>
            <a:ext cx="3175" cy="259079"/>
          </a:xfrm>
          <a:custGeom>
            <a:avLst/>
            <a:gdLst/>
            <a:ahLst/>
            <a:cxnLst/>
            <a:rect l="l" t="t" r="r" b="b"/>
            <a:pathLst>
              <a:path w="3175" h="259080">
                <a:moveTo>
                  <a:pt x="0" y="0"/>
                </a:moveTo>
                <a:lnTo>
                  <a:pt x="3048" y="259079"/>
                </a:lnTo>
              </a:path>
            </a:pathLst>
          </a:custGeom>
          <a:ln w="12700">
            <a:solidFill>
              <a:srgbClr val="000000"/>
            </a:solidFill>
          </a:ln>
        </p:spPr>
        <p:txBody>
          <a:bodyPr wrap="square" lIns="0" tIns="0" rIns="0" bIns="0" rtlCol="0"/>
          <a:lstStyle/>
          <a:p>
            <a:endParaRPr dirty="0">
              <a:solidFill>
                <a:prstClr val="black"/>
              </a:solidFill>
              <a:latin typeface="Calibri"/>
            </a:endParaRPr>
          </a:p>
        </p:txBody>
      </p:sp>
      <p:sp>
        <p:nvSpPr>
          <p:cNvPr id="12" name="object 12"/>
          <p:cNvSpPr/>
          <p:nvPr/>
        </p:nvSpPr>
        <p:spPr>
          <a:xfrm>
            <a:off x="5096255" y="2590800"/>
            <a:ext cx="0" cy="509270"/>
          </a:xfrm>
          <a:custGeom>
            <a:avLst/>
            <a:gdLst/>
            <a:ahLst/>
            <a:cxnLst/>
            <a:rect l="l" t="t" r="r" b="b"/>
            <a:pathLst>
              <a:path h="509269">
                <a:moveTo>
                  <a:pt x="0" y="509015"/>
                </a:moveTo>
                <a:lnTo>
                  <a:pt x="0" y="0"/>
                </a:lnTo>
              </a:path>
            </a:pathLst>
          </a:custGeom>
          <a:ln w="12700">
            <a:solidFill>
              <a:srgbClr val="000000"/>
            </a:solidFill>
          </a:ln>
        </p:spPr>
        <p:txBody>
          <a:bodyPr wrap="square" lIns="0" tIns="0" rIns="0" bIns="0" rtlCol="0"/>
          <a:lstStyle/>
          <a:p>
            <a:endParaRPr dirty="0">
              <a:solidFill>
                <a:prstClr val="black"/>
              </a:solidFill>
              <a:latin typeface="Calibri"/>
            </a:endParaRPr>
          </a:p>
        </p:txBody>
      </p:sp>
      <p:sp>
        <p:nvSpPr>
          <p:cNvPr id="13" name="object 13"/>
          <p:cNvSpPr/>
          <p:nvPr/>
        </p:nvSpPr>
        <p:spPr>
          <a:xfrm>
            <a:off x="5321809" y="2840736"/>
            <a:ext cx="3175" cy="259079"/>
          </a:xfrm>
          <a:custGeom>
            <a:avLst/>
            <a:gdLst/>
            <a:ahLst/>
            <a:cxnLst/>
            <a:rect l="l" t="t" r="r" b="b"/>
            <a:pathLst>
              <a:path w="3175" h="259080">
                <a:moveTo>
                  <a:pt x="0" y="0"/>
                </a:moveTo>
                <a:lnTo>
                  <a:pt x="3047" y="259079"/>
                </a:lnTo>
              </a:path>
            </a:pathLst>
          </a:custGeom>
          <a:ln w="12700">
            <a:solidFill>
              <a:srgbClr val="000000"/>
            </a:solidFill>
          </a:ln>
        </p:spPr>
        <p:txBody>
          <a:bodyPr wrap="square" lIns="0" tIns="0" rIns="0" bIns="0" rtlCol="0"/>
          <a:lstStyle/>
          <a:p>
            <a:endParaRPr dirty="0">
              <a:solidFill>
                <a:prstClr val="black"/>
              </a:solidFill>
              <a:latin typeface="Calibri"/>
            </a:endParaRPr>
          </a:p>
        </p:txBody>
      </p:sp>
      <p:grpSp>
        <p:nvGrpSpPr>
          <p:cNvPr id="14" name="object 14"/>
          <p:cNvGrpSpPr/>
          <p:nvPr/>
        </p:nvGrpSpPr>
        <p:grpSpPr>
          <a:xfrm>
            <a:off x="5172455" y="3474465"/>
            <a:ext cx="73660" cy="457834"/>
            <a:chOff x="3648455" y="3474465"/>
            <a:chExt cx="73660" cy="457834"/>
          </a:xfrm>
        </p:grpSpPr>
        <p:sp>
          <p:nvSpPr>
            <p:cNvPr id="15" name="object 15"/>
            <p:cNvSpPr/>
            <p:nvPr/>
          </p:nvSpPr>
          <p:spPr>
            <a:xfrm>
              <a:off x="3685031" y="3480815"/>
              <a:ext cx="3175" cy="368935"/>
            </a:xfrm>
            <a:custGeom>
              <a:avLst/>
              <a:gdLst/>
              <a:ahLst/>
              <a:cxnLst/>
              <a:rect l="l" t="t" r="r" b="b"/>
              <a:pathLst>
                <a:path w="3175" h="368935">
                  <a:moveTo>
                    <a:pt x="0" y="0"/>
                  </a:moveTo>
                  <a:lnTo>
                    <a:pt x="3047" y="368808"/>
                  </a:lnTo>
                </a:path>
              </a:pathLst>
            </a:custGeom>
            <a:ln w="12699">
              <a:solidFill>
                <a:srgbClr val="000000"/>
              </a:solidFill>
            </a:ln>
          </p:spPr>
          <p:txBody>
            <a:bodyPr wrap="square" lIns="0" tIns="0" rIns="0" bIns="0" rtlCol="0"/>
            <a:lstStyle/>
            <a:p>
              <a:endParaRPr dirty="0">
                <a:solidFill>
                  <a:prstClr val="black"/>
                </a:solidFill>
                <a:latin typeface="Calibri"/>
              </a:endParaRPr>
            </a:p>
          </p:txBody>
        </p:sp>
        <p:sp>
          <p:nvSpPr>
            <p:cNvPr id="16" name="object 16"/>
            <p:cNvSpPr/>
            <p:nvPr/>
          </p:nvSpPr>
          <p:spPr>
            <a:xfrm>
              <a:off x="3648455" y="3822193"/>
              <a:ext cx="73151" cy="109726"/>
            </a:xfrm>
            <a:prstGeom prst="rect">
              <a:avLst/>
            </a:prstGeom>
            <a:blipFill>
              <a:blip r:embed="rId3" cstate="print"/>
              <a:stretch>
                <a:fillRect/>
              </a:stretch>
            </a:blipFill>
          </p:spPr>
          <p:txBody>
            <a:bodyPr wrap="square" lIns="0" tIns="0" rIns="0" bIns="0" rtlCol="0"/>
            <a:lstStyle/>
            <a:p>
              <a:endParaRPr dirty="0">
                <a:solidFill>
                  <a:prstClr val="black"/>
                </a:solidFill>
                <a:latin typeface="Calibri"/>
              </a:endParaRPr>
            </a:p>
          </p:txBody>
        </p:sp>
      </p:grpSp>
      <p:grpSp>
        <p:nvGrpSpPr>
          <p:cNvPr id="17" name="object 17"/>
          <p:cNvGrpSpPr/>
          <p:nvPr/>
        </p:nvGrpSpPr>
        <p:grpSpPr>
          <a:xfrm>
            <a:off x="6086855" y="3477515"/>
            <a:ext cx="73660" cy="461009"/>
            <a:chOff x="4562855" y="3477514"/>
            <a:chExt cx="73660" cy="461009"/>
          </a:xfrm>
        </p:grpSpPr>
        <p:sp>
          <p:nvSpPr>
            <p:cNvPr id="18" name="object 18"/>
            <p:cNvSpPr/>
            <p:nvPr/>
          </p:nvSpPr>
          <p:spPr>
            <a:xfrm>
              <a:off x="4596383" y="3483864"/>
              <a:ext cx="3175" cy="368935"/>
            </a:xfrm>
            <a:custGeom>
              <a:avLst/>
              <a:gdLst/>
              <a:ahLst/>
              <a:cxnLst/>
              <a:rect l="l" t="t" r="r" b="b"/>
              <a:pathLst>
                <a:path w="3175" h="368935">
                  <a:moveTo>
                    <a:pt x="0" y="0"/>
                  </a:moveTo>
                  <a:lnTo>
                    <a:pt x="3048" y="368808"/>
                  </a:lnTo>
                </a:path>
              </a:pathLst>
            </a:custGeom>
            <a:ln w="12700">
              <a:solidFill>
                <a:srgbClr val="000000"/>
              </a:solidFill>
            </a:ln>
          </p:spPr>
          <p:txBody>
            <a:bodyPr wrap="square" lIns="0" tIns="0" rIns="0" bIns="0" rtlCol="0"/>
            <a:lstStyle/>
            <a:p>
              <a:endParaRPr dirty="0">
                <a:solidFill>
                  <a:prstClr val="black"/>
                </a:solidFill>
                <a:latin typeface="Calibri"/>
              </a:endParaRPr>
            </a:p>
          </p:txBody>
        </p:sp>
        <p:sp>
          <p:nvSpPr>
            <p:cNvPr id="19" name="object 19"/>
            <p:cNvSpPr/>
            <p:nvPr/>
          </p:nvSpPr>
          <p:spPr>
            <a:xfrm>
              <a:off x="4562855" y="3825240"/>
              <a:ext cx="73151" cy="112775"/>
            </a:xfrm>
            <a:prstGeom prst="rect">
              <a:avLst/>
            </a:prstGeom>
            <a:blipFill>
              <a:blip r:embed="rId4" cstate="print"/>
              <a:stretch>
                <a:fillRect/>
              </a:stretch>
            </a:blipFill>
          </p:spPr>
          <p:txBody>
            <a:bodyPr wrap="square" lIns="0" tIns="0" rIns="0" bIns="0" rtlCol="0"/>
            <a:lstStyle/>
            <a:p>
              <a:endParaRPr dirty="0">
                <a:solidFill>
                  <a:prstClr val="black"/>
                </a:solidFill>
                <a:latin typeface="Calibri"/>
              </a:endParaRPr>
            </a:p>
          </p:txBody>
        </p:sp>
      </p:grpSp>
      <p:grpSp>
        <p:nvGrpSpPr>
          <p:cNvPr id="20" name="object 20"/>
          <p:cNvGrpSpPr/>
          <p:nvPr/>
        </p:nvGrpSpPr>
        <p:grpSpPr>
          <a:xfrm>
            <a:off x="6406896" y="2343657"/>
            <a:ext cx="73660" cy="1588770"/>
            <a:chOff x="4882896" y="2343657"/>
            <a:chExt cx="73660" cy="1588770"/>
          </a:xfrm>
        </p:grpSpPr>
        <p:sp>
          <p:nvSpPr>
            <p:cNvPr id="21" name="object 21"/>
            <p:cNvSpPr/>
            <p:nvPr/>
          </p:nvSpPr>
          <p:spPr>
            <a:xfrm>
              <a:off x="4919472" y="2350007"/>
              <a:ext cx="3175" cy="1499870"/>
            </a:xfrm>
            <a:custGeom>
              <a:avLst/>
              <a:gdLst/>
              <a:ahLst/>
              <a:cxnLst/>
              <a:rect l="l" t="t" r="r" b="b"/>
              <a:pathLst>
                <a:path w="3175" h="1499870">
                  <a:moveTo>
                    <a:pt x="0" y="0"/>
                  </a:moveTo>
                  <a:lnTo>
                    <a:pt x="3048" y="1499615"/>
                  </a:lnTo>
                </a:path>
              </a:pathLst>
            </a:custGeom>
            <a:ln w="12700">
              <a:solidFill>
                <a:srgbClr val="000000"/>
              </a:solidFill>
            </a:ln>
          </p:spPr>
          <p:txBody>
            <a:bodyPr wrap="square" lIns="0" tIns="0" rIns="0" bIns="0" rtlCol="0"/>
            <a:lstStyle/>
            <a:p>
              <a:endParaRPr dirty="0">
                <a:solidFill>
                  <a:prstClr val="black"/>
                </a:solidFill>
                <a:latin typeface="Calibri"/>
              </a:endParaRPr>
            </a:p>
          </p:txBody>
        </p:sp>
        <p:sp>
          <p:nvSpPr>
            <p:cNvPr id="22" name="object 22"/>
            <p:cNvSpPr/>
            <p:nvPr/>
          </p:nvSpPr>
          <p:spPr>
            <a:xfrm>
              <a:off x="4882896" y="3822193"/>
              <a:ext cx="73150" cy="109726"/>
            </a:xfrm>
            <a:prstGeom prst="rect">
              <a:avLst/>
            </a:prstGeom>
            <a:blipFill>
              <a:blip r:embed="rId5" cstate="print"/>
              <a:stretch>
                <a:fillRect/>
              </a:stretch>
            </a:blipFill>
          </p:spPr>
          <p:txBody>
            <a:bodyPr wrap="square" lIns="0" tIns="0" rIns="0" bIns="0" rtlCol="0"/>
            <a:lstStyle/>
            <a:p>
              <a:endParaRPr dirty="0">
                <a:solidFill>
                  <a:prstClr val="black"/>
                </a:solidFill>
                <a:latin typeface="Calibri"/>
              </a:endParaRPr>
            </a:p>
          </p:txBody>
        </p:sp>
      </p:grpSp>
      <p:grpSp>
        <p:nvGrpSpPr>
          <p:cNvPr id="23" name="object 23"/>
          <p:cNvGrpSpPr/>
          <p:nvPr/>
        </p:nvGrpSpPr>
        <p:grpSpPr>
          <a:xfrm>
            <a:off x="5388864" y="4383023"/>
            <a:ext cx="73660" cy="478790"/>
            <a:chOff x="3864864" y="4383023"/>
            <a:chExt cx="73660" cy="478790"/>
          </a:xfrm>
        </p:grpSpPr>
        <p:sp>
          <p:nvSpPr>
            <p:cNvPr id="24" name="object 24"/>
            <p:cNvSpPr/>
            <p:nvPr/>
          </p:nvSpPr>
          <p:spPr>
            <a:xfrm>
              <a:off x="3898392" y="4383023"/>
              <a:ext cx="0" cy="396240"/>
            </a:xfrm>
            <a:custGeom>
              <a:avLst/>
              <a:gdLst/>
              <a:ahLst/>
              <a:cxnLst/>
              <a:rect l="l" t="t" r="r" b="b"/>
              <a:pathLst>
                <a:path h="396239">
                  <a:moveTo>
                    <a:pt x="0" y="0"/>
                  </a:moveTo>
                  <a:lnTo>
                    <a:pt x="0" y="396239"/>
                  </a:lnTo>
                </a:path>
              </a:pathLst>
            </a:custGeom>
            <a:ln w="12700">
              <a:solidFill>
                <a:srgbClr val="000000"/>
              </a:solidFill>
            </a:ln>
          </p:spPr>
          <p:txBody>
            <a:bodyPr wrap="square" lIns="0" tIns="0" rIns="0" bIns="0" rtlCol="0"/>
            <a:lstStyle/>
            <a:p>
              <a:endParaRPr dirty="0">
                <a:solidFill>
                  <a:prstClr val="black"/>
                </a:solidFill>
                <a:latin typeface="Calibri"/>
              </a:endParaRPr>
            </a:p>
          </p:txBody>
        </p:sp>
        <p:sp>
          <p:nvSpPr>
            <p:cNvPr id="25" name="object 25"/>
            <p:cNvSpPr/>
            <p:nvPr/>
          </p:nvSpPr>
          <p:spPr>
            <a:xfrm>
              <a:off x="3864864" y="4751831"/>
              <a:ext cx="73150" cy="109727"/>
            </a:xfrm>
            <a:prstGeom prst="rect">
              <a:avLst/>
            </a:prstGeom>
            <a:blipFill>
              <a:blip r:embed="rId6" cstate="print"/>
              <a:stretch>
                <a:fillRect/>
              </a:stretch>
            </a:blipFill>
          </p:spPr>
          <p:txBody>
            <a:bodyPr wrap="square" lIns="0" tIns="0" rIns="0" bIns="0" rtlCol="0"/>
            <a:lstStyle/>
            <a:p>
              <a:endParaRPr dirty="0">
                <a:solidFill>
                  <a:prstClr val="black"/>
                </a:solidFill>
                <a:latin typeface="Calibri"/>
              </a:endParaRPr>
            </a:p>
          </p:txBody>
        </p:sp>
      </p:grpSp>
      <p:grpSp>
        <p:nvGrpSpPr>
          <p:cNvPr id="26" name="object 26"/>
          <p:cNvGrpSpPr/>
          <p:nvPr/>
        </p:nvGrpSpPr>
        <p:grpSpPr>
          <a:xfrm>
            <a:off x="5138928" y="4376673"/>
            <a:ext cx="76200" cy="485140"/>
            <a:chOff x="3614928" y="4376673"/>
            <a:chExt cx="76200" cy="485140"/>
          </a:xfrm>
        </p:grpSpPr>
        <p:sp>
          <p:nvSpPr>
            <p:cNvPr id="27" name="object 27"/>
            <p:cNvSpPr/>
            <p:nvPr/>
          </p:nvSpPr>
          <p:spPr>
            <a:xfrm>
              <a:off x="3651504" y="4383023"/>
              <a:ext cx="3175" cy="396240"/>
            </a:xfrm>
            <a:custGeom>
              <a:avLst/>
              <a:gdLst/>
              <a:ahLst/>
              <a:cxnLst/>
              <a:rect l="l" t="t" r="r" b="b"/>
              <a:pathLst>
                <a:path w="3175" h="396239">
                  <a:moveTo>
                    <a:pt x="0" y="0"/>
                  </a:moveTo>
                  <a:lnTo>
                    <a:pt x="3048" y="396239"/>
                  </a:lnTo>
                </a:path>
              </a:pathLst>
            </a:custGeom>
            <a:ln w="12700">
              <a:solidFill>
                <a:srgbClr val="000000"/>
              </a:solidFill>
            </a:ln>
          </p:spPr>
          <p:txBody>
            <a:bodyPr wrap="square" lIns="0" tIns="0" rIns="0" bIns="0" rtlCol="0"/>
            <a:lstStyle/>
            <a:p>
              <a:endParaRPr dirty="0">
                <a:solidFill>
                  <a:prstClr val="black"/>
                </a:solidFill>
                <a:latin typeface="Calibri"/>
              </a:endParaRPr>
            </a:p>
          </p:txBody>
        </p:sp>
        <p:sp>
          <p:nvSpPr>
            <p:cNvPr id="28" name="object 28"/>
            <p:cNvSpPr/>
            <p:nvPr/>
          </p:nvSpPr>
          <p:spPr>
            <a:xfrm>
              <a:off x="3614928" y="4751831"/>
              <a:ext cx="76200" cy="109727"/>
            </a:xfrm>
            <a:prstGeom prst="rect">
              <a:avLst/>
            </a:prstGeom>
            <a:blipFill>
              <a:blip r:embed="rId7" cstate="print"/>
              <a:stretch>
                <a:fillRect/>
              </a:stretch>
            </a:blipFill>
          </p:spPr>
          <p:txBody>
            <a:bodyPr wrap="square" lIns="0" tIns="0" rIns="0" bIns="0" rtlCol="0"/>
            <a:lstStyle/>
            <a:p>
              <a:endParaRPr dirty="0">
                <a:solidFill>
                  <a:prstClr val="black"/>
                </a:solidFill>
                <a:latin typeface="Calibri"/>
              </a:endParaRPr>
            </a:p>
          </p:txBody>
        </p:sp>
      </p:grpSp>
      <p:grpSp>
        <p:nvGrpSpPr>
          <p:cNvPr id="29" name="object 29"/>
          <p:cNvGrpSpPr/>
          <p:nvPr/>
        </p:nvGrpSpPr>
        <p:grpSpPr>
          <a:xfrm>
            <a:off x="6379465" y="4376673"/>
            <a:ext cx="70485" cy="485140"/>
            <a:chOff x="4855464" y="4376673"/>
            <a:chExt cx="70485" cy="485140"/>
          </a:xfrm>
        </p:grpSpPr>
        <p:sp>
          <p:nvSpPr>
            <p:cNvPr id="30" name="object 30"/>
            <p:cNvSpPr/>
            <p:nvPr/>
          </p:nvSpPr>
          <p:spPr>
            <a:xfrm>
              <a:off x="4888992" y="4383023"/>
              <a:ext cx="3175" cy="396240"/>
            </a:xfrm>
            <a:custGeom>
              <a:avLst/>
              <a:gdLst/>
              <a:ahLst/>
              <a:cxnLst/>
              <a:rect l="l" t="t" r="r" b="b"/>
              <a:pathLst>
                <a:path w="3175" h="396239">
                  <a:moveTo>
                    <a:pt x="0" y="0"/>
                  </a:moveTo>
                  <a:lnTo>
                    <a:pt x="3048" y="396239"/>
                  </a:lnTo>
                </a:path>
              </a:pathLst>
            </a:custGeom>
            <a:ln w="12700">
              <a:solidFill>
                <a:srgbClr val="000000"/>
              </a:solidFill>
            </a:ln>
          </p:spPr>
          <p:txBody>
            <a:bodyPr wrap="square" lIns="0" tIns="0" rIns="0" bIns="0" rtlCol="0"/>
            <a:lstStyle/>
            <a:p>
              <a:endParaRPr dirty="0">
                <a:solidFill>
                  <a:prstClr val="black"/>
                </a:solidFill>
                <a:latin typeface="Calibri"/>
              </a:endParaRPr>
            </a:p>
          </p:txBody>
        </p:sp>
        <p:sp>
          <p:nvSpPr>
            <p:cNvPr id="31" name="object 31"/>
            <p:cNvSpPr/>
            <p:nvPr/>
          </p:nvSpPr>
          <p:spPr>
            <a:xfrm>
              <a:off x="4855464" y="4751831"/>
              <a:ext cx="70102" cy="109727"/>
            </a:xfrm>
            <a:prstGeom prst="rect">
              <a:avLst/>
            </a:prstGeom>
            <a:blipFill>
              <a:blip r:embed="rId8" cstate="print"/>
              <a:stretch>
                <a:fillRect/>
              </a:stretch>
            </a:blipFill>
          </p:spPr>
          <p:txBody>
            <a:bodyPr wrap="square" lIns="0" tIns="0" rIns="0" bIns="0" rtlCol="0"/>
            <a:lstStyle/>
            <a:p>
              <a:endParaRPr dirty="0">
                <a:solidFill>
                  <a:prstClr val="black"/>
                </a:solidFill>
                <a:latin typeface="Calibri"/>
              </a:endParaRPr>
            </a:p>
          </p:txBody>
        </p:sp>
      </p:grpSp>
      <p:grpSp>
        <p:nvGrpSpPr>
          <p:cNvPr id="32" name="object 32"/>
          <p:cNvGrpSpPr/>
          <p:nvPr/>
        </p:nvGrpSpPr>
        <p:grpSpPr>
          <a:xfrm>
            <a:off x="5388865" y="3693922"/>
            <a:ext cx="771525" cy="951865"/>
            <a:chOff x="3864864" y="3693921"/>
            <a:chExt cx="771525" cy="951865"/>
          </a:xfrm>
        </p:grpSpPr>
        <p:sp>
          <p:nvSpPr>
            <p:cNvPr id="33" name="object 33"/>
            <p:cNvSpPr/>
            <p:nvPr/>
          </p:nvSpPr>
          <p:spPr>
            <a:xfrm>
              <a:off x="3898392" y="3700271"/>
              <a:ext cx="731520" cy="939165"/>
            </a:xfrm>
            <a:custGeom>
              <a:avLst/>
              <a:gdLst/>
              <a:ahLst/>
              <a:cxnLst/>
              <a:rect l="l" t="t" r="r" b="b"/>
              <a:pathLst>
                <a:path w="731520" h="939164">
                  <a:moveTo>
                    <a:pt x="731520" y="680465"/>
                  </a:moveTo>
                  <a:lnTo>
                    <a:pt x="731520" y="938783"/>
                  </a:lnTo>
                  <a:lnTo>
                    <a:pt x="377444" y="938783"/>
                  </a:lnTo>
                  <a:lnTo>
                    <a:pt x="377444" y="0"/>
                  </a:lnTo>
                  <a:lnTo>
                    <a:pt x="0" y="0"/>
                  </a:lnTo>
                  <a:lnTo>
                    <a:pt x="0" y="149986"/>
                  </a:lnTo>
                </a:path>
              </a:pathLst>
            </a:custGeom>
            <a:ln w="12700">
              <a:solidFill>
                <a:srgbClr val="000000"/>
              </a:solidFill>
            </a:ln>
          </p:spPr>
          <p:txBody>
            <a:bodyPr wrap="square" lIns="0" tIns="0" rIns="0" bIns="0" rtlCol="0"/>
            <a:lstStyle/>
            <a:p>
              <a:endParaRPr dirty="0">
                <a:solidFill>
                  <a:prstClr val="black"/>
                </a:solidFill>
                <a:latin typeface="Calibri"/>
              </a:endParaRPr>
            </a:p>
          </p:txBody>
        </p:sp>
        <p:sp>
          <p:nvSpPr>
            <p:cNvPr id="34" name="object 34"/>
            <p:cNvSpPr/>
            <p:nvPr/>
          </p:nvSpPr>
          <p:spPr>
            <a:xfrm>
              <a:off x="3864864" y="3819145"/>
              <a:ext cx="73150" cy="112774"/>
            </a:xfrm>
            <a:prstGeom prst="rect">
              <a:avLst/>
            </a:prstGeom>
            <a:blipFill>
              <a:blip r:embed="rId9" cstate="print"/>
              <a:stretch>
                <a:fillRect/>
              </a:stretch>
            </a:blipFill>
          </p:spPr>
          <p:txBody>
            <a:bodyPr wrap="square" lIns="0" tIns="0" rIns="0" bIns="0" rtlCol="0"/>
            <a:lstStyle/>
            <a:p>
              <a:endParaRPr dirty="0">
                <a:solidFill>
                  <a:prstClr val="black"/>
                </a:solidFill>
                <a:latin typeface="Calibri"/>
              </a:endParaRPr>
            </a:p>
          </p:txBody>
        </p:sp>
      </p:grpSp>
      <p:sp>
        <p:nvSpPr>
          <p:cNvPr id="35" name="object 35"/>
          <p:cNvSpPr txBox="1"/>
          <p:nvPr/>
        </p:nvSpPr>
        <p:spPr>
          <a:xfrm>
            <a:off x="5165853" y="4042359"/>
            <a:ext cx="300355" cy="245580"/>
          </a:xfrm>
          <a:prstGeom prst="rect">
            <a:avLst/>
          </a:prstGeom>
        </p:spPr>
        <p:txBody>
          <a:bodyPr vert="horz" wrap="square" lIns="0" tIns="14605" rIns="0" bIns="0" rtlCol="0">
            <a:spAutoFit/>
          </a:bodyPr>
          <a:lstStyle/>
          <a:p>
            <a:pPr marL="12700">
              <a:spcBef>
                <a:spcPts val="115"/>
              </a:spcBef>
            </a:pPr>
            <a:r>
              <a:rPr sz="1500" spc="-5" dirty="0">
                <a:solidFill>
                  <a:prstClr val="black"/>
                </a:solidFill>
                <a:latin typeface="Times New Roman"/>
                <a:cs typeface="Times New Roman"/>
              </a:rPr>
              <a:t>HA</a:t>
            </a:r>
            <a:endParaRPr sz="1500" dirty="0">
              <a:solidFill>
                <a:prstClr val="black"/>
              </a:solidFill>
              <a:latin typeface="Times New Roman"/>
              <a:cs typeface="Times New Roman"/>
            </a:endParaRPr>
          </a:p>
        </p:txBody>
      </p:sp>
      <p:sp>
        <p:nvSpPr>
          <p:cNvPr id="36" name="object 36"/>
          <p:cNvSpPr txBox="1"/>
          <p:nvPr/>
        </p:nvSpPr>
        <p:spPr>
          <a:xfrm>
            <a:off x="6123813" y="4042359"/>
            <a:ext cx="299720" cy="245580"/>
          </a:xfrm>
          <a:prstGeom prst="rect">
            <a:avLst/>
          </a:prstGeom>
        </p:spPr>
        <p:txBody>
          <a:bodyPr vert="horz" wrap="square" lIns="0" tIns="14605" rIns="0" bIns="0" rtlCol="0">
            <a:spAutoFit/>
          </a:bodyPr>
          <a:lstStyle/>
          <a:p>
            <a:pPr marL="12700">
              <a:spcBef>
                <a:spcPts val="115"/>
              </a:spcBef>
            </a:pPr>
            <a:r>
              <a:rPr sz="1500" spc="-5" dirty="0">
                <a:solidFill>
                  <a:prstClr val="black"/>
                </a:solidFill>
                <a:latin typeface="Times New Roman"/>
                <a:cs typeface="Times New Roman"/>
              </a:rPr>
              <a:t>HA</a:t>
            </a:r>
            <a:endParaRPr sz="1500" dirty="0">
              <a:solidFill>
                <a:prstClr val="black"/>
              </a:solidFill>
              <a:latin typeface="Times New Roman"/>
              <a:cs typeface="Times New Roman"/>
            </a:endParaRPr>
          </a:p>
        </p:txBody>
      </p:sp>
      <p:sp>
        <p:nvSpPr>
          <p:cNvPr id="37" name="object 37"/>
          <p:cNvSpPr txBox="1"/>
          <p:nvPr/>
        </p:nvSpPr>
        <p:spPr>
          <a:xfrm>
            <a:off x="4434967" y="1336675"/>
            <a:ext cx="223520" cy="244939"/>
          </a:xfrm>
          <a:prstGeom prst="rect">
            <a:avLst/>
          </a:prstGeom>
        </p:spPr>
        <p:txBody>
          <a:bodyPr vert="horz" wrap="square" lIns="0" tIns="13970" rIns="0" bIns="0" rtlCol="0">
            <a:spAutoFit/>
          </a:bodyPr>
          <a:lstStyle/>
          <a:p>
            <a:pPr marL="12700">
              <a:spcBef>
                <a:spcPts val="110"/>
              </a:spcBef>
            </a:pPr>
            <a:r>
              <a:rPr sz="2250" spc="-52" baseline="3703" dirty="0">
                <a:solidFill>
                  <a:prstClr val="black"/>
                </a:solidFill>
                <a:latin typeface="Times New Roman"/>
                <a:cs typeface="Times New Roman"/>
              </a:rPr>
              <a:t>A</a:t>
            </a:r>
            <a:r>
              <a:rPr sz="1000" dirty="0">
                <a:solidFill>
                  <a:prstClr val="black"/>
                </a:solidFill>
                <a:latin typeface="Times New Roman"/>
                <a:cs typeface="Times New Roman"/>
              </a:rPr>
              <a:t>0</a:t>
            </a:r>
          </a:p>
        </p:txBody>
      </p:sp>
      <p:sp>
        <p:nvSpPr>
          <p:cNvPr id="38" name="object 38"/>
          <p:cNvSpPr txBox="1"/>
          <p:nvPr/>
        </p:nvSpPr>
        <p:spPr>
          <a:xfrm>
            <a:off x="4430395" y="2463166"/>
            <a:ext cx="224154" cy="244939"/>
          </a:xfrm>
          <a:prstGeom prst="rect">
            <a:avLst/>
          </a:prstGeom>
        </p:spPr>
        <p:txBody>
          <a:bodyPr vert="horz" wrap="square" lIns="0" tIns="13970" rIns="0" bIns="0" rtlCol="0">
            <a:spAutoFit/>
          </a:bodyPr>
          <a:lstStyle/>
          <a:p>
            <a:pPr marL="12700">
              <a:spcBef>
                <a:spcPts val="110"/>
              </a:spcBef>
            </a:pPr>
            <a:r>
              <a:rPr sz="2250" spc="-44" baseline="3703" dirty="0">
                <a:solidFill>
                  <a:prstClr val="black"/>
                </a:solidFill>
                <a:latin typeface="Times New Roman"/>
                <a:cs typeface="Times New Roman"/>
              </a:rPr>
              <a:t>A</a:t>
            </a:r>
            <a:r>
              <a:rPr sz="1000" dirty="0">
                <a:solidFill>
                  <a:prstClr val="black"/>
                </a:solidFill>
                <a:latin typeface="Times New Roman"/>
                <a:cs typeface="Times New Roman"/>
              </a:rPr>
              <a:t>1</a:t>
            </a:r>
          </a:p>
        </p:txBody>
      </p:sp>
      <p:sp>
        <p:nvSpPr>
          <p:cNvPr id="39" name="object 39"/>
          <p:cNvSpPr txBox="1"/>
          <p:nvPr/>
        </p:nvSpPr>
        <p:spPr>
          <a:xfrm>
            <a:off x="5223764" y="2619832"/>
            <a:ext cx="205740" cy="245580"/>
          </a:xfrm>
          <a:prstGeom prst="rect">
            <a:avLst/>
          </a:prstGeom>
        </p:spPr>
        <p:txBody>
          <a:bodyPr vert="horz" wrap="square" lIns="0" tIns="14605" rIns="0" bIns="0" rtlCol="0">
            <a:spAutoFit/>
          </a:bodyPr>
          <a:lstStyle/>
          <a:p>
            <a:pPr marL="12700">
              <a:spcBef>
                <a:spcPts val="115"/>
              </a:spcBef>
            </a:pPr>
            <a:r>
              <a:rPr sz="2250" spc="-142" baseline="3703" dirty="0">
                <a:solidFill>
                  <a:prstClr val="black"/>
                </a:solidFill>
                <a:latin typeface="Times New Roman"/>
                <a:cs typeface="Times New Roman"/>
              </a:rPr>
              <a:t>B</a:t>
            </a:r>
            <a:r>
              <a:rPr sz="1000" spc="5" dirty="0">
                <a:solidFill>
                  <a:prstClr val="black"/>
                </a:solidFill>
                <a:latin typeface="Times New Roman"/>
                <a:cs typeface="Times New Roman"/>
              </a:rPr>
              <a:t>1</a:t>
            </a:r>
            <a:endParaRPr sz="1000" dirty="0">
              <a:solidFill>
                <a:prstClr val="black"/>
              </a:solidFill>
              <a:latin typeface="Times New Roman"/>
              <a:cs typeface="Times New Roman"/>
            </a:endParaRPr>
          </a:p>
        </p:txBody>
      </p:sp>
      <p:sp>
        <p:nvSpPr>
          <p:cNvPr id="40" name="object 40"/>
          <p:cNvSpPr txBox="1"/>
          <p:nvPr/>
        </p:nvSpPr>
        <p:spPr>
          <a:xfrm>
            <a:off x="6129273" y="2619832"/>
            <a:ext cx="205740" cy="245580"/>
          </a:xfrm>
          <a:prstGeom prst="rect">
            <a:avLst/>
          </a:prstGeom>
        </p:spPr>
        <p:txBody>
          <a:bodyPr vert="horz" wrap="square" lIns="0" tIns="14605" rIns="0" bIns="0" rtlCol="0">
            <a:spAutoFit/>
          </a:bodyPr>
          <a:lstStyle/>
          <a:p>
            <a:pPr marL="12700">
              <a:spcBef>
                <a:spcPts val="115"/>
              </a:spcBef>
            </a:pPr>
            <a:r>
              <a:rPr sz="2250" spc="-142" baseline="3703" dirty="0">
                <a:solidFill>
                  <a:prstClr val="black"/>
                </a:solidFill>
                <a:latin typeface="Times New Roman"/>
                <a:cs typeface="Times New Roman"/>
              </a:rPr>
              <a:t>B</a:t>
            </a:r>
            <a:r>
              <a:rPr sz="1000" spc="5" dirty="0">
                <a:solidFill>
                  <a:prstClr val="black"/>
                </a:solidFill>
                <a:latin typeface="Times New Roman"/>
                <a:cs typeface="Times New Roman"/>
              </a:rPr>
              <a:t>0</a:t>
            </a:r>
            <a:endParaRPr sz="1000" dirty="0">
              <a:solidFill>
                <a:prstClr val="black"/>
              </a:solidFill>
              <a:latin typeface="Times New Roman"/>
              <a:cs typeface="Times New Roman"/>
            </a:endParaRPr>
          </a:p>
        </p:txBody>
      </p:sp>
      <p:sp>
        <p:nvSpPr>
          <p:cNvPr id="41" name="object 41"/>
          <p:cNvSpPr txBox="1"/>
          <p:nvPr/>
        </p:nvSpPr>
        <p:spPr>
          <a:xfrm>
            <a:off x="6461886" y="1464386"/>
            <a:ext cx="205740" cy="245580"/>
          </a:xfrm>
          <a:prstGeom prst="rect">
            <a:avLst/>
          </a:prstGeom>
        </p:spPr>
        <p:txBody>
          <a:bodyPr vert="horz" wrap="square" lIns="0" tIns="14605" rIns="0" bIns="0" rtlCol="0">
            <a:spAutoFit/>
          </a:bodyPr>
          <a:lstStyle/>
          <a:p>
            <a:pPr marL="12700">
              <a:spcBef>
                <a:spcPts val="115"/>
              </a:spcBef>
            </a:pPr>
            <a:r>
              <a:rPr sz="2250" spc="-142" baseline="3703" dirty="0">
                <a:solidFill>
                  <a:prstClr val="black"/>
                </a:solidFill>
                <a:latin typeface="Times New Roman"/>
                <a:cs typeface="Times New Roman"/>
              </a:rPr>
              <a:t>B</a:t>
            </a:r>
            <a:r>
              <a:rPr sz="1000" spc="5" dirty="0">
                <a:solidFill>
                  <a:prstClr val="black"/>
                </a:solidFill>
                <a:latin typeface="Times New Roman"/>
                <a:cs typeface="Times New Roman"/>
              </a:rPr>
              <a:t>1</a:t>
            </a:r>
            <a:endParaRPr sz="1000" dirty="0">
              <a:solidFill>
                <a:prstClr val="black"/>
              </a:solidFill>
              <a:latin typeface="Times New Roman"/>
              <a:cs typeface="Times New Roman"/>
            </a:endParaRPr>
          </a:p>
        </p:txBody>
      </p:sp>
      <p:sp>
        <p:nvSpPr>
          <p:cNvPr id="42" name="object 42"/>
          <p:cNvSpPr txBox="1"/>
          <p:nvPr/>
        </p:nvSpPr>
        <p:spPr>
          <a:xfrm>
            <a:off x="7319265" y="1464386"/>
            <a:ext cx="202565" cy="245580"/>
          </a:xfrm>
          <a:prstGeom prst="rect">
            <a:avLst/>
          </a:prstGeom>
        </p:spPr>
        <p:txBody>
          <a:bodyPr vert="horz" wrap="square" lIns="0" tIns="14605" rIns="0" bIns="0" rtlCol="0">
            <a:spAutoFit/>
          </a:bodyPr>
          <a:lstStyle/>
          <a:p>
            <a:pPr marL="12700">
              <a:spcBef>
                <a:spcPts val="115"/>
              </a:spcBef>
            </a:pPr>
            <a:r>
              <a:rPr sz="2250" spc="-179" baseline="3703" dirty="0">
                <a:solidFill>
                  <a:prstClr val="black"/>
                </a:solidFill>
                <a:latin typeface="Times New Roman"/>
                <a:cs typeface="Times New Roman"/>
              </a:rPr>
              <a:t>B</a:t>
            </a:r>
            <a:r>
              <a:rPr sz="1000" spc="5" dirty="0">
                <a:solidFill>
                  <a:prstClr val="black"/>
                </a:solidFill>
                <a:latin typeface="Times New Roman"/>
                <a:cs typeface="Times New Roman"/>
              </a:rPr>
              <a:t>0</a:t>
            </a:r>
            <a:endParaRPr sz="1000" dirty="0">
              <a:solidFill>
                <a:prstClr val="black"/>
              </a:solidFill>
              <a:latin typeface="Times New Roman"/>
              <a:cs typeface="Times New Roman"/>
            </a:endParaRPr>
          </a:p>
        </p:txBody>
      </p:sp>
      <p:grpSp>
        <p:nvGrpSpPr>
          <p:cNvPr id="43" name="object 43"/>
          <p:cNvGrpSpPr/>
          <p:nvPr/>
        </p:nvGrpSpPr>
        <p:grpSpPr>
          <a:xfrm>
            <a:off x="5023103" y="3087624"/>
            <a:ext cx="372110" cy="405765"/>
            <a:chOff x="3499103" y="3087623"/>
            <a:chExt cx="372110" cy="405765"/>
          </a:xfrm>
        </p:grpSpPr>
        <p:sp>
          <p:nvSpPr>
            <p:cNvPr id="44" name="object 44"/>
            <p:cNvSpPr/>
            <p:nvPr/>
          </p:nvSpPr>
          <p:spPr>
            <a:xfrm>
              <a:off x="3511295" y="3099815"/>
              <a:ext cx="347980" cy="381000"/>
            </a:xfrm>
            <a:custGeom>
              <a:avLst/>
              <a:gdLst/>
              <a:ahLst/>
              <a:cxnLst/>
              <a:rect l="l" t="t" r="r" b="b"/>
              <a:pathLst>
                <a:path w="347979" h="381000">
                  <a:moveTo>
                    <a:pt x="347471" y="0"/>
                  </a:moveTo>
                  <a:lnTo>
                    <a:pt x="0" y="0"/>
                  </a:lnTo>
                  <a:lnTo>
                    <a:pt x="0" y="221614"/>
                  </a:lnTo>
                  <a:lnTo>
                    <a:pt x="6095" y="263906"/>
                  </a:lnTo>
                  <a:lnTo>
                    <a:pt x="23113" y="301879"/>
                  </a:lnTo>
                  <a:lnTo>
                    <a:pt x="49783" y="334263"/>
                  </a:lnTo>
                  <a:lnTo>
                    <a:pt x="84327" y="359156"/>
                  </a:lnTo>
                  <a:lnTo>
                    <a:pt x="125349" y="375285"/>
                  </a:lnTo>
                  <a:lnTo>
                    <a:pt x="171195" y="381000"/>
                  </a:lnTo>
                  <a:lnTo>
                    <a:pt x="217296" y="375412"/>
                  </a:lnTo>
                  <a:lnTo>
                    <a:pt x="258952" y="359791"/>
                  </a:lnTo>
                  <a:lnTo>
                    <a:pt x="294258" y="335407"/>
                  </a:lnTo>
                  <a:lnTo>
                    <a:pt x="321944" y="303784"/>
                  </a:lnTo>
                  <a:lnTo>
                    <a:pt x="340232" y="266064"/>
                  </a:lnTo>
                  <a:lnTo>
                    <a:pt x="347471" y="224028"/>
                  </a:lnTo>
                  <a:lnTo>
                    <a:pt x="347471" y="0"/>
                  </a:lnTo>
                  <a:close/>
                </a:path>
              </a:pathLst>
            </a:custGeom>
            <a:solidFill>
              <a:srgbClr val="FFFFFF"/>
            </a:solidFill>
          </p:spPr>
          <p:txBody>
            <a:bodyPr wrap="square" lIns="0" tIns="0" rIns="0" bIns="0" rtlCol="0"/>
            <a:lstStyle/>
            <a:p>
              <a:endParaRPr dirty="0">
                <a:solidFill>
                  <a:prstClr val="black"/>
                </a:solidFill>
                <a:latin typeface="Calibri"/>
              </a:endParaRPr>
            </a:p>
          </p:txBody>
        </p:sp>
        <p:sp>
          <p:nvSpPr>
            <p:cNvPr id="45" name="object 45"/>
            <p:cNvSpPr/>
            <p:nvPr/>
          </p:nvSpPr>
          <p:spPr>
            <a:xfrm>
              <a:off x="3511295" y="3099815"/>
              <a:ext cx="347980" cy="381000"/>
            </a:xfrm>
            <a:custGeom>
              <a:avLst/>
              <a:gdLst/>
              <a:ahLst/>
              <a:cxnLst/>
              <a:rect l="l" t="t" r="r" b="b"/>
              <a:pathLst>
                <a:path w="347979" h="381000">
                  <a:moveTo>
                    <a:pt x="347471" y="0"/>
                  </a:moveTo>
                  <a:lnTo>
                    <a:pt x="146557" y="0"/>
                  </a:lnTo>
                  <a:lnTo>
                    <a:pt x="43433" y="0"/>
                  </a:lnTo>
                  <a:lnTo>
                    <a:pt x="5461" y="0"/>
                  </a:lnTo>
                  <a:lnTo>
                    <a:pt x="0" y="0"/>
                  </a:lnTo>
                  <a:lnTo>
                    <a:pt x="0" y="128143"/>
                  </a:lnTo>
                  <a:lnTo>
                    <a:pt x="0" y="193929"/>
                  </a:lnTo>
                  <a:lnTo>
                    <a:pt x="0" y="218186"/>
                  </a:lnTo>
                  <a:lnTo>
                    <a:pt x="0" y="221614"/>
                  </a:lnTo>
                  <a:lnTo>
                    <a:pt x="6095" y="263906"/>
                  </a:lnTo>
                  <a:lnTo>
                    <a:pt x="23113" y="301879"/>
                  </a:lnTo>
                  <a:lnTo>
                    <a:pt x="49783" y="334263"/>
                  </a:lnTo>
                  <a:lnTo>
                    <a:pt x="84327" y="359156"/>
                  </a:lnTo>
                  <a:lnTo>
                    <a:pt x="125349" y="375285"/>
                  </a:lnTo>
                  <a:lnTo>
                    <a:pt x="171195" y="381000"/>
                  </a:lnTo>
                  <a:lnTo>
                    <a:pt x="217296" y="375412"/>
                  </a:lnTo>
                  <a:lnTo>
                    <a:pt x="258952" y="359791"/>
                  </a:lnTo>
                  <a:lnTo>
                    <a:pt x="294258" y="335407"/>
                  </a:lnTo>
                  <a:lnTo>
                    <a:pt x="321944" y="303784"/>
                  </a:lnTo>
                  <a:lnTo>
                    <a:pt x="340232" y="266064"/>
                  </a:lnTo>
                  <a:lnTo>
                    <a:pt x="347471" y="224028"/>
                  </a:lnTo>
                  <a:lnTo>
                    <a:pt x="347471" y="94487"/>
                  </a:lnTo>
                  <a:lnTo>
                    <a:pt x="347471" y="27939"/>
                  </a:lnTo>
                  <a:lnTo>
                    <a:pt x="347471" y="3556"/>
                  </a:lnTo>
                  <a:lnTo>
                    <a:pt x="347471" y="0"/>
                  </a:lnTo>
                  <a:close/>
                </a:path>
              </a:pathLst>
            </a:custGeom>
            <a:ln w="24384">
              <a:solidFill>
                <a:srgbClr val="000000"/>
              </a:solidFill>
            </a:ln>
          </p:spPr>
          <p:txBody>
            <a:bodyPr wrap="square" lIns="0" tIns="0" rIns="0" bIns="0" rtlCol="0"/>
            <a:lstStyle/>
            <a:p>
              <a:endParaRPr dirty="0">
                <a:solidFill>
                  <a:prstClr val="black"/>
                </a:solidFill>
                <a:latin typeface="Calibri"/>
              </a:endParaRPr>
            </a:p>
          </p:txBody>
        </p:sp>
      </p:grpSp>
      <p:grpSp>
        <p:nvGrpSpPr>
          <p:cNvPr id="46" name="object 46"/>
          <p:cNvGrpSpPr/>
          <p:nvPr/>
        </p:nvGrpSpPr>
        <p:grpSpPr>
          <a:xfrm>
            <a:off x="7117080" y="1956817"/>
            <a:ext cx="368935" cy="405765"/>
            <a:chOff x="5593079" y="1956816"/>
            <a:chExt cx="368935" cy="405765"/>
          </a:xfrm>
        </p:grpSpPr>
        <p:sp>
          <p:nvSpPr>
            <p:cNvPr id="47" name="object 47"/>
            <p:cNvSpPr/>
            <p:nvPr/>
          </p:nvSpPr>
          <p:spPr>
            <a:xfrm>
              <a:off x="5605271" y="1969008"/>
              <a:ext cx="344805" cy="381000"/>
            </a:xfrm>
            <a:custGeom>
              <a:avLst/>
              <a:gdLst/>
              <a:ahLst/>
              <a:cxnLst/>
              <a:rect l="l" t="t" r="r" b="b"/>
              <a:pathLst>
                <a:path w="344804" h="381000">
                  <a:moveTo>
                    <a:pt x="344424" y="0"/>
                  </a:moveTo>
                  <a:lnTo>
                    <a:pt x="0" y="0"/>
                  </a:lnTo>
                  <a:lnTo>
                    <a:pt x="0" y="221614"/>
                  </a:lnTo>
                  <a:lnTo>
                    <a:pt x="5968" y="263905"/>
                  </a:lnTo>
                  <a:lnTo>
                    <a:pt x="22987" y="301878"/>
                  </a:lnTo>
                  <a:lnTo>
                    <a:pt x="49275" y="334263"/>
                  </a:lnTo>
                  <a:lnTo>
                    <a:pt x="83565" y="359155"/>
                  </a:lnTo>
                  <a:lnTo>
                    <a:pt x="124205" y="375284"/>
                  </a:lnTo>
                  <a:lnTo>
                    <a:pt x="169672" y="381000"/>
                  </a:lnTo>
                  <a:lnTo>
                    <a:pt x="215391" y="375412"/>
                  </a:lnTo>
                  <a:lnTo>
                    <a:pt x="256539" y="359790"/>
                  </a:lnTo>
                  <a:lnTo>
                    <a:pt x="291718" y="335406"/>
                  </a:lnTo>
                  <a:lnTo>
                    <a:pt x="319024" y="303783"/>
                  </a:lnTo>
                  <a:lnTo>
                    <a:pt x="337185" y="266064"/>
                  </a:lnTo>
                  <a:lnTo>
                    <a:pt x="344424" y="224027"/>
                  </a:lnTo>
                  <a:lnTo>
                    <a:pt x="344424" y="0"/>
                  </a:lnTo>
                  <a:close/>
                </a:path>
              </a:pathLst>
            </a:custGeom>
            <a:solidFill>
              <a:srgbClr val="FFFFFF"/>
            </a:solidFill>
          </p:spPr>
          <p:txBody>
            <a:bodyPr wrap="square" lIns="0" tIns="0" rIns="0" bIns="0" rtlCol="0"/>
            <a:lstStyle/>
            <a:p>
              <a:endParaRPr dirty="0">
                <a:solidFill>
                  <a:prstClr val="black"/>
                </a:solidFill>
                <a:latin typeface="Calibri"/>
              </a:endParaRPr>
            </a:p>
          </p:txBody>
        </p:sp>
        <p:sp>
          <p:nvSpPr>
            <p:cNvPr id="48" name="object 48"/>
            <p:cNvSpPr/>
            <p:nvPr/>
          </p:nvSpPr>
          <p:spPr>
            <a:xfrm>
              <a:off x="5605271" y="1969008"/>
              <a:ext cx="344805" cy="381000"/>
            </a:xfrm>
            <a:custGeom>
              <a:avLst/>
              <a:gdLst/>
              <a:ahLst/>
              <a:cxnLst/>
              <a:rect l="l" t="t" r="r" b="b"/>
              <a:pathLst>
                <a:path w="344804" h="381000">
                  <a:moveTo>
                    <a:pt x="344424" y="0"/>
                  </a:moveTo>
                  <a:lnTo>
                    <a:pt x="145287" y="0"/>
                  </a:lnTo>
                  <a:lnTo>
                    <a:pt x="43052" y="0"/>
                  </a:lnTo>
                  <a:lnTo>
                    <a:pt x="5333" y="0"/>
                  </a:lnTo>
                  <a:lnTo>
                    <a:pt x="0" y="0"/>
                  </a:lnTo>
                  <a:lnTo>
                    <a:pt x="0" y="128142"/>
                  </a:lnTo>
                  <a:lnTo>
                    <a:pt x="0" y="193928"/>
                  </a:lnTo>
                  <a:lnTo>
                    <a:pt x="0" y="218186"/>
                  </a:lnTo>
                  <a:lnTo>
                    <a:pt x="0" y="221614"/>
                  </a:lnTo>
                  <a:lnTo>
                    <a:pt x="5968" y="263905"/>
                  </a:lnTo>
                  <a:lnTo>
                    <a:pt x="22987" y="301878"/>
                  </a:lnTo>
                  <a:lnTo>
                    <a:pt x="49275" y="334263"/>
                  </a:lnTo>
                  <a:lnTo>
                    <a:pt x="83565" y="359155"/>
                  </a:lnTo>
                  <a:lnTo>
                    <a:pt x="124205" y="375284"/>
                  </a:lnTo>
                  <a:lnTo>
                    <a:pt x="169672" y="381000"/>
                  </a:lnTo>
                  <a:lnTo>
                    <a:pt x="215391" y="375412"/>
                  </a:lnTo>
                  <a:lnTo>
                    <a:pt x="256539" y="359790"/>
                  </a:lnTo>
                  <a:lnTo>
                    <a:pt x="291718" y="335406"/>
                  </a:lnTo>
                  <a:lnTo>
                    <a:pt x="319024" y="303783"/>
                  </a:lnTo>
                  <a:lnTo>
                    <a:pt x="337185" y="266064"/>
                  </a:lnTo>
                  <a:lnTo>
                    <a:pt x="344424" y="224027"/>
                  </a:lnTo>
                  <a:lnTo>
                    <a:pt x="344424" y="94487"/>
                  </a:lnTo>
                  <a:lnTo>
                    <a:pt x="344424" y="27939"/>
                  </a:lnTo>
                  <a:lnTo>
                    <a:pt x="344424" y="3555"/>
                  </a:lnTo>
                  <a:lnTo>
                    <a:pt x="344424" y="0"/>
                  </a:lnTo>
                  <a:close/>
                </a:path>
              </a:pathLst>
            </a:custGeom>
            <a:ln w="24384">
              <a:solidFill>
                <a:srgbClr val="000000"/>
              </a:solidFill>
            </a:ln>
          </p:spPr>
          <p:txBody>
            <a:bodyPr wrap="square" lIns="0" tIns="0" rIns="0" bIns="0" rtlCol="0"/>
            <a:lstStyle/>
            <a:p>
              <a:endParaRPr dirty="0">
                <a:solidFill>
                  <a:prstClr val="black"/>
                </a:solidFill>
                <a:latin typeface="Calibri"/>
              </a:endParaRPr>
            </a:p>
          </p:txBody>
        </p:sp>
      </p:grpSp>
      <p:grpSp>
        <p:nvGrpSpPr>
          <p:cNvPr id="49" name="object 49"/>
          <p:cNvGrpSpPr/>
          <p:nvPr/>
        </p:nvGrpSpPr>
        <p:grpSpPr>
          <a:xfrm>
            <a:off x="6260591" y="1956817"/>
            <a:ext cx="372110" cy="405765"/>
            <a:chOff x="4736591" y="1956816"/>
            <a:chExt cx="372110" cy="405765"/>
          </a:xfrm>
        </p:grpSpPr>
        <p:sp>
          <p:nvSpPr>
            <p:cNvPr id="50" name="object 50"/>
            <p:cNvSpPr/>
            <p:nvPr/>
          </p:nvSpPr>
          <p:spPr>
            <a:xfrm>
              <a:off x="4748783" y="1969008"/>
              <a:ext cx="347980" cy="381000"/>
            </a:xfrm>
            <a:custGeom>
              <a:avLst/>
              <a:gdLst/>
              <a:ahLst/>
              <a:cxnLst/>
              <a:rect l="l" t="t" r="r" b="b"/>
              <a:pathLst>
                <a:path w="347979" h="381000">
                  <a:moveTo>
                    <a:pt x="347471" y="0"/>
                  </a:moveTo>
                  <a:lnTo>
                    <a:pt x="0" y="0"/>
                  </a:lnTo>
                  <a:lnTo>
                    <a:pt x="0" y="221614"/>
                  </a:lnTo>
                  <a:lnTo>
                    <a:pt x="6223" y="263905"/>
                  </a:lnTo>
                  <a:lnTo>
                    <a:pt x="23749" y="301878"/>
                  </a:lnTo>
                  <a:lnTo>
                    <a:pt x="50673" y="334263"/>
                  </a:lnTo>
                  <a:lnTo>
                    <a:pt x="85470" y="359155"/>
                  </a:lnTo>
                  <a:lnTo>
                    <a:pt x="126237" y="375284"/>
                  </a:lnTo>
                  <a:lnTo>
                    <a:pt x="171195" y="381000"/>
                  </a:lnTo>
                  <a:lnTo>
                    <a:pt x="217296" y="375412"/>
                  </a:lnTo>
                  <a:lnTo>
                    <a:pt x="258952" y="359790"/>
                  </a:lnTo>
                  <a:lnTo>
                    <a:pt x="294258" y="335406"/>
                  </a:lnTo>
                  <a:lnTo>
                    <a:pt x="321944" y="303783"/>
                  </a:lnTo>
                  <a:lnTo>
                    <a:pt x="340232" y="266064"/>
                  </a:lnTo>
                  <a:lnTo>
                    <a:pt x="347471" y="224027"/>
                  </a:lnTo>
                  <a:lnTo>
                    <a:pt x="347471" y="0"/>
                  </a:lnTo>
                  <a:close/>
                </a:path>
              </a:pathLst>
            </a:custGeom>
            <a:solidFill>
              <a:srgbClr val="FFFFFF"/>
            </a:solidFill>
          </p:spPr>
          <p:txBody>
            <a:bodyPr wrap="square" lIns="0" tIns="0" rIns="0" bIns="0" rtlCol="0"/>
            <a:lstStyle/>
            <a:p>
              <a:endParaRPr dirty="0">
                <a:solidFill>
                  <a:prstClr val="black"/>
                </a:solidFill>
                <a:latin typeface="Calibri"/>
              </a:endParaRPr>
            </a:p>
          </p:txBody>
        </p:sp>
        <p:sp>
          <p:nvSpPr>
            <p:cNvPr id="51" name="object 51"/>
            <p:cNvSpPr/>
            <p:nvPr/>
          </p:nvSpPr>
          <p:spPr>
            <a:xfrm>
              <a:off x="4748783" y="1969008"/>
              <a:ext cx="347980" cy="381000"/>
            </a:xfrm>
            <a:custGeom>
              <a:avLst/>
              <a:gdLst/>
              <a:ahLst/>
              <a:cxnLst/>
              <a:rect l="l" t="t" r="r" b="b"/>
              <a:pathLst>
                <a:path w="347979" h="381000">
                  <a:moveTo>
                    <a:pt x="347471" y="0"/>
                  </a:moveTo>
                  <a:lnTo>
                    <a:pt x="146557" y="0"/>
                  </a:lnTo>
                  <a:lnTo>
                    <a:pt x="43433" y="0"/>
                  </a:lnTo>
                  <a:lnTo>
                    <a:pt x="5461" y="0"/>
                  </a:lnTo>
                  <a:lnTo>
                    <a:pt x="0" y="0"/>
                  </a:lnTo>
                  <a:lnTo>
                    <a:pt x="0" y="128142"/>
                  </a:lnTo>
                  <a:lnTo>
                    <a:pt x="0" y="193928"/>
                  </a:lnTo>
                  <a:lnTo>
                    <a:pt x="0" y="218186"/>
                  </a:lnTo>
                  <a:lnTo>
                    <a:pt x="0" y="221614"/>
                  </a:lnTo>
                  <a:lnTo>
                    <a:pt x="6223" y="263905"/>
                  </a:lnTo>
                  <a:lnTo>
                    <a:pt x="23749" y="301878"/>
                  </a:lnTo>
                  <a:lnTo>
                    <a:pt x="50673" y="334263"/>
                  </a:lnTo>
                  <a:lnTo>
                    <a:pt x="85470" y="359155"/>
                  </a:lnTo>
                  <a:lnTo>
                    <a:pt x="126237" y="375284"/>
                  </a:lnTo>
                  <a:lnTo>
                    <a:pt x="171195" y="381000"/>
                  </a:lnTo>
                  <a:lnTo>
                    <a:pt x="217296" y="375412"/>
                  </a:lnTo>
                  <a:lnTo>
                    <a:pt x="258952" y="359790"/>
                  </a:lnTo>
                  <a:lnTo>
                    <a:pt x="294258" y="335406"/>
                  </a:lnTo>
                  <a:lnTo>
                    <a:pt x="321944" y="303783"/>
                  </a:lnTo>
                  <a:lnTo>
                    <a:pt x="340232" y="266064"/>
                  </a:lnTo>
                  <a:lnTo>
                    <a:pt x="347471" y="224027"/>
                  </a:lnTo>
                  <a:lnTo>
                    <a:pt x="347471" y="94487"/>
                  </a:lnTo>
                  <a:lnTo>
                    <a:pt x="347471" y="27939"/>
                  </a:lnTo>
                  <a:lnTo>
                    <a:pt x="347471" y="3555"/>
                  </a:lnTo>
                  <a:lnTo>
                    <a:pt x="347471" y="0"/>
                  </a:lnTo>
                  <a:close/>
                </a:path>
              </a:pathLst>
            </a:custGeom>
            <a:ln w="24384">
              <a:solidFill>
                <a:srgbClr val="000000"/>
              </a:solidFill>
            </a:ln>
          </p:spPr>
          <p:txBody>
            <a:bodyPr wrap="square" lIns="0" tIns="0" rIns="0" bIns="0" rtlCol="0"/>
            <a:lstStyle/>
            <a:p>
              <a:endParaRPr dirty="0">
                <a:solidFill>
                  <a:prstClr val="black"/>
                </a:solidFill>
                <a:latin typeface="Calibri"/>
              </a:endParaRPr>
            </a:p>
          </p:txBody>
        </p:sp>
      </p:grpSp>
      <p:grpSp>
        <p:nvGrpSpPr>
          <p:cNvPr id="52" name="object 52"/>
          <p:cNvGrpSpPr/>
          <p:nvPr/>
        </p:nvGrpSpPr>
        <p:grpSpPr>
          <a:xfrm>
            <a:off x="5937503" y="3087624"/>
            <a:ext cx="372110" cy="405765"/>
            <a:chOff x="4413503" y="3087623"/>
            <a:chExt cx="372110" cy="405765"/>
          </a:xfrm>
        </p:grpSpPr>
        <p:sp>
          <p:nvSpPr>
            <p:cNvPr id="53" name="object 53"/>
            <p:cNvSpPr/>
            <p:nvPr/>
          </p:nvSpPr>
          <p:spPr>
            <a:xfrm>
              <a:off x="4425695" y="3099815"/>
              <a:ext cx="347980" cy="381000"/>
            </a:xfrm>
            <a:custGeom>
              <a:avLst/>
              <a:gdLst/>
              <a:ahLst/>
              <a:cxnLst/>
              <a:rect l="l" t="t" r="r" b="b"/>
              <a:pathLst>
                <a:path w="347979" h="381000">
                  <a:moveTo>
                    <a:pt x="347471" y="0"/>
                  </a:moveTo>
                  <a:lnTo>
                    <a:pt x="0" y="0"/>
                  </a:lnTo>
                  <a:lnTo>
                    <a:pt x="0" y="221614"/>
                  </a:lnTo>
                  <a:lnTo>
                    <a:pt x="6223" y="263906"/>
                  </a:lnTo>
                  <a:lnTo>
                    <a:pt x="23749" y="301879"/>
                  </a:lnTo>
                  <a:lnTo>
                    <a:pt x="50673" y="334263"/>
                  </a:lnTo>
                  <a:lnTo>
                    <a:pt x="85470" y="359156"/>
                  </a:lnTo>
                  <a:lnTo>
                    <a:pt x="126237" y="375285"/>
                  </a:lnTo>
                  <a:lnTo>
                    <a:pt x="171195" y="381000"/>
                  </a:lnTo>
                  <a:lnTo>
                    <a:pt x="217296" y="375412"/>
                  </a:lnTo>
                  <a:lnTo>
                    <a:pt x="258952" y="359791"/>
                  </a:lnTo>
                  <a:lnTo>
                    <a:pt x="294258" y="335407"/>
                  </a:lnTo>
                  <a:lnTo>
                    <a:pt x="321944" y="303784"/>
                  </a:lnTo>
                  <a:lnTo>
                    <a:pt x="340232" y="266064"/>
                  </a:lnTo>
                  <a:lnTo>
                    <a:pt x="347471" y="224028"/>
                  </a:lnTo>
                  <a:lnTo>
                    <a:pt x="347471" y="0"/>
                  </a:lnTo>
                  <a:close/>
                </a:path>
              </a:pathLst>
            </a:custGeom>
            <a:solidFill>
              <a:srgbClr val="FFFFFF"/>
            </a:solidFill>
          </p:spPr>
          <p:txBody>
            <a:bodyPr wrap="square" lIns="0" tIns="0" rIns="0" bIns="0" rtlCol="0"/>
            <a:lstStyle/>
            <a:p>
              <a:endParaRPr dirty="0">
                <a:solidFill>
                  <a:prstClr val="black"/>
                </a:solidFill>
                <a:latin typeface="Calibri"/>
              </a:endParaRPr>
            </a:p>
          </p:txBody>
        </p:sp>
        <p:sp>
          <p:nvSpPr>
            <p:cNvPr id="54" name="object 54"/>
            <p:cNvSpPr/>
            <p:nvPr/>
          </p:nvSpPr>
          <p:spPr>
            <a:xfrm>
              <a:off x="4425695" y="3099815"/>
              <a:ext cx="347980" cy="381000"/>
            </a:xfrm>
            <a:custGeom>
              <a:avLst/>
              <a:gdLst/>
              <a:ahLst/>
              <a:cxnLst/>
              <a:rect l="l" t="t" r="r" b="b"/>
              <a:pathLst>
                <a:path w="347979" h="381000">
                  <a:moveTo>
                    <a:pt x="347471" y="0"/>
                  </a:moveTo>
                  <a:lnTo>
                    <a:pt x="146557" y="0"/>
                  </a:lnTo>
                  <a:lnTo>
                    <a:pt x="43433" y="0"/>
                  </a:lnTo>
                  <a:lnTo>
                    <a:pt x="5461" y="0"/>
                  </a:lnTo>
                  <a:lnTo>
                    <a:pt x="0" y="0"/>
                  </a:lnTo>
                  <a:lnTo>
                    <a:pt x="0" y="128143"/>
                  </a:lnTo>
                  <a:lnTo>
                    <a:pt x="0" y="193929"/>
                  </a:lnTo>
                  <a:lnTo>
                    <a:pt x="0" y="218186"/>
                  </a:lnTo>
                  <a:lnTo>
                    <a:pt x="0" y="221614"/>
                  </a:lnTo>
                  <a:lnTo>
                    <a:pt x="6223" y="263906"/>
                  </a:lnTo>
                  <a:lnTo>
                    <a:pt x="23749" y="301879"/>
                  </a:lnTo>
                  <a:lnTo>
                    <a:pt x="50673" y="334263"/>
                  </a:lnTo>
                  <a:lnTo>
                    <a:pt x="85470" y="359156"/>
                  </a:lnTo>
                  <a:lnTo>
                    <a:pt x="126237" y="375285"/>
                  </a:lnTo>
                  <a:lnTo>
                    <a:pt x="171195" y="381000"/>
                  </a:lnTo>
                  <a:lnTo>
                    <a:pt x="217296" y="375412"/>
                  </a:lnTo>
                  <a:lnTo>
                    <a:pt x="258952" y="359791"/>
                  </a:lnTo>
                  <a:lnTo>
                    <a:pt x="294258" y="335407"/>
                  </a:lnTo>
                  <a:lnTo>
                    <a:pt x="321944" y="303784"/>
                  </a:lnTo>
                  <a:lnTo>
                    <a:pt x="340232" y="266064"/>
                  </a:lnTo>
                  <a:lnTo>
                    <a:pt x="347471" y="224028"/>
                  </a:lnTo>
                  <a:lnTo>
                    <a:pt x="347471" y="94487"/>
                  </a:lnTo>
                  <a:lnTo>
                    <a:pt x="347471" y="27939"/>
                  </a:lnTo>
                  <a:lnTo>
                    <a:pt x="347471" y="3556"/>
                  </a:lnTo>
                  <a:lnTo>
                    <a:pt x="347471" y="0"/>
                  </a:lnTo>
                  <a:close/>
                </a:path>
              </a:pathLst>
            </a:custGeom>
            <a:ln w="24384">
              <a:solidFill>
                <a:srgbClr val="000000"/>
              </a:solidFill>
            </a:ln>
          </p:spPr>
          <p:txBody>
            <a:bodyPr wrap="square" lIns="0" tIns="0" rIns="0" bIns="0" rtlCol="0"/>
            <a:lstStyle/>
            <a:p>
              <a:endParaRPr dirty="0">
                <a:solidFill>
                  <a:prstClr val="black"/>
                </a:solidFill>
                <a:latin typeface="Calibri"/>
              </a:endParaRPr>
            </a:p>
          </p:txBody>
        </p:sp>
      </p:grpSp>
      <p:sp>
        <p:nvSpPr>
          <p:cNvPr id="55" name="object 55"/>
          <p:cNvSpPr/>
          <p:nvPr/>
        </p:nvSpPr>
        <p:spPr>
          <a:xfrm>
            <a:off x="5065776" y="2563367"/>
            <a:ext cx="60960" cy="55244"/>
          </a:xfrm>
          <a:custGeom>
            <a:avLst/>
            <a:gdLst/>
            <a:ahLst/>
            <a:cxnLst/>
            <a:rect l="l" t="t" r="r" b="b"/>
            <a:pathLst>
              <a:path w="60960" h="55244">
                <a:moveTo>
                  <a:pt x="30479" y="0"/>
                </a:moveTo>
                <a:lnTo>
                  <a:pt x="18541" y="2159"/>
                </a:lnTo>
                <a:lnTo>
                  <a:pt x="8889" y="8001"/>
                </a:lnTo>
                <a:lnTo>
                  <a:pt x="2412" y="16764"/>
                </a:lnTo>
                <a:lnTo>
                  <a:pt x="0" y="27432"/>
                </a:lnTo>
                <a:lnTo>
                  <a:pt x="2412" y="38100"/>
                </a:lnTo>
                <a:lnTo>
                  <a:pt x="8889" y="46862"/>
                </a:lnTo>
                <a:lnTo>
                  <a:pt x="18541" y="52705"/>
                </a:lnTo>
                <a:lnTo>
                  <a:pt x="30479" y="54864"/>
                </a:lnTo>
                <a:lnTo>
                  <a:pt x="42418" y="52705"/>
                </a:lnTo>
                <a:lnTo>
                  <a:pt x="52070" y="46862"/>
                </a:lnTo>
                <a:lnTo>
                  <a:pt x="58547" y="38100"/>
                </a:lnTo>
                <a:lnTo>
                  <a:pt x="60960" y="27432"/>
                </a:lnTo>
                <a:lnTo>
                  <a:pt x="58547" y="16764"/>
                </a:lnTo>
                <a:lnTo>
                  <a:pt x="52070" y="8001"/>
                </a:lnTo>
                <a:lnTo>
                  <a:pt x="42418" y="2159"/>
                </a:lnTo>
                <a:lnTo>
                  <a:pt x="30479" y="0"/>
                </a:lnTo>
                <a:close/>
              </a:path>
            </a:pathLst>
          </a:custGeom>
          <a:solidFill>
            <a:srgbClr val="000000"/>
          </a:solidFill>
        </p:spPr>
        <p:txBody>
          <a:bodyPr wrap="square" lIns="0" tIns="0" rIns="0" bIns="0" rtlCol="0"/>
          <a:lstStyle/>
          <a:p>
            <a:endParaRPr dirty="0">
              <a:solidFill>
                <a:prstClr val="black"/>
              </a:solidFill>
              <a:latin typeface="Calibri"/>
            </a:endParaRPr>
          </a:p>
        </p:txBody>
      </p:sp>
      <p:sp>
        <p:nvSpPr>
          <p:cNvPr id="56" name="object 56"/>
          <p:cNvSpPr/>
          <p:nvPr/>
        </p:nvSpPr>
        <p:spPr>
          <a:xfrm>
            <a:off x="6303264" y="1435608"/>
            <a:ext cx="60960" cy="55244"/>
          </a:xfrm>
          <a:custGeom>
            <a:avLst/>
            <a:gdLst/>
            <a:ahLst/>
            <a:cxnLst/>
            <a:rect l="l" t="t" r="r" b="b"/>
            <a:pathLst>
              <a:path w="60960" h="55244">
                <a:moveTo>
                  <a:pt x="30480" y="0"/>
                </a:moveTo>
                <a:lnTo>
                  <a:pt x="18541" y="2158"/>
                </a:lnTo>
                <a:lnTo>
                  <a:pt x="8889" y="8000"/>
                </a:lnTo>
                <a:lnTo>
                  <a:pt x="2412" y="16763"/>
                </a:lnTo>
                <a:lnTo>
                  <a:pt x="0" y="27431"/>
                </a:lnTo>
                <a:lnTo>
                  <a:pt x="2412" y="38100"/>
                </a:lnTo>
                <a:lnTo>
                  <a:pt x="8889" y="46862"/>
                </a:lnTo>
                <a:lnTo>
                  <a:pt x="18541" y="52704"/>
                </a:lnTo>
                <a:lnTo>
                  <a:pt x="30480" y="54863"/>
                </a:lnTo>
                <a:lnTo>
                  <a:pt x="42418" y="52704"/>
                </a:lnTo>
                <a:lnTo>
                  <a:pt x="52070" y="46862"/>
                </a:lnTo>
                <a:lnTo>
                  <a:pt x="58547" y="38100"/>
                </a:lnTo>
                <a:lnTo>
                  <a:pt x="60960" y="27431"/>
                </a:lnTo>
                <a:lnTo>
                  <a:pt x="58547" y="16763"/>
                </a:lnTo>
                <a:lnTo>
                  <a:pt x="52070" y="8000"/>
                </a:lnTo>
                <a:lnTo>
                  <a:pt x="42418" y="2158"/>
                </a:lnTo>
                <a:lnTo>
                  <a:pt x="30480" y="0"/>
                </a:lnTo>
                <a:close/>
              </a:path>
            </a:pathLst>
          </a:custGeom>
          <a:solidFill>
            <a:srgbClr val="000000"/>
          </a:solidFill>
        </p:spPr>
        <p:txBody>
          <a:bodyPr wrap="square" lIns="0" tIns="0" rIns="0" bIns="0" rtlCol="0"/>
          <a:lstStyle/>
          <a:p>
            <a:endParaRPr dirty="0">
              <a:solidFill>
                <a:prstClr val="black"/>
              </a:solidFill>
              <a:latin typeface="Calibri"/>
            </a:endParaRPr>
          </a:p>
        </p:txBody>
      </p:sp>
      <p:sp>
        <p:nvSpPr>
          <p:cNvPr id="57" name="object 57"/>
          <p:cNvSpPr txBox="1">
            <a:spLocks noGrp="1"/>
          </p:cNvSpPr>
          <p:nvPr>
            <p:ph type="title"/>
          </p:nvPr>
        </p:nvSpPr>
        <p:spPr>
          <a:xfrm>
            <a:off x="4212208" y="357315"/>
            <a:ext cx="3816350" cy="574675"/>
          </a:xfrm>
          <a:prstGeom prst="rect">
            <a:avLst/>
          </a:prstGeom>
        </p:spPr>
        <p:txBody>
          <a:bodyPr vert="horz" wrap="square" lIns="0" tIns="12700" rIns="0" bIns="0" rtlCol="0">
            <a:spAutoFit/>
          </a:bodyPr>
          <a:lstStyle/>
          <a:p>
            <a:pPr marL="12700">
              <a:spcBef>
                <a:spcPts val="100"/>
              </a:spcBef>
            </a:pPr>
            <a:r>
              <a:rPr sz="3600" b="1" spc="-155" dirty="0">
                <a:solidFill>
                  <a:schemeClr val="tx1"/>
                </a:solidFill>
                <a:latin typeface="Trebuchet MS"/>
                <a:cs typeface="Trebuchet MS"/>
              </a:rPr>
              <a:t>BINARY</a:t>
            </a:r>
            <a:r>
              <a:rPr sz="3600" b="1" spc="-340" dirty="0">
                <a:solidFill>
                  <a:schemeClr val="tx1"/>
                </a:solidFill>
                <a:latin typeface="Trebuchet MS"/>
                <a:cs typeface="Trebuchet MS"/>
              </a:rPr>
              <a:t> </a:t>
            </a:r>
            <a:r>
              <a:rPr sz="3600" b="1" spc="-200" dirty="0">
                <a:solidFill>
                  <a:schemeClr val="tx1"/>
                </a:solidFill>
                <a:latin typeface="Trebuchet MS"/>
                <a:cs typeface="Trebuchet MS"/>
              </a:rPr>
              <a:t>MULTIPLIER</a:t>
            </a:r>
            <a:endParaRPr sz="3600" dirty="0">
              <a:solidFill>
                <a:schemeClr val="tx1"/>
              </a:solidFill>
              <a:latin typeface="Trebuchet MS"/>
              <a:cs typeface="Trebuchet MS"/>
            </a:endParaRPr>
          </a:p>
        </p:txBody>
      </p:sp>
      <p:sp>
        <p:nvSpPr>
          <p:cNvPr id="59" name="object 59"/>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12</a:t>
            </a:fld>
            <a:endParaRPr spc="-90" dirty="0"/>
          </a:p>
        </p:txBody>
      </p:sp>
      <p:sp>
        <p:nvSpPr>
          <p:cNvPr id="58" name="object 58"/>
          <p:cNvSpPr txBox="1"/>
          <p:nvPr/>
        </p:nvSpPr>
        <p:spPr>
          <a:xfrm>
            <a:off x="4771645" y="4838141"/>
            <a:ext cx="3044825" cy="899160"/>
          </a:xfrm>
          <a:prstGeom prst="rect">
            <a:avLst/>
          </a:prstGeom>
        </p:spPr>
        <p:txBody>
          <a:bodyPr vert="horz" wrap="square" lIns="0" tIns="12700" rIns="0" bIns="0" rtlCol="0">
            <a:spAutoFit/>
          </a:bodyPr>
          <a:lstStyle/>
          <a:p>
            <a:pPr marL="314960">
              <a:spcBef>
                <a:spcPts val="100"/>
              </a:spcBef>
              <a:tabLst>
                <a:tab pos="1559560" algn="l"/>
                <a:tab pos="2449830" algn="l"/>
              </a:tabLst>
            </a:pPr>
            <a:r>
              <a:rPr b="1" spc="-100" dirty="0">
                <a:solidFill>
                  <a:prstClr val="black"/>
                </a:solidFill>
                <a:latin typeface="Trebuchet MS"/>
                <a:cs typeface="Trebuchet MS"/>
              </a:rPr>
              <a:t>P</a:t>
            </a:r>
            <a:r>
              <a:rPr b="1" spc="-150" baseline="-16203" dirty="0">
                <a:solidFill>
                  <a:prstClr val="black"/>
                </a:solidFill>
                <a:latin typeface="Trebuchet MS"/>
                <a:cs typeface="Trebuchet MS"/>
              </a:rPr>
              <a:t>3  </a:t>
            </a:r>
            <a:r>
              <a:rPr b="1" spc="-67" baseline="-16203" dirty="0">
                <a:solidFill>
                  <a:prstClr val="black"/>
                </a:solidFill>
                <a:latin typeface="Trebuchet MS"/>
                <a:cs typeface="Trebuchet MS"/>
              </a:rPr>
              <a:t> </a:t>
            </a:r>
            <a:r>
              <a:rPr b="1" spc="-100" dirty="0">
                <a:solidFill>
                  <a:prstClr val="black"/>
                </a:solidFill>
                <a:latin typeface="Trebuchet MS"/>
                <a:cs typeface="Trebuchet MS"/>
              </a:rPr>
              <a:t>P</a:t>
            </a:r>
            <a:r>
              <a:rPr b="1" spc="-150" baseline="-16203" dirty="0">
                <a:solidFill>
                  <a:prstClr val="black"/>
                </a:solidFill>
                <a:latin typeface="Trebuchet MS"/>
                <a:cs typeface="Trebuchet MS"/>
              </a:rPr>
              <a:t>2	</a:t>
            </a:r>
            <a:r>
              <a:rPr b="1" spc="-100" dirty="0">
                <a:solidFill>
                  <a:prstClr val="black"/>
                </a:solidFill>
                <a:latin typeface="Trebuchet MS"/>
                <a:cs typeface="Trebuchet MS"/>
              </a:rPr>
              <a:t>P</a:t>
            </a:r>
            <a:r>
              <a:rPr b="1" spc="-150" baseline="-16203" dirty="0">
                <a:solidFill>
                  <a:prstClr val="black"/>
                </a:solidFill>
                <a:latin typeface="Trebuchet MS"/>
                <a:cs typeface="Trebuchet MS"/>
              </a:rPr>
              <a:t>1	</a:t>
            </a:r>
            <a:r>
              <a:rPr b="1" spc="-100" dirty="0">
                <a:solidFill>
                  <a:prstClr val="black"/>
                </a:solidFill>
                <a:latin typeface="Trebuchet MS"/>
                <a:cs typeface="Trebuchet MS"/>
              </a:rPr>
              <a:t>P</a:t>
            </a:r>
            <a:r>
              <a:rPr b="1" spc="-150" baseline="-16203" dirty="0">
                <a:solidFill>
                  <a:prstClr val="black"/>
                </a:solidFill>
                <a:latin typeface="Trebuchet MS"/>
                <a:cs typeface="Trebuchet MS"/>
              </a:rPr>
              <a:t>0</a:t>
            </a:r>
            <a:endParaRPr baseline="-16203" dirty="0">
              <a:solidFill>
                <a:prstClr val="black"/>
              </a:solidFill>
              <a:latin typeface="Trebuchet MS"/>
              <a:cs typeface="Trebuchet MS"/>
            </a:endParaRPr>
          </a:p>
          <a:p>
            <a:pPr>
              <a:spcBef>
                <a:spcPts val="40"/>
              </a:spcBef>
            </a:pPr>
            <a:endParaRPr sz="1750" dirty="0">
              <a:solidFill>
                <a:prstClr val="black"/>
              </a:solidFill>
              <a:latin typeface="Trebuchet MS"/>
              <a:cs typeface="Trebuchet MS"/>
            </a:endParaRPr>
          </a:p>
          <a:p>
            <a:pPr marL="38100"/>
            <a:r>
              <a:rPr sz="2200" spc="-60" dirty="0">
                <a:solidFill>
                  <a:prstClr val="black"/>
                </a:solidFill>
                <a:latin typeface="Arimo"/>
                <a:cs typeface="Arimo"/>
              </a:rPr>
              <a:t> </a:t>
            </a:r>
            <a:r>
              <a:rPr sz="2200" spc="-105" dirty="0">
                <a:solidFill>
                  <a:prstClr val="black"/>
                </a:solidFill>
                <a:latin typeface="Arimo"/>
                <a:cs typeface="Arimo"/>
              </a:rPr>
              <a:t>2 </a:t>
            </a:r>
            <a:r>
              <a:rPr sz="2200" spc="-145" dirty="0">
                <a:solidFill>
                  <a:prstClr val="black"/>
                </a:solidFill>
                <a:latin typeface="Arimo"/>
                <a:cs typeface="Arimo"/>
              </a:rPr>
              <a:t>x </a:t>
            </a:r>
            <a:r>
              <a:rPr sz="2200" spc="-105" dirty="0">
                <a:solidFill>
                  <a:prstClr val="black"/>
                </a:solidFill>
                <a:latin typeface="Arimo"/>
                <a:cs typeface="Arimo"/>
              </a:rPr>
              <a:t>2 </a:t>
            </a:r>
            <a:r>
              <a:rPr sz="2200" spc="-15" dirty="0">
                <a:solidFill>
                  <a:prstClr val="black"/>
                </a:solidFill>
                <a:latin typeface="Arimo"/>
                <a:cs typeface="Arimo"/>
              </a:rPr>
              <a:t>multiplier</a:t>
            </a:r>
            <a:r>
              <a:rPr sz="2200" spc="-390" dirty="0">
                <a:solidFill>
                  <a:prstClr val="black"/>
                </a:solidFill>
                <a:latin typeface="Arimo"/>
                <a:cs typeface="Arimo"/>
              </a:rPr>
              <a:t> </a:t>
            </a:r>
            <a:r>
              <a:rPr sz="2200" spc="-114" dirty="0">
                <a:solidFill>
                  <a:prstClr val="black"/>
                </a:solidFill>
                <a:latin typeface="Arimo"/>
                <a:cs typeface="Arimo"/>
              </a:rPr>
              <a:t>array</a:t>
            </a:r>
            <a:endParaRPr sz="2200" dirty="0">
              <a:solidFill>
                <a:prstClr val="black"/>
              </a:solidFill>
              <a:latin typeface="Arimo"/>
              <a:cs typeface="Arim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466592" y="32970"/>
            <a:ext cx="5255260" cy="574675"/>
          </a:xfrm>
          <a:prstGeom prst="rect">
            <a:avLst/>
          </a:prstGeom>
        </p:spPr>
        <p:txBody>
          <a:bodyPr vert="horz" wrap="square" lIns="0" tIns="12700" rIns="0" bIns="0" rtlCol="0">
            <a:spAutoFit/>
          </a:bodyPr>
          <a:lstStyle/>
          <a:p>
            <a:pPr marL="12700">
              <a:spcBef>
                <a:spcPts val="100"/>
              </a:spcBef>
            </a:pPr>
            <a:r>
              <a:rPr sz="3600" b="1" spc="-80" dirty="0">
                <a:solidFill>
                  <a:schemeClr val="tx1"/>
                </a:solidFill>
                <a:latin typeface="Trebuchet MS"/>
                <a:cs typeface="Trebuchet MS"/>
              </a:rPr>
              <a:t>MAGNITUDE</a:t>
            </a:r>
            <a:r>
              <a:rPr sz="3600" b="1" spc="-445" dirty="0">
                <a:solidFill>
                  <a:schemeClr val="tx1"/>
                </a:solidFill>
                <a:latin typeface="Trebuchet MS"/>
                <a:cs typeface="Trebuchet MS"/>
              </a:rPr>
              <a:t> </a:t>
            </a:r>
            <a:r>
              <a:rPr sz="3600" b="1" spc="-190" dirty="0">
                <a:solidFill>
                  <a:schemeClr val="tx1"/>
                </a:solidFill>
                <a:latin typeface="Trebuchet MS"/>
                <a:cs typeface="Trebuchet MS"/>
              </a:rPr>
              <a:t>COMPARATOR</a:t>
            </a:r>
            <a:endParaRPr sz="3600" dirty="0">
              <a:solidFill>
                <a:schemeClr val="tx1"/>
              </a:solidFill>
              <a:latin typeface="Trebuchet MS"/>
              <a:cs typeface="Trebuchet MS"/>
            </a:endParaRPr>
          </a:p>
        </p:txBody>
      </p:sp>
      <p:sp>
        <p:nvSpPr>
          <p:cNvPr id="4" name="object 4"/>
          <p:cNvSpPr txBox="1"/>
          <p:nvPr/>
        </p:nvSpPr>
        <p:spPr>
          <a:xfrm>
            <a:off x="2059940" y="988822"/>
            <a:ext cx="8094980" cy="1942198"/>
          </a:xfrm>
          <a:prstGeom prst="rect">
            <a:avLst/>
          </a:prstGeom>
        </p:spPr>
        <p:txBody>
          <a:bodyPr vert="horz" wrap="square" lIns="0" tIns="13335" rIns="0" bIns="0" rtlCol="0">
            <a:spAutoFit/>
          </a:bodyPr>
          <a:lstStyle/>
          <a:p>
            <a:pPr marL="356870" marR="5080" algn="just">
              <a:spcBef>
                <a:spcPts val="105"/>
              </a:spcBef>
            </a:pPr>
            <a:r>
              <a:rPr sz="2200" spc="-65" dirty="0">
                <a:solidFill>
                  <a:prstClr val="black"/>
                </a:solidFill>
                <a:latin typeface="Arimo"/>
                <a:cs typeface="Arimo"/>
              </a:rPr>
              <a:t>Magnitude </a:t>
            </a:r>
            <a:r>
              <a:rPr sz="2200" spc="-95" dirty="0">
                <a:solidFill>
                  <a:prstClr val="black"/>
                </a:solidFill>
                <a:latin typeface="Arimo"/>
                <a:cs typeface="Arimo"/>
              </a:rPr>
              <a:t>comparator </a:t>
            </a:r>
            <a:r>
              <a:rPr sz="2200" spc="-145" dirty="0">
                <a:solidFill>
                  <a:prstClr val="black"/>
                </a:solidFill>
                <a:latin typeface="Arimo"/>
                <a:cs typeface="Arimo"/>
              </a:rPr>
              <a:t>takes </a:t>
            </a:r>
            <a:r>
              <a:rPr sz="2200" spc="10" dirty="0">
                <a:solidFill>
                  <a:prstClr val="black"/>
                </a:solidFill>
                <a:latin typeface="Arimo"/>
                <a:cs typeface="Arimo"/>
              </a:rPr>
              <a:t>two </a:t>
            </a:r>
            <a:r>
              <a:rPr sz="2200" spc="-114" dirty="0">
                <a:solidFill>
                  <a:prstClr val="black"/>
                </a:solidFill>
                <a:latin typeface="Arimo"/>
                <a:cs typeface="Arimo"/>
              </a:rPr>
              <a:t>numbers </a:t>
            </a:r>
            <a:r>
              <a:rPr sz="2200" spc="-204" dirty="0">
                <a:solidFill>
                  <a:prstClr val="black"/>
                </a:solidFill>
                <a:latin typeface="Arimo"/>
                <a:cs typeface="Arimo"/>
              </a:rPr>
              <a:t>as </a:t>
            </a:r>
            <a:r>
              <a:rPr sz="2200" spc="-25" dirty="0">
                <a:solidFill>
                  <a:prstClr val="black"/>
                </a:solidFill>
                <a:latin typeface="Arimo"/>
                <a:cs typeface="Arimo"/>
              </a:rPr>
              <a:t>input </a:t>
            </a:r>
            <a:r>
              <a:rPr sz="2200" spc="-55" dirty="0">
                <a:solidFill>
                  <a:prstClr val="black"/>
                </a:solidFill>
                <a:latin typeface="Arimo"/>
                <a:cs typeface="Arimo"/>
              </a:rPr>
              <a:t>in </a:t>
            </a:r>
            <a:r>
              <a:rPr sz="2200" spc="-60" dirty="0">
                <a:solidFill>
                  <a:prstClr val="black"/>
                </a:solidFill>
                <a:latin typeface="Arimo"/>
                <a:cs typeface="Arimo"/>
              </a:rPr>
              <a:t>binary </a:t>
            </a:r>
            <a:r>
              <a:rPr sz="2200" spc="-40" dirty="0">
                <a:solidFill>
                  <a:prstClr val="black"/>
                </a:solidFill>
                <a:latin typeface="Arimo"/>
                <a:cs typeface="Arimo"/>
              </a:rPr>
              <a:t>form  </a:t>
            </a:r>
            <a:r>
              <a:rPr sz="2200" spc="-105" dirty="0">
                <a:solidFill>
                  <a:prstClr val="black"/>
                </a:solidFill>
                <a:latin typeface="Arimo"/>
                <a:cs typeface="Arimo"/>
              </a:rPr>
              <a:t>and </a:t>
            </a:r>
            <a:r>
              <a:rPr sz="2200" spc="-80" dirty="0">
                <a:solidFill>
                  <a:prstClr val="black"/>
                </a:solidFill>
                <a:latin typeface="Arimo"/>
                <a:cs typeface="Arimo"/>
              </a:rPr>
              <a:t>determines </a:t>
            </a:r>
            <a:r>
              <a:rPr sz="2200" spc="-35" dirty="0">
                <a:solidFill>
                  <a:prstClr val="black"/>
                </a:solidFill>
                <a:latin typeface="Arimo"/>
                <a:cs typeface="Arimo"/>
              </a:rPr>
              <a:t>whether </a:t>
            </a:r>
            <a:r>
              <a:rPr sz="2200" spc="-90" dirty="0">
                <a:solidFill>
                  <a:prstClr val="black"/>
                </a:solidFill>
                <a:latin typeface="Arimo"/>
                <a:cs typeface="Arimo"/>
              </a:rPr>
              <a:t>one </a:t>
            </a:r>
            <a:r>
              <a:rPr sz="2200" spc="-65" dirty="0">
                <a:solidFill>
                  <a:prstClr val="black"/>
                </a:solidFill>
                <a:latin typeface="Arimo"/>
                <a:cs typeface="Arimo"/>
              </a:rPr>
              <a:t>number </a:t>
            </a:r>
            <a:r>
              <a:rPr sz="2200" spc="-114" dirty="0">
                <a:solidFill>
                  <a:prstClr val="black"/>
                </a:solidFill>
                <a:latin typeface="Arimo"/>
                <a:cs typeface="Arimo"/>
              </a:rPr>
              <a:t>is </a:t>
            </a:r>
            <a:r>
              <a:rPr sz="2200" spc="-85" dirty="0">
                <a:solidFill>
                  <a:prstClr val="black"/>
                </a:solidFill>
                <a:latin typeface="Arimo"/>
                <a:cs typeface="Arimo"/>
              </a:rPr>
              <a:t>greater </a:t>
            </a:r>
            <a:r>
              <a:rPr sz="2200" spc="-65" dirty="0">
                <a:solidFill>
                  <a:prstClr val="black"/>
                </a:solidFill>
                <a:latin typeface="Arimo"/>
                <a:cs typeface="Arimo"/>
              </a:rPr>
              <a:t>than, </a:t>
            </a:r>
            <a:r>
              <a:rPr sz="2200" spc="-155" dirty="0">
                <a:solidFill>
                  <a:prstClr val="black"/>
                </a:solidFill>
                <a:latin typeface="Arimo"/>
                <a:cs typeface="Arimo"/>
              </a:rPr>
              <a:t>less </a:t>
            </a:r>
            <a:r>
              <a:rPr sz="2200" spc="-50" dirty="0">
                <a:solidFill>
                  <a:prstClr val="black"/>
                </a:solidFill>
                <a:latin typeface="Arimo"/>
                <a:cs typeface="Arimo"/>
              </a:rPr>
              <a:t>than </a:t>
            </a:r>
            <a:r>
              <a:rPr sz="2200" dirty="0">
                <a:solidFill>
                  <a:prstClr val="black"/>
                </a:solidFill>
                <a:latin typeface="Arimo"/>
                <a:cs typeface="Arimo"/>
              </a:rPr>
              <a:t>or  </a:t>
            </a:r>
            <a:r>
              <a:rPr sz="2200" spc="-85" dirty="0">
                <a:solidFill>
                  <a:prstClr val="black"/>
                </a:solidFill>
                <a:latin typeface="Arimo"/>
                <a:cs typeface="Arimo"/>
              </a:rPr>
              <a:t>equal</a:t>
            </a:r>
            <a:r>
              <a:rPr sz="2200" spc="-170" dirty="0">
                <a:solidFill>
                  <a:prstClr val="black"/>
                </a:solidFill>
                <a:latin typeface="Arimo"/>
                <a:cs typeface="Arimo"/>
              </a:rPr>
              <a:t> </a:t>
            </a:r>
            <a:r>
              <a:rPr sz="2200" spc="20" dirty="0">
                <a:solidFill>
                  <a:prstClr val="black"/>
                </a:solidFill>
                <a:latin typeface="Arimo"/>
                <a:cs typeface="Arimo"/>
              </a:rPr>
              <a:t>to</a:t>
            </a:r>
            <a:r>
              <a:rPr sz="2200" spc="-145" dirty="0">
                <a:solidFill>
                  <a:prstClr val="black"/>
                </a:solidFill>
                <a:latin typeface="Arimo"/>
                <a:cs typeface="Arimo"/>
              </a:rPr>
              <a:t> </a:t>
            </a:r>
            <a:r>
              <a:rPr sz="2200" spc="-20" dirty="0">
                <a:solidFill>
                  <a:prstClr val="black"/>
                </a:solidFill>
                <a:latin typeface="Arimo"/>
                <a:cs typeface="Arimo"/>
              </a:rPr>
              <a:t>the</a:t>
            </a:r>
            <a:r>
              <a:rPr sz="2200" spc="-130" dirty="0">
                <a:solidFill>
                  <a:prstClr val="black"/>
                </a:solidFill>
                <a:latin typeface="Arimo"/>
                <a:cs typeface="Arimo"/>
              </a:rPr>
              <a:t> </a:t>
            </a:r>
            <a:r>
              <a:rPr sz="2200" spc="-15" dirty="0">
                <a:solidFill>
                  <a:prstClr val="black"/>
                </a:solidFill>
                <a:latin typeface="Arimo"/>
                <a:cs typeface="Arimo"/>
              </a:rPr>
              <a:t>other</a:t>
            </a:r>
            <a:r>
              <a:rPr sz="2200" spc="-180" dirty="0">
                <a:solidFill>
                  <a:prstClr val="black"/>
                </a:solidFill>
                <a:latin typeface="Arimo"/>
                <a:cs typeface="Arimo"/>
              </a:rPr>
              <a:t> </a:t>
            </a:r>
            <a:r>
              <a:rPr sz="2200" spc="-114" dirty="0">
                <a:solidFill>
                  <a:prstClr val="black"/>
                </a:solidFill>
                <a:latin typeface="Arimo"/>
                <a:cs typeface="Arimo"/>
              </a:rPr>
              <a:t>number.</a:t>
            </a:r>
            <a:endParaRPr sz="2200" dirty="0">
              <a:solidFill>
                <a:prstClr val="black"/>
              </a:solidFill>
              <a:latin typeface="Arimo"/>
              <a:cs typeface="Arimo"/>
            </a:endParaRPr>
          </a:p>
          <a:p>
            <a:pPr marL="12700">
              <a:spcBef>
                <a:spcPts val="800"/>
              </a:spcBef>
            </a:pPr>
            <a:r>
              <a:rPr sz="2200" b="1" spc="-120" dirty="0">
                <a:solidFill>
                  <a:prstClr val="black"/>
                </a:solidFill>
                <a:latin typeface="Trebuchet MS"/>
                <a:cs typeface="Trebuchet MS"/>
              </a:rPr>
              <a:t>1-Bit </a:t>
            </a:r>
            <a:r>
              <a:rPr sz="2200" b="1" spc="-70" dirty="0">
                <a:solidFill>
                  <a:prstClr val="black"/>
                </a:solidFill>
                <a:latin typeface="Trebuchet MS"/>
                <a:cs typeface="Trebuchet MS"/>
              </a:rPr>
              <a:t>Magnitude</a:t>
            </a:r>
            <a:r>
              <a:rPr sz="2200" b="1" spc="-395" dirty="0">
                <a:solidFill>
                  <a:prstClr val="black"/>
                </a:solidFill>
                <a:latin typeface="Trebuchet MS"/>
                <a:cs typeface="Trebuchet MS"/>
              </a:rPr>
              <a:t> </a:t>
            </a:r>
            <a:r>
              <a:rPr sz="2200" b="1" spc="-145" dirty="0">
                <a:solidFill>
                  <a:prstClr val="black"/>
                </a:solidFill>
                <a:latin typeface="Trebuchet MS"/>
                <a:cs typeface="Trebuchet MS"/>
              </a:rPr>
              <a:t>Comparator</a:t>
            </a:r>
            <a:endParaRPr sz="2200" dirty="0">
              <a:solidFill>
                <a:prstClr val="black"/>
              </a:solidFill>
              <a:latin typeface="Trebuchet MS"/>
              <a:cs typeface="Trebuchet MS"/>
            </a:endParaRPr>
          </a:p>
          <a:p>
            <a:pPr marL="356870" marR="19685" indent="-67310" algn="just">
              <a:spcBef>
                <a:spcPts val="790"/>
              </a:spcBef>
            </a:pPr>
            <a:r>
              <a:rPr sz="2200" spc="-190" dirty="0">
                <a:solidFill>
                  <a:prstClr val="black"/>
                </a:solidFill>
                <a:latin typeface="Arimo"/>
                <a:cs typeface="Arimo"/>
              </a:rPr>
              <a:t>A </a:t>
            </a:r>
            <a:r>
              <a:rPr sz="2200" spc="-80" dirty="0">
                <a:solidFill>
                  <a:prstClr val="black"/>
                </a:solidFill>
                <a:latin typeface="Arimo"/>
                <a:cs typeface="Arimo"/>
              </a:rPr>
              <a:t>comparator </a:t>
            </a:r>
            <a:r>
              <a:rPr sz="2200" spc="-125" dirty="0">
                <a:solidFill>
                  <a:prstClr val="black"/>
                </a:solidFill>
                <a:latin typeface="Arimo"/>
                <a:cs typeface="Arimo"/>
              </a:rPr>
              <a:t>used </a:t>
            </a:r>
            <a:r>
              <a:rPr sz="2200" spc="10" dirty="0">
                <a:solidFill>
                  <a:prstClr val="black"/>
                </a:solidFill>
                <a:latin typeface="Arimo"/>
                <a:cs typeface="Arimo"/>
              </a:rPr>
              <a:t>to </a:t>
            </a:r>
            <a:r>
              <a:rPr sz="2200" spc="-110" dirty="0">
                <a:solidFill>
                  <a:prstClr val="black"/>
                </a:solidFill>
                <a:latin typeface="Arimo"/>
                <a:cs typeface="Arimo"/>
              </a:rPr>
              <a:t>compare </a:t>
            </a:r>
            <a:r>
              <a:rPr sz="2200" spc="-5" dirty="0">
                <a:solidFill>
                  <a:prstClr val="black"/>
                </a:solidFill>
                <a:latin typeface="Arimo"/>
                <a:cs typeface="Arimo"/>
              </a:rPr>
              <a:t>two </a:t>
            </a:r>
            <a:r>
              <a:rPr sz="2200" spc="-50" dirty="0">
                <a:solidFill>
                  <a:prstClr val="black"/>
                </a:solidFill>
                <a:latin typeface="Arimo"/>
                <a:cs typeface="Arimo"/>
              </a:rPr>
              <a:t>bits </a:t>
            </a:r>
            <a:r>
              <a:rPr sz="2200" spc="-114" dirty="0">
                <a:solidFill>
                  <a:prstClr val="black"/>
                </a:solidFill>
                <a:latin typeface="Arimo"/>
                <a:cs typeface="Arimo"/>
              </a:rPr>
              <a:t>is </a:t>
            </a:r>
            <a:r>
              <a:rPr sz="2200" spc="-95" dirty="0">
                <a:solidFill>
                  <a:prstClr val="black"/>
                </a:solidFill>
                <a:latin typeface="Arimo"/>
                <a:cs typeface="Arimo"/>
              </a:rPr>
              <a:t>called </a:t>
            </a:r>
            <a:r>
              <a:rPr sz="2200" spc="-170" dirty="0">
                <a:solidFill>
                  <a:prstClr val="black"/>
                </a:solidFill>
                <a:latin typeface="Arimo"/>
                <a:cs typeface="Arimo"/>
              </a:rPr>
              <a:t>a </a:t>
            </a:r>
            <a:r>
              <a:rPr sz="2200" spc="-105" dirty="0">
                <a:solidFill>
                  <a:prstClr val="black"/>
                </a:solidFill>
                <a:latin typeface="Arimo"/>
                <a:cs typeface="Arimo"/>
              </a:rPr>
              <a:t>single </a:t>
            </a:r>
            <a:r>
              <a:rPr sz="2200" spc="10" dirty="0">
                <a:solidFill>
                  <a:prstClr val="black"/>
                </a:solidFill>
                <a:latin typeface="Arimo"/>
                <a:cs typeface="Arimo"/>
              </a:rPr>
              <a:t>bit  </a:t>
            </a:r>
            <a:r>
              <a:rPr sz="2200" spc="-75" dirty="0">
                <a:solidFill>
                  <a:prstClr val="black"/>
                </a:solidFill>
                <a:latin typeface="Arimo"/>
                <a:cs typeface="Arimo"/>
              </a:rPr>
              <a:t>comparator</a:t>
            </a:r>
            <a:r>
              <a:rPr sz="2400" spc="-75" dirty="0">
                <a:solidFill>
                  <a:prstClr val="black"/>
                </a:solidFill>
                <a:latin typeface="Arimo"/>
                <a:cs typeface="Arimo"/>
              </a:rPr>
              <a:t>.</a:t>
            </a:r>
            <a:endParaRPr sz="2400" dirty="0">
              <a:solidFill>
                <a:prstClr val="black"/>
              </a:solidFill>
              <a:latin typeface="Arimo"/>
              <a:cs typeface="Arimo"/>
            </a:endParaRPr>
          </a:p>
        </p:txBody>
      </p:sp>
      <p:sp>
        <p:nvSpPr>
          <p:cNvPr id="5" name="object 5"/>
          <p:cNvSpPr txBox="1"/>
          <p:nvPr/>
        </p:nvSpPr>
        <p:spPr>
          <a:xfrm>
            <a:off x="4804917" y="4728096"/>
            <a:ext cx="2274570" cy="361950"/>
          </a:xfrm>
          <a:prstGeom prst="rect">
            <a:avLst/>
          </a:prstGeom>
        </p:spPr>
        <p:txBody>
          <a:bodyPr vert="horz" wrap="square" lIns="0" tIns="13335" rIns="0" bIns="0" rtlCol="0">
            <a:spAutoFit/>
          </a:bodyPr>
          <a:lstStyle/>
          <a:p>
            <a:pPr marL="12700">
              <a:spcBef>
                <a:spcPts val="105"/>
              </a:spcBef>
            </a:pPr>
            <a:r>
              <a:rPr sz="2200" spc="-114" dirty="0">
                <a:solidFill>
                  <a:prstClr val="black"/>
                </a:solidFill>
                <a:latin typeface="Arimo"/>
                <a:cs typeface="Arimo"/>
              </a:rPr>
              <a:t>Block</a:t>
            </a:r>
            <a:r>
              <a:rPr sz="2200" spc="-310" dirty="0">
                <a:solidFill>
                  <a:prstClr val="black"/>
                </a:solidFill>
                <a:latin typeface="Arimo"/>
                <a:cs typeface="Arimo"/>
              </a:rPr>
              <a:t> </a:t>
            </a:r>
            <a:r>
              <a:rPr sz="2200" spc="-100" dirty="0">
                <a:solidFill>
                  <a:prstClr val="black"/>
                </a:solidFill>
                <a:latin typeface="Arimo"/>
                <a:cs typeface="Arimo"/>
              </a:rPr>
              <a:t>diagram</a:t>
            </a:r>
            <a:endParaRPr sz="2200" dirty="0">
              <a:solidFill>
                <a:prstClr val="black"/>
              </a:solidFill>
              <a:latin typeface="Arimo"/>
              <a:cs typeface="Arimo"/>
            </a:endParaRPr>
          </a:p>
        </p:txBody>
      </p:sp>
      <p:sp>
        <p:nvSpPr>
          <p:cNvPr id="6" name="object 6"/>
          <p:cNvSpPr/>
          <p:nvPr/>
        </p:nvSpPr>
        <p:spPr>
          <a:xfrm>
            <a:off x="3964432" y="2962402"/>
            <a:ext cx="3115055" cy="1734312"/>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13</a:t>
            </a:fld>
            <a:endParaRPr spc="-9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28368" y="447675"/>
            <a:ext cx="6409690" cy="695325"/>
          </a:xfrm>
          <a:prstGeom prst="rect">
            <a:avLst/>
          </a:prstGeom>
        </p:spPr>
        <p:txBody>
          <a:bodyPr vert="horz" wrap="square" lIns="0" tIns="12065" rIns="0" bIns="0" rtlCol="0">
            <a:spAutoFit/>
          </a:bodyPr>
          <a:lstStyle/>
          <a:p>
            <a:pPr marL="12700">
              <a:spcBef>
                <a:spcPts val="95"/>
              </a:spcBef>
            </a:pPr>
            <a:r>
              <a:rPr sz="4400" b="1" spc="-100" dirty="0">
                <a:solidFill>
                  <a:schemeClr val="tx1"/>
                </a:solidFill>
                <a:latin typeface="Trebuchet MS"/>
                <a:cs typeface="Trebuchet MS"/>
              </a:rPr>
              <a:t>MAGNITUDE</a:t>
            </a:r>
            <a:r>
              <a:rPr sz="4400" b="1" spc="-520" dirty="0">
                <a:solidFill>
                  <a:schemeClr val="tx1"/>
                </a:solidFill>
                <a:latin typeface="Trebuchet MS"/>
                <a:cs typeface="Trebuchet MS"/>
              </a:rPr>
              <a:t> </a:t>
            </a:r>
            <a:r>
              <a:rPr sz="4400" b="1" spc="-235" dirty="0">
                <a:solidFill>
                  <a:schemeClr val="tx1"/>
                </a:solidFill>
                <a:latin typeface="Trebuchet MS"/>
                <a:cs typeface="Trebuchet MS"/>
              </a:rPr>
              <a:t>COMPARATOR</a:t>
            </a:r>
            <a:endParaRPr sz="4400" dirty="0">
              <a:solidFill>
                <a:schemeClr val="tx1"/>
              </a:solidFill>
              <a:latin typeface="Trebuchet MS"/>
              <a:cs typeface="Trebuchet MS"/>
            </a:endParaRPr>
          </a:p>
        </p:txBody>
      </p:sp>
      <p:sp>
        <p:nvSpPr>
          <p:cNvPr id="4" name="object 4"/>
          <p:cNvSpPr/>
          <p:nvPr/>
        </p:nvSpPr>
        <p:spPr>
          <a:xfrm>
            <a:off x="4343400" y="1524000"/>
            <a:ext cx="2151888" cy="1066800"/>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5" name="object 5"/>
          <p:cNvSpPr/>
          <p:nvPr/>
        </p:nvSpPr>
        <p:spPr>
          <a:xfrm>
            <a:off x="3810001" y="2971800"/>
            <a:ext cx="4925567" cy="1524000"/>
          </a:xfrm>
          <a:prstGeom prst="rect">
            <a:avLst/>
          </a:prstGeom>
          <a:blipFill>
            <a:blip r:embed="rId3" cstate="print"/>
            <a:stretch>
              <a:fillRect/>
            </a:stretch>
          </a:blipFill>
        </p:spPr>
        <p:txBody>
          <a:bodyPr wrap="square" lIns="0" tIns="0" rIns="0" bIns="0" rtlCol="0"/>
          <a:lstStyle/>
          <a:p>
            <a:endParaRPr dirty="0">
              <a:solidFill>
                <a:prstClr val="black"/>
              </a:solidFill>
              <a:latin typeface="Calibri"/>
            </a:endParaRPr>
          </a:p>
        </p:txBody>
      </p:sp>
      <p:sp>
        <p:nvSpPr>
          <p:cNvPr id="6" name="object 6"/>
          <p:cNvSpPr txBox="1"/>
          <p:nvPr/>
        </p:nvSpPr>
        <p:spPr>
          <a:xfrm>
            <a:off x="3813811" y="4731511"/>
            <a:ext cx="3630295" cy="299720"/>
          </a:xfrm>
          <a:prstGeom prst="rect">
            <a:avLst/>
          </a:prstGeom>
        </p:spPr>
        <p:txBody>
          <a:bodyPr vert="horz" wrap="square" lIns="0" tIns="12700" rIns="0" bIns="0" rtlCol="0">
            <a:spAutoFit/>
          </a:bodyPr>
          <a:lstStyle/>
          <a:p>
            <a:pPr marL="12700">
              <a:spcBef>
                <a:spcPts val="100"/>
              </a:spcBef>
            </a:pPr>
            <a:r>
              <a:rPr spc="-100" dirty="0">
                <a:solidFill>
                  <a:prstClr val="black"/>
                </a:solidFill>
                <a:latin typeface="Arimo"/>
                <a:cs typeface="Arimo"/>
              </a:rPr>
              <a:t>Logic </a:t>
            </a:r>
            <a:r>
              <a:rPr spc="-105" dirty="0">
                <a:solidFill>
                  <a:prstClr val="black"/>
                </a:solidFill>
                <a:latin typeface="Arimo"/>
                <a:cs typeface="Arimo"/>
              </a:rPr>
              <a:t>diagram </a:t>
            </a:r>
            <a:r>
              <a:rPr dirty="0">
                <a:solidFill>
                  <a:prstClr val="black"/>
                </a:solidFill>
                <a:latin typeface="Arimo"/>
                <a:cs typeface="Arimo"/>
              </a:rPr>
              <a:t>of </a:t>
            </a:r>
            <a:r>
              <a:rPr spc="-20" dirty="0">
                <a:solidFill>
                  <a:prstClr val="black"/>
                </a:solidFill>
                <a:latin typeface="Arimo"/>
                <a:cs typeface="Arimo"/>
              </a:rPr>
              <a:t>1-bit</a:t>
            </a:r>
            <a:r>
              <a:rPr spc="-80" dirty="0">
                <a:solidFill>
                  <a:prstClr val="black"/>
                </a:solidFill>
                <a:latin typeface="Arimo"/>
                <a:cs typeface="Arimo"/>
              </a:rPr>
              <a:t> comparator</a:t>
            </a:r>
            <a:endParaRPr dirty="0">
              <a:solidFill>
                <a:prstClr val="black"/>
              </a:solidFill>
              <a:latin typeface="Arimo"/>
              <a:cs typeface="Arimo"/>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14</a:t>
            </a:fld>
            <a:endParaRPr spc="-9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70555" y="429260"/>
            <a:ext cx="5850890" cy="636905"/>
          </a:xfrm>
          <a:prstGeom prst="rect">
            <a:avLst/>
          </a:prstGeom>
        </p:spPr>
        <p:txBody>
          <a:bodyPr vert="horz" wrap="square" lIns="0" tIns="13970" rIns="0" bIns="0" rtlCol="0">
            <a:spAutoFit/>
          </a:bodyPr>
          <a:lstStyle/>
          <a:p>
            <a:pPr marL="12700">
              <a:spcBef>
                <a:spcPts val="110"/>
              </a:spcBef>
            </a:pPr>
            <a:r>
              <a:rPr sz="4000" b="1" spc="-85" dirty="0">
                <a:solidFill>
                  <a:schemeClr val="tx1"/>
                </a:solidFill>
                <a:latin typeface="Trebuchet MS"/>
                <a:cs typeface="Trebuchet MS"/>
              </a:rPr>
              <a:t>MAGNITUDE</a:t>
            </a:r>
            <a:r>
              <a:rPr sz="4000" b="1" spc="-565" dirty="0">
                <a:solidFill>
                  <a:schemeClr val="tx1"/>
                </a:solidFill>
                <a:latin typeface="Trebuchet MS"/>
                <a:cs typeface="Trebuchet MS"/>
              </a:rPr>
              <a:t> </a:t>
            </a:r>
            <a:r>
              <a:rPr sz="4000" b="1" spc="-195" dirty="0">
                <a:solidFill>
                  <a:schemeClr val="tx1"/>
                </a:solidFill>
                <a:latin typeface="Trebuchet MS"/>
                <a:cs typeface="Trebuchet MS"/>
              </a:rPr>
              <a:t>COMPARATOR</a:t>
            </a:r>
            <a:endParaRPr sz="4000" dirty="0">
              <a:solidFill>
                <a:schemeClr val="tx1"/>
              </a:solidFill>
              <a:latin typeface="Trebuchet MS"/>
              <a:cs typeface="Trebuchet MS"/>
            </a:endParaRPr>
          </a:p>
        </p:txBody>
      </p:sp>
      <p:sp>
        <p:nvSpPr>
          <p:cNvPr id="4" name="object 4"/>
          <p:cNvSpPr txBox="1"/>
          <p:nvPr/>
        </p:nvSpPr>
        <p:spPr>
          <a:xfrm>
            <a:off x="2059941" y="1356107"/>
            <a:ext cx="5069205" cy="512445"/>
          </a:xfrm>
          <a:prstGeom prst="rect">
            <a:avLst/>
          </a:prstGeom>
        </p:spPr>
        <p:txBody>
          <a:bodyPr vert="horz" wrap="square" lIns="0" tIns="11430" rIns="0" bIns="0" rtlCol="0">
            <a:spAutoFit/>
          </a:bodyPr>
          <a:lstStyle/>
          <a:p>
            <a:pPr marL="356870" indent="-344805">
              <a:spcBef>
                <a:spcPts val="90"/>
              </a:spcBef>
              <a:buFont typeface="Arial"/>
              <a:buChar char="•"/>
              <a:tabLst>
                <a:tab pos="356870" algn="l"/>
                <a:tab pos="357505" algn="l"/>
              </a:tabLst>
            </a:pPr>
            <a:r>
              <a:rPr sz="3200" spc="-165" dirty="0">
                <a:solidFill>
                  <a:prstClr val="black"/>
                </a:solidFill>
                <a:latin typeface="Arimo"/>
                <a:cs typeface="Arimo"/>
              </a:rPr>
              <a:t>2 </a:t>
            </a:r>
            <a:r>
              <a:rPr sz="3200" b="1" spc="-150" dirty="0">
                <a:solidFill>
                  <a:prstClr val="black"/>
                </a:solidFill>
                <a:latin typeface="Trebuchet MS"/>
                <a:cs typeface="Trebuchet MS"/>
              </a:rPr>
              <a:t>Bit </a:t>
            </a:r>
            <a:r>
              <a:rPr sz="3200" b="1" spc="-170" dirty="0">
                <a:solidFill>
                  <a:prstClr val="black"/>
                </a:solidFill>
                <a:latin typeface="Trebuchet MS"/>
                <a:cs typeface="Trebuchet MS"/>
              </a:rPr>
              <a:t>magnitude</a:t>
            </a:r>
            <a:r>
              <a:rPr sz="3200" b="1" spc="-415" dirty="0">
                <a:solidFill>
                  <a:prstClr val="black"/>
                </a:solidFill>
                <a:latin typeface="Trebuchet MS"/>
                <a:cs typeface="Trebuchet MS"/>
              </a:rPr>
              <a:t> </a:t>
            </a:r>
            <a:r>
              <a:rPr sz="3200" b="1" spc="-204" dirty="0">
                <a:solidFill>
                  <a:prstClr val="black"/>
                </a:solidFill>
                <a:latin typeface="Trebuchet MS"/>
                <a:cs typeface="Trebuchet MS"/>
              </a:rPr>
              <a:t>comparator</a:t>
            </a:r>
            <a:endParaRPr sz="3200" dirty="0">
              <a:solidFill>
                <a:prstClr val="black"/>
              </a:solidFill>
              <a:latin typeface="Trebuchet MS"/>
              <a:cs typeface="Trebuchet MS"/>
            </a:endParaRPr>
          </a:p>
        </p:txBody>
      </p:sp>
      <p:sp>
        <p:nvSpPr>
          <p:cNvPr id="5" name="object 5"/>
          <p:cNvSpPr txBox="1"/>
          <p:nvPr/>
        </p:nvSpPr>
        <p:spPr>
          <a:xfrm>
            <a:off x="3668014" y="4177570"/>
            <a:ext cx="5560060" cy="1398460"/>
          </a:xfrm>
          <a:prstGeom prst="rect">
            <a:avLst/>
          </a:prstGeom>
        </p:spPr>
        <p:txBody>
          <a:bodyPr vert="horz" wrap="square" lIns="0" tIns="13335" rIns="0" bIns="0" rtlCol="0">
            <a:spAutoFit/>
          </a:bodyPr>
          <a:lstStyle/>
          <a:p>
            <a:pPr marL="12700">
              <a:spcBef>
                <a:spcPts val="105"/>
              </a:spcBef>
            </a:pPr>
            <a:r>
              <a:rPr sz="2200" spc="-114" dirty="0">
                <a:solidFill>
                  <a:prstClr val="black"/>
                </a:solidFill>
                <a:latin typeface="Arimo"/>
                <a:cs typeface="Arimo"/>
              </a:rPr>
              <a:t>Block</a:t>
            </a:r>
            <a:r>
              <a:rPr sz="2200" spc="-254" dirty="0">
                <a:solidFill>
                  <a:prstClr val="black"/>
                </a:solidFill>
                <a:latin typeface="Arimo"/>
                <a:cs typeface="Arimo"/>
              </a:rPr>
              <a:t> </a:t>
            </a:r>
            <a:r>
              <a:rPr sz="2200" spc="-100" dirty="0">
                <a:solidFill>
                  <a:prstClr val="black"/>
                </a:solidFill>
                <a:latin typeface="Arimo"/>
                <a:cs typeface="Arimo"/>
              </a:rPr>
              <a:t>diagram</a:t>
            </a:r>
            <a:endParaRPr sz="2200" dirty="0">
              <a:solidFill>
                <a:prstClr val="black"/>
              </a:solidFill>
              <a:latin typeface="Arimo"/>
              <a:cs typeface="Arimo"/>
            </a:endParaRPr>
          </a:p>
          <a:p>
            <a:endParaRPr sz="2200" dirty="0">
              <a:solidFill>
                <a:prstClr val="black"/>
              </a:solidFill>
              <a:latin typeface="Arimo"/>
              <a:cs typeface="Arimo"/>
            </a:endParaRPr>
          </a:p>
          <a:p>
            <a:pPr>
              <a:spcBef>
                <a:spcPts val="45"/>
              </a:spcBef>
            </a:pPr>
            <a:endParaRPr sz="2400" dirty="0">
              <a:solidFill>
                <a:prstClr val="black"/>
              </a:solidFill>
              <a:latin typeface="Arimo"/>
              <a:cs typeface="Arimo"/>
            </a:endParaRPr>
          </a:p>
          <a:p>
            <a:pPr marL="3674110"/>
            <a:r>
              <a:rPr sz="2200" spc="-60" dirty="0">
                <a:solidFill>
                  <a:prstClr val="black"/>
                </a:solidFill>
                <a:latin typeface="Arimo"/>
                <a:cs typeface="Arimo"/>
              </a:rPr>
              <a:t> </a:t>
            </a:r>
            <a:r>
              <a:rPr sz="2200" spc="-95" dirty="0">
                <a:solidFill>
                  <a:prstClr val="black"/>
                </a:solidFill>
                <a:latin typeface="Arimo"/>
                <a:cs typeface="Arimo"/>
              </a:rPr>
              <a:t>Truth</a:t>
            </a:r>
            <a:r>
              <a:rPr sz="2200" spc="-409" dirty="0">
                <a:solidFill>
                  <a:prstClr val="black"/>
                </a:solidFill>
                <a:latin typeface="Arimo"/>
                <a:cs typeface="Arimo"/>
              </a:rPr>
              <a:t> </a:t>
            </a:r>
            <a:r>
              <a:rPr sz="2200" spc="-50" dirty="0">
                <a:solidFill>
                  <a:prstClr val="black"/>
                </a:solidFill>
                <a:latin typeface="Arimo"/>
                <a:cs typeface="Arimo"/>
              </a:rPr>
              <a:t>table</a:t>
            </a:r>
            <a:endParaRPr sz="2200" dirty="0">
              <a:solidFill>
                <a:prstClr val="black"/>
              </a:solidFill>
              <a:latin typeface="Arimo"/>
              <a:cs typeface="Arimo"/>
            </a:endParaRPr>
          </a:p>
        </p:txBody>
      </p:sp>
      <p:sp>
        <p:nvSpPr>
          <p:cNvPr id="6" name="object 6"/>
          <p:cNvSpPr/>
          <p:nvPr/>
        </p:nvSpPr>
        <p:spPr>
          <a:xfrm>
            <a:off x="2895600" y="2743200"/>
            <a:ext cx="3218688" cy="1420368"/>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7" name="object 7"/>
          <p:cNvSpPr/>
          <p:nvPr/>
        </p:nvSpPr>
        <p:spPr>
          <a:xfrm>
            <a:off x="6781800" y="2133600"/>
            <a:ext cx="3096768" cy="2743200"/>
          </a:xfrm>
          <a:prstGeom prst="rect">
            <a:avLst/>
          </a:prstGeom>
          <a:blipFill>
            <a:blip r:embed="rId3" cstate="print"/>
            <a:stretch>
              <a:fillRect/>
            </a:stretch>
          </a:blipFill>
        </p:spPr>
        <p:txBody>
          <a:bodyPr wrap="square" lIns="0" tIns="0" rIns="0" bIns="0" rtlCol="0"/>
          <a:lstStyle/>
          <a:p>
            <a:endParaRPr dirty="0">
              <a:solidFill>
                <a:prstClr val="black"/>
              </a:solidFill>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308330" y="431555"/>
            <a:ext cx="5255260" cy="574675"/>
          </a:xfrm>
          <a:prstGeom prst="rect">
            <a:avLst/>
          </a:prstGeom>
        </p:spPr>
        <p:txBody>
          <a:bodyPr vert="horz" wrap="square" lIns="0" tIns="12700" rIns="0" bIns="0" rtlCol="0">
            <a:spAutoFit/>
          </a:bodyPr>
          <a:lstStyle/>
          <a:p>
            <a:pPr marL="12700">
              <a:spcBef>
                <a:spcPts val="100"/>
              </a:spcBef>
            </a:pPr>
            <a:r>
              <a:rPr sz="3600" b="1" spc="-80" dirty="0">
                <a:solidFill>
                  <a:schemeClr val="tx1"/>
                </a:solidFill>
                <a:latin typeface="Trebuchet MS"/>
                <a:cs typeface="Trebuchet MS"/>
              </a:rPr>
              <a:t>MAGNITUDE</a:t>
            </a:r>
            <a:r>
              <a:rPr sz="3600" b="1" spc="-445" dirty="0">
                <a:solidFill>
                  <a:schemeClr val="tx1"/>
                </a:solidFill>
                <a:latin typeface="Trebuchet MS"/>
                <a:cs typeface="Trebuchet MS"/>
              </a:rPr>
              <a:t> </a:t>
            </a:r>
            <a:r>
              <a:rPr sz="3600" b="1" spc="-190" dirty="0">
                <a:solidFill>
                  <a:schemeClr val="tx1"/>
                </a:solidFill>
                <a:latin typeface="Trebuchet MS"/>
                <a:cs typeface="Trebuchet MS"/>
              </a:rPr>
              <a:t>COMPARATOR</a:t>
            </a:r>
            <a:endParaRPr sz="3600" dirty="0">
              <a:solidFill>
                <a:schemeClr val="tx1"/>
              </a:solidFill>
              <a:latin typeface="Trebuchet MS"/>
              <a:cs typeface="Trebuchet MS"/>
            </a:endParaRPr>
          </a:p>
        </p:txBody>
      </p:sp>
      <p:sp>
        <p:nvSpPr>
          <p:cNvPr id="4" name="object 4"/>
          <p:cNvSpPr/>
          <p:nvPr/>
        </p:nvSpPr>
        <p:spPr>
          <a:xfrm>
            <a:off x="3429000" y="1447800"/>
            <a:ext cx="4535424" cy="2667000"/>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5" name="object 5"/>
          <p:cNvSpPr txBox="1"/>
          <p:nvPr/>
        </p:nvSpPr>
        <p:spPr>
          <a:xfrm>
            <a:off x="4120812" y="4634796"/>
            <a:ext cx="3630295" cy="299720"/>
          </a:xfrm>
          <a:prstGeom prst="rect">
            <a:avLst/>
          </a:prstGeom>
        </p:spPr>
        <p:txBody>
          <a:bodyPr vert="horz" wrap="square" lIns="0" tIns="12700" rIns="0" bIns="0" rtlCol="0">
            <a:spAutoFit/>
          </a:bodyPr>
          <a:lstStyle/>
          <a:p>
            <a:pPr marL="12700">
              <a:spcBef>
                <a:spcPts val="100"/>
              </a:spcBef>
            </a:pPr>
            <a:r>
              <a:rPr spc="-100" dirty="0">
                <a:solidFill>
                  <a:prstClr val="black"/>
                </a:solidFill>
                <a:latin typeface="Arimo"/>
                <a:cs typeface="Arimo"/>
              </a:rPr>
              <a:t>Logic </a:t>
            </a:r>
            <a:r>
              <a:rPr spc="-105" dirty="0">
                <a:solidFill>
                  <a:prstClr val="black"/>
                </a:solidFill>
                <a:latin typeface="Arimo"/>
                <a:cs typeface="Arimo"/>
              </a:rPr>
              <a:t>diagram </a:t>
            </a:r>
            <a:r>
              <a:rPr dirty="0">
                <a:solidFill>
                  <a:prstClr val="black"/>
                </a:solidFill>
                <a:latin typeface="Arimo"/>
                <a:cs typeface="Arimo"/>
              </a:rPr>
              <a:t>of </a:t>
            </a:r>
            <a:r>
              <a:rPr spc="-20" dirty="0">
                <a:solidFill>
                  <a:prstClr val="black"/>
                </a:solidFill>
                <a:latin typeface="Arimo"/>
                <a:cs typeface="Arimo"/>
              </a:rPr>
              <a:t>2-bit</a:t>
            </a:r>
            <a:r>
              <a:rPr spc="-80" dirty="0">
                <a:solidFill>
                  <a:prstClr val="black"/>
                </a:solidFill>
                <a:latin typeface="Arimo"/>
                <a:cs typeface="Arimo"/>
              </a:rPr>
              <a:t> comparator</a:t>
            </a:r>
            <a:endParaRPr dirty="0">
              <a:solidFill>
                <a:prstClr val="black"/>
              </a:solidFill>
              <a:latin typeface="Arimo"/>
              <a:cs typeface="Arim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16</a:t>
            </a:fld>
            <a:endParaRPr spc="-9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973193" y="47956"/>
            <a:ext cx="2235835" cy="574675"/>
          </a:xfrm>
          <a:prstGeom prst="rect">
            <a:avLst/>
          </a:prstGeom>
        </p:spPr>
        <p:txBody>
          <a:bodyPr vert="horz" wrap="square" lIns="0" tIns="12700" rIns="0" bIns="0" rtlCol="0">
            <a:spAutoFit/>
          </a:bodyPr>
          <a:lstStyle/>
          <a:p>
            <a:pPr marL="12700">
              <a:spcBef>
                <a:spcPts val="100"/>
              </a:spcBef>
            </a:pPr>
            <a:r>
              <a:rPr sz="3600" b="1" spc="-160" dirty="0">
                <a:solidFill>
                  <a:schemeClr val="tx1"/>
                </a:solidFill>
                <a:latin typeface="Trebuchet MS"/>
                <a:cs typeface="Trebuchet MS"/>
              </a:rPr>
              <a:t>BCD</a:t>
            </a:r>
            <a:r>
              <a:rPr sz="3600" b="1" spc="-445" dirty="0">
                <a:solidFill>
                  <a:schemeClr val="tx1"/>
                </a:solidFill>
                <a:latin typeface="Trebuchet MS"/>
                <a:cs typeface="Trebuchet MS"/>
              </a:rPr>
              <a:t> </a:t>
            </a:r>
            <a:r>
              <a:rPr sz="3600" b="1" spc="-135" dirty="0">
                <a:solidFill>
                  <a:schemeClr val="tx1"/>
                </a:solidFill>
                <a:latin typeface="Trebuchet MS"/>
                <a:cs typeface="Trebuchet MS"/>
              </a:rPr>
              <a:t>ADDER</a:t>
            </a:r>
            <a:endParaRPr sz="3600" dirty="0">
              <a:solidFill>
                <a:schemeClr val="tx1"/>
              </a:solidFill>
              <a:latin typeface="Trebuchet MS"/>
              <a:cs typeface="Trebuchet MS"/>
            </a:endParaRPr>
          </a:p>
        </p:txBody>
      </p:sp>
      <p:sp>
        <p:nvSpPr>
          <p:cNvPr id="4" name="object 4"/>
          <p:cNvSpPr txBox="1"/>
          <p:nvPr/>
        </p:nvSpPr>
        <p:spPr>
          <a:xfrm>
            <a:off x="2059940" y="773322"/>
            <a:ext cx="7938770" cy="3655488"/>
          </a:xfrm>
          <a:prstGeom prst="rect">
            <a:avLst/>
          </a:prstGeom>
        </p:spPr>
        <p:txBody>
          <a:bodyPr vert="horz" wrap="square" lIns="0" tIns="76835" rIns="0" bIns="0" rtlCol="0">
            <a:spAutoFit/>
          </a:bodyPr>
          <a:lstStyle/>
          <a:p>
            <a:pPr marL="356870">
              <a:spcBef>
                <a:spcPts val="605"/>
              </a:spcBef>
            </a:pPr>
            <a:r>
              <a:rPr sz="2200" b="1" spc="-90" dirty="0">
                <a:latin typeface="Trebuchet MS"/>
                <a:cs typeface="Trebuchet MS"/>
              </a:rPr>
              <a:t>BCD</a:t>
            </a:r>
            <a:r>
              <a:rPr sz="2200" b="1" spc="-235" dirty="0">
                <a:latin typeface="Trebuchet MS"/>
                <a:cs typeface="Trebuchet MS"/>
              </a:rPr>
              <a:t> </a:t>
            </a:r>
            <a:r>
              <a:rPr sz="2200" b="1" spc="-114" dirty="0">
                <a:latin typeface="Trebuchet MS"/>
                <a:cs typeface="Trebuchet MS"/>
              </a:rPr>
              <a:t>Adder</a:t>
            </a:r>
            <a:endParaRPr sz="2200" dirty="0">
              <a:latin typeface="Trebuchet MS"/>
              <a:cs typeface="Trebuchet MS"/>
            </a:endParaRPr>
          </a:p>
          <a:p>
            <a:pPr marL="356870" indent="-344805">
              <a:spcBef>
                <a:spcPts val="500"/>
              </a:spcBef>
              <a:buFont typeface="Arial"/>
              <a:buChar char="•"/>
              <a:tabLst>
                <a:tab pos="356870" algn="l"/>
                <a:tab pos="357505" algn="l"/>
              </a:tabLst>
            </a:pPr>
            <a:r>
              <a:rPr sz="2200" dirty="0"/>
              <a:t>Perform the addition of two decimal digits in BCD, together with an</a:t>
            </a:r>
          </a:p>
          <a:p>
            <a:pPr marL="356870">
              <a:spcBef>
                <a:spcPts val="5"/>
              </a:spcBef>
            </a:pPr>
            <a:r>
              <a:rPr sz="2200" dirty="0"/>
              <a:t>input carry from a previousstage.</a:t>
            </a:r>
          </a:p>
          <a:p>
            <a:pPr marL="356870" marR="313055" indent="-344805">
              <a:spcBef>
                <a:spcPts val="480"/>
              </a:spcBef>
              <a:buFont typeface="Arial"/>
              <a:buChar char="•"/>
              <a:tabLst>
                <a:tab pos="356870" algn="l"/>
                <a:tab pos="357505" algn="l"/>
              </a:tabLst>
            </a:pPr>
            <a:r>
              <a:rPr sz="2200" dirty="0"/>
              <a:t>When the sum is 9 or less, the sum is in proper BCD form and no  correction is needed.</a:t>
            </a:r>
          </a:p>
          <a:p>
            <a:pPr marL="356870" marR="139700" indent="-344805">
              <a:spcBef>
                <a:spcPts val="505"/>
              </a:spcBef>
              <a:buFont typeface="Arial"/>
              <a:buChar char="•"/>
              <a:tabLst>
                <a:tab pos="356870" algn="l"/>
                <a:tab pos="357505" algn="l"/>
              </a:tabLst>
            </a:pPr>
            <a:r>
              <a:rPr sz="2200" dirty="0"/>
              <a:t>When the sum of two digits is greater than 9, a correction of 0110  should be added to that sum, to produce the proper BCD result.  This will produce a carry to be added to the next decimal position.</a:t>
            </a:r>
          </a:p>
        </p:txBody>
      </p:sp>
      <p:sp>
        <p:nvSpPr>
          <p:cNvPr id="5" name="object 5"/>
          <p:cNvSpPr/>
          <p:nvPr/>
        </p:nvSpPr>
        <p:spPr>
          <a:xfrm>
            <a:off x="3590925" y="4428810"/>
            <a:ext cx="4876800" cy="1905000"/>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17</a:t>
            </a:fld>
            <a:endParaRPr spc="-9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98160" y="47956"/>
            <a:ext cx="1847850" cy="574675"/>
          </a:xfrm>
          <a:prstGeom prst="rect">
            <a:avLst/>
          </a:prstGeom>
        </p:spPr>
        <p:txBody>
          <a:bodyPr vert="horz" wrap="square" lIns="0" tIns="12700" rIns="0" bIns="0" rtlCol="0">
            <a:spAutoFit/>
          </a:bodyPr>
          <a:lstStyle/>
          <a:p>
            <a:pPr marL="12700">
              <a:spcBef>
                <a:spcPts val="100"/>
              </a:spcBef>
            </a:pPr>
            <a:r>
              <a:rPr sz="3600" b="1" spc="-35" dirty="0">
                <a:solidFill>
                  <a:schemeClr val="tx1"/>
                </a:solidFill>
                <a:latin typeface="Trebuchet MS"/>
                <a:cs typeface="Trebuchet MS"/>
              </a:rPr>
              <a:t>D</a:t>
            </a:r>
            <a:r>
              <a:rPr sz="3600" b="1" spc="-350" dirty="0">
                <a:solidFill>
                  <a:schemeClr val="tx1"/>
                </a:solidFill>
                <a:latin typeface="Trebuchet MS"/>
                <a:cs typeface="Trebuchet MS"/>
              </a:rPr>
              <a:t>E</a:t>
            </a:r>
            <a:r>
              <a:rPr sz="3600" b="1" spc="-335" dirty="0">
                <a:solidFill>
                  <a:schemeClr val="tx1"/>
                </a:solidFill>
                <a:latin typeface="Trebuchet MS"/>
                <a:cs typeface="Trebuchet MS"/>
              </a:rPr>
              <a:t>C</a:t>
            </a:r>
            <a:r>
              <a:rPr sz="3600" b="1" spc="-155" dirty="0">
                <a:solidFill>
                  <a:schemeClr val="tx1"/>
                </a:solidFill>
                <a:latin typeface="Trebuchet MS"/>
                <a:cs typeface="Trebuchet MS"/>
              </a:rPr>
              <a:t>ODER</a:t>
            </a:r>
            <a:endParaRPr sz="3600" dirty="0">
              <a:solidFill>
                <a:schemeClr val="tx1"/>
              </a:solidFill>
              <a:latin typeface="Trebuchet MS"/>
              <a:cs typeface="Trebuchet MS"/>
            </a:endParaRPr>
          </a:p>
        </p:txBody>
      </p:sp>
      <p:sp>
        <p:nvSpPr>
          <p:cNvPr id="4" name="object 4"/>
          <p:cNvSpPr txBox="1"/>
          <p:nvPr/>
        </p:nvSpPr>
        <p:spPr>
          <a:xfrm>
            <a:off x="2021840" y="1217753"/>
            <a:ext cx="8181340" cy="2021205"/>
          </a:xfrm>
          <a:prstGeom prst="rect">
            <a:avLst/>
          </a:prstGeom>
        </p:spPr>
        <p:txBody>
          <a:bodyPr vert="horz" wrap="square" lIns="0" tIns="13970" rIns="0" bIns="0" rtlCol="0">
            <a:spAutoFit/>
          </a:bodyPr>
          <a:lstStyle/>
          <a:p>
            <a:pPr marL="394970" marR="55880" indent="-344805" algn="just">
              <a:spcBef>
                <a:spcPts val="110"/>
              </a:spcBef>
              <a:buFont typeface="Arial"/>
              <a:buChar char="•"/>
              <a:tabLst>
                <a:tab pos="395605" algn="l"/>
              </a:tabLst>
            </a:pPr>
            <a:r>
              <a:rPr sz="2200" spc="-190" dirty="0">
                <a:solidFill>
                  <a:prstClr val="black"/>
                </a:solidFill>
                <a:latin typeface="Arimo"/>
                <a:cs typeface="Arimo"/>
              </a:rPr>
              <a:t>A </a:t>
            </a:r>
            <a:r>
              <a:rPr sz="2200" spc="-70" dirty="0">
                <a:solidFill>
                  <a:prstClr val="black"/>
                </a:solidFill>
                <a:latin typeface="Arimo"/>
                <a:cs typeface="Arimo"/>
              </a:rPr>
              <a:t>binary </a:t>
            </a:r>
            <a:r>
              <a:rPr sz="2200" spc="-95" dirty="0">
                <a:solidFill>
                  <a:prstClr val="black"/>
                </a:solidFill>
                <a:latin typeface="Arimo"/>
                <a:cs typeface="Arimo"/>
              </a:rPr>
              <a:t>decoder </a:t>
            </a:r>
            <a:r>
              <a:rPr sz="2200" spc="-114" dirty="0">
                <a:solidFill>
                  <a:prstClr val="black"/>
                </a:solidFill>
                <a:latin typeface="Arimo"/>
                <a:cs typeface="Arimo"/>
              </a:rPr>
              <a:t>is </a:t>
            </a:r>
            <a:r>
              <a:rPr sz="2200" spc="-165" dirty="0">
                <a:solidFill>
                  <a:prstClr val="black"/>
                </a:solidFill>
                <a:latin typeface="Arimo"/>
                <a:cs typeface="Arimo"/>
              </a:rPr>
              <a:t>a </a:t>
            </a:r>
            <a:r>
              <a:rPr sz="2200" spc="-75" dirty="0">
                <a:solidFill>
                  <a:prstClr val="black"/>
                </a:solidFill>
                <a:latin typeface="Arimo"/>
                <a:cs typeface="Arimo"/>
              </a:rPr>
              <a:t>combinational </a:t>
            </a:r>
            <a:r>
              <a:rPr sz="2200" spc="-80" dirty="0">
                <a:solidFill>
                  <a:prstClr val="black"/>
                </a:solidFill>
                <a:latin typeface="Arimo"/>
                <a:cs typeface="Arimo"/>
              </a:rPr>
              <a:t>logic </a:t>
            </a:r>
            <a:r>
              <a:rPr sz="2200" spc="-60" dirty="0">
                <a:solidFill>
                  <a:prstClr val="black"/>
                </a:solidFill>
                <a:latin typeface="Arimo"/>
                <a:cs typeface="Arimo"/>
              </a:rPr>
              <a:t>circuit </a:t>
            </a:r>
            <a:r>
              <a:rPr sz="2200" spc="-20" dirty="0">
                <a:solidFill>
                  <a:prstClr val="black"/>
                </a:solidFill>
                <a:latin typeface="Arimo"/>
                <a:cs typeface="Arimo"/>
              </a:rPr>
              <a:t>that </a:t>
            </a:r>
            <a:r>
              <a:rPr sz="2200" spc="-105" dirty="0">
                <a:solidFill>
                  <a:prstClr val="black"/>
                </a:solidFill>
                <a:latin typeface="Arimo"/>
                <a:cs typeface="Arimo"/>
              </a:rPr>
              <a:t>converts  </a:t>
            </a:r>
            <a:r>
              <a:rPr sz="2200" spc="-60" dirty="0">
                <a:solidFill>
                  <a:prstClr val="black"/>
                </a:solidFill>
                <a:latin typeface="Arimo"/>
                <a:cs typeface="Arimo"/>
              </a:rPr>
              <a:t>binary </a:t>
            </a:r>
            <a:r>
              <a:rPr sz="2200" spc="-45" dirty="0">
                <a:solidFill>
                  <a:prstClr val="black"/>
                </a:solidFill>
                <a:latin typeface="Arimo"/>
                <a:cs typeface="Arimo"/>
              </a:rPr>
              <a:t>information </a:t>
            </a:r>
            <a:r>
              <a:rPr sz="2200" spc="-35" dirty="0">
                <a:solidFill>
                  <a:prstClr val="black"/>
                </a:solidFill>
                <a:latin typeface="Arimo"/>
                <a:cs typeface="Arimo"/>
              </a:rPr>
              <a:t>from </a:t>
            </a:r>
            <a:r>
              <a:rPr sz="2200" spc="-20" dirty="0">
                <a:solidFill>
                  <a:prstClr val="black"/>
                </a:solidFill>
                <a:latin typeface="Arimo"/>
                <a:cs typeface="Arimo"/>
              </a:rPr>
              <a:t>the </a:t>
            </a:r>
            <a:r>
              <a:rPr sz="2200" b="1" spc="-114" dirty="0">
                <a:solidFill>
                  <a:prstClr val="black"/>
                </a:solidFill>
                <a:latin typeface="Trebuchet MS"/>
                <a:cs typeface="Trebuchet MS"/>
              </a:rPr>
              <a:t>n </a:t>
            </a:r>
            <a:r>
              <a:rPr sz="2200" spc="-105" dirty="0">
                <a:solidFill>
                  <a:prstClr val="black"/>
                </a:solidFill>
                <a:latin typeface="Arimo"/>
                <a:cs typeface="Arimo"/>
              </a:rPr>
              <a:t>coded </a:t>
            </a:r>
            <a:r>
              <a:rPr sz="2200" spc="-65" dirty="0">
                <a:solidFill>
                  <a:prstClr val="black"/>
                </a:solidFill>
                <a:latin typeface="Arimo"/>
                <a:cs typeface="Arimo"/>
              </a:rPr>
              <a:t>inputs </a:t>
            </a:r>
            <a:r>
              <a:rPr sz="2200" spc="-5" dirty="0">
                <a:solidFill>
                  <a:prstClr val="black"/>
                </a:solidFill>
                <a:latin typeface="Arimo"/>
                <a:cs typeface="Arimo"/>
              </a:rPr>
              <a:t>to </a:t>
            </a:r>
            <a:r>
              <a:rPr sz="2200" spc="-170" dirty="0">
                <a:solidFill>
                  <a:prstClr val="black"/>
                </a:solidFill>
                <a:latin typeface="Arimo"/>
                <a:cs typeface="Arimo"/>
              </a:rPr>
              <a:t>a </a:t>
            </a:r>
            <a:r>
              <a:rPr sz="2200" spc="-95" dirty="0">
                <a:solidFill>
                  <a:prstClr val="black"/>
                </a:solidFill>
                <a:latin typeface="Arimo"/>
                <a:cs typeface="Arimo"/>
              </a:rPr>
              <a:t>maximum </a:t>
            </a:r>
            <a:r>
              <a:rPr sz="2200" spc="10" dirty="0">
                <a:solidFill>
                  <a:prstClr val="black"/>
                </a:solidFill>
                <a:latin typeface="Arimo"/>
                <a:cs typeface="Arimo"/>
              </a:rPr>
              <a:t>of  </a:t>
            </a:r>
            <a:r>
              <a:rPr sz="2200" spc="-70" dirty="0">
                <a:solidFill>
                  <a:prstClr val="black"/>
                </a:solidFill>
                <a:latin typeface="Arimo"/>
                <a:cs typeface="Arimo"/>
              </a:rPr>
              <a:t>2</a:t>
            </a:r>
            <a:r>
              <a:rPr sz="2175" spc="-104" baseline="21072" dirty="0">
                <a:solidFill>
                  <a:prstClr val="black"/>
                </a:solidFill>
                <a:latin typeface="Arimo"/>
                <a:cs typeface="Arimo"/>
              </a:rPr>
              <a:t>n</a:t>
            </a:r>
            <a:r>
              <a:rPr sz="2200" spc="-70" dirty="0">
                <a:solidFill>
                  <a:prstClr val="black"/>
                </a:solidFill>
                <a:latin typeface="Arimo"/>
                <a:cs typeface="Arimo"/>
              </a:rPr>
              <a:t>unique</a:t>
            </a:r>
            <a:r>
              <a:rPr sz="2200" spc="-204" dirty="0">
                <a:solidFill>
                  <a:prstClr val="black"/>
                </a:solidFill>
                <a:latin typeface="Arimo"/>
                <a:cs typeface="Arimo"/>
              </a:rPr>
              <a:t> </a:t>
            </a:r>
            <a:r>
              <a:rPr sz="2200" spc="-40" dirty="0">
                <a:solidFill>
                  <a:prstClr val="black"/>
                </a:solidFill>
                <a:latin typeface="Arimo"/>
                <a:cs typeface="Arimo"/>
              </a:rPr>
              <a:t>outputs.</a:t>
            </a:r>
            <a:endParaRPr sz="2200" dirty="0">
              <a:solidFill>
                <a:prstClr val="black"/>
              </a:solidFill>
              <a:latin typeface="Arimo"/>
              <a:cs typeface="Arimo"/>
            </a:endParaRPr>
          </a:p>
          <a:p>
            <a:pPr marL="394970" indent="-344805">
              <a:spcBef>
                <a:spcPts val="1705"/>
              </a:spcBef>
              <a:buFont typeface="Arial"/>
              <a:buChar char="•"/>
              <a:tabLst>
                <a:tab pos="394970" algn="l"/>
                <a:tab pos="395605" algn="l"/>
              </a:tabLst>
            </a:pPr>
            <a:r>
              <a:rPr sz="2200" spc="-170" dirty="0">
                <a:solidFill>
                  <a:prstClr val="black"/>
                </a:solidFill>
                <a:latin typeface="Arimo"/>
                <a:cs typeface="Arimo"/>
              </a:rPr>
              <a:t>We </a:t>
            </a:r>
            <a:r>
              <a:rPr sz="2200" spc="-155" dirty="0">
                <a:solidFill>
                  <a:prstClr val="black"/>
                </a:solidFill>
                <a:latin typeface="Arimo"/>
                <a:cs typeface="Arimo"/>
              </a:rPr>
              <a:t>have </a:t>
            </a:r>
            <a:r>
              <a:rPr sz="2200" spc="-35" dirty="0">
                <a:solidFill>
                  <a:prstClr val="black"/>
                </a:solidFill>
                <a:latin typeface="Arimo"/>
                <a:cs typeface="Arimo"/>
              </a:rPr>
              <a:t>following </a:t>
            </a:r>
            <a:r>
              <a:rPr sz="2200" spc="-85" dirty="0">
                <a:solidFill>
                  <a:prstClr val="black"/>
                </a:solidFill>
                <a:latin typeface="Arimo"/>
                <a:cs typeface="Arimo"/>
              </a:rPr>
              <a:t>types </a:t>
            </a:r>
            <a:r>
              <a:rPr sz="2200" spc="5" dirty="0">
                <a:solidFill>
                  <a:prstClr val="black"/>
                </a:solidFill>
                <a:latin typeface="Arimo"/>
                <a:cs typeface="Arimo"/>
              </a:rPr>
              <a:t>of </a:t>
            </a:r>
            <a:r>
              <a:rPr sz="2200" spc="-114" dirty="0">
                <a:solidFill>
                  <a:prstClr val="black"/>
                </a:solidFill>
                <a:latin typeface="Arimo"/>
                <a:cs typeface="Arimo"/>
              </a:rPr>
              <a:t>decoders</a:t>
            </a:r>
            <a:r>
              <a:rPr sz="2200" spc="-180" dirty="0">
                <a:solidFill>
                  <a:prstClr val="black"/>
                </a:solidFill>
                <a:latin typeface="Arimo"/>
                <a:cs typeface="Arimo"/>
              </a:rPr>
              <a:t> </a:t>
            </a:r>
            <a:r>
              <a:rPr sz="2200" spc="-145" dirty="0">
                <a:solidFill>
                  <a:prstClr val="black"/>
                </a:solidFill>
                <a:latin typeface="Arimo"/>
                <a:cs typeface="Arimo"/>
              </a:rPr>
              <a:t>2x4,3x8,4x16….</a:t>
            </a:r>
            <a:endParaRPr sz="2200" dirty="0">
              <a:solidFill>
                <a:prstClr val="black"/>
              </a:solidFill>
              <a:latin typeface="Arimo"/>
              <a:cs typeface="Arimo"/>
            </a:endParaRPr>
          </a:p>
          <a:p>
            <a:pPr marL="394970">
              <a:spcBef>
                <a:spcPts val="795"/>
              </a:spcBef>
            </a:pPr>
            <a:r>
              <a:rPr sz="2200" b="1" spc="-185" dirty="0">
                <a:latin typeface="Trebuchet MS"/>
                <a:cs typeface="Trebuchet MS"/>
              </a:rPr>
              <a:t>2x4</a:t>
            </a:r>
            <a:r>
              <a:rPr sz="2200" b="1" spc="-229" dirty="0">
                <a:latin typeface="Trebuchet MS"/>
                <a:cs typeface="Trebuchet MS"/>
              </a:rPr>
              <a:t> </a:t>
            </a:r>
            <a:r>
              <a:rPr sz="2200" b="1" spc="-140" dirty="0">
                <a:latin typeface="Trebuchet MS"/>
                <a:cs typeface="Trebuchet MS"/>
              </a:rPr>
              <a:t>decoder</a:t>
            </a:r>
            <a:endParaRPr sz="2200" dirty="0">
              <a:latin typeface="Trebuchet MS"/>
              <a:cs typeface="Trebuchet MS"/>
            </a:endParaRPr>
          </a:p>
        </p:txBody>
      </p:sp>
      <p:sp>
        <p:nvSpPr>
          <p:cNvPr id="5" name="object 5"/>
          <p:cNvSpPr txBox="1"/>
          <p:nvPr/>
        </p:nvSpPr>
        <p:spPr>
          <a:xfrm>
            <a:off x="3526898" y="5320870"/>
            <a:ext cx="2275205" cy="362585"/>
          </a:xfrm>
          <a:prstGeom prst="rect">
            <a:avLst/>
          </a:prstGeom>
        </p:spPr>
        <p:txBody>
          <a:bodyPr vert="horz" wrap="square" lIns="0" tIns="13970" rIns="0" bIns="0" rtlCol="0">
            <a:spAutoFit/>
          </a:bodyPr>
          <a:lstStyle/>
          <a:p>
            <a:pPr marL="12700">
              <a:spcBef>
                <a:spcPts val="110"/>
              </a:spcBef>
            </a:pPr>
            <a:r>
              <a:rPr sz="2200" spc="-114" dirty="0">
                <a:solidFill>
                  <a:prstClr val="black"/>
                </a:solidFill>
                <a:latin typeface="Arimo"/>
                <a:cs typeface="Arimo"/>
              </a:rPr>
              <a:t>Block</a:t>
            </a:r>
            <a:r>
              <a:rPr sz="2200" spc="-345" dirty="0">
                <a:solidFill>
                  <a:prstClr val="black"/>
                </a:solidFill>
                <a:latin typeface="Arimo"/>
                <a:cs typeface="Arimo"/>
              </a:rPr>
              <a:t> </a:t>
            </a:r>
            <a:r>
              <a:rPr sz="2200" spc="-95" dirty="0">
                <a:solidFill>
                  <a:prstClr val="black"/>
                </a:solidFill>
                <a:latin typeface="Arimo"/>
                <a:cs typeface="Arimo"/>
              </a:rPr>
              <a:t>diagram</a:t>
            </a:r>
            <a:endParaRPr sz="2200" dirty="0">
              <a:solidFill>
                <a:prstClr val="black"/>
              </a:solidFill>
              <a:latin typeface="Arimo"/>
              <a:cs typeface="Arimo"/>
            </a:endParaRPr>
          </a:p>
        </p:txBody>
      </p:sp>
      <p:sp>
        <p:nvSpPr>
          <p:cNvPr id="6" name="object 6"/>
          <p:cNvSpPr txBox="1"/>
          <p:nvPr/>
        </p:nvSpPr>
        <p:spPr>
          <a:xfrm>
            <a:off x="6946010" y="5176940"/>
            <a:ext cx="1837055" cy="362585"/>
          </a:xfrm>
          <a:prstGeom prst="rect">
            <a:avLst/>
          </a:prstGeom>
        </p:spPr>
        <p:txBody>
          <a:bodyPr vert="horz" wrap="square" lIns="0" tIns="13970" rIns="0" bIns="0" rtlCol="0">
            <a:spAutoFit/>
          </a:bodyPr>
          <a:lstStyle/>
          <a:p>
            <a:pPr marL="12700">
              <a:spcBef>
                <a:spcPts val="110"/>
              </a:spcBef>
            </a:pPr>
            <a:r>
              <a:rPr sz="2200" spc="-95" dirty="0">
                <a:solidFill>
                  <a:prstClr val="black"/>
                </a:solidFill>
                <a:latin typeface="Arimo"/>
                <a:cs typeface="Arimo"/>
              </a:rPr>
              <a:t>Truth</a:t>
            </a:r>
            <a:r>
              <a:rPr sz="2200" spc="-270" dirty="0">
                <a:solidFill>
                  <a:prstClr val="black"/>
                </a:solidFill>
                <a:latin typeface="Arimo"/>
                <a:cs typeface="Arimo"/>
              </a:rPr>
              <a:t> </a:t>
            </a:r>
            <a:r>
              <a:rPr sz="2200" spc="-50" dirty="0">
                <a:solidFill>
                  <a:prstClr val="black"/>
                </a:solidFill>
                <a:latin typeface="Arimo"/>
                <a:cs typeface="Arimo"/>
              </a:rPr>
              <a:t>table</a:t>
            </a:r>
            <a:endParaRPr sz="2200" dirty="0">
              <a:solidFill>
                <a:prstClr val="black"/>
              </a:solidFill>
              <a:latin typeface="Arimo"/>
              <a:cs typeface="Arimo"/>
            </a:endParaRPr>
          </a:p>
        </p:txBody>
      </p:sp>
      <p:sp>
        <p:nvSpPr>
          <p:cNvPr id="7" name="object 7"/>
          <p:cNvSpPr/>
          <p:nvPr/>
        </p:nvSpPr>
        <p:spPr>
          <a:xfrm>
            <a:off x="2743200" y="3352800"/>
            <a:ext cx="2667000" cy="1962912"/>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8" name="object 8"/>
          <p:cNvSpPr/>
          <p:nvPr/>
        </p:nvSpPr>
        <p:spPr>
          <a:xfrm>
            <a:off x="6477001" y="3124200"/>
            <a:ext cx="1810511" cy="1999488"/>
          </a:xfrm>
          <a:prstGeom prst="rect">
            <a:avLst/>
          </a:prstGeom>
          <a:blipFill>
            <a:blip r:embed="rId3" cstate="print"/>
            <a:stretch>
              <a:fillRect/>
            </a:stretch>
          </a:blipFill>
        </p:spPr>
        <p:txBody>
          <a:bodyPr wrap="square" lIns="0" tIns="0" rIns="0" bIns="0" rtlCol="0"/>
          <a:lstStyle/>
          <a:p>
            <a:endParaRPr dirty="0">
              <a:solidFill>
                <a:prstClr val="black"/>
              </a:solidFill>
              <a:latin typeface="Calibri"/>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18</a:t>
            </a:fld>
            <a:endParaRPr spc="-9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67680" y="239091"/>
            <a:ext cx="2051050" cy="574675"/>
          </a:xfrm>
          <a:prstGeom prst="rect">
            <a:avLst/>
          </a:prstGeom>
        </p:spPr>
        <p:txBody>
          <a:bodyPr vert="horz" wrap="square" lIns="0" tIns="12700" rIns="0" bIns="0" rtlCol="0">
            <a:spAutoFit/>
          </a:bodyPr>
          <a:lstStyle/>
          <a:p>
            <a:pPr marL="12700">
              <a:spcBef>
                <a:spcPts val="100"/>
              </a:spcBef>
            </a:pPr>
            <a:r>
              <a:rPr sz="3600" b="1" spc="-200" dirty="0">
                <a:solidFill>
                  <a:schemeClr val="tx1"/>
                </a:solidFill>
                <a:latin typeface="Trebuchet MS"/>
                <a:cs typeface="Trebuchet MS"/>
              </a:rPr>
              <a:t>DECODERS</a:t>
            </a:r>
            <a:endParaRPr sz="3600" dirty="0">
              <a:solidFill>
                <a:schemeClr val="tx1"/>
              </a:solidFill>
              <a:latin typeface="Trebuchet MS"/>
              <a:cs typeface="Trebuchet MS"/>
            </a:endParaRPr>
          </a:p>
        </p:txBody>
      </p:sp>
      <p:sp>
        <p:nvSpPr>
          <p:cNvPr id="4" name="object 4"/>
          <p:cNvSpPr txBox="1"/>
          <p:nvPr/>
        </p:nvSpPr>
        <p:spPr>
          <a:xfrm>
            <a:off x="2059941" y="1002733"/>
            <a:ext cx="6364605" cy="824230"/>
          </a:xfrm>
          <a:prstGeom prst="rect">
            <a:avLst/>
          </a:prstGeom>
        </p:spPr>
        <p:txBody>
          <a:bodyPr vert="horz" wrap="square" lIns="0" tIns="76200" rIns="0" bIns="0" rtlCol="0">
            <a:spAutoFit/>
          </a:bodyPr>
          <a:lstStyle/>
          <a:p>
            <a:pPr marL="12700">
              <a:spcBef>
                <a:spcPts val="600"/>
              </a:spcBef>
            </a:pPr>
            <a:r>
              <a:rPr sz="2200" spc="-95" dirty="0">
                <a:solidFill>
                  <a:prstClr val="black"/>
                </a:solidFill>
                <a:latin typeface="Arimo"/>
                <a:cs typeface="Arimo"/>
              </a:rPr>
              <a:t>Higher</a:t>
            </a:r>
            <a:r>
              <a:rPr sz="2200" spc="-185" dirty="0">
                <a:solidFill>
                  <a:prstClr val="black"/>
                </a:solidFill>
                <a:latin typeface="Arimo"/>
                <a:cs typeface="Arimo"/>
              </a:rPr>
              <a:t> </a:t>
            </a:r>
            <a:r>
              <a:rPr sz="2200" spc="-45" dirty="0">
                <a:solidFill>
                  <a:prstClr val="black"/>
                </a:solidFill>
                <a:latin typeface="Arimo"/>
                <a:cs typeface="Arimo"/>
              </a:rPr>
              <a:t>order</a:t>
            </a:r>
            <a:r>
              <a:rPr sz="2200" spc="-180" dirty="0">
                <a:solidFill>
                  <a:prstClr val="black"/>
                </a:solidFill>
                <a:latin typeface="Arimo"/>
                <a:cs typeface="Arimo"/>
              </a:rPr>
              <a:t> </a:t>
            </a:r>
            <a:r>
              <a:rPr sz="2200" spc="-85" dirty="0">
                <a:solidFill>
                  <a:prstClr val="black"/>
                </a:solidFill>
                <a:latin typeface="Arimo"/>
                <a:cs typeface="Arimo"/>
              </a:rPr>
              <a:t>decoder</a:t>
            </a:r>
            <a:r>
              <a:rPr sz="2200" spc="-130" dirty="0">
                <a:solidFill>
                  <a:prstClr val="black"/>
                </a:solidFill>
                <a:latin typeface="Arimo"/>
                <a:cs typeface="Arimo"/>
              </a:rPr>
              <a:t> </a:t>
            </a:r>
            <a:r>
              <a:rPr sz="2200" spc="-45" dirty="0">
                <a:solidFill>
                  <a:prstClr val="black"/>
                </a:solidFill>
                <a:latin typeface="Arimo"/>
                <a:cs typeface="Arimo"/>
              </a:rPr>
              <a:t>implementation</a:t>
            </a:r>
            <a:r>
              <a:rPr sz="2200" spc="-235" dirty="0">
                <a:solidFill>
                  <a:prstClr val="black"/>
                </a:solidFill>
                <a:latin typeface="Arimo"/>
                <a:cs typeface="Arimo"/>
              </a:rPr>
              <a:t> </a:t>
            </a:r>
            <a:r>
              <a:rPr sz="2200" spc="-114" dirty="0">
                <a:solidFill>
                  <a:prstClr val="black"/>
                </a:solidFill>
                <a:latin typeface="Arimo"/>
                <a:cs typeface="Arimo"/>
              </a:rPr>
              <a:t>using</a:t>
            </a:r>
            <a:r>
              <a:rPr sz="2200" spc="-160" dirty="0">
                <a:solidFill>
                  <a:prstClr val="black"/>
                </a:solidFill>
                <a:latin typeface="Arimo"/>
                <a:cs typeface="Arimo"/>
              </a:rPr>
              <a:t> </a:t>
            </a:r>
            <a:r>
              <a:rPr sz="2200" spc="-35" dirty="0">
                <a:solidFill>
                  <a:prstClr val="black"/>
                </a:solidFill>
                <a:latin typeface="Arimo"/>
                <a:cs typeface="Arimo"/>
              </a:rPr>
              <a:t>lower</a:t>
            </a:r>
            <a:r>
              <a:rPr sz="2200" spc="-325" dirty="0">
                <a:solidFill>
                  <a:prstClr val="black"/>
                </a:solidFill>
                <a:latin typeface="Arimo"/>
                <a:cs typeface="Arimo"/>
              </a:rPr>
              <a:t> </a:t>
            </a:r>
            <a:r>
              <a:rPr sz="2200" spc="-120" dirty="0">
                <a:solidFill>
                  <a:prstClr val="black"/>
                </a:solidFill>
                <a:latin typeface="Arimo"/>
                <a:cs typeface="Arimo"/>
              </a:rPr>
              <a:t>order.</a:t>
            </a:r>
            <a:endParaRPr sz="2200" dirty="0">
              <a:solidFill>
                <a:prstClr val="black"/>
              </a:solidFill>
              <a:latin typeface="Arimo"/>
              <a:cs typeface="Arimo"/>
            </a:endParaRPr>
          </a:p>
          <a:p>
            <a:pPr marL="76200">
              <a:spcBef>
                <a:spcPts val="505"/>
              </a:spcBef>
            </a:pPr>
            <a:r>
              <a:rPr sz="2200" spc="-145" dirty="0">
                <a:solidFill>
                  <a:prstClr val="black"/>
                </a:solidFill>
                <a:latin typeface="Arimo"/>
                <a:cs typeface="Arimo"/>
              </a:rPr>
              <a:t>Ex:4x16 </a:t>
            </a:r>
            <a:r>
              <a:rPr sz="2200" spc="-85" dirty="0">
                <a:solidFill>
                  <a:prstClr val="black"/>
                </a:solidFill>
                <a:latin typeface="Arimo"/>
                <a:cs typeface="Arimo"/>
              </a:rPr>
              <a:t>decoder </a:t>
            </a:r>
            <a:r>
              <a:rPr sz="2200" spc="-114" dirty="0">
                <a:solidFill>
                  <a:prstClr val="black"/>
                </a:solidFill>
                <a:latin typeface="Arimo"/>
                <a:cs typeface="Arimo"/>
              </a:rPr>
              <a:t>using </a:t>
            </a:r>
            <a:r>
              <a:rPr sz="2200" spc="-120" dirty="0">
                <a:solidFill>
                  <a:prstClr val="black"/>
                </a:solidFill>
                <a:latin typeface="Arimo"/>
                <a:cs typeface="Arimo"/>
              </a:rPr>
              <a:t>3x8</a:t>
            </a:r>
            <a:r>
              <a:rPr sz="2200" spc="-455" dirty="0">
                <a:solidFill>
                  <a:prstClr val="black"/>
                </a:solidFill>
                <a:latin typeface="Arimo"/>
                <a:cs typeface="Arimo"/>
              </a:rPr>
              <a:t> </a:t>
            </a:r>
            <a:r>
              <a:rPr sz="2200" spc="-110" dirty="0">
                <a:solidFill>
                  <a:prstClr val="black"/>
                </a:solidFill>
                <a:latin typeface="Arimo"/>
                <a:cs typeface="Arimo"/>
              </a:rPr>
              <a:t>decoders</a:t>
            </a:r>
            <a:endParaRPr sz="2200" dirty="0">
              <a:solidFill>
                <a:prstClr val="black"/>
              </a:solidFill>
              <a:latin typeface="Arimo"/>
              <a:cs typeface="Arimo"/>
            </a:endParaRPr>
          </a:p>
        </p:txBody>
      </p:sp>
      <p:sp>
        <p:nvSpPr>
          <p:cNvPr id="5" name="object 5"/>
          <p:cNvSpPr/>
          <p:nvPr/>
        </p:nvSpPr>
        <p:spPr>
          <a:xfrm>
            <a:off x="3657600" y="2057400"/>
            <a:ext cx="4056888" cy="3105912"/>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19</a:t>
            </a:fld>
            <a:endParaRPr spc="-9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831035" y="851662"/>
            <a:ext cx="4772660" cy="697230"/>
          </a:xfrm>
          <a:prstGeom prst="rect">
            <a:avLst/>
          </a:prstGeom>
        </p:spPr>
        <p:txBody>
          <a:bodyPr vert="horz" wrap="square" lIns="0" tIns="13335" rIns="0" bIns="0" rtlCol="0">
            <a:spAutoFit/>
          </a:bodyPr>
          <a:lstStyle/>
          <a:p>
            <a:pPr marL="356870" indent="-344805">
              <a:spcBef>
                <a:spcPts val="105"/>
              </a:spcBef>
              <a:buFont typeface="Arial"/>
              <a:buChar char="•"/>
              <a:tabLst>
                <a:tab pos="356870" algn="l"/>
                <a:tab pos="357505" algn="l"/>
              </a:tabLst>
            </a:pPr>
            <a:r>
              <a:rPr sz="2200" b="1" spc="-120" dirty="0">
                <a:solidFill>
                  <a:prstClr val="black"/>
                </a:solidFill>
                <a:latin typeface="Trebuchet MS"/>
                <a:cs typeface="Trebuchet MS"/>
              </a:rPr>
              <a:t>Block</a:t>
            </a:r>
            <a:r>
              <a:rPr sz="2200" b="1" spc="-260" dirty="0">
                <a:solidFill>
                  <a:prstClr val="black"/>
                </a:solidFill>
                <a:latin typeface="Trebuchet MS"/>
                <a:cs typeface="Trebuchet MS"/>
              </a:rPr>
              <a:t> </a:t>
            </a:r>
            <a:r>
              <a:rPr sz="2200" b="1" spc="-125" dirty="0">
                <a:solidFill>
                  <a:prstClr val="black"/>
                </a:solidFill>
                <a:latin typeface="Trebuchet MS"/>
                <a:cs typeface="Trebuchet MS"/>
              </a:rPr>
              <a:t>diagram:</a:t>
            </a:r>
            <a:endParaRPr sz="2200" dirty="0">
              <a:solidFill>
                <a:prstClr val="black"/>
              </a:solidFill>
              <a:latin typeface="Trebuchet MS"/>
              <a:cs typeface="Trebuchet MS"/>
            </a:endParaRPr>
          </a:p>
          <a:p>
            <a:pPr marL="457200"/>
            <a:r>
              <a:rPr sz="2200" spc="-100" dirty="0">
                <a:solidFill>
                  <a:prstClr val="black"/>
                </a:solidFill>
                <a:latin typeface="Arimo"/>
                <a:cs typeface="Arimo"/>
              </a:rPr>
              <a:t>possible</a:t>
            </a:r>
            <a:r>
              <a:rPr sz="2200" spc="-220" dirty="0">
                <a:solidFill>
                  <a:prstClr val="black"/>
                </a:solidFill>
                <a:latin typeface="Arimo"/>
                <a:cs typeface="Arimo"/>
              </a:rPr>
              <a:t> </a:t>
            </a:r>
            <a:r>
              <a:rPr sz="2200" spc="-75" dirty="0">
                <a:solidFill>
                  <a:prstClr val="black"/>
                </a:solidFill>
                <a:latin typeface="Arimo"/>
                <a:cs typeface="Arimo"/>
              </a:rPr>
              <a:t>combinations</a:t>
            </a:r>
            <a:r>
              <a:rPr sz="2200" spc="-204" dirty="0">
                <a:solidFill>
                  <a:prstClr val="black"/>
                </a:solidFill>
                <a:latin typeface="Arimo"/>
                <a:cs typeface="Arimo"/>
              </a:rPr>
              <a:t> </a:t>
            </a:r>
            <a:r>
              <a:rPr sz="2200" spc="5" dirty="0">
                <a:solidFill>
                  <a:prstClr val="black"/>
                </a:solidFill>
                <a:latin typeface="Arimo"/>
                <a:cs typeface="Arimo"/>
              </a:rPr>
              <a:t>of</a:t>
            </a:r>
            <a:r>
              <a:rPr sz="2200" spc="-125" dirty="0">
                <a:solidFill>
                  <a:prstClr val="black"/>
                </a:solidFill>
                <a:latin typeface="Arimo"/>
                <a:cs typeface="Arimo"/>
              </a:rPr>
              <a:t> </a:t>
            </a:r>
            <a:r>
              <a:rPr sz="2200" spc="-15" dirty="0">
                <a:solidFill>
                  <a:prstClr val="black"/>
                </a:solidFill>
                <a:latin typeface="Arimo"/>
                <a:cs typeface="Arimo"/>
              </a:rPr>
              <a:t>input</a:t>
            </a:r>
            <a:r>
              <a:rPr sz="2200" spc="-260" dirty="0">
                <a:solidFill>
                  <a:prstClr val="black"/>
                </a:solidFill>
                <a:latin typeface="Arimo"/>
                <a:cs typeface="Arimo"/>
              </a:rPr>
              <a:t> </a:t>
            </a:r>
            <a:r>
              <a:rPr sz="2200" spc="-110" dirty="0">
                <a:solidFill>
                  <a:prstClr val="black"/>
                </a:solidFill>
                <a:latin typeface="Arimo"/>
                <a:cs typeface="Arimo"/>
              </a:rPr>
              <a:t>values.</a:t>
            </a:r>
            <a:endParaRPr sz="2200" dirty="0">
              <a:solidFill>
                <a:prstClr val="black"/>
              </a:solidFill>
              <a:latin typeface="Arimo"/>
              <a:cs typeface="Arimo"/>
            </a:endParaRPr>
          </a:p>
        </p:txBody>
      </p:sp>
      <p:sp>
        <p:nvSpPr>
          <p:cNvPr id="4" name="object 4"/>
          <p:cNvSpPr txBox="1"/>
          <p:nvPr/>
        </p:nvSpPr>
        <p:spPr>
          <a:xfrm>
            <a:off x="1899138" y="3324140"/>
            <a:ext cx="8479412" cy="690574"/>
          </a:xfrm>
          <a:prstGeom prst="rect">
            <a:avLst/>
          </a:prstGeom>
        </p:spPr>
        <p:txBody>
          <a:bodyPr vert="horz" wrap="square" lIns="0" tIns="13335" rIns="0" bIns="0" rtlCol="0">
            <a:spAutoFit/>
          </a:bodyPr>
          <a:lstStyle/>
          <a:p>
            <a:pPr marL="356870" indent="-344805">
              <a:spcBef>
                <a:spcPts val="105"/>
              </a:spcBef>
              <a:buFont typeface="Arial"/>
              <a:buChar char="•"/>
              <a:tabLst>
                <a:tab pos="356870" algn="l"/>
                <a:tab pos="357505" algn="l"/>
              </a:tabLst>
            </a:pPr>
            <a:r>
              <a:rPr sz="2200" spc="-114" dirty="0">
                <a:solidFill>
                  <a:prstClr val="black"/>
                </a:solidFill>
                <a:latin typeface="Arimo"/>
                <a:cs typeface="Arimo"/>
              </a:rPr>
              <a:t>Specific </a:t>
            </a:r>
            <a:r>
              <a:rPr sz="2200" spc="-55" dirty="0">
                <a:solidFill>
                  <a:prstClr val="black"/>
                </a:solidFill>
                <a:latin typeface="Arimo"/>
                <a:cs typeface="Arimo"/>
              </a:rPr>
              <a:t>functions</a:t>
            </a:r>
            <a:r>
              <a:rPr lang="en-US" sz="2200" spc="-5" dirty="0">
                <a:solidFill>
                  <a:prstClr val="black"/>
                </a:solidFill>
                <a:latin typeface="Arimo"/>
                <a:cs typeface="Arimo"/>
              </a:rPr>
              <a:t> </a:t>
            </a:r>
            <a:r>
              <a:rPr sz="2200" spc="-5" dirty="0">
                <a:solidFill>
                  <a:prstClr val="black"/>
                </a:solidFill>
                <a:latin typeface="Arimo"/>
                <a:cs typeface="Arimo"/>
              </a:rPr>
              <a:t>of</a:t>
            </a:r>
            <a:r>
              <a:rPr sz="2200" spc="-300" dirty="0">
                <a:solidFill>
                  <a:prstClr val="black"/>
                </a:solidFill>
                <a:latin typeface="Arimo"/>
                <a:cs typeface="Arimo"/>
              </a:rPr>
              <a:t> </a:t>
            </a:r>
            <a:r>
              <a:rPr sz="2200" spc="-55" dirty="0">
                <a:solidFill>
                  <a:prstClr val="black"/>
                </a:solidFill>
                <a:latin typeface="Arimo"/>
                <a:cs typeface="Arimo"/>
              </a:rPr>
              <a:t>combinational</a:t>
            </a:r>
            <a:r>
              <a:rPr lang="en-US" sz="2200" spc="-55" dirty="0">
                <a:solidFill>
                  <a:prstClr val="black"/>
                </a:solidFill>
                <a:latin typeface="Arimo"/>
                <a:cs typeface="Arimo"/>
              </a:rPr>
              <a:t> </a:t>
            </a:r>
            <a:r>
              <a:rPr sz="2200" spc="-55" dirty="0">
                <a:solidFill>
                  <a:prstClr val="black"/>
                </a:solidFill>
                <a:latin typeface="Arimo"/>
                <a:cs typeface="Arimo"/>
              </a:rPr>
              <a:t>circuits</a:t>
            </a:r>
            <a:r>
              <a:rPr lang="en-US" sz="2200" dirty="0">
                <a:solidFill>
                  <a:prstClr val="black"/>
                </a:solidFill>
                <a:latin typeface="Arimo"/>
                <a:cs typeface="Arimo"/>
              </a:rPr>
              <a:t> </a:t>
            </a:r>
            <a:r>
              <a:rPr sz="2200" spc="-105" dirty="0">
                <a:solidFill>
                  <a:prstClr val="black"/>
                </a:solidFill>
                <a:latin typeface="Arimo"/>
                <a:cs typeface="Arimo"/>
              </a:rPr>
              <a:t>Adders,</a:t>
            </a:r>
            <a:r>
              <a:rPr lang="en-US" sz="2200" spc="-105" dirty="0">
                <a:solidFill>
                  <a:prstClr val="black"/>
                </a:solidFill>
                <a:latin typeface="Arimo"/>
                <a:cs typeface="Arimo"/>
              </a:rPr>
              <a:t> </a:t>
            </a:r>
            <a:r>
              <a:rPr sz="2200" spc="-105" dirty="0">
                <a:solidFill>
                  <a:prstClr val="black"/>
                </a:solidFill>
                <a:latin typeface="Arimo"/>
                <a:cs typeface="Arimo"/>
              </a:rPr>
              <a:t>subtractors,</a:t>
            </a:r>
            <a:r>
              <a:rPr lang="en-US" sz="2200" spc="-105" dirty="0">
                <a:solidFill>
                  <a:prstClr val="black"/>
                </a:solidFill>
                <a:latin typeface="Arimo"/>
                <a:cs typeface="Arimo"/>
              </a:rPr>
              <a:t> </a:t>
            </a:r>
            <a:r>
              <a:rPr sz="2200" spc="-105" dirty="0">
                <a:solidFill>
                  <a:prstClr val="black"/>
                </a:solidFill>
                <a:latin typeface="Arimo"/>
                <a:cs typeface="Arimo"/>
              </a:rPr>
              <a:t>multiplexers,</a:t>
            </a:r>
            <a:r>
              <a:rPr lang="en-US" sz="2200" spc="-105" dirty="0">
                <a:solidFill>
                  <a:prstClr val="black"/>
                </a:solidFill>
                <a:latin typeface="Arimo"/>
                <a:cs typeface="Arimo"/>
              </a:rPr>
              <a:t> </a:t>
            </a:r>
            <a:r>
              <a:rPr sz="2200" spc="-105" dirty="0">
                <a:solidFill>
                  <a:prstClr val="black"/>
                </a:solidFill>
                <a:latin typeface="Arimo"/>
                <a:cs typeface="Arimo"/>
              </a:rPr>
              <a:t>comparators,</a:t>
            </a:r>
            <a:r>
              <a:rPr lang="en-US" sz="2200" spc="-105" dirty="0">
                <a:solidFill>
                  <a:prstClr val="black"/>
                </a:solidFill>
                <a:latin typeface="Arimo"/>
                <a:cs typeface="Arimo"/>
              </a:rPr>
              <a:t> E</a:t>
            </a:r>
            <a:r>
              <a:rPr sz="2200" spc="-105" dirty="0">
                <a:solidFill>
                  <a:prstClr val="black"/>
                </a:solidFill>
                <a:latin typeface="Arimo"/>
                <a:cs typeface="Arimo"/>
              </a:rPr>
              <a:t>ncoder, Decoder</a:t>
            </a:r>
            <a:r>
              <a:rPr lang="en-US" sz="2200" spc="-105" dirty="0">
                <a:solidFill>
                  <a:prstClr val="black"/>
                </a:solidFill>
                <a:latin typeface="Arimo"/>
                <a:cs typeface="Arimo"/>
              </a:rPr>
              <a:t>, ALU etc.</a:t>
            </a:r>
            <a:endParaRPr sz="1400" dirty="0">
              <a:solidFill>
                <a:prstClr val="black"/>
              </a:solidFill>
              <a:latin typeface="Arimo"/>
              <a:cs typeface="Arimo"/>
            </a:endParaRPr>
          </a:p>
        </p:txBody>
      </p:sp>
      <p:sp>
        <p:nvSpPr>
          <p:cNvPr id="5" name="object 5"/>
          <p:cNvSpPr/>
          <p:nvPr/>
        </p:nvSpPr>
        <p:spPr>
          <a:xfrm>
            <a:off x="3355775" y="1753178"/>
            <a:ext cx="5242442" cy="1027977"/>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6" name="object 6"/>
          <p:cNvSpPr/>
          <p:nvPr/>
        </p:nvSpPr>
        <p:spPr>
          <a:xfrm>
            <a:off x="1966546" y="1192063"/>
            <a:ext cx="295656" cy="399288"/>
          </a:xfrm>
          <a:prstGeom prst="rect">
            <a:avLst/>
          </a:prstGeom>
          <a:blipFill>
            <a:blip r:embed="rId3" cstate="print"/>
            <a:stretch>
              <a:fillRect/>
            </a:stretch>
          </a:blipFill>
        </p:spPr>
        <p:txBody>
          <a:bodyPr wrap="square" lIns="0" tIns="0" rIns="0" bIns="0" rtlCol="0"/>
          <a:lstStyle/>
          <a:p>
            <a:endParaRPr dirty="0">
              <a:solidFill>
                <a:prstClr val="black"/>
              </a:solidFill>
              <a:latin typeface="Calibri"/>
            </a:endParaRPr>
          </a:p>
        </p:txBody>
      </p:sp>
      <p:sp>
        <p:nvSpPr>
          <p:cNvPr id="7" name="object 7"/>
          <p:cNvSpPr txBox="1">
            <a:spLocks noGrp="1"/>
          </p:cNvSpPr>
          <p:nvPr>
            <p:ph type="title"/>
          </p:nvPr>
        </p:nvSpPr>
        <p:spPr>
          <a:xfrm>
            <a:off x="3593782" y="232183"/>
            <a:ext cx="5004435" cy="443711"/>
          </a:xfrm>
          <a:prstGeom prst="rect">
            <a:avLst/>
          </a:prstGeom>
        </p:spPr>
        <p:txBody>
          <a:bodyPr vert="horz" wrap="square" lIns="0" tIns="12700" rIns="0" bIns="0" rtlCol="0">
            <a:spAutoFit/>
          </a:bodyPr>
          <a:lstStyle/>
          <a:p>
            <a:pPr marL="12700">
              <a:spcBef>
                <a:spcPts val="100"/>
              </a:spcBef>
            </a:pPr>
            <a:r>
              <a:rPr sz="2800" b="1" dirty="0">
                <a:solidFill>
                  <a:schemeClr val="tx1"/>
                </a:solidFill>
              </a:rPr>
              <a:t>COMBINATIONAL CIRCUITS</a:t>
            </a:r>
          </a:p>
        </p:txBody>
      </p:sp>
      <p:pic>
        <p:nvPicPr>
          <p:cNvPr id="9" name="Picture 8">
            <a:extLst>
              <a:ext uri="{FF2B5EF4-FFF2-40B4-BE49-F238E27FC236}">
                <a16:creationId xmlns:a16="http://schemas.microsoft.com/office/drawing/2014/main" id="{3509EF20-23BE-4F1C-9189-70CB78317FE0}"/>
              </a:ext>
            </a:extLst>
          </p:cNvPr>
          <p:cNvPicPr>
            <a:picLocks noChangeAspect="1"/>
          </p:cNvPicPr>
          <p:nvPr/>
        </p:nvPicPr>
        <p:blipFill>
          <a:blip r:embed="rId4"/>
          <a:stretch>
            <a:fillRect/>
          </a:stretch>
        </p:blipFill>
        <p:spPr>
          <a:xfrm>
            <a:off x="4563209" y="4285011"/>
            <a:ext cx="3576930" cy="151516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48821" y="163195"/>
            <a:ext cx="2063114" cy="574675"/>
          </a:xfrm>
          <a:prstGeom prst="rect">
            <a:avLst/>
          </a:prstGeom>
        </p:spPr>
        <p:txBody>
          <a:bodyPr vert="horz" wrap="square" lIns="0" tIns="12700" rIns="0" bIns="0" rtlCol="0">
            <a:spAutoFit/>
          </a:bodyPr>
          <a:lstStyle/>
          <a:p>
            <a:pPr marL="12700">
              <a:spcBef>
                <a:spcPts val="100"/>
              </a:spcBef>
            </a:pPr>
            <a:r>
              <a:rPr sz="3600" b="1" spc="-325" dirty="0">
                <a:solidFill>
                  <a:schemeClr val="tx1"/>
                </a:solidFill>
                <a:latin typeface="Trebuchet MS"/>
                <a:cs typeface="Trebuchet MS"/>
              </a:rPr>
              <a:t>E</a:t>
            </a:r>
            <a:r>
              <a:rPr sz="3600" b="1" spc="-55" dirty="0">
                <a:solidFill>
                  <a:schemeClr val="tx1"/>
                </a:solidFill>
                <a:latin typeface="Trebuchet MS"/>
                <a:cs typeface="Trebuchet MS"/>
              </a:rPr>
              <a:t>N</a:t>
            </a:r>
            <a:r>
              <a:rPr sz="3600" b="1" spc="-335" dirty="0">
                <a:solidFill>
                  <a:schemeClr val="tx1"/>
                </a:solidFill>
                <a:latin typeface="Trebuchet MS"/>
                <a:cs typeface="Trebuchet MS"/>
              </a:rPr>
              <a:t>C</a:t>
            </a:r>
            <a:r>
              <a:rPr sz="3600" b="1" spc="-130" dirty="0">
                <a:solidFill>
                  <a:schemeClr val="tx1"/>
                </a:solidFill>
                <a:latin typeface="Trebuchet MS"/>
                <a:cs typeface="Trebuchet MS"/>
              </a:rPr>
              <a:t>O</a:t>
            </a:r>
            <a:r>
              <a:rPr sz="3600" b="1" spc="-60" dirty="0">
                <a:solidFill>
                  <a:schemeClr val="tx1"/>
                </a:solidFill>
                <a:latin typeface="Trebuchet MS"/>
                <a:cs typeface="Trebuchet MS"/>
              </a:rPr>
              <a:t>D</a:t>
            </a:r>
            <a:r>
              <a:rPr sz="3600" b="1" spc="-325" dirty="0">
                <a:solidFill>
                  <a:schemeClr val="tx1"/>
                </a:solidFill>
                <a:latin typeface="Trebuchet MS"/>
                <a:cs typeface="Trebuchet MS"/>
              </a:rPr>
              <a:t>E</a:t>
            </a:r>
            <a:r>
              <a:rPr sz="3600" b="1" spc="-215" dirty="0">
                <a:solidFill>
                  <a:schemeClr val="tx1"/>
                </a:solidFill>
                <a:latin typeface="Trebuchet MS"/>
                <a:cs typeface="Trebuchet MS"/>
              </a:rPr>
              <a:t>R</a:t>
            </a:r>
            <a:r>
              <a:rPr sz="3600" b="1" spc="-140" dirty="0">
                <a:solidFill>
                  <a:schemeClr val="tx1"/>
                </a:solidFill>
                <a:latin typeface="Trebuchet MS"/>
                <a:cs typeface="Trebuchet MS"/>
              </a:rPr>
              <a:t>S</a:t>
            </a:r>
            <a:endParaRPr sz="3600" dirty="0">
              <a:solidFill>
                <a:schemeClr val="tx1"/>
              </a:solidFill>
              <a:latin typeface="Trebuchet MS"/>
              <a:cs typeface="Trebuchet MS"/>
            </a:endParaRPr>
          </a:p>
        </p:txBody>
      </p:sp>
      <p:sp>
        <p:nvSpPr>
          <p:cNvPr id="4" name="object 4"/>
          <p:cNvSpPr txBox="1"/>
          <p:nvPr/>
        </p:nvSpPr>
        <p:spPr>
          <a:xfrm>
            <a:off x="2021841" y="988822"/>
            <a:ext cx="8049895" cy="1781810"/>
          </a:xfrm>
          <a:prstGeom prst="rect">
            <a:avLst/>
          </a:prstGeom>
        </p:spPr>
        <p:txBody>
          <a:bodyPr vert="horz" wrap="square" lIns="0" tIns="13335" rIns="0" bIns="0" rtlCol="0">
            <a:spAutoFit/>
          </a:bodyPr>
          <a:lstStyle/>
          <a:p>
            <a:pPr marL="394970" marR="565150" indent="-344805">
              <a:spcBef>
                <a:spcPts val="105"/>
              </a:spcBef>
              <a:buFont typeface="Arial"/>
              <a:buChar char="•"/>
              <a:tabLst>
                <a:tab pos="394970" algn="l"/>
                <a:tab pos="395605" algn="l"/>
              </a:tabLst>
            </a:pPr>
            <a:r>
              <a:rPr sz="2200" spc="-130" dirty="0">
                <a:solidFill>
                  <a:prstClr val="black"/>
                </a:solidFill>
                <a:latin typeface="Arimo"/>
                <a:cs typeface="Arimo"/>
              </a:rPr>
              <a:t>An</a:t>
            </a:r>
            <a:r>
              <a:rPr sz="2200" spc="-170" dirty="0">
                <a:solidFill>
                  <a:prstClr val="black"/>
                </a:solidFill>
                <a:latin typeface="Arimo"/>
                <a:cs typeface="Arimo"/>
              </a:rPr>
              <a:t> </a:t>
            </a:r>
            <a:r>
              <a:rPr sz="2200" spc="-125" dirty="0">
                <a:solidFill>
                  <a:prstClr val="black"/>
                </a:solidFill>
                <a:latin typeface="Arimo"/>
                <a:cs typeface="Arimo"/>
              </a:rPr>
              <a:t>Encoder</a:t>
            </a:r>
            <a:r>
              <a:rPr sz="2200" spc="-175" dirty="0">
                <a:solidFill>
                  <a:prstClr val="black"/>
                </a:solidFill>
                <a:latin typeface="Arimo"/>
                <a:cs typeface="Arimo"/>
              </a:rPr>
              <a:t> </a:t>
            </a:r>
            <a:r>
              <a:rPr sz="2200" spc="-110" dirty="0">
                <a:solidFill>
                  <a:prstClr val="black"/>
                </a:solidFill>
                <a:latin typeface="Arimo"/>
                <a:cs typeface="Arimo"/>
              </a:rPr>
              <a:t>is</a:t>
            </a:r>
            <a:r>
              <a:rPr sz="2200" spc="-135" dirty="0">
                <a:solidFill>
                  <a:prstClr val="black"/>
                </a:solidFill>
                <a:latin typeface="Arimo"/>
                <a:cs typeface="Arimo"/>
              </a:rPr>
              <a:t> </a:t>
            </a:r>
            <a:r>
              <a:rPr sz="2200" spc="-170" dirty="0">
                <a:solidFill>
                  <a:prstClr val="black"/>
                </a:solidFill>
                <a:latin typeface="Arimo"/>
                <a:cs typeface="Arimo"/>
              </a:rPr>
              <a:t>a</a:t>
            </a:r>
            <a:r>
              <a:rPr sz="2200" spc="-114" dirty="0">
                <a:solidFill>
                  <a:prstClr val="black"/>
                </a:solidFill>
                <a:latin typeface="Arimo"/>
                <a:cs typeface="Arimo"/>
              </a:rPr>
              <a:t> </a:t>
            </a:r>
            <a:r>
              <a:rPr sz="2200" spc="-65" dirty="0">
                <a:solidFill>
                  <a:prstClr val="black"/>
                </a:solidFill>
                <a:latin typeface="Arimo"/>
                <a:cs typeface="Arimo"/>
              </a:rPr>
              <a:t>combinational</a:t>
            </a:r>
            <a:r>
              <a:rPr sz="2200" spc="-204" dirty="0">
                <a:solidFill>
                  <a:prstClr val="black"/>
                </a:solidFill>
                <a:latin typeface="Arimo"/>
                <a:cs typeface="Arimo"/>
              </a:rPr>
              <a:t> </a:t>
            </a:r>
            <a:r>
              <a:rPr sz="2200" spc="-35" dirty="0">
                <a:solidFill>
                  <a:prstClr val="black"/>
                </a:solidFill>
                <a:latin typeface="Arimo"/>
                <a:cs typeface="Arimo"/>
              </a:rPr>
              <a:t>circuit</a:t>
            </a:r>
            <a:r>
              <a:rPr sz="2200" spc="-200" dirty="0">
                <a:solidFill>
                  <a:prstClr val="black"/>
                </a:solidFill>
                <a:latin typeface="Arimo"/>
                <a:cs typeface="Arimo"/>
              </a:rPr>
              <a:t> </a:t>
            </a:r>
            <a:r>
              <a:rPr sz="2200" spc="-5" dirty="0">
                <a:solidFill>
                  <a:prstClr val="black"/>
                </a:solidFill>
                <a:latin typeface="Arimo"/>
                <a:cs typeface="Arimo"/>
              </a:rPr>
              <a:t>that</a:t>
            </a:r>
            <a:r>
              <a:rPr sz="2200" spc="-150" dirty="0">
                <a:solidFill>
                  <a:prstClr val="black"/>
                </a:solidFill>
                <a:latin typeface="Arimo"/>
                <a:cs typeface="Arimo"/>
              </a:rPr>
              <a:t> </a:t>
            </a:r>
            <a:r>
              <a:rPr sz="2200" spc="-60" dirty="0">
                <a:solidFill>
                  <a:prstClr val="black"/>
                </a:solidFill>
                <a:latin typeface="Arimo"/>
                <a:cs typeface="Arimo"/>
              </a:rPr>
              <a:t>performs</a:t>
            </a:r>
            <a:r>
              <a:rPr sz="2200" spc="-190" dirty="0">
                <a:solidFill>
                  <a:prstClr val="black"/>
                </a:solidFill>
                <a:latin typeface="Arimo"/>
                <a:cs typeface="Arimo"/>
              </a:rPr>
              <a:t> </a:t>
            </a:r>
            <a:r>
              <a:rPr sz="2200" spc="-20" dirty="0">
                <a:solidFill>
                  <a:prstClr val="black"/>
                </a:solidFill>
                <a:latin typeface="Arimo"/>
                <a:cs typeface="Arimo"/>
              </a:rPr>
              <a:t>the</a:t>
            </a:r>
            <a:r>
              <a:rPr sz="2200" spc="-300" dirty="0">
                <a:solidFill>
                  <a:prstClr val="black"/>
                </a:solidFill>
                <a:latin typeface="Arimo"/>
                <a:cs typeface="Arimo"/>
              </a:rPr>
              <a:t> </a:t>
            </a:r>
            <a:r>
              <a:rPr sz="2200" spc="-125" dirty="0">
                <a:solidFill>
                  <a:prstClr val="black"/>
                </a:solidFill>
                <a:latin typeface="Arimo"/>
                <a:cs typeface="Arimo"/>
              </a:rPr>
              <a:t>reverse  </a:t>
            </a:r>
            <a:r>
              <a:rPr sz="2200" spc="-50" dirty="0">
                <a:solidFill>
                  <a:prstClr val="black"/>
                </a:solidFill>
                <a:latin typeface="Arimo"/>
                <a:cs typeface="Arimo"/>
              </a:rPr>
              <a:t>operation </a:t>
            </a:r>
            <a:r>
              <a:rPr sz="2200" spc="5" dirty="0">
                <a:solidFill>
                  <a:prstClr val="black"/>
                </a:solidFill>
                <a:latin typeface="Arimo"/>
                <a:cs typeface="Arimo"/>
              </a:rPr>
              <a:t>of </a:t>
            </a:r>
            <a:r>
              <a:rPr sz="2200" spc="-150" dirty="0">
                <a:solidFill>
                  <a:prstClr val="black"/>
                </a:solidFill>
                <a:latin typeface="Arimo"/>
                <a:cs typeface="Arimo"/>
              </a:rPr>
              <a:t>Decoder. </a:t>
            </a:r>
            <a:r>
              <a:rPr sz="2200" spc="35" dirty="0">
                <a:solidFill>
                  <a:prstClr val="black"/>
                </a:solidFill>
                <a:latin typeface="Arimo"/>
                <a:cs typeface="Arimo"/>
              </a:rPr>
              <a:t>It </a:t>
            </a:r>
            <a:r>
              <a:rPr sz="2200" spc="-160" dirty="0">
                <a:solidFill>
                  <a:prstClr val="black"/>
                </a:solidFill>
                <a:latin typeface="Arimo"/>
                <a:cs typeface="Arimo"/>
              </a:rPr>
              <a:t>has </a:t>
            </a:r>
            <a:r>
              <a:rPr sz="2200" spc="-85" dirty="0">
                <a:solidFill>
                  <a:prstClr val="black"/>
                </a:solidFill>
                <a:latin typeface="Arimo"/>
                <a:cs typeface="Arimo"/>
              </a:rPr>
              <a:t>maximum </a:t>
            </a:r>
            <a:r>
              <a:rPr sz="2200" spc="5" dirty="0">
                <a:solidFill>
                  <a:prstClr val="black"/>
                </a:solidFill>
                <a:latin typeface="Arimo"/>
                <a:cs typeface="Arimo"/>
              </a:rPr>
              <a:t>of </a:t>
            </a:r>
            <a:r>
              <a:rPr sz="2200" spc="-65" dirty="0">
                <a:solidFill>
                  <a:prstClr val="black"/>
                </a:solidFill>
                <a:latin typeface="Arimo"/>
                <a:cs typeface="Arimo"/>
              </a:rPr>
              <a:t>2</a:t>
            </a:r>
            <a:r>
              <a:rPr sz="2175" spc="-97" baseline="21072" dirty="0">
                <a:solidFill>
                  <a:prstClr val="black"/>
                </a:solidFill>
                <a:latin typeface="Arimo"/>
                <a:cs typeface="Arimo"/>
              </a:rPr>
              <a:t>n </a:t>
            </a:r>
            <a:r>
              <a:rPr sz="2200" spc="-15" dirty="0">
                <a:solidFill>
                  <a:prstClr val="black"/>
                </a:solidFill>
                <a:latin typeface="Arimo"/>
                <a:cs typeface="Arimo"/>
              </a:rPr>
              <a:t>input </a:t>
            </a:r>
            <a:r>
              <a:rPr sz="2200" spc="-85" dirty="0">
                <a:solidFill>
                  <a:prstClr val="black"/>
                </a:solidFill>
                <a:latin typeface="Arimo"/>
                <a:cs typeface="Arimo"/>
              </a:rPr>
              <a:t>lines </a:t>
            </a:r>
            <a:r>
              <a:rPr sz="2200" spc="-105" dirty="0">
                <a:solidFill>
                  <a:prstClr val="black"/>
                </a:solidFill>
                <a:latin typeface="Arimo"/>
                <a:cs typeface="Arimo"/>
              </a:rPr>
              <a:t>and </a:t>
            </a:r>
            <a:r>
              <a:rPr sz="2200" spc="20" dirty="0">
                <a:solidFill>
                  <a:prstClr val="black"/>
                </a:solidFill>
                <a:latin typeface="Arimo"/>
                <a:cs typeface="Arimo"/>
              </a:rPr>
              <a:t>‘n’  </a:t>
            </a:r>
            <a:r>
              <a:rPr sz="2200" spc="-5" dirty="0">
                <a:solidFill>
                  <a:prstClr val="black"/>
                </a:solidFill>
                <a:latin typeface="Arimo"/>
                <a:cs typeface="Arimo"/>
              </a:rPr>
              <a:t>output</a:t>
            </a:r>
            <a:r>
              <a:rPr sz="2200" spc="-204" dirty="0">
                <a:solidFill>
                  <a:prstClr val="black"/>
                </a:solidFill>
                <a:latin typeface="Arimo"/>
                <a:cs typeface="Arimo"/>
              </a:rPr>
              <a:t> </a:t>
            </a:r>
            <a:r>
              <a:rPr sz="2200" spc="-80" dirty="0">
                <a:solidFill>
                  <a:prstClr val="black"/>
                </a:solidFill>
                <a:latin typeface="Arimo"/>
                <a:cs typeface="Arimo"/>
              </a:rPr>
              <a:t>lines.</a:t>
            </a:r>
            <a:endParaRPr sz="2200" dirty="0">
              <a:solidFill>
                <a:prstClr val="black"/>
              </a:solidFill>
              <a:latin typeface="Arimo"/>
              <a:cs typeface="Arimo"/>
            </a:endParaRPr>
          </a:p>
          <a:p>
            <a:pPr marL="394970" indent="-344805">
              <a:lnSpc>
                <a:spcPts val="2600"/>
              </a:lnSpc>
              <a:spcBef>
                <a:spcPts val="459"/>
              </a:spcBef>
              <a:buFont typeface="Arial"/>
              <a:buChar char="•"/>
              <a:tabLst>
                <a:tab pos="394970" algn="l"/>
                <a:tab pos="395605" algn="l"/>
              </a:tabLst>
            </a:pPr>
            <a:r>
              <a:rPr sz="2200" spc="35" dirty="0">
                <a:solidFill>
                  <a:prstClr val="black"/>
                </a:solidFill>
                <a:latin typeface="Arimo"/>
                <a:cs typeface="Arimo"/>
              </a:rPr>
              <a:t>It</a:t>
            </a:r>
            <a:r>
              <a:rPr sz="2200" spc="-160" dirty="0">
                <a:solidFill>
                  <a:prstClr val="black"/>
                </a:solidFill>
                <a:latin typeface="Arimo"/>
                <a:cs typeface="Arimo"/>
              </a:rPr>
              <a:t> </a:t>
            </a:r>
            <a:r>
              <a:rPr sz="2200" spc="10" dirty="0">
                <a:solidFill>
                  <a:prstClr val="black"/>
                </a:solidFill>
                <a:latin typeface="Arimo"/>
                <a:cs typeface="Arimo"/>
              </a:rPr>
              <a:t>will</a:t>
            </a:r>
            <a:r>
              <a:rPr sz="2200" spc="-140" dirty="0">
                <a:solidFill>
                  <a:prstClr val="black"/>
                </a:solidFill>
                <a:latin typeface="Arimo"/>
                <a:cs typeface="Arimo"/>
              </a:rPr>
              <a:t> </a:t>
            </a:r>
            <a:r>
              <a:rPr sz="2200" spc="-80" dirty="0">
                <a:solidFill>
                  <a:prstClr val="black"/>
                </a:solidFill>
                <a:latin typeface="Arimo"/>
                <a:cs typeface="Arimo"/>
              </a:rPr>
              <a:t>produce</a:t>
            </a:r>
            <a:r>
              <a:rPr sz="2200" spc="-195" dirty="0">
                <a:solidFill>
                  <a:prstClr val="black"/>
                </a:solidFill>
                <a:latin typeface="Arimo"/>
                <a:cs typeface="Arimo"/>
              </a:rPr>
              <a:t> </a:t>
            </a:r>
            <a:r>
              <a:rPr sz="2200" spc="-165" dirty="0">
                <a:solidFill>
                  <a:prstClr val="black"/>
                </a:solidFill>
                <a:latin typeface="Arimo"/>
                <a:cs typeface="Arimo"/>
              </a:rPr>
              <a:t>a</a:t>
            </a:r>
            <a:r>
              <a:rPr sz="2200" spc="-105" dirty="0">
                <a:solidFill>
                  <a:prstClr val="black"/>
                </a:solidFill>
                <a:latin typeface="Arimo"/>
                <a:cs typeface="Arimo"/>
              </a:rPr>
              <a:t> </a:t>
            </a:r>
            <a:r>
              <a:rPr sz="2200" spc="-60" dirty="0">
                <a:solidFill>
                  <a:prstClr val="black"/>
                </a:solidFill>
                <a:latin typeface="Arimo"/>
                <a:cs typeface="Arimo"/>
              </a:rPr>
              <a:t>binary</a:t>
            </a:r>
            <a:r>
              <a:rPr sz="2200" spc="-155" dirty="0">
                <a:solidFill>
                  <a:prstClr val="black"/>
                </a:solidFill>
                <a:latin typeface="Arimo"/>
                <a:cs typeface="Arimo"/>
              </a:rPr>
              <a:t> </a:t>
            </a:r>
            <a:r>
              <a:rPr sz="2200" spc="-110" dirty="0">
                <a:solidFill>
                  <a:prstClr val="black"/>
                </a:solidFill>
                <a:latin typeface="Arimo"/>
                <a:cs typeface="Arimo"/>
              </a:rPr>
              <a:t>code</a:t>
            </a:r>
            <a:r>
              <a:rPr sz="2200" spc="-170" dirty="0">
                <a:solidFill>
                  <a:prstClr val="black"/>
                </a:solidFill>
                <a:latin typeface="Arimo"/>
                <a:cs typeface="Arimo"/>
              </a:rPr>
              <a:t> </a:t>
            </a:r>
            <a:r>
              <a:rPr sz="2200" spc="-65" dirty="0">
                <a:solidFill>
                  <a:prstClr val="black"/>
                </a:solidFill>
                <a:latin typeface="Arimo"/>
                <a:cs typeface="Arimo"/>
              </a:rPr>
              <a:t>equivalent</a:t>
            </a:r>
            <a:r>
              <a:rPr sz="2200" spc="-200" dirty="0">
                <a:solidFill>
                  <a:prstClr val="black"/>
                </a:solidFill>
                <a:latin typeface="Arimo"/>
                <a:cs typeface="Arimo"/>
              </a:rPr>
              <a:t> </a:t>
            </a:r>
            <a:r>
              <a:rPr sz="2200" spc="25" dirty="0">
                <a:solidFill>
                  <a:prstClr val="black"/>
                </a:solidFill>
                <a:latin typeface="Arimo"/>
                <a:cs typeface="Arimo"/>
              </a:rPr>
              <a:t>to</a:t>
            </a:r>
            <a:r>
              <a:rPr sz="2200" spc="-170" dirty="0">
                <a:solidFill>
                  <a:prstClr val="black"/>
                </a:solidFill>
                <a:latin typeface="Arimo"/>
                <a:cs typeface="Arimo"/>
              </a:rPr>
              <a:t> </a:t>
            </a:r>
            <a:r>
              <a:rPr sz="2200" spc="-20" dirty="0">
                <a:solidFill>
                  <a:prstClr val="black"/>
                </a:solidFill>
                <a:latin typeface="Arimo"/>
                <a:cs typeface="Arimo"/>
              </a:rPr>
              <a:t>the</a:t>
            </a:r>
            <a:r>
              <a:rPr sz="2200" spc="-105" dirty="0">
                <a:solidFill>
                  <a:prstClr val="black"/>
                </a:solidFill>
                <a:latin typeface="Arimo"/>
                <a:cs typeface="Arimo"/>
              </a:rPr>
              <a:t> </a:t>
            </a:r>
            <a:r>
              <a:rPr sz="2200" spc="-25" dirty="0">
                <a:solidFill>
                  <a:prstClr val="black"/>
                </a:solidFill>
                <a:latin typeface="Arimo"/>
                <a:cs typeface="Arimo"/>
              </a:rPr>
              <a:t>input,</a:t>
            </a:r>
            <a:r>
              <a:rPr sz="2200" spc="-175" dirty="0">
                <a:solidFill>
                  <a:prstClr val="black"/>
                </a:solidFill>
                <a:latin typeface="Arimo"/>
                <a:cs typeface="Arimo"/>
              </a:rPr>
              <a:t> </a:t>
            </a:r>
            <a:r>
              <a:rPr sz="2200" spc="-60" dirty="0">
                <a:solidFill>
                  <a:prstClr val="black"/>
                </a:solidFill>
                <a:latin typeface="Arimo"/>
                <a:cs typeface="Arimo"/>
              </a:rPr>
              <a:t>which</a:t>
            </a:r>
            <a:r>
              <a:rPr sz="2200" spc="-140" dirty="0">
                <a:solidFill>
                  <a:prstClr val="black"/>
                </a:solidFill>
                <a:latin typeface="Arimo"/>
                <a:cs typeface="Arimo"/>
              </a:rPr>
              <a:t> </a:t>
            </a:r>
            <a:r>
              <a:rPr sz="2200" spc="-110" dirty="0">
                <a:solidFill>
                  <a:prstClr val="black"/>
                </a:solidFill>
                <a:latin typeface="Arimo"/>
                <a:cs typeface="Arimo"/>
              </a:rPr>
              <a:t>is</a:t>
            </a:r>
            <a:r>
              <a:rPr sz="2200" spc="-305" dirty="0">
                <a:solidFill>
                  <a:prstClr val="black"/>
                </a:solidFill>
                <a:latin typeface="Arimo"/>
                <a:cs typeface="Arimo"/>
              </a:rPr>
              <a:t> </a:t>
            </a:r>
            <a:r>
              <a:rPr sz="2200" spc="-75" dirty="0">
                <a:solidFill>
                  <a:prstClr val="black"/>
                </a:solidFill>
                <a:latin typeface="Arimo"/>
                <a:cs typeface="Arimo"/>
              </a:rPr>
              <a:t>active</a:t>
            </a:r>
            <a:endParaRPr sz="2200" dirty="0">
              <a:solidFill>
                <a:prstClr val="black"/>
              </a:solidFill>
              <a:latin typeface="Arimo"/>
              <a:cs typeface="Arimo"/>
            </a:endParaRPr>
          </a:p>
          <a:p>
            <a:pPr marL="394970">
              <a:lnSpc>
                <a:spcPts val="2840"/>
              </a:lnSpc>
            </a:pPr>
            <a:r>
              <a:rPr sz="2200" spc="-110" dirty="0">
                <a:solidFill>
                  <a:prstClr val="black"/>
                </a:solidFill>
                <a:latin typeface="Arimo"/>
                <a:cs typeface="Arimo"/>
              </a:rPr>
              <a:t>High</a:t>
            </a:r>
            <a:r>
              <a:rPr sz="2400" spc="-110" dirty="0">
                <a:solidFill>
                  <a:prstClr val="black"/>
                </a:solidFill>
                <a:latin typeface="Arimo"/>
                <a:cs typeface="Arimo"/>
              </a:rPr>
              <a:t>.</a:t>
            </a:r>
            <a:endParaRPr sz="2400" dirty="0">
              <a:solidFill>
                <a:prstClr val="black"/>
              </a:solidFill>
              <a:latin typeface="Arimo"/>
              <a:cs typeface="Arimo"/>
            </a:endParaRPr>
          </a:p>
        </p:txBody>
      </p:sp>
      <p:sp>
        <p:nvSpPr>
          <p:cNvPr id="5" name="object 5"/>
          <p:cNvSpPr txBox="1"/>
          <p:nvPr/>
        </p:nvSpPr>
        <p:spPr>
          <a:xfrm>
            <a:off x="4378041" y="4945341"/>
            <a:ext cx="4301490" cy="391160"/>
          </a:xfrm>
          <a:prstGeom prst="rect">
            <a:avLst/>
          </a:prstGeom>
        </p:spPr>
        <p:txBody>
          <a:bodyPr vert="horz" wrap="square" lIns="0" tIns="12700" rIns="0" bIns="0" rtlCol="0">
            <a:spAutoFit/>
          </a:bodyPr>
          <a:lstStyle/>
          <a:p>
            <a:pPr marL="12700">
              <a:spcBef>
                <a:spcPts val="100"/>
              </a:spcBef>
            </a:pPr>
            <a:r>
              <a:rPr lang="en-US" sz="2400" spc="-190" dirty="0">
                <a:solidFill>
                  <a:prstClr val="black"/>
                </a:solidFill>
                <a:latin typeface="Arimo"/>
                <a:cs typeface="Arimo"/>
              </a:rPr>
              <a:t>B</a:t>
            </a:r>
            <a:r>
              <a:rPr sz="2400" spc="-80" dirty="0">
                <a:solidFill>
                  <a:prstClr val="black"/>
                </a:solidFill>
                <a:latin typeface="Arimo"/>
                <a:cs typeface="Arimo"/>
              </a:rPr>
              <a:t>lock </a:t>
            </a:r>
            <a:r>
              <a:rPr sz="2400" spc="-105" dirty="0">
                <a:solidFill>
                  <a:prstClr val="black"/>
                </a:solidFill>
                <a:latin typeface="Arimo"/>
                <a:cs typeface="Arimo"/>
              </a:rPr>
              <a:t>diagram </a:t>
            </a:r>
            <a:r>
              <a:rPr sz="2400" spc="-5" dirty="0">
                <a:solidFill>
                  <a:prstClr val="black"/>
                </a:solidFill>
                <a:latin typeface="Arimo"/>
                <a:cs typeface="Arimo"/>
              </a:rPr>
              <a:t>of</a:t>
            </a:r>
            <a:r>
              <a:rPr sz="2400" spc="-515" dirty="0">
                <a:solidFill>
                  <a:prstClr val="black"/>
                </a:solidFill>
                <a:latin typeface="Arimo"/>
                <a:cs typeface="Arimo"/>
              </a:rPr>
              <a:t> </a:t>
            </a:r>
            <a:r>
              <a:rPr sz="2400" spc="-135" dirty="0">
                <a:solidFill>
                  <a:prstClr val="black"/>
                </a:solidFill>
                <a:latin typeface="Arimo"/>
                <a:cs typeface="Arimo"/>
              </a:rPr>
              <a:t>4x2 </a:t>
            </a:r>
            <a:r>
              <a:rPr sz="2400" spc="-95" dirty="0">
                <a:solidFill>
                  <a:prstClr val="black"/>
                </a:solidFill>
                <a:latin typeface="Arimo"/>
                <a:cs typeface="Arimo"/>
              </a:rPr>
              <a:t>encoder</a:t>
            </a:r>
            <a:endParaRPr sz="2400" dirty="0">
              <a:solidFill>
                <a:prstClr val="black"/>
              </a:solidFill>
              <a:latin typeface="Arimo"/>
              <a:cs typeface="Arimo"/>
            </a:endParaRPr>
          </a:p>
        </p:txBody>
      </p:sp>
      <p:sp>
        <p:nvSpPr>
          <p:cNvPr id="6" name="object 6"/>
          <p:cNvSpPr/>
          <p:nvPr/>
        </p:nvSpPr>
        <p:spPr>
          <a:xfrm>
            <a:off x="4800600" y="2819400"/>
            <a:ext cx="2362200" cy="1962912"/>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20</a:t>
            </a:fld>
            <a:endParaRPr spc="-9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949190" y="250042"/>
            <a:ext cx="2293620" cy="636905"/>
          </a:xfrm>
          <a:prstGeom prst="rect">
            <a:avLst/>
          </a:prstGeom>
        </p:spPr>
        <p:txBody>
          <a:bodyPr vert="horz" wrap="square" lIns="0" tIns="13970" rIns="0" bIns="0" rtlCol="0">
            <a:spAutoFit/>
          </a:bodyPr>
          <a:lstStyle/>
          <a:p>
            <a:pPr marL="12700">
              <a:spcBef>
                <a:spcPts val="110"/>
              </a:spcBef>
            </a:pPr>
            <a:r>
              <a:rPr sz="4000" b="1" spc="-360" dirty="0">
                <a:solidFill>
                  <a:schemeClr val="tx1"/>
                </a:solidFill>
                <a:latin typeface="Trebuchet MS"/>
                <a:cs typeface="Trebuchet MS"/>
              </a:rPr>
              <a:t>E</a:t>
            </a:r>
            <a:r>
              <a:rPr sz="4000" b="1" spc="-60" dirty="0">
                <a:solidFill>
                  <a:schemeClr val="tx1"/>
                </a:solidFill>
                <a:latin typeface="Trebuchet MS"/>
                <a:cs typeface="Trebuchet MS"/>
              </a:rPr>
              <a:t>N</a:t>
            </a:r>
            <a:r>
              <a:rPr sz="4000" b="1" spc="-360" dirty="0">
                <a:solidFill>
                  <a:schemeClr val="tx1"/>
                </a:solidFill>
                <a:latin typeface="Trebuchet MS"/>
                <a:cs typeface="Trebuchet MS"/>
              </a:rPr>
              <a:t>C</a:t>
            </a:r>
            <a:r>
              <a:rPr sz="4000" b="1" spc="-135" dirty="0">
                <a:solidFill>
                  <a:schemeClr val="tx1"/>
                </a:solidFill>
                <a:latin typeface="Trebuchet MS"/>
                <a:cs typeface="Trebuchet MS"/>
              </a:rPr>
              <a:t>O</a:t>
            </a:r>
            <a:r>
              <a:rPr sz="4000" b="1" spc="-80" dirty="0">
                <a:solidFill>
                  <a:schemeClr val="tx1"/>
                </a:solidFill>
                <a:latin typeface="Trebuchet MS"/>
                <a:cs typeface="Trebuchet MS"/>
              </a:rPr>
              <a:t>D</a:t>
            </a:r>
            <a:r>
              <a:rPr sz="4000" b="1" spc="-360" dirty="0">
                <a:solidFill>
                  <a:schemeClr val="tx1"/>
                </a:solidFill>
                <a:latin typeface="Trebuchet MS"/>
                <a:cs typeface="Trebuchet MS"/>
              </a:rPr>
              <a:t>E</a:t>
            </a:r>
            <a:r>
              <a:rPr sz="4000" b="1" spc="-215" dirty="0">
                <a:solidFill>
                  <a:schemeClr val="tx1"/>
                </a:solidFill>
                <a:latin typeface="Trebuchet MS"/>
                <a:cs typeface="Trebuchet MS"/>
              </a:rPr>
              <a:t>R</a:t>
            </a:r>
            <a:r>
              <a:rPr sz="4000" b="1" spc="-150" dirty="0">
                <a:solidFill>
                  <a:schemeClr val="tx1"/>
                </a:solidFill>
                <a:latin typeface="Trebuchet MS"/>
                <a:cs typeface="Trebuchet MS"/>
              </a:rPr>
              <a:t>S</a:t>
            </a:r>
            <a:endParaRPr sz="4000" dirty="0">
              <a:solidFill>
                <a:schemeClr val="tx1"/>
              </a:solidFill>
              <a:latin typeface="Trebuchet MS"/>
              <a:cs typeface="Trebuchet MS"/>
            </a:endParaRPr>
          </a:p>
        </p:txBody>
      </p:sp>
      <p:sp>
        <p:nvSpPr>
          <p:cNvPr id="4" name="object 4"/>
          <p:cNvSpPr/>
          <p:nvPr/>
        </p:nvSpPr>
        <p:spPr>
          <a:xfrm>
            <a:off x="2667000" y="1905000"/>
            <a:ext cx="2106168" cy="2206752"/>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5" name="object 5"/>
          <p:cNvSpPr/>
          <p:nvPr/>
        </p:nvSpPr>
        <p:spPr>
          <a:xfrm>
            <a:off x="5791200" y="1905000"/>
            <a:ext cx="2859024" cy="2286000"/>
          </a:xfrm>
          <a:prstGeom prst="rect">
            <a:avLst/>
          </a:prstGeom>
          <a:blipFill>
            <a:blip r:embed="rId3" cstate="print"/>
            <a:stretch>
              <a:fillRect/>
            </a:stretch>
          </a:blipFill>
        </p:spPr>
        <p:txBody>
          <a:bodyPr wrap="square" lIns="0" tIns="0" rIns="0" bIns="0" rtlCol="0"/>
          <a:lstStyle/>
          <a:p>
            <a:endParaRPr dirty="0">
              <a:solidFill>
                <a:prstClr val="black"/>
              </a:solidFill>
              <a:latin typeface="Calibri"/>
            </a:endParaRPr>
          </a:p>
        </p:txBody>
      </p:sp>
      <p:sp>
        <p:nvSpPr>
          <p:cNvPr id="6" name="object 6"/>
          <p:cNvSpPr txBox="1"/>
          <p:nvPr/>
        </p:nvSpPr>
        <p:spPr>
          <a:xfrm>
            <a:off x="2219960" y="1304545"/>
            <a:ext cx="2729230" cy="361950"/>
          </a:xfrm>
          <a:prstGeom prst="rect">
            <a:avLst/>
          </a:prstGeom>
        </p:spPr>
        <p:txBody>
          <a:bodyPr vert="horz" wrap="square" lIns="0" tIns="13335" rIns="0" bIns="0" rtlCol="0">
            <a:spAutoFit/>
          </a:bodyPr>
          <a:lstStyle/>
          <a:p>
            <a:pPr marL="12700">
              <a:spcBef>
                <a:spcPts val="105"/>
              </a:spcBef>
            </a:pPr>
            <a:r>
              <a:rPr sz="2200" b="1" spc="-120" dirty="0">
                <a:solidFill>
                  <a:prstClr val="black"/>
                </a:solidFill>
                <a:latin typeface="Trebuchet MS"/>
                <a:cs typeface="Trebuchet MS"/>
              </a:rPr>
              <a:t>Octal</a:t>
            </a:r>
            <a:r>
              <a:rPr sz="2200" b="1" spc="-245" dirty="0">
                <a:solidFill>
                  <a:prstClr val="black"/>
                </a:solidFill>
                <a:latin typeface="Trebuchet MS"/>
                <a:cs typeface="Trebuchet MS"/>
              </a:rPr>
              <a:t> </a:t>
            </a:r>
            <a:r>
              <a:rPr sz="2200" b="1" spc="-95" dirty="0">
                <a:solidFill>
                  <a:prstClr val="black"/>
                </a:solidFill>
                <a:latin typeface="Trebuchet MS"/>
                <a:cs typeface="Trebuchet MS"/>
              </a:rPr>
              <a:t>to</a:t>
            </a:r>
            <a:r>
              <a:rPr sz="2200" b="1" spc="-220" dirty="0">
                <a:solidFill>
                  <a:prstClr val="black"/>
                </a:solidFill>
                <a:latin typeface="Trebuchet MS"/>
                <a:cs typeface="Trebuchet MS"/>
              </a:rPr>
              <a:t> </a:t>
            </a:r>
            <a:r>
              <a:rPr sz="2200" b="1" spc="-120" dirty="0">
                <a:solidFill>
                  <a:prstClr val="black"/>
                </a:solidFill>
                <a:latin typeface="Trebuchet MS"/>
                <a:cs typeface="Trebuchet MS"/>
              </a:rPr>
              <a:t>binary</a:t>
            </a:r>
            <a:r>
              <a:rPr sz="2200" b="1" spc="-310" dirty="0">
                <a:solidFill>
                  <a:prstClr val="black"/>
                </a:solidFill>
                <a:latin typeface="Trebuchet MS"/>
                <a:cs typeface="Trebuchet MS"/>
              </a:rPr>
              <a:t> </a:t>
            </a:r>
            <a:r>
              <a:rPr sz="2200" b="1" spc="-140" dirty="0">
                <a:solidFill>
                  <a:prstClr val="black"/>
                </a:solidFill>
                <a:latin typeface="Trebuchet MS"/>
                <a:cs typeface="Trebuchet MS"/>
              </a:rPr>
              <a:t>encoder</a:t>
            </a:r>
            <a:endParaRPr sz="2200" dirty="0">
              <a:solidFill>
                <a:prstClr val="black"/>
              </a:solidFill>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21</a:t>
            </a:fld>
            <a:endParaRPr spc="-90" dirty="0"/>
          </a:p>
        </p:txBody>
      </p:sp>
      <p:sp>
        <p:nvSpPr>
          <p:cNvPr id="7" name="object 7"/>
          <p:cNvSpPr txBox="1"/>
          <p:nvPr/>
        </p:nvSpPr>
        <p:spPr>
          <a:xfrm>
            <a:off x="6024753" y="4350257"/>
            <a:ext cx="1828800" cy="299720"/>
          </a:xfrm>
          <a:prstGeom prst="rect">
            <a:avLst/>
          </a:prstGeom>
        </p:spPr>
        <p:txBody>
          <a:bodyPr vert="horz" wrap="square" lIns="0" tIns="12700" rIns="0" bIns="0" rtlCol="0">
            <a:spAutoFit/>
          </a:bodyPr>
          <a:lstStyle/>
          <a:p>
            <a:pPr marL="12700">
              <a:spcBef>
                <a:spcPts val="100"/>
              </a:spcBef>
            </a:pPr>
            <a:r>
              <a:rPr spc="-114" dirty="0">
                <a:solidFill>
                  <a:prstClr val="black"/>
                </a:solidFill>
                <a:latin typeface="Arimo"/>
                <a:cs typeface="Arimo"/>
              </a:rPr>
              <a:t>Logic</a:t>
            </a:r>
            <a:r>
              <a:rPr spc="-175" dirty="0">
                <a:solidFill>
                  <a:prstClr val="black"/>
                </a:solidFill>
                <a:latin typeface="Arimo"/>
                <a:cs typeface="Arimo"/>
              </a:rPr>
              <a:t> </a:t>
            </a:r>
            <a:r>
              <a:rPr spc="-105" dirty="0">
                <a:solidFill>
                  <a:prstClr val="black"/>
                </a:solidFill>
                <a:latin typeface="Arimo"/>
                <a:cs typeface="Arimo"/>
              </a:rPr>
              <a:t>diagram</a:t>
            </a:r>
            <a:endParaRPr dirty="0">
              <a:solidFill>
                <a:prstClr val="black"/>
              </a:solidFill>
              <a:latin typeface="Arimo"/>
              <a:cs typeface="Arimo"/>
            </a:endParaRPr>
          </a:p>
        </p:txBody>
      </p:sp>
      <p:sp>
        <p:nvSpPr>
          <p:cNvPr id="8" name="object 8"/>
          <p:cNvSpPr txBox="1"/>
          <p:nvPr/>
        </p:nvSpPr>
        <p:spPr>
          <a:xfrm>
            <a:off x="3006090" y="4350257"/>
            <a:ext cx="1508125" cy="299720"/>
          </a:xfrm>
          <a:prstGeom prst="rect">
            <a:avLst/>
          </a:prstGeom>
        </p:spPr>
        <p:txBody>
          <a:bodyPr vert="horz" wrap="square" lIns="0" tIns="12700" rIns="0" bIns="0" rtlCol="0">
            <a:spAutoFit/>
          </a:bodyPr>
          <a:lstStyle/>
          <a:p>
            <a:pPr marL="12700">
              <a:spcBef>
                <a:spcPts val="100"/>
              </a:spcBef>
            </a:pPr>
            <a:r>
              <a:rPr spc="-85" dirty="0">
                <a:solidFill>
                  <a:prstClr val="black"/>
                </a:solidFill>
                <a:latin typeface="Arimo"/>
                <a:cs typeface="Arimo"/>
              </a:rPr>
              <a:t>Truth</a:t>
            </a:r>
            <a:r>
              <a:rPr spc="-130" dirty="0">
                <a:solidFill>
                  <a:prstClr val="black"/>
                </a:solidFill>
                <a:latin typeface="Arimo"/>
                <a:cs typeface="Arimo"/>
              </a:rPr>
              <a:t> </a:t>
            </a:r>
            <a:r>
              <a:rPr spc="-50" dirty="0">
                <a:solidFill>
                  <a:prstClr val="black"/>
                </a:solidFill>
                <a:latin typeface="Arimo"/>
                <a:cs typeface="Arimo"/>
              </a:rPr>
              <a:t>table</a:t>
            </a:r>
            <a:endParaRPr dirty="0">
              <a:solidFill>
                <a:prstClr val="black"/>
              </a:solidFill>
              <a:latin typeface="Arimo"/>
              <a:cs typeface="Arim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61585" y="88850"/>
            <a:ext cx="2072005" cy="636905"/>
          </a:xfrm>
          <a:prstGeom prst="rect">
            <a:avLst/>
          </a:prstGeom>
        </p:spPr>
        <p:txBody>
          <a:bodyPr vert="horz" wrap="square" lIns="0" tIns="13970" rIns="0" bIns="0" rtlCol="0">
            <a:spAutoFit/>
          </a:bodyPr>
          <a:lstStyle/>
          <a:p>
            <a:pPr marL="12700">
              <a:spcBef>
                <a:spcPts val="110"/>
              </a:spcBef>
            </a:pPr>
            <a:r>
              <a:rPr sz="4000" b="1" spc="-335" dirty="0">
                <a:solidFill>
                  <a:schemeClr val="tx1"/>
                </a:solidFill>
                <a:latin typeface="Trebuchet MS"/>
                <a:cs typeface="Trebuchet MS"/>
              </a:rPr>
              <a:t>E</a:t>
            </a:r>
            <a:r>
              <a:rPr sz="4000" b="1" spc="-30" dirty="0">
                <a:solidFill>
                  <a:schemeClr val="tx1"/>
                </a:solidFill>
                <a:latin typeface="Trebuchet MS"/>
                <a:cs typeface="Trebuchet MS"/>
              </a:rPr>
              <a:t>N</a:t>
            </a:r>
            <a:r>
              <a:rPr sz="4000" b="1" spc="-360" dirty="0">
                <a:solidFill>
                  <a:schemeClr val="tx1"/>
                </a:solidFill>
                <a:latin typeface="Trebuchet MS"/>
                <a:cs typeface="Trebuchet MS"/>
              </a:rPr>
              <a:t>C</a:t>
            </a:r>
            <a:r>
              <a:rPr sz="4000" b="1" spc="-75" dirty="0">
                <a:solidFill>
                  <a:schemeClr val="tx1"/>
                </a:solidFill>
                <a:latin typeface="Trebuchet MS"/>
                <a:cs typeface="Trebuchet MS"/>
              </a:rPr>
              <a:t>O</a:t>
            </a:r>
            <a:r>
              <a:rPr sz="4000" b="1" spc="-80" dirty="0">
                <a:solidFill>
                  <a:schemeClr val="tx1"/>
                </a:solidFill>
                <a:latin typeface="Trebuchet MS"/>
                <a:cs typeface="Trebuchet MS"/>
              </a:rPr>
              <a:t>D</a:t>
            </a:r>
            <a:r>
              <a:rPr sz="4000" b="1" spc="-335" dirty="0">
                <a:solidFill>
                  <a:schemeClr val="tx1"/>
                </a:solidFill>
                <a:latin typeface="Trebuchet MS"/>
                <a:cs typeface="Trebuchet MS"/>
              </a:rPr>
              <a:t>E</a:t>
            </a:r>
            <a:r>
              <a:rPr sz="4000" b="1" spc="-190" dirty="0">
                <a:solidFill>
                  <a:schemeClr val="tx1"/>
                </a:solidFill>
                <a:latin typeface="Trebuchet MS"/>
                <a:cs typeface="Trebuchet MS"/>
              </a:rPr>
              <a:t>R</a:t>
            </a:r>
            <a:endParaRPr sz="4000" dirty="0">
              <a:solidFill>
                <a:schemeClr val="tx1"/>
              </a:solidFill>
              <a:latin typeface="Trebuchet MS"/>
              <a:cs typeface="Trebuchet MS"/>
            </a:endParaRPr>
          </a:p>
        </p:txBody>
      </p:sp>
      <p:sp>
        <p:nvSpPr>
          <p:cNvPr id="4" name="object 4"/>
          <p:cNvSpPr txBox="1"/>
          <p:nvPr/>
        </p:nvSpPr>
        <p:spPr>
          <a:xfrm>
            <a:off x="2034541" y="1155134"/>
            <a:ext cx="7450455" cy="1495425"/>
          </a:xfrm>
          <a:prstGeom prst="rect">
            <a:avLst/>
          </a:prstGeom>
        </p:spPr>
        <p:txBody>
          <a:bodyPr vert="horz" wrap="square" lIns="0" tIns="76200" rIns="0" bIns="0" rtlCol="0">
            <a:spAutoFit/>
          </a:bodyPr>
          <a:lstStyle/>
          <a:p>
            <a:pPr marL="38100">
              <a:spcBef>
                <a:spcPts val="600"/>
              </a:spcBef>
            </a:pPr>
            <a:r>
              <a:rPr sz="2200" b="1" spc="-120" dirty="0">
                <a:solidFill>
                  <a:prstClr val="black"/>
                </a:solidFill>
                <a:latin typeface="Trebuchet MS"/>
                <a:cs typeface="Trebuchet MS"/>
              </a:rPr>
              <a:t>Priority</a:t>
            </a:r>
            <a:r>
              <a:rPr sz="2200" b="1" spc="-265" dirty="0">
                <a:solidFill>
                  <a:prstClr val="black"/>
                </a:solidFill>
                <a:latin typeface="Trebuchet MS"/>
                <a:cs typeface="Trebuchet MS"/>
              </a:rPr>
              <a:t> </a:t>
            </a:r>
            <a:r>
              <a:rPr sz="2200" b="1" spc="-140" dirty="0">
                <a:solidFill>
                  <a:prstClr val="black"/>
                </a:solidFill>
                <a:latin typeface="Trebuchet MS"/>
                <a:cs typeface="Trebuchet MS"/>
              </a:rPr>
              <a:t>encoder</a:t>
            </a:r>
            <a:endParaRPr sz="2200" dirty="0">
              <a:solidFill>
                <a:prstClr val="black"/>
              </a:solidFill>
              <a:latin typeface="Trebuchet MS"/>
              <a:cs typeface="Trebuchet MS"/>
            </a:endParaRPr>
          </a:p>
          <a:p>
            <a:pPr marL="382270" marR="30480">
              <a:spcBef>
                <a:spcPts val="505"/>
              </a:spcBef>
            </a:pPr>
            <a:r>
              <a:rPr sz="2200" spc="-190" dirty="0">
                <a:solidFill>
                  <a:prstClr val="black"/>
                </a:solidFill>
                <a:cs typeface="Arimo"/>
              </a:rPr>
              <a:t>A </a:t>
            </a:r>
            <a:r>
              <a:rPr lang="en-US" sz="2200" spc="-190" dirty="0">
                <a:solidFill>
                  <a:prstClr val="black"/>
                </a:solidFill>
                <a:cs typeface="Arimo"/>
              </a:rPr>
              <a:t> </a:t>
            </a:r>
            <a:r>
              <a:rPr sz="2200" spc="-105" dirty="0">
                <a:solidFill>
                  <a:prstClr val="black"/>
                </a:solidFill>
                <a:cs typeface="Arimo"/>
              </a:rPr>
              <a:t>4 </a:t>
            </a:r>
            <a:r>
              <a:rPr sz="2200" spc="25" dirty="0">
                <a:solidFill>
                  <a:prstClr val="black"/>
                </a:solidFill>
                <a:cs typeface="Arimo"/>
              </a:rPr>
              <a:t>to </a:t>
            </a:r>
            <a:r>
              <a:rPr sz="2200" spc="-105" dirty="0">
                <a:solidFill>
                  <a:prstClr val="black"/>
                </a:solidFill>
                <a:cs typeface="Arimo"/>
              </a:rPr>
              <a:t>2 </a:t>
            </a:r>
            <a:r>
              <a:rPr sz="2200" spc="-5" dirty="0">
                <a:solidFill>
                  <a:prstClr val="black"/>
                </a:solidFill>
                <a:cs typeface="Arimo"/>
              </a:rPr>
              <a:t>priority </a:t>
            </a:r>
            <a:r>
              <a:rPr sz="2200" spc="-85" dirty="0">
                <a:solidFill>
                  <a:prstClr val="black"/>
                </a:solidFill>
                <a:cs typeface="Arimo"/>
              </a:rPr>
              <a:t>encoder </a:t>
            </a:r>
            <a:r>
              <a:rPr sz="2200" spc="-160" dirty="0">
                <a:solidFill>
                  <a:prstClr val="black"/>
                </a:solidFill>
                <a:cs typeface="Arimo"/>
              </a:rPr>
              <a:t>has </a:t>
            </a:r>
            <a:r>
              <a:rPr sz="2200" spc="-20" dirty="0">
                <a:solidFill>
                  <a:prstClr val="black"/>
                </a:solidFill>
                <a:cs typeface="Arimo"/>
              </a:rPr>
              <a:t>four </a:t>
            </a:r>
            <a:r>
              <a:rPr sz="2200" spc="-55" dirty="0">
                <a:solidFill>
                  <a:prstClr val="black"/>
                </a:solidFill>
                <a:cs typeface="Arimo"/>
              </a:rPr>
              <a:t>inputs </a:t>
            </a:r>
            <a:r>
              <a:rPr sz="2200" spc="-185" dirty="0">
                <a:solidFill>
                  <a:prstClr val="black"/>
                </a:solidFill>
                <a:cs typeface="Arimo"/>
              </a:rPr>
              <a:t>Y</a:t>
            </a:r>
            <a:r>
              <a:rPr sz="2175" spc="-277" baseline="-17241" dirty="0">
                <a:solidFill>
                  <a:prstClr val="black"/>
                </a:solidFill>
                <a:cs typeface="Arimo"/>
              </a:rPr>
              <a:t>3</a:t>
            </a:r>
            <a:r>
              <a:rPr sz="2200" spc="-185" dirty="0">
                <a:solidFill>
                  <a:prstClr val="black"/>
                </a:solidFill>
                <a:cs typeface="Arimo"/>
              </a:rPr>
              <a:t>, Y</a:t>
            </a:r>
            <a:r>
              <a:rPr sz="2175" spc="-277" baseline="-17241" dirty="0">
                <a:solidFill>
                  <a:prstClr val="black"/>
                </a:solidFill>
                <a:cs typeface="Arimo"/>
              </a:rPr>
              <a:t>2</a:t>
            </a:r>
            <a:r>
              <a:rPr sz="2200" spc="-185" dirty="0">
                <a:solidFill>
                  <a:prstClr val="black"/>
                </a:solidFill>
                <a:cs typeface="Arimo"/>
              </a:rPr>
              <a:t>, </a:t>
            </a:r>
            <a:r>
              <a:rPr sz="2200" spc="-235" dirty="0">
                <a:solidFill>
                  <a:prstClr val="black"/>
                </a:solidFill>
                <a:cs typeface="Arimo"/>
              </a:rPr>
              <a:t>Y</a:t>
            </a:r>
            <a:r>
              <a:rPr sz="2175" spc="-352" baseline="-17241" dirty="0">
                <a:solidFill>
                  <a:prstClr val="black"/>
                </a:solidFill>
                <a:cs typeface="Arimo"/>
              </a:rPr>
              <a:t>1 </a:t>
            </a:r>
            <a:r>
              <a:rPr sz="2200" spc="40" dirty="0">
                <a:solidFill>
                  <a:prstClr val="black"/>
                </a:solidFill>
                <a:cs typeface="Arimo"/>
              </a:rPr>
              <a:t>&amp;</a:t>
            </a:r>
            <a:r>
              <a:rPr sz="2200" spc="-340" dirty="0">
                <a:solidFill>
                  <a:prstClr val="black"/>
                </a:solidFill>
                <a:cs typeface="Arimo"/>
              </a:rPr>
              <a:t> </a:t>
            </a:r>
            <a:r>
              <a:rPr sz="2200" spc="-235" dirty="0">
                <a:solidFill>
                  <a:prstClr val="black"/>
                </a:solidFill>
                <a:cs typeface="Arimo"/>
              </a:rPr>
              <a:t>Y</a:t>
            </a:r>
            <a:r>
              <a:rPr sz="2175" spc="-352" baseline="-17241" dirty="0">
                <a:solidFill>
                  <a:prstClr val="black"/>
                </a:solidFill>
                <a:cs typeface="Arimo"/>
              </a:rPr>
              <a:t>0 </a:t>
            </a:r>
            <a:r>
              <a:rPr sz="2200" spc="-105" dirty="0">
                <a:solidFill>
                  <a:prstClr val="black"/>
                </a:solidFill>
                <a:cs typeface="Arimo"/>
              </a:rPr>
              <a:t>and </a:t>
            </a:r>
            <a:r>
              <a:rPr sz="2200" spc="10" dirty="0">
                <a:solidFill>
                  <a:prstClr val="black"/>
                </a:solidFill>
                <a:cs typeface="Arimo"/>
              </a:rPr>
              <a:t>two  </a:t>
            </a:r>
            <a:r>
              <a:rPr sz="2200" spc="-35" dirty="0">
                <a:solidFill>
                  <a:prstClr val="black"/>
                </a:solidFill>
                <a:cs typeface="Arimo"/>
              </a:rPr>
              <a:t>outputs </a:t>
            </a:r>
            <a:r>
              <a:rPr sz="2200" spc="-140" dirty="0">
                <a:solidFill>
                  <a:prstClr val="black"/>
                </a:solidFill>
                <a:cs typeface="Arimo"/>
              </a:rPr>
              <a:t>A</a:t>
            </a:r>
            <a:r>
              <a:rPr sz="2175" spc="-209" baseline="-17241" dirty="0">
                <a:solidFill>
                  <a:prstClr val="black"/>
                </a:solidFill>
                <a:cs typeface="Arimo"/>
              </a:rPr>
              <a:t>1 </a:t>
            </a:r>
            <a:r>
              <a:rPr sz="2200" spc="35" dirty="0">
                <a:solidFill>
                  <a:prstClr val="black"/>
                </a:solidFill>
                <a:cs typeface="Arimo"/>
              </a:rPr>
              <a:t>&amp; </a:t>
            </a:r>
            <a:r>
              <a:rPr sz="2200" spc="-114" dirty="0">
                <a:solidFill>
                  <a:prstClr val="black"/>
                </a:solidFill>
                <a:cs typeface="Arimo"/>
              </a:rPr>
              <a:t>A</a:t>
            </a:r>
            <a:r>
              <a:rPr sz="2175" spc="-172" baseline="-17241" dirty="0">
                <a:solidFill>
                  <a:prstClr val="black"/>
                </a:solidFill>
                <a:cs typeface="Arimo"/>
              </a:rPr>
              <a:t>0</a:t>
            </a:r>
            <a:r>
              <a:rPr sz="2200" spc="-114" dirty="0">
                <a:solidFill>
                  <a:prstClr val="black"/>
                </a:solidFill>
                <a:cs typeface="Arimo"/>
              </a:rPr>
              <a:t>. </a:t>
            </a:r>
            <a:r>
              <a:rPr sz="2200" spc="-105" dirty="0">
                <a:solidFill>
                  <a:prstClr val="black"/>
                </a:solidFill>
                <a:cs typeface="Arimo"/>
              </a:rPr>
              <a:t>Here, </a:t>
            </a:r>
            <a:r>
              <a:rPr sz="2200" spc="-20" dirty="0">
                <a:solidFill>
                  <a:prstClr val="black"/>
                </a:solidFill>
                <a:cs typeface="Arimo"/>
              </a:rPr>
              <a:t>the </a:t>
            </a:r>
            <a:r>
              <a:rPr sz="2200" spc="-25" dirty="0">
                <a:solidFill>
                  <a:prstClr val="black"/>
                </a:solidFill>
                <a:cs typeface="Arimo"/>
              </a:rPr>
              <a:t>input, </a:t>
            </a:r>
            <a:r>
              <a:rPr sz="2200" spc="-235" dirty="0">
                <a:solidFill>
                  <a:prstClr val="black"/>
                </a:solidFill>
                <a:cs typeface="Arimo"/>
              </a:rPr>
              <a:t>Y</a:t>
            </a:r>
            <a:r>
              <a:rPr sz="2175" spc="-352" baseline="-17241" dirty="0">
                <a:solidFill>
                  <a:prstClr val="black"/>
                </a:solidFill>
                <a:cs typeface="Arimo"/>
              </a:rPr>
              <a:t>3 </a:t>
            </a:r>
            <a:r>
              <a:rPr lang="en-US" sz="2175" spc="-352" baseline="-17241" dirty="0">
                <a:solidFill>
                  <a:prstClr val="black"/>
                </a:solidFill>
                <a:cs typeface="Arimo"/>
              </a:rPr>
              <a:t> </a:t>
            </a:r>
            <a:r>
              <a:rPr lang="en-US" sz="2200" spc="-160" dirty="0">
                <a:solidFill>
                  <a:prstClr val="black"/>
                </a:solidFill>
                <a:cs typeface="Arimo"/>
              </a:rPr>
              <a:t> h</a:t>
            </a:r>
            <a:r>
              <a:rPr sz="2200" spc="-160" dirty="0">
                <a:solidFill>
                  <a:prstClr val="black"/>
                </a:solidFill>
                <a:cs typeface="Arimo"/>
              </a:rPr>
              <a:t>as </a:t>
            </a:r>
            <a:r>
              <a:rPr sz="2200" spc="-20" dirty="0">
                <a:solidFill>
                  <a:prstClr val="black"/>
                </a:solidFill>
                <a:cs typeface="Arimo"/>
              </a:rPr>
              <a:t>the </a:t>
            </a:r>
            <a:r>
              <a:rPr sz="2200" spc="-85" dirty="0">
                <a:solidFill>
                  <a:prstClr val="black"/>
                </a:solidFill>
                <a:cs typeface="Arimo"/>
              </a:rPr>
              <a:t>highest </a:t>
            </a:r>
            <a:r>
              <a:rPr sz="2200" spc="-50" dirty="0">
                <a:solidFill>
                  <a:prstClr val="black"/>
                </a:solidFill>
                <a:cs typeface="Arimo"/>
              </a:rPr>
              <a:t>priority,  </a:t>
            </a:r>
            <a:r>
              <a:rPr sz="2200" spc="-105" dirty="0">
                <a:solidFill>
                  <a:prstClr val="black"/>
                </a:solidFill>
                <a:cs typeface="Arimo"/>
              </a:rPr>
              <a:t>whereas </a:t>
            </a:r>
            <a:r>
              <a:rPr sz="2200" spc="-20" dirty="0">
                <a:solidFill>
                  <a:prstClr val="black"/>
                </a:solidFill>
                <a:cs typeface="Arimo"/>
              </a:rPr>
              <a:t>the </a:t>
            </a:r>
            <a:r>
              <a:rPr sz="2200" spc="-25" dirty="0">
                <a:solidFill>
                  <a:prstClr val="black"/>
                </a:solidFill>
                <a:cs typeface="Arimo"/>
              </a:rPr>
              <a:t>input, </a:t>
            </a:r>
            <a:r>
              <a:rPr sz="2200" spc="-235" dirty="0">
                <a:solidFill>
                  <a:prstClr val="black"/>
                </a:solidFill>
                <a:cs typeface="Arimo"/>
              </a:rPr>
              <a:t>Y</a:t>
            </a:r>
            <a:r>
              <a:rPr sz="2175" spc="-352" baseline="-17241" dirty="0">
                <a:solidFill>
                  <a:prstClr val="black"/>
                </a:solidFill>
                <a:cs typeface="Arimo"/>
              </a:rPr>
              <a:t>0</a:t>
            </a:r>
            <a:r>
              <a:rPr lang="en-US" sz="2175" spc="-352" baseline="-17241" dirty="0">
                <a:solidFill>
                  <a:prstClr val="black"/>
                </a:solidFill>
                <a:cs typeface="Arimo"/>
              </a:rPr>
              <a:t> </a:t>
            </a:r>
            <a:r>
              <a:rPr sz="2175" spc="-352" baseline="-17241" dirty="0">
                <a:solidFill>
                  <a:prstClr val="black"/>
                </a:solidFill>
                <a:cs typeface="Arimo"/>
              </a:rPr>
              <a:t> </a:t>
            </a:r>
            <a:r>
              <a:rPr sz="2200" spc="-160" dirty="0">
                <a:solidFill>
                  <a:prstClr val="black"/>
                </a:solidFill>
                <a:cs typeface="Arimo"/>
              </a:rPr>
              <a:t>has </a:t>
            </a:r>
            <a:r>
              <a:rPr sz="2200" spc="-20" dirty="0">
                <a:solidFill>
                  <a:prstClr val="black"/>
                </a:solidFill>
                <a:cs typeface="Arimo"/>
              </a:rPr>
              <a:t>the</a:t>
            </a:r>
            <a:r>
              <a:rPr sz="2200" spc="-390" dirty="0">
                <a:solidFill>
                  <a:prstClr val="black"/>
                </a:solidFill>
                <a:cs typeface="Arimo"/>
              </a:rPr>
              <a:t> </a:t>
            </a:r>
            <a:r>
              <a:rPr sz="2200" spc="-40" dirty="0">
                <a:solidFill>
                  <a:prstClr val="black"/>
                </a:solidFill>
                <a:cs typeface="Arimo"/>
              </a:rPr>
              <a:t>lowestpriority.</a:t>
            </a:r>
            <a:endParaRPr sz="2200" dirty="0">
              <a:solidFill>
                <a:prstClr val="black"/>
              </a:solidFill>
              <a:cs typeface="Arimo"/>
            </a:endParaRPr>
          </a:p>
        </p:txBody>
      </p:sp>
      <p:sp>
        <p:nvSpPr>
          <p:cNvPr id="5" name="object 5"/>
          <p:cNvSpPr txBox="1"/>
          <p:nvPr/>
        </p:nvSpPr>
        <p:spPr>
          <a:xfrm>
            <a:off x="5161916" y="5513020"/>
            <a:ext cx="1837055" cy="362585"/>
          </a:xfrm>
          <a:prstGeom prst="rect">
            <a:avLst/>
          </a:prstGeom>
        </p:spPr>
        <p:txBody>
          <a:bodyPr vert="horz" wrap="square" lIns="0" tIns="13970" rIns="0" bIns="0" rtlCol="0">
            <a:spAutoFit/>
          </a:bodyPr>
          <a:lstStyle/>
          <a:p>
            <a:pPr marL="12700">
              <a:spcBef>
                <a:spcPts val="110"/>
              </a:spcBef>
            </a:pPr>
            <a:r>
              <a:rPr sz="2200" spc="-95" dirty="0">
                <a:solidFill>
                  <a:prstClr val="black"/>
                </a:solidFill>
                <a:latin typeface="Arimo"/>
                <a:cs typeface="Arimo"/>
              </a:rPr>
              <a:t>Truth</a:t>
            </a:r>
            <a:r>
              <a:rPr sz="2200" spc="-270" dirty="0">
                <a:solidFill>
                  <a:prstClr val="black"/>
                </a:solidFill>
                <a:latin typeface="Arimo"/>
                <a:cs typeface="Arimo"/>
              </a:rPr>
              <a:t> </a:t>
            </a:r>
            <a:r>
              <a:rPr sz="2200" spc="-50" dirty="0">
                <a:solidFill>
                  <a:prstClr val="black"/>
                </a:solidFill>
                <a:latin typeface="Arimo"/>
                <a:cs typeface="Arimo"/>
              </a:rPr>
              <a:t>table</a:t>
            </a:r>
            <a:endParaRPr sz="2200" dirty="0">
              <a:solidFill>
                <a:prstClr val="black"/>
              </a:solidFill>
              <a:latin typeface="Arimo"/>
              <a:cs typeface="Arimo"/>
            </a:endParaRPr>
          </a:p>
        </p:txBody>
      </p:sp>
      <p:sp>
        <p:nvSpPr>
          <p:cNvPr id="6" name="object 6"/>
          <p:cNvSpPr/>
          <p:nvPr/>
        </p:nvSpPr>
        <p:spPr>
          <a:xfrm>
            <a:off x="2971800" y="2743200"/>
            <a:ext cx="5809488" cy="2523744"/>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22</a:t>
            </a:fld>
            <a:endParaRPr spc="-9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683760" y="214759"/>
            <a:ext cx="2824480" cy="574675"/>
          </a:xfrm>
          <a:prstGeom prst="rect">
            <a:avLst/>
          </a:prstGeom>
        </p:spPr>
        <p:txBody>
          <a:bodyPr vert="horz" wrap="square" lIns="0" tIns="12700" rIns="0" bIns="0" rtlCol="0">
            <a:spAutoFit/>
          </a:bodyPr>
          <a:lstStyle/>
          <a:p>
            <a:pPr marL="12700">
              <a:spcBef>
                <a:spcPts val="100"/>
              </a:spcBef>
            </a:pPr>
            <a:r>
              <a:rPr sz="3600" b="1" spc="190" dirty="0">
                <a:solidFill>
                  <a:schemeClr val="tx1"/>
                </a:solidFill>
                <a:latin typeface="Trebuchet MS"/>
                <a:cs typeface="Trebuchet MS"/>
              </a:rPr>
              <a:t>M</a:t>
            </a:r>
            <a:r>
              <a:rPr sz="3600" b="1" spc="180" dirty="0">
                <a:solidFill>
                  <a:schemeClr val="tx1"/>
                </a:solidFill>
                <a:latin typeface="Trebuchet MS"/>
                <a:cs typeface="Trebuchet MS"/>
              </a:rPr>
              <a:t>U</a:t>
            </a:r>
            <a:r>
              <a:rPr sz="3600" b="1" spc="-770" dirty="0">
                <a:solidFill>
                  <a:schemeClr val="tx1"/>
                </a:solidFill>
                <a:latin typeface="Trebuchet MS"/>
                <a:cs typeface="Trebuchet MS"/>
              </a:rPr>
              <a:t>L</a:t>
            </a:r>
            <a:r>
              <a:rPr sz="3600" b="1" spc="-225" dirty="0">
                <a:solidFill>
                  <a:schemeClr val="tx1"/>
                </a:solidFill>
                <a:latin typeface="Trebuchet MS"/>
                <a:cs typeface="Trebuchet MS"/>
              </a:rPr>
              <a:t>TIP</a:t>
            </a:r>
            <a:r>
              <a:rPr sz="3600" b="1" spc="-505" dirty="0">
                <a:solidFill>
                  <a:schemeClr val="tx1"/>
                </a:solidFill>
                <a:latin typeface="Trebuchet MS"/>
                <a:cs typeface="Trebuchet MS"/>
              </a:rPr>
              <a:t>L</a:t>
            </a:r>
            <a:r>
              <a:rPr sz="3600" b="1" spc="-260" dirty="0">
                <a:solidFill>
                  <a:schemeClr val="tx1"/>
                </a:solidFill>
                <a:latin typeface="Trebuchet MS"/>
                <a:cs typeface="Trebuchet MS"/>
              </a:rPr>
              <a:t>EX</a:t>
            </a:r>
            <a:r>
              <a:rPr sz="3600" b="1" spc="-254" dirty="0">
                <a:solidFill>
                  <a:schemeClr val="tx1"/>
                </a:solidFill>
                <a:latin typeface="Trebuchet MS"/>
                <a:cs typeface="Trebuchet MS"/>
              </a:rPr>
              <a:t>E</a:t>
            </a:r>
            <a:r>
              <a:rPr sz="3600" b="1" spc="-235" dirty="0">
                <a:solidFill>
                  <a:schemeClr val="tx1"/>
                </a:solidFill>
                <a:latin typeface="Trebuchet MS"/>
                <a:cs typeface="Trebuchet MS"/>
              </a:rPr>
              <a:t>R</a:t>
            </a:r>
            <a:r>
              <a:rPr sz="3600" b="1" spc="-140" dirty="0">
                <a:solidFill>
                  <a:schemeClr val="tx1"/>
                </a:solidFill>
                <a:latin typeface="Trebuchet MS"/>
                <a:cs typeface="Trebuchet MS"/>
              </a:rPr>
              <a:t>S</a:t>
            </a:r>
            <a:endParaRPr sz="3600" dirty="0">
              <a:solidFill>
                <a:schemeClr val="tx1"/>
              </a:solidFill>
              <a:latin typeface="Trebuchet MS"/>
              <a:cs typeface="Trebuchet MS"/>
            </a:endParaRPr>
          </a:p>
        </p:txBody>
      </p:sp>
      <p:sp>
        <p:nvSpPr>
          <p:cNvPr id="4" name="object 4"/>
          <p:cNvSpPr txBox="1"/>
          <p:nvPr/>
        </p:nvSpPr>
        <p:spPr>
          <a:xfrm>
            <a:off x="2021841" y="988822"/>
            <a:ext cx="8182609" cy="1431802"/>
          </a:xfrm>
          <a:prstGeom prst="rect">
            <a:avLst/>
          </a:prstGeom>
        </p:spPr>
        <p:txBody>
          <a:bodyPr vert="horz" wrap="square" lIns="0" tIns="13335" rIns="0" bIns="0" rtlCol="0">
            <a:spAutoFit/>
          </a:bodyPr>
          <a:lstStyle/>
          <a:p>
            <a:pPr marL="394970" marR="55880" indent="-344805" algn="just">
              <a:spcBef>
                <a:spcPts val="105"/>
              </a:spcBef>
              <a:buFont typeface="Arial"/>
              <a:buChar char="•"/>
              <a:tabLst>
                <a:tab pos="395605" algn="l"/>
              </a:tabLst>
            </a:pPr>
            <a:r>
              <a:rPr sz="2200" spc="-55" dirty="0">
                <a:solidFill>
                  <a:prstClr val="black"/>
                </a:solidFill>
                <a:latin typeface="Arimo"/>
                <a:cs typeface="Arimo"/>
              </a:rPr>
              <a:t>Multiplexer </a:t>
            </a:r>
            <a:r>
              <a:rPr sz="2200" spc="-114" dirty="0">
                <a:solidFill>
                  <a:prstClr val="black"/>
                </a:solidFill>
                <a:latin typeface="Arimo"/>
                <a:cs typeface="Arimo"/>
              </a:rPr>
              <a:t>is </a:t>
            </a:r>
            <a:r>
              <a:rPr sz="2200" spc="-170" dirty="0">
                <a:solidFill>
                  <a:prstClr val="black"/>
                </a:solidFill>
                <a:latin typeface="Arimo"/>
                <a:cs typeface="Arimo"/>
              </a:rPr>
              <a:t>a </a:t>
            </a:r>
            <a:r>
              <a:rPr sz="2200" spc="-75" dirty="0">
                <a:solidFill>
                  <a:prstClr val="black"/>
                </a:solidFill>
                <a:latin typeface="Arimo"/>
                <a:cs typeface="Arimo"/>
              </a:rPr>
              <a:t>combinational </a:t>
            </a:r>
            <a:r>
              <a:rPr sz="2200" spc="-55" dirty="0">
                <a:solidFill>
                  <a:prstClr val="black"/>
                </a:solidFill>
                <a:latin typeface="Arimo"/>
                <a:cs typeface="Arimo"/>
              </a:rPr>
              <a:t>circuit </a:t>
            </a:r>
            <a:r>
              <a:rPr sz="2200" spc="-10" dirty="0">
                <a:solidFill>
                  <a:prstClr val="black"/>
                </a:solidFill>
                <a:latin typeface="Arimo"/>
                <a:cs typeface="Arimo"/>
              </a:rPr>
              <a:t>that </a:t>
            </a:r>
            <a:r>
              <a:rPr sz="2200" spc="-160" dirty="0">
                <a:solidFill>
                  <a:prstClr val="black"/>
                </a:solidFill>
                <a:latin typeface="Arimo"/>
                <a:cs typeface="Arimo"/>
              </a:rPr>
              <a:t>has </a:t>
            </a:r>
            <a:r>
              <a:rPr sz="2200" spc="-100" dirty="0">
                <a:solidFill>
                  <a:prstClr val="black"/>
                </a:solidFill>
                <a:latin typeface="Arimo"/>
                <a:cs typeface="Arimo"/>
              </a:rPr>
              <a:t>maximum </a:t>
            </a:r>
            <a:r>
              <a:rPr sz="2200" spc="5" dirty="0">
                <a:solidFill>
                  <a:prstClr val="black"/>
                </a:solidFill>
                <a:latin typeface="Arimo"/>
                <a:cs typeface="Arimo"/>
              </a:rPr>
              <a:t>of </a:t>
            </a:r>
            <a:r>
              <a:rPr sz="2200" spc="-75" dirty="0">
                <a:solidFill>
                  <a:prstClr val="black"/>
                </a:solidFill>
                <a:latin typeface="Arimo"/>
                <a:cs typeface="Arimo"/>
              </a:rPr>
              <a:t>2</a:t>
            </a:r>
            <a:r>
              <a:rPr sz="2175" spc="-112" baseline="21072" dirty="0">
                <a:solidFill>
                  <a:prstClr val="black"/>
                </a:solidFill>
                <a:latin typeface="Arimo"/>
                <a:cs typeface="Arimo"/>
              </a:rPr>
              <a:t>n </a:t>
            </a:r>
            <a:r>
              <a:rPr sz="2200" spc="-110" dirty="0">
                <a:solidFill>
                  <a:prstClr val="black"/>
                </a:solidFill>
                <a:latin typeface="Arimo"/>
                <a:cs typeface="Arimo"/>
              </a:rPr>
              <a:t>data  </a:t>
            </a:r>
            <a:r>
              <a:rPr sz="2200" spc="-60" dirty="0">
                <a:solidFill>
                  <a:prstClr val="black"/>
                </a:solidFill>
                <a:latin typeface="Arimo"/>
                <a:cs typeface="Arimo"/>
              </a:rPr>
              <a:t>inputs, </a:t>
            </a:r>
            <a:r>
              <a:rPr sz="2200" spc="15" dirty="0">
                <a:solidFill>
                  <a:prstClr val="black"/>
                </a:solidFill>
                <a:latin typeface="Arimo"/>
                <a:cs typeface="Arimo"/>
              </a:rPr>
              <a:t>‘n’ </a:t>
            </a:r>
            <a:r>
              <a:rPr sz="2200" spc="-80" dirty="0">
                <a:solidFill>
                  <a:prstClr val="black"/>
                </a:solidFill>
                <a:latin typeface="Arimo"/>
                <a:cs typeface="Arimo"/>
              </a:rPr>
              <a:t>selection </a:t>
            </a:r>
            <a:r>
              <a:rPr sz="2200" spc="-90" dirty="0">
                <a:solidFill>
                  <a:prstClr val="black"/>
                </a:solidFill>
                <a:latin typeface="Arimo"/>
                <a:cs typeface="Arimo"/>
              </a:rPr>
              <a:t>lines </a:t>
            </a:r>
            <a:r>
              <a:rPr sz="2200" spc="-110" dirty="0">
                <a:solidFill>
                  <a:prstClr val="black"/>
                </a:solidFill>
                <a:latin typeface="Arimo"/>
                <a:cs typeface="Arimo"/>
              </a:rPr>
              <a:t>and </a:t>
            </a:r>
            <a:r>
              <a:rPr sz="2200" spc="-105" dirty="0">
                <a:solidFill>
                  <a:prstClr val="black"/>
                </a:solidFill>
                <a:latin typeface="Arimo"/>
                <a:cs typeface="Arimo"/>
              </a:rPr>
              <a:t>single </a:t>
            </a:r>
            <a:r>
              <a:rPr sz="2200" spc="-5" dirty="0">
                <a:solidFill>
                  <a:prstClr val="black"/>
                </a:solidFill>
                <a:latin typeface="Arimo"/>
                <a:cs typeface="Arimo"/>
              </a:rPr>
              <a:t>output </a:t>
            </a:r>
            <a:r>
              <a:rPr sz="2200" spc="-50" dirty="0">
                <a:solidFill>
                  <a:prstClr val="black"/>
                </a:solidFill>
                <a:latin typeface="Arimo"/>
                <a:cs typeface="Arimo"/>
              </a:rPr>
              <a:t>line. </a:t>
            </a:r>
            <a:r>
              <a:rPr sz="2200" spc="-150" dirty="0">
                <a:solidFill>
                  <a:prstClr val="black"/>
                </a:solidFill>
                <a:latin typeface="Arimo"/>
                <a:cs typeface="Arimo"/>
              </a:rPr>
              <a:t>One </a:t>
            </a:r>
            <a:r>
              <a:rPr sz="2200" spc="5" dirty="0">
                <a:solidFill>
                  <a:prstClr val="black"/>
                </a:solidFill>
                <a:latin typeface="Arimo"/>
                <a:cs typeface="Arimo"/>
              </a:rPr>
              <a:t>of </a:t>
            </a:r>
            <a:r>
              <a:rPr sz="2200" spc="-85" dirty="0">
                <a:solidFill>
                  <a:prstClr val="black"/>
                </a:solidFill>
                <a:latin typeface="Arimo"/>
                <a:cs typeface="Arimo"/>
              </a:rPr>
              <a:t>these </a:t>
            </a:r>
            <a:r>
              <a:rPr sz="2200" spc="-100" dirty="0">
                <a:solidFill>
                  <a:prstClr val="black"/>
                </a:solidFill>
                <a:latin typeface="Arimo"/>
                <a:cs typeface="Arimo"/>
              </a:rPr>
              <a:t>data  </a:t>
            </a:r>
            <a:r>
              <a:rPr sz="2200" spc="-60" dirty="0">
                <a:solidFill>
                  <a:prstClr val="black"/>
                </a:solidFill>
                <a:latin typeface="Arimo"/>
                <a:cs typeface="Arimo"/>
              </a:rPr>
              <a:t>inputs </a:t>
            </a:r>
            <a:r>
              <a:rPr sz="2200" spc="10" dirty="0">
                <a:solidFill>
                  <a:prstClr val="black"/>
                </a:solidFill>
                <a:latin typeface="Arimo"/>
                <a:cs typeface="Arimo"/>
              </a:rPr>
              <a:t>will </a:t>
            </a:r>
            <a:r>
              <a:rPr sz="2200" spc="-114" dirty="0">
                <a:solidFill>
                  <a:prstClr val="black"/>
                </a:solidFill>
                <a:latin typeface="Arimo"/>
                <a:cs typeface="Arimo"/>
              </a:rPr>
              <a:t>be </a:t>
            </a:r>
            <a:r>
              <a:rPr sz="2200" spc="-90" dirty="0">
                <a:solidFill>
                  <a:prstClr val="black"/>
                </a:solidFill>
                <a:latin typeface="Arimo"/>
                <a:cs typeface="Arimo"/>
              </a:rPr>
              <a:t>connected </a:t>
            </a:r>
            <a:r>
              <a:rPr sz="2200" spc="10" dirty="0">
                <a:solidFill>
                  <a:prstClr val="black"/>
                </a:solidFill>
                <a:latin typeface="Arimo"/>
                <a:cs typeface="Arimo"/>
              </a:rPr>
              <a:t>to </a:t>
            </a:r>
            <a:r>
              <a:rPr sz="2200" spc="-20" dirty="0">
                <a:solidFill>
                  <a:prstClr val="black"/>
                </a:solidFill>
                <a:latin typeface="Arimo"/>
                <a:cs typeface="Arimo"/>
              </a:rPr>
              <a:t>the </a:t>
            </a:r>
            <a:r>
              <a:rPr sz="2200" spc="-10" dirty="0">
                <a:solidFill>
                  <a:prstClr val="black"/>
                </a:solidFill>
                <a:latin typeface="Arimo"/>
                <a:cs typeface="Arimo"/>
              </a:rPr>
              <a:t>output </a:t>
            </a:r>
            <a:r>
              <a:rPr sz="2200" spc="-145" dirty="0">
                <a:solidFill>
                  <a:prstClr val="black"/>
                </a:solidFill>
                <a:latin typeface="Arimo"/>
                <a:cs typeface="Arimo"/>
              </a:rPr>
              <a:t>based </a:t>
            </a:r>
            <a:r>
              <a:rPr sz="2200" spc="-60" dirty="0">
                <a:solidFill>
                  <a:prstClr val="black"/>
                </a:solidFill>
                <a:latin typeface="Arimo"/>
                <a:cs typeface="Arimo"/>
              </a:rPr>
              <a:t>on </a:t>
            </a:r>
            <a:r>
              <a:rPr sz="2200" spc="-30" dirty="0">
                <a:solidFill>
                  <a:prstClr val="black"/>
                </a:solidFill>
                <a:latin typeface="Arimo"/>
                <a:cs typeface="Arimo"/>
              </a:rPr>
              <a:t>the </a:t>
            </a:r>
            <a:r>
              <a:rPr sz="2200" spc="-135" dirty="0">
                <a:solidFill>
                  <a:prstClr val="black"/>
                </a:solidFill>
                <a:latin typeface="Arimo"/>
                <a:cs typeface="Arimo"/>
              </a:rPr>
              <a:t>values </a:t>
            </a:r>
            <a:r>
              <a:rPr sz="2200" spc="-15" dirty="0">
                <a:solidFill>
                  <a:prstClr val="black"/>
                </a:solidFill>
                <a:latin typeface="Arimo"/>
                <a:cs typeface="Arimo"/>
              </a:rPr>
              <a:t>of  </a:t>
            </a:r>
            <a:r>
              <a:rPr sz="2200" spc="-70" dirty="0">
                <a:solidFill>
                  <a:prstClr val="black"/>
                </a:solidFill>
                <a:latin typeface="Arimo"/>
                <a:cs typeface="Arimo"/>
              </a:rPr>
              <a:t>selection</a:t>
            </a:r>
            <a:r>
              <a:rPr sz="2200" spc="-229" dirty="0">
                <a:solidFill>
                  <a:prstClr val="black"/>
                </a:solidFill>
                <a:latin typeface="Arimo"/>
                <a:cs typeface="Arimo"/>
              </a:rPr>
              <a:t> </a:t>
            </a:r>
            <a:r>
              <a:rPr sz="2200" spc="-80" dirty="0">
                <a:solidFill>
                  <a:prstClr val="black"/>
                </a:solidFill>
                <a:latin typeface="Arimo"/>
                <a:cs typeface="Arimo"/>
              </a:rPr>
              <a:t>lines.</a:t>
            </a:r>
            <a:endParaRPr sz="2200" dirty="0">
              <a:solidFill>
                <a:prstClr val="black"/>
              </a:solidFill>
              <a:latin typeface="Arimo"/>
              <a:cs typeface="Arimo"/>
            </a:endParaRPr>
          </a:p>
          <a:p>
            <a:pPr marL="394970" indent="-344805" algn="just">
              <a:spcBef>
                <a:spcPts val="509"/>
              </a:spcBef>
              <a:buFont typeface="Arial"/>
              <a:buChar char="•"/>
              <a:tabLst>
                <a:tab pos="395605" algn="l"/>
              </a:tabLst>
            </a:pPr>
            <a:r>
              <a:rPr sz="2200" spc="-170" dirty="0">
                <a:solidFill>
                  <a:prstClr val="black"/>
                </a:solidFill>
                <a:latin typeface="Arimo"/>
                <a:cs typeface="Arimo"/>
              </a:rPr>
              <a:t>We </a:t>
            </a:r>
            <a:r>
              <a:rPr sz="2200" spc="-155" dirty="0">
                <a:solidFill>
                  <a:prstClr val="black"/>
                </a:solidFill>
                <a:latin typeface="Arimo"/>
                <a:cs typeface="Arimo"/>
              </a:rPr>
              <a:t>have </a:t>
            </a:r>
            <a:r>
              <a:rPr sz="2200" spc="-45" dirty="0">
                <a:solidFill>
                  <a:prstClr val="black"/>
                </a:solidFill>
                <a:latin typeface="Arimo"/>
                <a:cs typeface="Arimo"/>
              </a:rPr>
              <a:t>different </a:t>
            </a:r>
            <a:r>
              <a:rPr sz="2200" spc="-85" dirty="0">
                <a:solidFill>
                  <a:prstClr val="black"/>
                </a:solidFill>
                <a:latin typeface="Arimo"/>
                <a:cs typeface="Arimo"/>
              </a:rPr>
              <a:t>types </a:t>
            </a:r>
            <a:r>
              <a:rPr sz="2200" spc="5" dirty="0">
                <a:solidFill>
                  <a:prstClr val="black"/>
                </a:solidFill>
                <a:latin typeface="Arimo"/>
                <a:cs typeface="Arimo"/>
              </a:rPr>
              <a:t>of </a:t>
            </a:r>
            <a:r>
              <a:rPr sz="2200" spc="-70" dirty="0">
                <a:solidFill>
                  <a:prstClr val="black"/>
                </a:solidFill>
                <a:latin typeface="Arimo"/>
                <a:cs typeface="Arimo"/>
              </a:rPr>
              <a:t>multiplexers</a:t>
            </a:r>
            <a:r>
              <a:rPr sz="2200" spc="-509" dirty="0">
                <a:solidFill>
                  <a:prstClr val="black"/>
                </a:solidFill>
                <a:latin typeface="Arimo"/>
                <a:cs typeface="Arimo"/>
              </a:rPr>
              <a:t> </a:t>
            </a:r>
            <a:r>
              <a:rPr sz="2200" spc="-165" dirty="0">
                <a:solidFill>
                  <a:prstClr val="black"/>
                </a:solidFill>
                <a:latin typeface="Arimo"/>
                <a:cs typeface="Arimo"/>
              </a:rPr>
              <a:t>2x1,4x1,8x1,16x1,32x1……</a:t>
            </a:r>
            <a:endParaRPr sz="2200" dirty="0">
              <a:solidFill>
                <a:prstClr val="black"/>
              </a:solidFill>
              <a:latin typeface="Arimo"/>
              <a:cs typeface="Arimo"/>
            </a:endParaRPr>
          </a:p>
        </p:txBody>
      </p:sp>
      <p:sp>
        <p:nvSpPr>
          <p:cNvPr id="5" name="object 5"/>
          <p:cNvSpPr txBox="1"/>
          <p:nvPr/>
        </p:nvSpPr>
        <p:spPr>
          <a:xfrm>
            <a:off x="2440939" y="5620003"/>
            <a:ext cx="2272030" cy="361950"/>
          </a:xfrm>
          <a:prstGeom prst="rect">
            <a:avLst/>
          </a:prstGeom>
        </p:spPr>
        <p:txBody>
          <a:bodyPr vert="horz" wrap="square" lIns="0" tIns="13335" rIns="0" bIns="0" rtlCol="0">
            <a:spAutoFit/>
          </a:bodyPr>
          <a:lstStyle/>
          <a:p>
            <a:pPr marL="12700">
              <a:spcBef>
                <a:spcPts val="105"/>
              </a:spcBef>
            </a:pPr>
            <a:r>
              <a:rPr sz="2200" spc="-175" dirty="0">
                <a:solidFill>
                  <a:prstClr val="black"/>
                </a:solidFill>
                <a:latin typeface="Arimo"/>
                <a:cs typeface="Arimo"/>
              </a:rPr>
              <a:t>Fig </a:t>
            </a:r>
            <a:r>
              <a:rPr sz="2200" spc="-60" dirty="0">
                <a:solidFill>
                  <a:prstClr val="black"/>
                </a:solidFill>
                <a:latin typeface="Arimo"/>
                <a:cs typeface="Arimo"/>
              </a:rPr>
              <a:t>1: </a:t>
            </a:r>
            <a:r>
              <a:rPr sz="2200" spc="-114" dirty="0">
                <a:solidFill>
                  <a:prstClr val="black"/>
                </a:solidFill>
                <a:latin typeface="Arimo"/>
                <a:cs typeface="Arimo"/>
              </a:rPr>
              <a:t>Block</a:t>
            </a:r>
            <a:r>
              <a:rPr sz="2200" spc="-340" dirty="0">
                <a:solidFill>
                  <a:prstClr val="black"/>
                </a:solidFill>
                <a:latin typeface="Arimo"/>
                <a:cs typeface="Arimo"/>
              </a:rPr>
              <a:t> </a:t>
            </a:r>
            <a:r>
              <a:rPr sz="2200" spc="-100" dirty="0">
                <a:solidFill>
                  <a:prstClr val="black"/>
                </a:solidFill>
                <a:latin typeface="Arimo"/>
                <a:cs typeface="Arimo"/>
              </a:rPr>
              <a:t>diagram</a:t>
            </a:r>
            <a:endParaRPr sz="2200" dirty="0">
              <a:solidFill>
                <a:prstClr val="black"/>
              </a:solidFill>
              <a:latin typeface="Arimo"/>
              <a:cs typeface="Arimo"/>
            </a:endParaRPr>
          </a:p>
        </p:txBody>
      </p:sp>
      <p:sp>
        <p:nvSpPr>
          <p:cNvPr id="6" name="object 6"/>
          <p:cNvSpPr txBox="1"/>
          <p:nvPr/>
        </p:nvSpPr>
        <p:spPr>
          <a:xfrm>
            <a:off x="7550022" y="5620003"/>
            <a:ext cx="1898014" cy="361950"/>
          </a:xfrm>
          <a:prstGeom prst="rect">
            <a:avLst/>
          </a:prstGeom>
        </p:spPr>
        <p:txBody>
          <a:bodyPr vert="horz" wrap="square" lIns="0" tIns="13335" rIns="0" bIns="0" rtlCol="0">
            <a:spAutoFit/>
          </a:bodyPr>
          <a:lstStyle/>
          <a:p>
            <a:pPr marL="12700">
              <a:spcBef>
                <a:spcPts val="105"/>
              </a:spcBef>
            </a:pPr>
            <a:r>
              <a:rPr sz="2200" spc="-175" dirty="0">
                <a:solidFill>
                  <a:prstClr val="black"/>
                </a:solidFill>
                <a:latin typeface="Arimo"/>
                <a:cs typeface="Arimo"/>
              </a:rPr>
              <a:t>Fig </a:t>
            </a:r>
            <a:r>
              <a:rPr sz="2200" spc="-60" dirty="0">
                <a:solidFill>
                  <a:prstClr val="black"/>
                </a:solidFill>
                <a:latin typeface="Arimo"/>
                <a:cs typeface="Arimo"/>
              </a:rPr>
              <a:t>2: </a:t>
            </a:r>
            <a:r>
              <a:rPr sz="2200" spc="-100" dirty="0">
                <a:solidFill>
                  <a:prstClr val="black"/>
                </a:solidFill>
                <a:latin typeface="Arimo"/>
                <a:cs typeface="Arimo"/>
              </a:rPr>
              <a:t>Truth</a:t>
            </a:r>
            <a:r>
              <a:rPr sz="2200" spc="-380" dirty="0">
                <a:solidFill>
                  <a:prstClr val="black"/>
                </a:solidFill>
                <a:latin typeface="Arimo"/>
                <a:cs typeface="Arimo"/>
              </a:rPr>
              <a:t> </a:t>
            </a:r>
            <a:r>
              <a:rPr sz="2200" spc="-50" dirty="0">
                <a:solidFill>
                  <a:prstClr val="black"/>
                </a:solidFill>
                <a:latin typeface="Arimo"/>
                <a:cs typeface="Arimo"/>
              </a:rPr>
              <a:t>table</a:t>
            </a:r>
            <a:endParaRPr sz="2200" dirty="0">
              <a:solidFill>
                <a:prstClr val="black"/>
              </a:solidFill>
              <a:latin typeface="Arimo"/>
              <a:cs typeface="Arimo"/>
            </a:endParaRPr>
          </a:p>
        </p:txBody>
      </p:sp>
      <p:sp>
        <p:nvSpPr>
          <p:cNvPr id="7" name="object 7"/>
          <p:cNvSpPr/>
          <p:nvPr/>
        </p:nvSpPr>
        <p:spPr>
          <a:xfrm>
            <a:off x="2057401" y="3048000"/>
            <a:ext cx="3401567" cy="2667000"/>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8" name="object 8"/>
          <p:cNvSpPr/>
          <p:nvPr/>
        </p:nvSpPr>
        <p:spPr>
          <a:xfrm>
            <a:off x="6858000" y="2819400"/>
            <a:ext cx="3130296" cy="2819400"/>
          </a:xfrm>
          <a:prstGeom prst="rect">
            <a:avLst/>
          </a:prstGeom>
          <a:blipFill>
            <a:blip r:embed="rId3" cstate="print"/>
            <a:stretch>
              <a:fillRect/>
            </a:stretch>
          </a:blipFill>
        </p:spPr>
        <p:txBody>
          <a:bodyPr wrap="square" lIns="0" tIns="0" rIns="0" bIns="0" rtlCol="0"/>
          <a:lstStyle/>
          <a:p>
            <a:endParaRPr dirty="0">
              <a:solidFill>
                <a:prstClr val="black"/>
              </a:solidFill>
              <a:latin typeface="Calibri"/>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23</a:t>
            </a:fld>
            <a:endParaRPr spc="-9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257686" y="369278"/>
            <a:ext cx="3159125" cy="636905"/>
          </a:xfrm>
          <a:prstGeom prst="rect">
            <a:avLst/>
          </a:prstGeom>
        </p:spPr>
        <p:txBody>
          <a:bodyPr vert="horz" wrap="square" lIns="0" tIns="13970" rIns="0" bIns="0" rtlCol="0">
            <a:spAutoFit/>
          </a:bodyPr>
          <a:lstStyle/>
          <a:p>
            <a:pPr marL="12700">
              <a:spcBef>
                <a:spcPts val="110"/>
              </a:spcBef>
            </a:pPr>
            <a:r>
              <a:rPr sz="4000" b="1" spc="-240" dirty="0">
                <a:solidFill>
                  <a:schemeClr val="tx1"/>
                </a:solidFill>
                <a:latin typeface="Trebuchet MS"/>
                <a:cs typeface="Trebuchet MS"/>
              </a:rPr>
              <a:t>MULTIPLEXERS</a:t>
            </a:r>
            <a:endParaRPr sz="4000" dirty="0">
              <a:solidFill>
                <a:schemeClr val="tx1"/>
              </a:solidFill>
              <a:latin typeface="Trebuchet MS"/>
              <a:cs typeface="Trebuchet MS"/>
            </a:endParaRPr>
          </a:p>
        </p:txBody>
      </p:sp>
      <p:sp>
        <p:nvSpPr>
          <p:cNvPr id="4" name="object 4"/>
          <p:cNvSpPr txBox="1"/>
          <p:nvPr/>
        </p:nvSpPr>
        <p:spPr>
          <a:xfrm>
            <a:off x="1907236" y="3823778"/>
            <a:ext cx="9592037" cy="1328377"/>
          </a:xfrm>
          <a:prstGeom prst="rect">
            <a:avLst/>
          </a:prstGeom>
        </p:spPr>
        <p:txBody>
          <a:bodyPr vert="horz" wrap="square" lIns="0" tIns="77470" rIns="0" bIns="0" rtlCol="0">
            <a:spAutoFit/>
          </a:bodyPr>
          <a:lstStyle/>
          <a:p>
            <a:pPr marR="8255" algn="ctr">
              <a:spcBef>
                <a:spcPts val="610"/>
              </a:spcBef>
            </a:pPr>
            <a:r>
              <a:rPr sz="2200" spc="-175" dirty="0">
                <a:solidFill>
                  <a:prstClr val="black"/>
                </a:solidFill>
                <a:latin typeface="Arimo"/>
                <a:cs typeface="Arimo"/>
              </a:rPr>
              <a:t>Fig </a:t>
            </a:r>
            <a:r>
              <a:rPr sz="2200" spc="-60" dirty="0">
                <a:solidFill>
                  <a:prstClr val="black"/>
                </a:solidFill>
                <a:latin typeface="Arimo"/>
                <a:cs typeface="Arimo"/>
              </a:rPr>
              <a:t>3: </a:t>
            </a:r>
            <a:r>
              <a:rPr sz="2200" spc="-140" dirty="0">
                <a:solidFill>
                  <a:prstClr val="black"/>
                </a:solidFill>
                <a:latin typeface="Arimo"/>
                <a:cs typeface="Arimo"/>
              </a:rPr>
              <a:t>Logic</a:t>
            </a:r>
            <a:r>
              <a:rPr sz="2200" spc="-260" dirty="0">
                <a:solidFill>
                  <a:prstClr val="black"/>
                </a:solidFill>
                <a:latin typeface="Arimo"/>
                <a:cs typeface="Arimo"/>
              </a:rPr>
              <a:t> </a:t>
            </a:r>
            <a:r>
              <a:rPr sz="2200" spc="-95" dirty="0">
                <a:solidFill>
                  <a:prstClr val="black"/>
                </a:solidFill>
                <a:latin typeface="Arimo"/>
                <a:cs typeface="Arimo"/>
              </a:rPr>
              <a:t>diagram</a:t>
            </a:r>
            <a:endParaRPr sz="2200" dirty="0">
              <a:solidFill>
                <a:prstClr val="black"/>
              </a:solidFill>
              <a:latin typeface="Arimo"/>
              <a:cs typeface="Arimo"/>
            </a:endParaRPr>
          </a:p>
          <a:p>
            <a:pPr marL="356870" marR="5080" indent="-344805">
              <a:lnSpc>
                <a:spcPts val="3650"/>
              </a:lnSpc>
              <a:spcBef>
                <a:spcPts val="20"/>
              </a:spcBef>
              <a:buFont typeface="Arial"/>
              <a:buChar char="•"/>
              <a:tabLst>
                <a:tab pos="356870" algn="l"/>
                <a:tab pos="357505" algn="l"/>
                <a:tab pos="1137285" algn="l"/>
                <a:tab pos="1609725" algn="l"/>
                <a:tab pos="2042795" algn="l"/>
                <a:tab pos="3549015" algn="l"/>
                <a:tab pos="4116070" algn="l"/>
                <a:tab pos="5835650" algn="l"/>
                <a:tab pos="7412355" algn="l"/>
              </a:tabLst>
            </a:pPr>
            <a:r>
              <a:rPr sz="2400" dirty="0"/>
              <a:t>Now,	let	us</a:t>
            </a:r>
            <a:r>
              <a:rPr lang="en-US" sz="2400" dirty="0"/>
              <a:t> </a:t>
            </a:r>
            <a:r>
              <a:rPr sz="2400" dirty="0"/>
              <a:t>implement</a:t>
            </a:r>
            <a:r>
              <a:rPr lang="en-US" sz="2400" dirty="0"/>
              <a:t> </a:t>
            </a:r>
            <a:r>
              <a:rPr sz="2400" dirty="0"/>
              <a:t>the</a:t>
            </a:r>
            <a:r>
              <a:rPr lang="en-US" sz="2400" dirty="0"/>
              <a:t> </a:t>
            </a:r>
            <a:r>
              <a:rPr sz="2400" dirty="0"/>
              <a:t>higher-order</a:t>
            </a:r>
            <a:r>
              <a:rPr lang="en-US" sz="2400" dirty="0"/>
              <a:t> </a:t>
            </a:r>
            <a:r>
              <a:rPr sz="2400" dirty="0"/>
              <a:t>Multiplexer</a:t>
            </a:r>
            <a:r>
              <a:rPr lang="en-US" sz="2400" dirty="0"/>
              <a:t> </a:t>
            </a:r>
            <a:r>
              <a:rPr sz="2400" dirty="0"/>
              <a:t>using  lower-order Multiplexers.</a:t>
            </a:r>
          </a:p>
        </p:txBody>
      </p:sp>
      <p:sp>
        <p:nvSpPr>
          <p:cNvPr id="5" name="object 5"/>
          <p:cNvSpPr/>
          <p:nvPr/>
        </p:nvSpPr>
        <p:spPr>
          <a:xfrm>
            <a:off x="3048000" y="1219200"/>
            <a:ext cx="5715000" cy="2590800"/>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24</a:t>
            </a:fld>
            <a:endParaRPr spc="-9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45890" y="126950"/>
            <a:ext cx="3156585" cy="636905"/>
          </a:xfrm>
          <a:prstGeom prst="rect">
            <a:avLst/>
          </a:prstGeom>
        </p:spPr>
        <p:txBody>
          <a:bodyPr vert="horz" wrap="square" lIns="0" tIns="13970" rIns="0" bIns="0" rtlCol="0">
            <a:spAutoFit/>
          </a:bodyPr>
          <a:lstStyle/>
          <a:p>
            <a:pPr marL="12700">
              <a:spcBef>
                <a:spcPts val="110"/>
              </a:spcBef>
            </a:pPr>
            <a:r>
              <a:rPr sz="4000" b="1" spc="-240" dirty="0">
                <a:solidFill>
                  <a:schemeClr val="tx1"/>
                </a:solidFill>
                <a:latin typeface="Trebuchet MS"/>
                <a:cs typeface="Trebuchet MS"/>
              </a:rPr>
              <a:t>MULTIPLEXERS</a:t>
            </a:r>
            <a:endParaRPr sz="4000" dirty="0">
              <a:solidFill>
                <a:schemeClr val="tx1"/>
              </a:solidFill>
              <a:latin typeface="Trebuchet MS"/>
              <a:cs typeface="Trebuchet MS"/>
            </a:endParaRPr>
          </a:p>
        </p:txBody>
      </p:sp>
      <p:sp>
        <p:nvSpPr>
          <p:cNvPr id="4" name="object 4"/>
          <p:cNvSpPr txBox="1"/>
          <p:nvPr/>
        </p:nvSpPr>
        <p:spPr>
          <a:xfrm>
            <a:off x="1907235" y="1065402"/>
            <a:ext cx="2519680" cy="361950"/>
          </a:xfrm>
          <a:prstGeom prst="rect">
            <a:avLst/>
          </a:prstGeom>
        </p:spPr>
        <p:txBody>
          <a:bodyPr vert="horz" wrap="square" lIns="0" tIns="13335" rIns="0" bIns="0" rtlCol="0">
            <a:spAutoFit/>
          </a:bodyPr>
          <a:lstStyle/>
          <a:p>
            <a:pPr marL="356870" indent="-344805">
              <a:spcBef>
                <a:spcPts val="105"/>
              </a:spcBef>
              <a:buFont typeface="Arial"/>
              <a:buChar char="•"/>
              <a:tabLst>
                <a:tab pos="356870" algn="l"/>
                <a:tab pos="357505" algn="l"/>
              </a:tabLst>
            </a:pPr>
            <a:r>
              <a:rPr sz="2200" spc="-190" dirty="0">
                <a:solidFill>
                  <a:prstClr val="black"/>
                </a:solidFill>
                <a:latin typeface="Arimo"/>
                <a:cs typeface="Arimo"/>
              </a:rPr>
              <a:t>Ex: </a:t>
            </a:r>
            <a:r>
              <a:rPr sz="2200" spc="-120" dirty="0">
                <a:solidFill>
                  <a:prstClr val="black"/>
                </a:solidFill>
                <a:latin typeface="Arimo"/>
                <a:cs typeface="Arimo"/>
              </a:rPr>
              <a:t>8x1</a:t>
            </a:r>
            <a:r>
              <a:rPr sz="2200" spc="-235" dirty="0">
                <a:solidFill>
                  <a:prstClr val="black"/>
                </a:solidFill>
                <a:latin typeface="Arimo"/>
                <a:cs typeface="Arimo"/>
              </a:rPr>
              <a:t> </a:t>
            </a:r>
            <a:r>
              <a:rPr sz="2200" spc="-40" dirty="0">
                <a:solidFill>
                  <a:prstClr val="black"/>
                </a:solidFill>
                <a:latin typeface="Arimo"/>
                <a:cs typeface="Arimo"/>
              </a:rPr>
              <a:t>Multiplexer</a:t>
            </a:r>
            <a:endParaRPr sz="2200" dirty="0">
              <a:solidFill>
                <a:prstClr val="black"/>
              </a:solidFill>
              <a:latin typeface="Arimo"/>
              <a:cs typeface="Arimo"/>
            </a:endParaRPr>
          </a:p>
        </p:txBody>
      </p:sp>
      <p:sp>
        <p:nvSpPr>
          <p:cNvPr id="5" name="object 5"/>
          <p:cNvSpPr txBox="1"/>
          <p:nvPr/>
        </p:nvSpPr>
        <p:spPr>
          <a:xfrm>
            <a:off x="4219195" y="5494732"/>
            <a:ext cx="3415029" cy="362585"/>
          </a:xfrm>
          <a:prstGeom prst="rect">
            <a:avLst/>
          </a:prstGeom>
        </p:spPr>
        <p:txBody>
          <a:bodyPr vert="horz" wrap="square" lIns="0" tIns="13970" rIns="0" bIns="0" rtlCol="0">
            <a:spAutoFit/>
          </a:bodyPr>
          <a:lstStyle/>
          <a:p>
            <a:pPr marL="12700">
              <a:spcBef>
                <a:spcPts val="110"/>
              </a:spcBef>
            </a:pPr>
            <a:r>
              <a:rPr sz="2200" spc="-175" dirty="0">
                <a:solidFill>
                  <a:prstClr val="black"/>
                </a:solidFill>
                <a:latin typeface="Arimo"/>
                <a:cs typeface="Arimo"/>
              </a:rPr>
              <a:t>Fig </a:t>
            </a:r>
            <a:r>
              <a:rPr sz="2200" spc="-60" dirty="0">
                <a:solidFill>
                  <a:prstClr val="black"/>
                </a:solidFill>
                <a:latin typeface="Arimo"/>
                <a:cs typeface="Arimo"/>
              </a:rPr>
              <a:t>3: </a:t>
            </a:r>
            <a:r>
              <a:rPr sz="2200" spc="-120" dirty="0">
                <a:solidFill>
                  <a:prstClr val="black"/>
                </a:solidFill>
                <a:latin typeface="Arimo"/>
                <a:cs typeface="Arimo"/>
              </a:rPr>
              <a:t>8x1</a:t>
            </a:r>
            <a:r>
              <a:rPr sz="2200" spc="-170" dirty="0">
                <a:solidFill>
                  <a:prstClr val="black"/>
                </a:solidFill>
                <a:latin typeface="Arimo"/>
                <a:cs typeface="Arimo"/>
              </a:rPr>
              <a:t> </a:t>
            </a:r>
            <a:r>
              <a:rPr sz="2200" spc="-50" dirty="0">
                <a:solidFill>
                  <a:prstClr val="black"/>
                </a:solidFill>
                <a:latin typeface="Arimo"/>
                <a:cs typeface="Arimo"/>
              </a:rPr>
              <a:t>Multiplexerdiagram</a:t>
            </a:r>
            <a:endParaRPr sz="2200" dirty="0">
              <a:solidFill>
                <a:prstClr val="black"/>
              </a:solidFill>
              <a:latin typeface="Arimo"/>
              <a:cs typeface="Arimo"/>
            </a:endParaRPr>
          </a:p>
        </p:txBody>
      </p:sp>
      <p:sp>
        <p:nvSpPr>
          <p:cNvPr id="6" name="object 6"/>
          <p:cNvSpPr/>
          <p:nvPr/>
        </p:nvSpPr>
        <p:spPr>
          <a:xfrm>
            <a:off x="3886200" y="1524000"/>
            <a:ext cx="4572000" cy="3782568"/>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25</a:t>
            </a:fld>
            <a:endParaRPr spc="-9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28185" y="86056"/>
            <a:ext cx="2824480" cy="574675"/>
          </a:xfrm>
          <a:prstGeom prst="rect">
            <a:avLst/>
          </a:prstGeom>
        </p:spPr>
        <p:txBody>
          <a:bodyPr vert="horz" wrap="square" lIns="0" tIns="12700" rIns="0" bIns="0" rtlCol="0">
            <a:spAutoFit/>
          </a:bodyPr>
          <a:lstStyle/>
          <a:p>
            <a:pPr marL="12700">
              <a:spcBef>
                <a:spcPts val="100"/>
              </a:spcBef>
            </a:pPr>
            <a:r>
              <a:rPr sz="3600" b="1" spc="-229" dirty="0">
                <a:solidFill>
                  <a:schemeClr val="tx1"/>
                </a:solidFill>
                <a:latin typeface="Trebuchet MS"/>
                <a:cs typeface="Trebuchet MS"/>
              </a:rPr>
              <a:t>MULTIPLEXERS</a:t>
            </a:r>
            <a:endParaRPr sz="3600" dirty="0">
              <a:solidFill>
                <a:schemeClr val="tx1"/>
              </a:solidFill>
              <a:latin typeface="Trebuchet MS"/>
              <a:cs typeface="Trebuchet MS"/>
            </a:endParaRPr>
          </a:p>
        </p:txBody>
      </p:sp>
      <p:sp>
        <p:nvSpPr>
          <p:cNvPr id="4" name="object 4"/>
          <p:cNvSpPr txBox="1"/>
          <p:nvPr/>
        </p:nvSpPr>
        <p:spPr>
          <a:xfrm>
            <a:off x="1907236" y="1078933"/>
            <a:ext cx="6854825" cy="824230"/>
          </a:xfrm>
          <a:prstGeom prst="rect">
            <a:avLst/>
          </a:prstGeom>
        </p:spPr>
        <p:txBody>
          <a:bodyPr vert="horz" wrap="square" lIns="0" tIns="76200" rIns="0" bIns="0" rtlCol="0">
            <a:spAutoFit/>
          </a:bodyPr>
          <a:lstStyle/>
          <a:p>
            <a:pPr marL="356870" indent="-344805">
              <a:spcBef>
                <a:spcPts val="600"/>
              </a:spcBef>
              <a:buFont typeface="Arial"/>
              <a:buChar char="•"/>
              <a:tabLst>
                <a:tab pos="356870" algn="l"/>
                <a:tab pos="357505" algn="l"/>
              </a:tabLst>
            </a:pPr>
            <a:r>
              <a:rPr sz="2200" spc="-55" dirty="0">
                <a:solidFill>
                  <a:prstClr val="black"/>
                </a:solidFill>
                <a:latin typeface="Arimo"/>
                <a:cs typeface="Arimo"/>
              </a:rPr>
              <a:t>Implementation</a:t>
            </a:r>
            <a:r>
              <a:rPr sz="2200" spc="-235" dirty="0">
                <a:solidFill>
                  <a:prstClr val="black"/>
                </a:solidFill>
                <a:latin typeface="Arimo"/>
                <a:cs typeface="Arimo"/>
              </a:rPr>
              <a:t> </a:t>
            </a:r>
            <a:r>
              <a:rPr sz="2200" spc="5" dirty="0">
                <a:solidFill>
                  <a:prstClr val="black"/>
                </a:solidFill>
                <a:latin typeface="Arimo"/>
                <a:cs typeface="Arimo"/>
              </a:rPr>
              <a:t>of</a:t>
            </a:r>
            <a:r>
              <a:rPr sz="2200" spc="-110" dirty="0">
                <a:solidFill>
                  <a:prstClr val="black"/>
                </a:solidFill>
                <a:latin typeface="Arimo"/>
                <a:cs typeface="Arimo"/>
              </a:rPr>
              <a:t> </a:t>
            </a:r>
            <a:r>
              <a:rPr sz="2200" spc="-105" dirty="0">
                <a:solidFill>
                  <a:prstClr val="black"/>
                </a:solidFill>
                <a:latin typeface="Arimo"/>
                <a:cs typeface="Arimo"/>
              </a:rPr>
              <a:t>Boolean </a:t>
            </a:r>
            <a:r>
              <a:rPr sz="2200" spc="-30" dirty="0">
                <a:solidFill>
                  <a:prstClr val="black"/>
                </a:solidFill>
                <a:latin typeface="Arimo"/>
                <a:cs typeface="Arimo"/>
              </a:rPr>
              <a:t>function</a:t>
            </a:r>
            <a:r>
              <a:rPr sz="2200" spc="-160" dirty="0">
                <a:solidFill>
                  <a:prstClr val="black"/>
                </a:solidFill>
                <a:latin typeface="Arimo"/>
                <a:cs typeface="Arimo"/>
              </a:rPr>
              <a:t> </a:t>
            </a:r>
            <a:r>
              <a:rPr sz="2200" spc="-114" dirty="0">
                <a:solidFill>
                  <a:prstClr val="black"/>
                </a:solidFill>
                <a:latin typeface="Arimo"/>
                <a:cs typeface="Arimo"/>
              </a:rPr>
              <a:t>using</a:t>
            </a:r>
            <a:r>
              <a:rPr sz="2200" spc="-355" dirty="0">
                <a:solidFill>
                  <a:prstClr val="black"/>
                </a:solidFill>
                <a:latin typeface="Arimo"/>
                <a:cs typeface="Arimo"/>
              </a:rPr>
              <a:t> </a:t>
            </a:r>
            <a:r>
              <a:rPr sz="2200" spc="-45" dirty="0">
                <a:solidFill>
                  <a:prstClr val="black"/>
                </a:solidFill>
                <a:latin typeface="Arimo"/>
                <a:cs typeface="Arimo"/>
              </a:rPr>
              <a:t>multiplexer</a:t>
            </a:r>
            <a:endParaRPr sz="2200" dirty="0">
              <a:solidFill>
                <a:prstClr val="black"/>
              </a:solidFill>
              <a:latin typeface="Arimo"/>
              <a:cs typeface="Arimo"/>
            </a:endParaRPr>
          </a:p>
          <a:p>
            <a:pPr marL="421005" indent="-408940">
              <a:spcBef>
                <a:spcPts val="505"/>
              </a:spcBef>
              <a:buFont typeface="Arial"/>
              <a:buChar char="•"/>
              <a:tabLst>
                <a:tab pos="421005" algn="l"/>
                <a:tab pos="421640" algn="l"/>
              </a:tabLst>
            </a:pPr>
            <a:r>
              <a:rPr sz="2200" spc="-80" dirty="0">
                <a:solidFill>
                  <a:prstClr val="black"/>
                </a:solidFill>
                <a:latin typeface="Arimo"/>
                <a:cs typeface="Arimo"/>
              </a:rPr>
              <a:t>f(A1</a:t>
            </a:r>
            <a:r>
              <a:rPr sz="2200" spc="-170" dirty="0">
                <a:solidFill>
                  <a:prstClr val="black"/>
                </a:solidFill>
                <a:latin typeface="Arimo"/>
                <a:cs typeface="Arimo"/>
              </a:rPr>
              <a:t> </a:t>
            </a:r>
            <a:r>
              <a:rPr sz="2200" spc="-60" dirty="0">
                <a:solidFill>
                  <a:prstClr val="black"/>
                </a:solidFill>
                <a:latin typeface="Arimo"/>
                <a:cs typeface="Arimo"/>
              </a:rPr>
              <a:t>,</a:t>
            </a:r>
            <a:r>
              <a:rPr sz="2200" spc="-110" dirty="0">
                <a:solidFill>
                  <a:prstClr val="black"/>
                </a:solidFill>
                <a:latin typeface="Arimo"/>
                <a:cs typeface="Arimo"/>
              </a:rPr>
              <a:t> </a:t>
            </a:r>
            <a:r>
              <a:rPr sz="2200" spc="-150" dirty="0">
                <a:solidFill>
                  <a:prstClr val="black"/>
                </a:solidFill>
                <a:latin typeface="Arimo"/>
                <a:cs typeface="Arimo"/>
              </a:rPr>
              <a:t>A2</a:t>
            </a:r>
            <a:r>
              <a:rPr sz="2200" spc="-130" dirty="0">
                <a:solidFill>
                  <a:prstClr val="black"/>
                </a:solidFill>
                <a:latin typeface="Arimo"/>
                <a:cs typeface="Arimo"/>
              </a:rPr>
              <a:t> </a:t>
            </a:r>
            <a:r>
              <a:rPr sz="2200" spc="-60" dirty="0">
                <a:solidFill>
                  <a:prstClr val="black"/>
                </a:solidFill>
                <a:latin typeface="Arimo"/>
                <a:cs typeface="Arimo"/>
              </a:rPr>
              <a:t>,</a:t>
            </a:r>
            <a:r>
              <a:rPr sz="2200" spc="-110" dirty="0">
                <a:solidFill>
                  <a:prstClr val="black"/>
                </a:solidFill>
                <a:latin typeface="Arimo"/>
                <a:cs typeface="Arimo"/>
              </a:rPr>
              <a:t> </a:t>
            </a:r>
            <a:r>
              <a:rPr sz="2200" spc="-150" dirty="0">
                <a:solidFill>
                  <a:prstClr val="black"/>
                </a:solidFill>
                <a:latin typeface="Arimo"/>
                <a:cs typeface="Arimo"/>
              </a:rPr>
              <a:t>A3</a:t>
            </a:r>
            <a:r>
              <a:rPr sz="2200" spc="-130" dirty="0">
                <a:solidFill>
                  <a:prstClr val="black"/>
                </a:solidFill>
                <a:latin typeface="Arimo"/>
                <a:cs typeface="Arimo"/>
              </a:rPr>
              <a:t> </a:t>
            </a:r>
            <a:r>
              <a:rPr sz="2200" spc="-65" dirty="0">
                <a:solidFill>
                  <a:prstClr val="black"/>
                </a:solidFill>
                <a:latin typeface="Arimo"/>
                <a:cs typeface="Arimo"/>
              </a:rPr>
              <a:t>)</a:t>
            </a:r>
            <a:r>
              <a:rPr sz="2200" spc="-114" dirty="0">
                <a:solidFill>
                  <a:prstClr val="black"/>
                </a:solidFill>
                <a:latin typeface="Arimo"/>
                <a:cs typeface="Arimo"/>
              </a:rPr>
              <a:t> =Σ(3,5,6,7)</a:t>
            </a:r>
            <a:r>
              <a:rPr sz="2200" spc="-145" dirty="0">
                <a:solidFill>
                  <a:prstClr val="black"/>
                </a:solidFill>
                <a:latin typeface="Arimo"/>
                <a:cs typeface="Arimo"/>
              </a:rPr>
              <a:t> </a:t>
            </a:r>
            <a:r>
              <a:rPr sz="2200" spc="-45" dirty="0">
                <a:solidFill>
                  <a:prstClr val="black"/>
                </a:solidFill>
                <a:latin typeface="Arimo"/>
                <a:cs typeface="Arimo"/>
              </a:rPr>
              <a:t>implementation</a:t>
            </a:r>
            <a:r>
              <a:rPr sz="2200" spc="-215" dirty="0">
                <a:solidFill>
                  <a:prstClr val="black"/>
                </a:solidFill>
                <a:latin typeface="Arimo"/>
                <a:cs typeface="Arimo"/>
              </a:rPr>
              <a:t> </a:t>
            </a:r>
            <a:r>
              <a:rPr sz="2200" spc="-114" dirty="0">
                <a:solidFill>
                  <a:prstClr val="black"/>
                </a:solidFill>
                <a:latin typeface="Arimo"/>
                <a:cs typeface="Arimo"/>
              </a:rPr>
              <a:t>using</a:t>
            </a:r>
            <a:r>
              <a:rPr sz="2200" spc="-170" dirty="0">
                <a:solidFill>
                  <a:prstClr val="black"/>
                </a:solidFill>
                <a:latin typeface="Arimo"/>
                <a:cs typeface="Arimo"/>
              </a:rPr>
              <a:t> </a:t>
            </a:r>
            <a:r>
              <a:rPr sz="2200" spc="-120" dirty="0">
                <a:solidFill>
                  <a:prstClr val="black"/>
                </a:solidFill>
                <a:latin typeface="Arimo"/>
                <a:cs typeface="Arimo"/>
              </a:rPr>
              <a:t>8x1</a:t>
            </a:r>
            <a:r>
              <a:rPr sz="2200" spc="-360" dirty="0">
                <a:solidFill>
                  <a:prstClr val="black"/>
                </a:solidFill>
                <a:latin typeface="Arimo"/>
                <a:cs typeface="Arimo"/>
              </a:rPr>
              <a:t> </a:t>
            </a:r>
            <a:r>
              <a:rPr sz="2200" spc="-95" dirty="0">
                <a:solidFill>
                  <a:prstClr val="black"/>
                </a:solidFill>
                <a:latin typeface="Arimo"/>
                <a:cs typeface="Arimo"/>
              </a:rPr>
              <a:t>mux</a:t>
            </a:r>
            <a:endParaRPr sz="2200" dirty="0">
              <a:solidFill>
                <a:prstClr val="black"/>
              </a:solidFill>
              <a:latin typeface="Arimo"/>
              <a:cs typeface="Arimo"/>
            </a:endParaRPr>
          </a:p>
        </p:txBody>
      </p:sp>
      <p:sp>
        <p:nvSpPr>
          <p:cNvPr id="5" name="object 5"/>
          <p:cNvSpPr/>
          <p:nvPr/>
        </p:nvSpPr>
        <p:spPr>
          <a:xfrm>
            <a:off x="3962400" y="2667000"/>
            <a:ext cx="3218688" cy="2810256"/>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26</a:t>
            </a:fld>
            <a:endParaRPr spc="-9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680585" y="18111"/>
            <a:ext cx="2824480" cy="574675"/>
          </a:xfrm>
          <a:prstGeom prst="rect">
            <a:avLst/>
          </a:prstGeom>
        </p:spPr>
        <p:txBody>
          <a:bodyPr vert="horz" wrap="square" lIns="0" tIns="12700" rIns="0" bIns="0" rtlCol="0">
            <a:spAutoFit/>
          </a:bodyPr>
          <a:lstStyle/>
          <a:p>
            <a:pPr marL="12700">
              <a:spcBef>
                <a:spcPts val="100"/>
              </a:spcBef>
            </a:pPr>
            <a:r>
              <a:rPr sz="3600" b="1" spc="190" dirty="0">
                <a:solidFill>
                  <a:schemeClr val="tx1"/>
                </a:solidFill>
                <a:latin typeface="Trebuchet MS"/>
                <a:cs typeface="Trebuchet MS"/>
              </a:rPr>
              <a:t>M</a:t>
            </a:r>
            <a:r>
              <a:rPr sz="3600" b="1" spc="180" dirty="0">
                <a:solidFill>
                  <a:schemeClr val="tx1"/>
                </a:solidFill>
                <a:latin typeface="Trebuchet MS"/>
                <a:cs typeface="Trebuchet MS"/>
              </a:rPr>
              <a:t>U</a:t>
            </a:r>
            <a:r>
              <a:rPr sz="3600" b="1" spc="-770" dirty="0">
                <a:solidFill>
                  <a:schemeClr val="tx1"/>
                </a:solidFill>
                <a:latin typeface="Trebuchet MS"/>
                <a:cs typeface="Trebuchet MS"/>
              </a:rPr>
              <a:t>L</a:t>
            </a:r>
            <a:r>
              <a:rPr sz="3600" b="1" spc="-225" dirty="0">
                <a:solidFill>
                  <a:schemeClr val="tx1"/>
                </a:solidFill>
                <a:latin typeface="Trebuchet MS"/>
                <a:cs typeface="Trebuchet MS"/>
              </a:rPr>
              <a:t>TIP</a:t>
            </a:r>
            <a:r>
              <a:rPr sz="3600" b="1" spc="-505" dirty="0">
                <a:solidFill>
                  <a:schemeClr val="tx1"/>
                </a:solidFill>
                <a:latin typeface="Trebuchet MS"/>
                <a:cs typeface="Trebuchet MS"/>
              </a:rPr>
              <a:t>L</a:t>
            </a:r>
            <a:r>
              <a:rPr sz="3600" b="1" spc="-260" dirty="0">
                <a:solidFill>
                  <a:schemeClr val="tx1"/>
                </a:solidFill>
                <a:latin typeface="Trebuchet MS"/>
                <a:cs typeface="Trebuchet MS"/>
              </a:rPr>
              <a:t>EX</a:t>
            </a:r>
            <a:r>
              <a:rPr sz="3600" b="1" spc="-254" dirty="0">
                <a:solidFill>
                  <a:schemeClr val="tx1"/>
                </a:solidFill>
                <a:latin typeface="Trebuchet MS"/>
                <a:cs typeface="Trebuchet MS"/>
              </a:rPr>
              <a:t>E</a:t>
            </a:r>
            <a:r>
              <a:rPr sz="3600" b="1" spc="-235" dirty="0">
                <a:solidFill>
                  <a:schemeClr val="tx1"/>
                </a:solidFill>
                <a:latin typeface="Trebuchet MS"/>
                <a:cs typeface="Trebuchet MS"/>
              </a:rPr>
              <a:t>R</a:t>
            </a:r>
            <a:r>
              <a:rPr sz="3600" b="1" spc="-140" dirty="0">
                <a:solidFill>
                  <a:schemeClr val="tx1"/>
                </a:solidFill>
                <a:latin typeface="Trebuchet MS"/>
                <a:cs typeface="Trebuchet MS"/>
              </a:rPr>
              <a:t>S</a:t>
            </a:r>
            <a:endParaRPr sz="3600" dirty="0">
              <a:solidFill>
                <a:schemeClr val="tx1"/>
              </a:solidFill>
              <a:latin typeface="Trebuchet MS"/>
              <a:cs typeface="Trebuchet MS"/>
            </a:endParaRPr>
          </a:p>
        </p:txBody>
      </p:sp>
      <p:sp>
        <p:nvSpPr>
          <p:cNvPr id="4" name="object 4"/>
          <p:cNvSpPr txBox="1"/>
          <p:nvPr/>
        </p:nvSpPr>
        <p:spPr>
          <a:xfrm>
            <a:off x="2059940" y="925653"/>
            <a:ext cx="6449060" cy="824865"/>
          </a:xfrm>
          <a:prstGeom prst="rect">
            <a:avLst/>
          </a:prstGeom>
        </p:spPr>
        <p:txBody>
          <a:bodyPr vert="horz" wrap="square" lIns="0" tIns="76835" rIns="0" bIns="0" rtlCol="0">
            <a:spAutoFit/>
          </a:bodyPr>
          <a:lstStyle/>
          <a:p>
            <a:pPr marL="12700">
              <a:spcBef>
                <a:spcPts val="605"/>
              </a:spcBef>
            </a:pPr>
            <a:r>
              <a:rPr sz="2200" spc="-80" dirty="0">
                <a:solidFill>
                  <a:prstClr val="black"/>
                </a:solidFill>
                <a:latin typeface="Arimo"/>
                <a:cs typeface="Arimo"/>
              </a:rPr>
              <a:t>f(A1</a:t>
            </a:r>
            <a:r>
              <a:rPr sz="2200" spc="-180" dirty="0">
                <a:solidFill>
                  <a:prstClr val="black"/>
                </a:solidFill>
                <a:latin typeface="Arimo"/>
                <a:cs typeface="Arimo"/>
              </a:rPr>
              <a:t> </a:t>
            </a:r>
            <a:r>
              <a:rPr sz="2200" spc="-65" dirty="0">
                <a:solidFill>
                  <a:prstClr val="black"/>
                </a:solidFill>
                <a:latin typeface="Arimo"/>
                <a:cs typeface="Arimo"/>
              </a:rPr>
              <a:t>,</a:t>
            </a:r>
            <a:r>
              <a:rPr sz="2200" spc="-114" dirty="0">
                <a:solidFill>
                  <a:prstClr val="black"/>
                </a:solidFill>
                <a:latin typeface="Arimo"/>
                <a:cs typeface="Arimo"/>
              </a:rPr>
              <a:t> </a:t>
            </a:r>
            <a:r>
              <a:rPr sz="2200" spc="-150" dirty="0">
                <a:solidFill>
                  <a:prstClr val="black"/>
                </a:solidFill>
                <a:latin typeface="Arimo"/>
                <a:cs typeface="Arimo"/>
              </a:rPr>
              <a:t>A2</a:t>
            </a:r>
            <a:r>
              <a:rPr sz="2200" spc="-130" dirty="0">
                <a:solidFill>
                  <a:prstClr val="black"/>
                </a:solidFill>
                <a:latin typeface="Arimo"/>
                <a:cs typeface="Arimo"/>
              </a:rPr>
              <a:t> </a:t>
            </a:r>
            <a:r>
              <a:rPr sz="2200" spc="-65" dirty="0">
                <a:solidFill>
                  <a:prstClr val="black"/>
                </a:solidFill>
                <a:latin typeface="Arimo"/>
                <a:cs typeface="Arimo"/>
              </a:rPr>
              <a:t>,</a:t>
            </a:r>
            <a:r>
              <a:rPr sz="2200" spc="-105" dirty="0">
                <a:solidFill>
                  <a:prstClr val="black"/>
                </a:solidFill>
                <a:latin typeface="Arimo"/>
                <a:cs typeface="Arimo"/>
              </a:rPr>
              <a:t> </a:t>
            </a:r>
            <a:r>
              <a:rPr sz="2200" spc="-150" dirty="0">
                <a:solidFill>
                  <a:prstClr val="black"/>
                </a:solidFill>
                <a:latin typeface="Arimo"/>
                <a:cs typeface="Arimo"/>
              </a:rPr>
              <a:t>A3</a:t>
            </a:r>
            <a:r>
              <a:rPr sz="2200" spc="-130" dirty="0">
                <a:solidFill>
                  <a:prstClr val="black"/>
                </a:solidFill>
                <a:latin typeface="Arimo"/>
                <a:cs typeface="Arimo"/>
              </a:rPr>
              <a:t> </a:t>
            </a:r>
            <a:r>
              <a:rPr sz="2200" spc="-65" dirty="0">
                <a:solidFill>
                  <a:prstClr val="black"/>
                </a:solidFill>
                <a:latin typeface="Arimo"/>
                <a:cs typeface="Arimo"/>
              </a:rPr>
              <a:t>)</a:t>
            </a:r>
            <a:r>
              <a:rPr sz="2200" spc="-130" dirty="0">
                <a:solidFill>
                  <a:prstClr val="black"/>
                </a:solidFill>
                <a:latin typeface="Arimo"/>
                <a:cs typeface="Arimo"/>
              </a:rPr>
              <a:t> </a:t>
            </a:r>
            <a:r>
              <a:rPr sz="2200" spc="-114" dirty="0">
                <a:solidFill>
                  <a:prstClr val="black"/>
                </a:solidFill>
                <a:latin typeface="Arimo"/>
                <a:cs typeface="Arimo"/>
              </a:rPr>
              <a:t>=Σ(3,5,6,7)</a:t>
            </a:r>
            <a:r>
              <a:rPr sz="2200" spc="-195" dirty="0">
                <a:solidFill>
                  <a:prstClr val="black"/>
                </a:solidFill>
                <a:latin typeface="Arimo"/>
                <a:cs typeface="Arimo"/>
              </a:rPr>
              <a:t> </a:t>
            </a:r>
            <a:r>
              <a:rPr sz="2200" spc="-45" dirty="0">
                <a:solidFill>
                  <a:prstClr val="black"/>
                </a:solidFill>
                <a:latin typeface="Arimo"/>
                <a:cs typeface="Arimo"/>
              </a:rPr>
              <a:t>implementation</a:t>
            </a:r>
            <a:r>
              <a:rPr sz="2200" spc="-235" dirty="0">
                <a:solidFill>
                  <a:prstClr val="black"/>
                </a:solidFill>
                <a:latin typeface="Arimo"/>
                <a:cs typeface="Arimo"/>
              </a:rPr>
              <a:t> </a:t>
            </a:r>
            <a:r>
              <a:rPr sz="2200" spc="-114" dirty="0">
                <a:solidFill>
                  <a:prstClr val="black"/>
                </a:solidFill>
                <a:latin typeface="Arimo"/>
                <a:cs typeface="Arimo"/>
              </a:rPr>
              <a:t>using</a:t>
            </a:r>
            <a:r>
              <a:rPr sz="2200" spc="-135" dirty="0">
                <a:solidFill>
                  <a:prstClr val="black"/>
                </a:solidFill>
                <a:latin typeface="Arimo"/>
                <a:cs typeface="Arimo"/>
              </a:rPr>
              <a:t> </a:t>
            </a:r>
            <a:r>
              <a:rPr sz="2200" spc="-120" dirty="0">
                <a:solidFill>
                  <a:prstClr val="black"/>
                </a:solidFill>
                <a:latin typeface="Arimo"/>
                <a:cs typeface="Arimo"/>
              </a:rPr>
              <a:t>4x1</a:t>
            </a:r>
            <a:r>
              <a:rPr sz="2200" spc="-260" dirty="0">
                <a:solidFill>
                  <a:prstClr val="black"/>
                </a:solidFill>
                <a:latin typeface="Arimo"/>
                <a:cs typeface="Arimo"/>
              </a:rPr>
              <a:t> </a:t>
            </a:r>
            <a:r>
              <a:rPr sz="2200" spc="-95" dirty="0">
                <a:solidFill>
                  <a:prstClr val="black"/>
                </a:solidFill>
                <a:latin typeface="Arimo"/>
                <a:cs typeface="Arimo"/>
              </a:rPr>
              <a:t>mux</a:t>
            </a:r>
            <a:endParaRPr sz="2200" dirty="0">
              <a:solidFill>
                <a:prstClr val="black"/>
              </a:solidFill>
              <a:latin typeface="Arimo"/>
              <a:cs typeface="Arimo"/>
            </a:endParaRPr>
          </a:p>
          <a:p>
            <a:pPr marL="12700">
              <a:spcBef>
                <a:spcPts val="505"/>
              </a:spcBef>
            </a:pPr>
            <a:r>
              <a:rPr sz="2200" b="1" spc="-90" dirty="0">
                <a:solidFill>
                  <a:prstClr val="black"/>
                </a:solidFill>
                <a:latin typeface="Trebuchet MS"/>
                <a:cs typeface="Trebuchet MS"/>
              </a:rPr>
              <a:t>Method:1</a:t>
            </a:r>
            <a:endParaRPr sz="2200" dirty="0">
              <a:solidFill>
                <a:prstClr val="black"/>
              </a:solidFill>
              <a:latin typeface="Trebuchet MS"/>
              <a:cs typeface="Trebuchet MS"/>
            </a:endParaRPr>
          </a:p>
        </p:txBody>
      </p:sp>
      <p:sp>
        <p:nvSpPr>
          <p:cNvPr id="5" name="object 5"/>
          <p:cNvSpPr txBox="1"/>
          <p:nvPr/>
        </p:nvSpPr>
        <p:spPr>
          <a:xfrm>
            <a:off x="2390241" y="4704106"/>
            <a:ext cx="1872614" cy="281305"/>
          </a:xfrm>
          <a:prstGeom prst="rect">
            <a:avLst/>
          </a:prstGeom>
        </p:spPr>
        <p:txBody>
          <a:bodyPr vert="horz" wrap="square" lIns="0" tIns="0" rIns="0" bIns="0" rtlCol="0">
            <a:spAutoFit/>
          </a:bodyPr>
          <a:lstStyle/>
          <a:p>
            <a:pPr>
              <a:lnSpc>
                <a:spcPts val="2100"/>
              </a:lnSpc>
            </a:pPr>
            <a:r>
              <a:rPr sz="2200" spc="-175" dirty="0">
                <a:solidFill>
                  <a:prstClr val="black"/>
                </a:solidFill>
                <a:latin typeface="Arimo"/>
                <a:cs typeface="Arimo"/>
              </a:rPr>
              <a:t>Fig </a:t>
            </a:r>
            <a:r>
              <a:rPr sz="2200" spc="-60" dirty="0">
                <a:solidFill>
                  <a:prstClr val="black"/>
                </a:solidFill>
                <a:latin typeface="Arimo"/>
                <a:cs typeface="Arimo"/>
              </a:rPr>
              <a:t>1: </a:t>
            </a:r>
            <a:r>
              <a:rPr sz="2200" spc="-95" dirty="0">
                <a:solidFill>
                  <a:prstClr val="black"/>
                </a:solidFill>
                <a:latin typeface="Arimo"/>
                <a:cs typeface="Arimo"/>
              </a:rPr>
              <a:t>Truth</a:t>
            </a:r>
            <a:r>
              <a:rPr sz="2200" spc="-420" dirty="0">
                <a:solidFill>
                  <a:prstClr val="black"/>
                </a:solidFill>
                <a:latin typeface="Arimo"/>
                <a:cs typeface="Arimo"/>
              </a:rPr>
              <a:t> </a:t>
            </a:r>
            <a:r>
              <a:rPr sz="2200" spc="-50" dirty="0">
                <a:solidFill>
                  <a:prstClr val="black"/>
                </a:solidFill>
                <a:latin typeface="Arimo"/>
                <a:cs typeface="Arimo"/>
              </a:rPr>
              <a:t>table</a:t>
            </a:r>
            <a:endParaRPr sz="2200" dirty="0">
              <a:solidFill>
                <a:prstClr val="black"/>
              </a:solidFill>
              <a:latin typeface="Arimo"/>
              <a:cs typeface="Arimo"/>
            </a:endParaRPr>
          </a:p>
        </p:txBody>
      </p:sp>
      <p:sp>
        <p:nvSpPr>
          <p:cNvPr id="6" name="object 6"/>
          <p:cNvSpPr/>
          <p:nvPr/>
        </p:nvSpPr>
        <p:spPr>
          <a:xfrm>
            <a:off x="2209800" y="2362200"/>
            <a:ext cx="2913888" cy="2685288"/>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7" name="object 7"/>
          <p:cNvSpPr/>
          <p:nvPr/>
        </p:nvSpPr>
        <p:spPr>
          <a:xfrm>
            <a:off x="5943601" y="2133600"/>
            <a:ext cx="3038855" cy="1572768"/>
          </a:xfrm>
          <a:prstGeom prst="rect">
            <a:avLst/>
          </a:prstGeom>
          <a:blipFill>
            <a:blip r:embed="rId3" cstate="print"/>
            <a:stretch>
              <a:fillRect/>
            </a:stretch>
          </a:blipFill>
        </p:spPr>
        <p:txBody>
          <a:bodyPr wrap="square" lIns="0" tIns="0" rIns="0" bIns="0" rtlCol="0"/>
          <a:lstStyle/>
          <a:p>
            <a:endParaRPr dirty="0">
              <a:solidFill>
                <a:prstClr val="black"/>
              </a:solidFill>
              <a:latin typeface="Calibri"/>
            </a:endParaRPr>
          </a:p>
        </p:txBody>
      </p:sp>
      <p:sp>
        <p:nvSpPr>
          <p:cNvPr id="8" name="object 8"/>
          <p:cNvSpPr/>
          <p:nvPr/>
        </p:nvSpPr>
        <p:spPr>
          <a:xfrm>
            <a:off x="5867401" y="3810000"/>
            <a:ext cx="3151631" cy="2514600"/>
          </a:xfrm>
          <a:prstGeom prst="rect">
            <a:avLst/>
          </a:prstGeom>
          <a:blipFill>
            <a:blip r:embed="rId4" cstate="print"/>
            <a:stretch>
              <a:fillRect/>
            </a:stretch>
          </a:blipFill>
        </p:spPr>
        <p:txBody>
          <a:bodyPr wrap="square" lIns="0" tIns="0" rIns="0" bIns="0" rtlCol="0"/>
          <a:lstStyle/>
          <a:p>
            <a:endParaRPr dirty="0">
              <a:solidFill>
                <a:prstClr val="black"/>
              </a:solidFill>
              <a:latin typeface="Calibri"/>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27</a:t>
            </a:fld>
            <a:endParaRPr spc="-9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78580" y="86056"/>
            <a:ext cx="3129915" cy="574675"/>
          </a:xfrm>
          <a:prstGeom prst="rect">
            <a:avLst/>
          </a:prstGeom>
        </p:spPr>
        <p:txBody>
          <a:bodyPr vert="horz" wrap="square" lIns="0" tIns="12700" rIns="0" bIns="0" rtlCol="0">
            <a:spAutoFit/>
          </a:bodyPr>
          <a:lstStyle/>
          <a:p>
            <a:pPr marL="12700">
              <a:spcBef>
                <a:spcPts val="100"/>
              </a:spcBef>
            </a:pPr>
            <a:r>
              <a:rPr sz="3600" b="1" spc="-220" dirty="0">
                <a:solidFill>
                  <a:schemeClr val="tx1"/>
                </a:solidFill>
                <a:latin typeface="Trebuchet MS"/>
                <a:cs typeface="Trebuchet MS"/>
              </a:rPr>
              <a:t>DEMULTIPLEXER</a:t>
            </a:r>
            <a:endParaRPr sz="3600" dirty="0">
              <a:solidFill>
                <a:schemeClr val="tx1"/>
              </a:solidFill>
              <a:latin typeface="Trebuchet MS"/>
              <a:cs typeface="Trebuchet MS"/>
            </a:endParaRPr>
          </a:p>
        </p:txBody>
      </p:sp>
      <p:sp>
        <p:nvSpPr>
          <p:cNvPr id="4" name="object 4"/>
          <p:cNvSpPr txBox="1"/>
          <p:nvPr/>
        </p:nvSpPr>
        <p:spPr>
          <a:xfrm>
            <a:off x="1856436" y="1141603"/>
            <a:ext cx="8133715" cy="1829435"/>
          </a:xfrm>
          <a:prstGeom prst="rect">
            <a:avLst/>
          </a:prstGeom>
        </p:spPr>
        <p:txBody>
          <a:bodyPr vert="horz" wrap="square" lIns="0" tIns="13335" rIns="0" bIns="0" rtlCol="0">
            <a:spAutoFit/>
          </a:bodyPr>
          <a:lstStyle/>
          <a:p>
            <a:pPr marL="407670" marR="76835" indent="-344805">
              <a:spcBef>
                <a:spcPts val="105"/>
              </a:spcBef>
              <a:buFont typeface="Arial"/>
              <a:buChar char="•"/>
              <a:tabLst>
                <a:tab pos="407670" algn="l"/>
                <a:tab pos="408305" algn="l"/>
              </a:tabLst>
            </a:pPr>
            <a:r>
              <a:rPr sz="2200" spc="-190" dirty="0">
                <a:solidFill>
                  <a:prstClr val="black"/>
                </a:solidFill>
                <a:cs typeface="Arimo"/>
              </a:rPr>
              <a:t>A </a:t>
            </a:r>
            <a:r>
              <a:rPr sz="2200" spc="-60" dirty="0">
                <a:solidFill>
                  <a:prstClr val="black"/>
                </a:solidFill>
                <a:cs typeface="Arimo"/>
              </a:rPr>
              <a:t>demultiplexer </a:t>
            </a:r>
            <a:r>
              <a:rPr sz="2200" spc="-114" dirty="0">
                <a:solidFill>
                  <a:prstClr val="black"/>
                </a:solidFill>
                <a:cs typeface="Arimo"/>
              </a:rPr>
              <a:t>is </a:t>
            </a:r>
            <a:r>
              <a:rPr sz="2200" spc="-170" dirty="0">
                <a:solidFill>
                  <a:prstClr val="black"/>
                </a:solidFill>
                <a:cs typeface="Arimo"/>
              </a:rPr>
              <a:t>a </a:t>
            </a:r>
            <a:r>
              <a:rPr sz="2200" spc="-95" dirty="0">
                <a:solidFill>
                  <a:prstClr val="black"/>
                </a:solidFill>
                <a:cs typeface="Arimo"/>
              </a:rPr>
              <a:t>device </a:t>
            </a:r>
            <a:r>
              <a:rPr sz="2200" spc="-5" dirty="0">
                <a:solidFill>
                  <a:prstClr val="black"/>
                </a:solidFill>
                <a:cs typeface="Arimo"/>
              </a:rPr>
              <a:t>that </a:t>
            </a:r>
            <a:r>
              <a:rPr sz="2200" spc="-140" dirty="0">
                <a:solidFill>
                  <a:prstClr val="black"/>
                </a:solidFill>
                <a:cs typeface="Arimo"/>
              </a:rPr>
              <a:t>takes </a:t>
            </a:r>
            <a:r>
              <a:rPr sz="2200" spc="-170" dirty="0">
                <a:solidFill>
                  <a:prstClr val="black"/>
                </a:solidFill>
                <a:cs typeface="Arimo"/>
              </a:rPr>
              <a:t>a </a:t>
            </a:r>
            <a:r>
              <a:rPr sz="2200" spc="-105" dirty="0">
                <a:solidFill>
                  <a:prstClr val="black"/>
                </a:solidFill>
                <a:cs typeface="Arimo"/>
              </a:rPr>
              <a:t>single </a:t>
            </a:r>
            <a:r>
              <a:rPr sz="2200" spc="-15" dirty="0">
                <a:solidFill>
                  <a:prstClr val="black"/>
                </a:solidFill>
                <a:cs typeface="Arimo"/>
              </a:rPr>
              <a:t>input </a:t>
            </a:r>
            <a:r>
              <a:rPr sz="2200" spc="-45" dirty="0">
                <a:solidFill>
                  <a:prstClr val="black"/>
                </a:solidFill>
                <a:cs typeface="Arimo"/>
              </a:rPr>
              <a:t>line </a:t>
            </a:r>
            <a:r>
              <a:rPr sz="2200" spc="-105" dirty="0">
                <a:solidFill>
                  <a:prstClr val="black"/>
                </a:solidFill>
                <a:cs typeface="Arimo"/>
              </a:rPr>
              <a:t>and </a:t>
            </a:r>
            <a:r>
              <a:rPr sz="2200" spc="-85" dirty="0">
                <a:solidFill>
                  <a:prstClr val="black"/>
                </a:solidFill>
                <a:cs typeface="Arimo"/>
              </a:rPr>
              <a:t>routes  </a:t>
            </a:r>
            <a:r>
              <a:rPr sz="2200" spc="70" dirty="0">
                <a:solidFill>
                  <a:prstClr val="black"/>
                </a:solidFill>
                <a:cs typeface="Arimo"/>
              </a:rPr>
              <a:t>it</a:t>
            </a:r>
            <a:r>
              <a:rPr sz="2200" spc="-165" dirty="0">
                <a:solidFill>
                  <a:prstClr val="black"/>
                </a:solidFill>
                <a:cs typeface="Arimo"/>
              </a:rPr>
              <a:t> </a:t>
            </a:r>
            <a:r>
              <a:rPr sz="2200" spc="20" dirty="0">
                <a:solidFill>
                  <a:prstClr val="black"/>
                </a:solidFill>
                <a:cs typeface="Arimo"/>
              </a:rPr>
              <a:t>to</a:t>
            </a:r>
            <a:r>
              <a:rPr sz="2200" spc="-145" dirty="0">
                <a:solidFill>
                  <a:prstClr val="black"/>
                </a:solidFill>
                <a:cs typeface="Arimo"/>
              </a:rPr>
              <a:t> </a:t>
            </a:r>
            <a:r>
              <a:rPr sz="2200" spc="-85" dirty="0">
                <a:solidFill>
                  <a:prstClr val="black"/>
                </a:solidFill>
                <a:cs typeface="Arimo"/>
              </a:rPr>
              <a:t>one</a:t>
            </a:r>
            <a:r>
              <a:rPr sz="2200" spc="-130" dirty="0">
                <a:solidFill>
                  <a:prstClr val="black"/>
                </a:solidFill>
                <a:cs typeface="Arimo"/>
              </a:rPr>
              <a:t> </a:t>
            </a:r>
            <a:r>
              <a:rPr sz="2200" spc="5" dirty="0">
                <a:solidFill>
                  <a:prstClr val="black"/>
                </a:solidFill>
                <a:cs typeface="Arimo"/>
              </a:rPr>
              <a:t>of</a:t>
            </a:r>
            <a:r>
              <a:rPr sz="2200" spc="-85" dirty="0">
                <a:solidFill>
                  <a:prstClr val="black"/>
                </a:solidFill>
                <a:cs typeface="Arimo"/>
              </a:rPr>
              <a:t> </a:t>
            </a:r>
            <a:r>
              <a:rPr sz="2200" spc="-114" dirty="0">
                <a:solidFill>
                  <a:prstClr val="black"/>
                </a:solidFill>
                <a:cs typeface="Arimo"/>
              </a:rPr>
              <a:t>several</a:t>
            </a:r>
            <a:r>
              <a:rPr sz="2200" spc="-225" dirty="0">
                <a:solidFill>
                  <a:prstClr val="black"/>
                </a:solidFill>
                <a:cs typeface="Arimo"/>
              </a:rPr>
              <a:t> </a:t>
            </a:r>
            <a:r>
              <a:rPr sz="2200" spc="-40" dirty="0">
                <a:solidFill>
                  <a:prstClr val="black"/>
                </a:solidFill>
                <a:cs typeface="Arimo"/>
              </a:rPr>
              <a:t>digital</a:t>
            </a:r>
            <a:r>
              <a:rPr sz="2200" spc="-190" dirty="0">
                <a:solidFill>
                  <a:prstClr val="black"/>
                </a:solidFill>
                <a:cs typeface="Arimo"/>
              </a:rPr>
              <a:t> </a:t>
            </a:r>
            <a:r>
              <a:rPr sz="2200" spc="-5" dirty="0">
                <a:solidFill>
                  <a:prstClr val="black"/>
                </a:solidFill>
                <a:cs typeface="Arimo"/>
              </a:rPr>
              <a:t>output</a:t>
            </a:r>
            <a:r>
              <a:rPr sz="2200" spc="-270" dirty="0">
                <a:solidFill>
                  <a:prstClr val="black"/>
                </a:solidFill>
                <a:cs typeface="Arimo"/>
              </a:rPr>
              <a:t> </a:t>
            </a:r>
            <a:r>
              <a:rPr sz="2200" spc="-80" dirty="0">
                <a:solidFill>
                  <a:prstClr val="black"/>
                </a:solidFill>
                <a:cs typeface="Arimo"/>
              </a:rPr>
              <a:t>lines.</a:t>
            </a:r>
            <a:endParaRPr sz="2200" dirty="0">
              <a:solidFill>
                <a:prstClr val="black"/>
              </a:solidFill>
              <a:cs typeface="Arimo"/>
            </a:endParaRPr>
          </a:p>
          <a:p>
            <a:pPr marL="407670" marR="68580" indent="-344805">
              <a:spcBef>
                <a:spcPts val="505"/>
              </a:spcBef>
              <a:buFont typeface="Arial"/>
              <a:buChar char="•"/>
              <a:tabLst>
                <a:tab pos="407670" algn="l"/>
                <a:tab pos="408305" algn="l"/>
              </a:tabLst>
            </a:pPr>
            <a:r>
              <a:rPr sz="2200" spc="-190" dirty="0">
                <a:solidFill>
                  <a:prstClr val="black"/>
                </a:solidFill>
                <a:cs typeface="Arimo"/>
              </a:rPr>
              <a:t>A </a:t>
            </a:r>
            <a:r>
              <a:rPr sz="2200" spc="-60" dirty="0">
                <a:solidFill>
                  <a:prstClr val="black"/>
                </a:solidFill>
                <a:cs typeface="Arimo"/>
              </a:rPr>
              <a:t>demultiplexer </a:t>
            </a:r>
            <a:r>
              <a:rPr sz="2200" spc="5" dirty="0">
                <a:solidFill>
                  <a:prstClr val="black"/>
                </a:solidFill>
                <a:cs typeface="Arimo"/>
              </a:rPr>
              <a:t>of </a:t>
            </a:r>
            <a:r>
              <a:rPr sz="2200" spc="-75" dirty="0">
                <a:solidFill>
                  <a:prstClr val="black"/>
                </a:solidFill>
                <a:cs typeface="Arimo"/>
              </a:rPr>
              <a:t>2</a:t>
            </a:r>
            <a:r>
              <a:rPr sz="2175" spc="-112" baseline="21072" dirty="0">
                <a:solidFill>
                  <a:prstClr val="black"/>
                </a:solidFill>
                <a:cs typeface="Arimo"/>
              </a:rPr>
              <a:t>n </a:t>
            </a:r>
            <a:r>
              <a:rPr sz="2200" spc="-35" dirty="0">
                <a:solidFill>
                  <a:prstClr val="black"/>
                </a:solidFill>
                <a:cs typeface="Arimo"/>
              </a:rPr>
              <a:t>outputs </a:t>
            </a:r>
            <a:r>
              <a:rPr sz="2200" spc="-160" dirty="0">
                <a:solidFill>
                  <a:prstClr val="black"/>
                </a:solidFill>
                <a:cs typeface="Arimo"/>
              </a:rPr>
              <a:t>has </a:t>
            </a:r>
            <a:r>
              <a:rPr sz="2200" spc="-65" dirty="0">
                <a:solidFill>
                  <a:prstClr val="black"/>
                </a:solidFill>
                <a:cs typeface="Arimo"/>
              </a:rPr>
              <a:t>n </a:t>
            </a:r>
            <a:r>
              <a:rPr sz="2200" spc="-90" dirty="0">
                <a:solidFill>
                  <a:prstClr val="black"/>
                </a:solidFill>
                <a:cs typeface="Arimo"/>
              </a:rPr>
              <a:t>select </a:t>
            </a:r>
            <a:r>
              <a:rPr sz="2200" spc="-80" dirty="0">
                <a:solidFill>
                  <a:prstClr val="black"/>
                </a:solidFill>
                <a:cs typeface="Arimo"/>
              </a:rPr>
              <a:t>lines, </a:t>
            </a:r>
            <a:r>
              <a:rPr sz="2200" spc="-60" dirty="0">
                <a:solidFill>
                  <a:prstClr val="black"/>
                </a:solidFill>
                <a:cs typeface="Arimo"/>
              </a:rPr>
              <a:t>which </a:t>
            </a:r>
            <a:r>
              <a:rPr sz="2200" spc="-95" dirty="0">
                <a:solidFill>
                  <a:prstClr val="black"/>
                </a:solidFill>
                <a:cs typeface="Arimo"/>
              </a:rPr>
              <a:t>are </a:t>
            </a:r>
            <a:r>
              <a:rPr sz="2200" spc="-130" dirty="0">
                <a:solidFill>
                  <a:prstClr val="black"/>
                </a:solidFill>
                <a:cs typeface="Arimo"/>
              </a:rPr>
              <a:t>used </a:t>
            </a:r>
            <a:r>
              <a:rPr sz="2200" spc="-40" dirty="0">
                <a:solidFill>
                  <a:prstClr val="black"/>
                </a:solidFill>
                <a:cs typeface="Arimo"/>
              </a:rPr>
              <a:t>to  </a:t>
            </a:r>
            <a:r>
              <a:rPr sz="2200" spc="-90" dirty="0">
                <a:solidFill>
                  <a:prstClr val="black"/>
                </a:solidFill>
                <a:cs typeface="Arimo"/>
              </a:rPr>
              <a:t>select</a:t>
            </a:r>
            <a:r>
              <a:rPr sz="2200" spc="-190" dirty="0">
                <a:solidFill>
                  <a:prstClr val="black"/>
                </a:solidFill>
                <a:cs typeface="Arimo"/>
              </a:rPr>
              <a:t> </a:t>
            </a:r>
            <a:r>
              <a:rPr sz="2200" spc="-60" dirty="0">
                <a:solidFill>
                  <a:prstClr val="black"/>
                </a:solidFill>
                <a:cs typeface="Arimo"/>
              </a:rPr>
              <a:t>which</a:t>
            </a:r>
            <a:r>
              <a:rPr sz="2200" spc="-145" dirty="0">
                <a:solidFill>
                  <a:prstClr val="black"/>
                </a:solidFill>
                <a:cs typeface="Arimo"/>
              </a:rPr>
              <a:t> </a:t>
            </a:r>
            <a:r>
              <a:rPr sz="2200" spc="-5" dirty="0">
                <a:solidFill>
                  <a:prstClr val="black"/>
                </a:solidFill>
                <a:cs typeface="Arimo"/>
              </a:rPr>
              <a:t>output</a:t>
            </a:r>
            <a:r>
              <a:rPr sz="2200" spc="-155" dirty="0">
                <a:solidFill>
                  <a:prstClr val="black"/>
                </a:solidFill>
                <a:cs typeface="Arimo"/>
              </a:rPr>
              <a:t> </a:t>
            </a:r>
            <a:r>
              <a:rPr sz="2200" spc="-45" dirty="0">
                <a:solidFill>
                  <a:prstClr val="black"/>
                </a:solidFill>
                <a:cs typeface="Arimo"/>
              </a:rPr>
              <a:t>line</a:t>
            </a:r>
            <a:r>
              <a:rPr sz="2200" spc="-125" dirty="0">
                <a:solidFill>
                  <a:prstClr val="black"/>
                </a:solidFill>
                <a:cs typeface="Arimo"/>
              </a:rPr>
              <a:t> </a:t>
            </a:r>
            <a:r>
              <a:rPr sz="2200" spc="20" dirty="0">
                <a:solidFill>
                  <a:prstClr val="black"/>
                </a:solidFill>
                <a:cs typeface="Arimo"/>
              </a:rPr>
              <a:t>to</a:t>
            </a:r>
            <a:r>
              <a:rPr sz="2200" spc="-145" dirty="0">
                <a:solidFill>
                  <a:prstClr val="black"/>
                </a:solidFill>
                <a:cs typeface="Arimo"/>
              </a:rPr>
              <a:t> </a:t>
            </a:r>
            <a:r>
              <a:rPr sz="2200" spc="-130" dirty="0">
                <a:solidFill>
                  <a:prstClr val="black"/>
                </a:solidFill>
                <a:cs typeface="Arimo"/>
              </a:rPr>
              <a:t>send</a:t>
            </a:r>
            <a:r>
              <a:rPr sz="2200" spc="-125" dirty="0">
                <a:solidFill>
                  <a:prstClr val="black"/>
                </a:solidFill>
                <a:cs typeface="Arimo"/>
              </a:rPr>
              <a:t> </a:t>
            </a:r>
            <a:r>
              <a:rPr sz="2200" spc="-25" dirty="0">
                <a:solidFill>
                  <a:prstClr val="black"/>
                </a:solidFill>
                <a:cs typeface="Arimo"/>
              </a:rPr>
              <a:t>the</a:t>
            </a:r>
            <a:r>
              <a:rPr sz="2200" spc="-220" dirty="0">
                <a:solidFill>
                  <a:prstClr val="black"/>
                </a:solidFill>
                <a:cs typeface="Arimo"/>
              </a:rPr>
              <a:t> </a:t>
            </a:r>
            <a:r>
              <a:rPr sz="2200" spc="-25" dirty="0">
                <a:solidFill>
                  <a:prstClr val="black"/>
                </a:solidFill>
                <a:cs typeface="Arimo"/>
              </a:rPr>
              <a:t>input.</a:t>
            </a:r>
            <a:endParaRPr sz="2200" dirty="0">
              <a:solidFill>
                <a:prstClr val="black"/>
              </a:solidFill>
              <a:cs typeface="Arimo"/>
            </a:endParaRPr>
          </a:p>
          <a:p>
            <a:pPr marL="407670" indent="-344805">
              <a:spcBef>
                <a:spcPts val="489"/>
              </a:spcBef>
              <a:buFont typeface="Arial"/>
              <a:buChar char="•"/>
              <a:tabLst>
                <a:tab pos="407670" algn="l"/>
                <a:tab pos="408305" algn="l"/>
              </a:tabLst>
            </a:pPr>
            <a:r>
              <a:rPr sz="2200" spc="-165" dirty="0">
                <a:solidFill>
                  <a:prstClr val="black"/>
                </a:solidFill>
                <a:cs typeface="Arimo"/>
              </a:rPr>
              <a:t>We </a:t>
            </a:r>
            <a:r>
              <a:rPr sz="2200" spc="-155" dirty="0">
                <a:solidFill>
                  <a:prstClr val="black"/>
                </a:solidFill>
                <a:cs typeface="Arimo"/>
              </a:rPr>
              <a:t>have </a:t>
            </a:r>
            <a:r>
              <a:rPr sz="2200" spc="-150" dirty="0">
                <a:solidFill>
                  <a:prstClr val="black"/>
                </a:solidFill>
                <a:cs typeface="Arimo"/>
              </a:rPr>
              <a:t>1x2,</a:t>
            </a:r>
            <a:r>
              <a:rPr lang="en-US" sz="2200" spc="-150" dirty="0">
                <a:solidFill>
                  <a:prstClr val="black"/>
                </a:solidFill>
                <a:cs typeface="Arimo"/>
              </a:rPr>
              <a:t> </a:t>
            </a:r>
            <a:r>
              <a:rPr sz="2200" spc="-150" dirty="0">
                <a:solidFill>
                  <a:prstClr val="black"/>
                </a:solidFill>
                <a:cs typeface="Arimo"/>
              </a:rPr>
              <a:t>1x4,</a:t>
            </a:r>
            <a:r>
              <a:rPr lang="en-US" sz="2200" spc="-150" dirty="0">
                <a:solidFill>
                  <a:prstClr val="black"/>
                </a:solidFill>
                <a:cs typeface="Arimo"/>
              </a:rPr>
              <a:t> </a:t>
            </a:r>
            <a:r>
              <a:rPr sz="2200" spc="-150" dirty="0">
                <a:solidFill>
                  <a:prstClr val="black"/>
                </a:solidFill>
                <a:cs typeface="Arimo"/>
              </a:rPr>
              <a:t>8x1….</a:t>
            </a:r>
            <a:r>
              <a:rPr lang="en-US" sz="2200" spc="-150" dirty="0">
                <a:solidFill>
                  <a:prstClr val="black"/>
                </a:solidFill>
                <a:cs typeface="Arimo"/>
              </a:rPr>
              <a:t> </a:t>
            </a:r>
            <a:r>
              <a:rPr sz="2200" spc="-310" dirty="0">
                <a:solidFill>
                  <a:prstClr val="black"/>
                </a:solidFill>
                <a:cs typeface="Arimo"/>
              </a:rPr>
              <a:t> </a:t>
            </a:r>
            <a:r>
              <a:rPr sz="2200" spc="-85" dirty="0">
                <a:solidFill>
                  <a:prstClr val="black"/>
                </a:solidFill>
                <a:cs typeface="Arimo"/>
              </a:rPr>
              <a:t>Demultiplexers.</a:t>
            </a:r>
            <a:endParaRPr sz="2200" dirty="0">
              <a:solidFill>
                <a:prstClr val="black"/>
              </a:solidFill>
              <a:cs typeface="Arimo"/>
            </a:endParaRPr>
          </a:p>
        </p:txBody>
      </p:sp>
      <p:sp>
        <p:nvSpPr>
          <p:cNvPr id="5" name="object 5"/>
          <p:cNvSpPr txBox="1"/>
          <p:nvPr/>
        </p:nvSpPr>
        <p:spPr>
          <a:xfrm>
            <a:off x="2251963" y="5436820"/>
            <a:ext cx="2211070" cy="362585"/>
          </a:xfrm>
          <a:prstGeom prst="rect">
            <a:avLst/>
          </a:prstGeom>
        </p:spPr>
        <p:txBody>
          <a:bodyPr vert="horz" wrap="square" lIns="0" tIns="13970" rIns="0" bIns="0" rtlCol="0">
            <a:spAutoFit/>
          </a:bodyPr>
          <a:lstStyle/>
          <a:p>
            <a:pPr marL="12700">
              <a:spcBef>
                <a:spcPts val="110"/>
              </a:spcBef>
            </a:pPr>
            <a:r>
              <a:rPr sz="2200" spc="-114" dirty="0">
                <a:solidFill>
                  <a:prstClr val="black"/>
                </a:solidFill>
                <a:latin typeface="Arimo"/>
                <a:cs typeface="Arimo"/>
              </a:rPr>
              <a:t>Block</a:t>
            </a:r>
            <a:r>
              <a:rPr sz="2200" spc="-330" dirty="0">
                <a:solidFill>
                  <a:prstClr val="black"/>
                </a:solidFill>
                <a:latin typeface="Arimo"/>
                <a:cs typeface="Arimo"/>
              </a:rPr>
              <a:t> </a:t>
            </a:r>
            <a:r>
              <a:rPr sz="2200" spc="-95" dirty="0">
                <a:solidFill>
                  <a:prstClr val="black"/>
                </a:solidFill>
                <a:latin typeface="Arimo"/>
                <a:cs typeface="Arimo"/>
              </a:rPr>
              <a:t>diagram</a:t>
            </a:r>
            <a:endParaRPr sz="2200" dirty="0">
              <a:solidFill>
                <a:prstClr val="black"/>
              </a:solidFill>
              <a:latin typeface="Arimo"/>
              <a:cs typeface="Arimo"/>
            </a:endParaRPr>
          </a:p>
        </p:txBody>
      </p:sp>
      <p:sp>
        <p:nvSpPr>
          <p:cNvPr id="6" name="object 6"/>
          <p:cNvSpPr txBox="1"/>
          <p:nvPr/>
        </p:nvSpPr>
        <p:spPr>
          <a:xfrm>
            <a:off x="7265104" y="5431202"/>
            <a:ext cx="1900555" cy="362585"/>
          </a:xfrm>
          <a:prstGeom prst="rect">
            <a:avLst/>
          </a:prstGeom>
        </p:spPr>
        <p:txBody>
          <a:bodyPr vert="horz" wrap="square" lIns="0" tIns="13970" rIns="0" bIns="0" rtlCol="0">
            <a:spAutoFit/>
          </a:bodyPr>
          <a:lstStyle/>
          <a:p>
            <a:pPr marL="12700">
              <a:spcBef>
                <a:spcPts val="110"/>
              </a:spcBef>
            </a:pPr>
            <a:r>
              <a:rPr sz="2200" spc="-95" dirty="0">
                <a:solidFill>
                  <a:prstClr val="black"/>
                </a:solidFill>
                <a:latin typeface="Arimo"/>
                <a:cs typeface="Arimo"/>
              </a:rPr>
              <a:t>Truth</a:t>
            </a:r>
            <a:r>
              <a:rPr sz="2200" spc="-390" dirty="0">
                <a:solidFill>
                  <a:prstClr val="black"/>
                </a:solidFill>
                <a:latin typeface="Arimo"/>
                <a:cs typeface="Arimo"/>
              </a:rPr>
              <a:t> </a:t>
            </a:r>
            <a:r>
              <a:rPr sz="2200" spc="-50" dirty="0">
                <a:solidFill>
                  <a:prstClr val="black"/>
                </a:solidFill>
                <a:latin typeface="Arimo"/>
                <a:cs typeface="Arimo"/>
              </a:rPr>
              <a:t>table</a:t>
            </a:r>
            <a:endParaRPr sz="2200" dirty="0">
              <a:solidFill>
                <a:prstClr val="black"/>
              </a:solidFill>
              <a:latin typeface="Arimo"/>
              <a:cs typeface="Arimo"/>
            </a:endParaRPr>
          </a:p>
        </p:txBody>
      </p:sp>
      <p:sp>
        <p:nvSpPr>
          <p:cNvPr id="7" name="object 7"/>
          <p:cNvSpPr/>
          <p:nvPr/>
        </p:nvSpPr>
        <p:spPr>
          <a:xfrm>
            <a:off x="2209800" y="3276600"/>
            <a:ext cx="2511552" cy="1923288"/>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8" name="object 8"/>
          <p:cNvSpPr/>
          <p:nvPr/>
        </p:nvSpPr>
        <p:spPr>
          <a:xfrm>
            <a:off x="5943600" y="3276600"/>
            <a:ext cx="3429000" cy="1752600"/>
          </a:xfrm>
          <a:prstGeom prst="rect">
            <a:avLst/>
          </a:prstGeom>
          <a:blipFill>
            <a:blip r:embed="rId3" cstate="print"/>
            <a:stretch>
              <a:fillRect/>
            </a:stretch>
          </a:blipFill>
        </p:spPr>
        <p:txBody>
          <a:bodyPr wrap="square" lIns="0" tIns="0" rIns="0" bIns="0" rtlCol="0"/>
          <a:lstStyle/>
          <a:p>
            <a:endParaRPr dirty="0">
              <a:solidFill>
                <a:prstClr val="black"/>
              </a:solidFill>
              <a:latin typeface="Calibri"/>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28</a:t>
            </a:fld>
            <a:endParaRPr spc="-9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54195" y="96724"/>
            <a:ext cx="3486150" cy="636905"/>
          </a:xfrm>
          <a:prstGeom prst="rect">
            <a:avLst/>
          </a:prstGeom>
        </p:spPr>
        <p:txBody>
          <a:bodyPr vert="horz" wrap="square" lIns="0" tIns="13970" rIns="0" bIns="0" rtlCol="0">
            <a:spAutoFit/>
          </a:bodyPr>
          <a:lstStyle/>
          <a:p>
            <a:pPr marL="12700">
              <a:spcBef>
                <a:spcPts val="110"/>
              </a:spcBef>
            </a:pPr>
            <a:r>
              <a:rPr sz="4000" b="1" spc="-240" dirty="0">
                <a:solidFill>
                  <a:schemeClr val="tx1"/>
                </a:solidFill>
                <a:latin typeface="Trebuchet MS"/>
                <a:cs typeface="Trebuchet MS"/>
              </a:rPr>
              <a:t>DEMULTIPLEXER</a:t>
            </a:r>
            <a:endParaRPr sz="4000" dirty="0">
              <a:solidFill>
                <a:schemeClr val="tx1"/>
              </a:solidFill>
              <a:latin typeface="Trebuchet MS"/>
              <a:cs typeface="Trebuchet MS"/>
            </a:endParaRPr>
          </a:p>
        </p:txBody>
      </p:sp>
      <p:sp>
        <p:nvSpPr>
          <p:cNvPr id="4" name="object 4"/>
          <p:cNvSpPr txBox="1"/>
          <p:nvPr/>
        </p:nvSpPr>
        <p:spPr>
          <a:xfrm>
            <a:off x="2047748" y="1065402"/>
            <a:ext cx="4180840" cy="361950"/>
          </a:xfrm>
          <a:prstGeom prst="rect">
            <a:avLst/>
          </a:prstGeom>
        </p:spPr>
        <p:txBody>
          <a:bodyPr vert="horz" wrap="square" lIns="0" tIns="13335" rIns="0" bIns="0" rtlCol="0">
            <a:spAutoFit/>
          </a:bodyPr>
          <a:lstStyle/>
          <a:p>
            <a:pPr marL="12700">
              <a:spcBef>
                <a:spcPts val="105"/>
              </a:spcBef>
            </a:pPr>
            <a:r>
              <a:rPr sz="2200" spc="-105" dirty="0">
                <a:solidFill>
                  <a:prstClr val="black"/>
                </a:solidFill>
                <a:latin typeface="Arimo"/>
                <a:cs typeface="Arimo"/>
              </a:rPr>
              <a:t>Boolean</a:t>
            </a:r>
            <a:r>
              <a:rPr sz="2200" spc="-140" dirty="0">
                <a:solidFill>
                  <a:prstClr val="black"/>
                </a:solidFill>
                <a:latin typeface="Arimo"/>
                <a:cs typeface="Arimo"/>
              </a:rPr>
              <a:t> </a:t>
            </a:r>
            <a:r>
              <a:rPr sz="2200" spc="-55" dirty="0">
                <a:solidFill>
                  <a:prstClr val="black"/>
                </a:solidFill>
                <a:latin typeface="Arimo"/>
                <a:cs typeface="Arimo"/>
              </a:rPr>
              <a:t>functions</a:t>
            </a:r>
            <a:r>
              <a:rPr sz="2200" spc="-150" dirty="0">
                <a:solidFill>
                  <a:prstClr val="black"/>
                </a:solidFill>
                <a:latin typeface="Arimo"/>
                <a:cs typeface="Arimo"/>
              </a:rPr>
              <a:t> </a:t>
            </a:r>
            <a:r>
              <a:rPr sz="2200" spc="-20" dirty="0">
                <a:solidFill>
                  <a:prstClr val="black"/>
                </a:solidFill>
                <a:latin typeface="Arimo"/>
                <a:cs typeface="Arimo"/>
              </a:rPr>
              <a:t>for</a:t>
            </a:r>
            <a:r>
              <a:rPr sz="2200" spc="-135" dirty="0">
                <a:solidFill>
                  <a:prstClr val="black"/>
                </a:solidFill>
                <a:latin typeface="Arimo"/>
                <a:cs typeface="Arimo"/>
              </a:rPr>
              <a:t> each</a:t>
            </a:r>
            <a:r>
              <a:rPr sz="2200" spc="-110" dirty="0">
                <a:solidFill>
                  <a:prstClr val="black"/>
                </a:solidFill>
                <a:latin typeface="Arimo"/>
                <a:cs typeface="Arimo"/>
              </a:rPr>
              <a:t> </a:t>
            </a:r>
            <a:r>
              <a:rPr sz="2200" spc="-5" dirty="0">
                <a:solidFill>
                  <a:prstClr val="black"/>
                </a:solidFill>
                <a:latin typeface="Arimo"/>
                <a:cs typeface="Arimo"/>
              </a:rPr>
              <a:t>output</a:t>
            </a:r>
            <a:r>
              <a:rPr sz="2200" spc="-340" dirty="0">
                <a:solidFill>
                  <a:prstClr val="black"/>
                </a:solidFill>
                <a:latin typeface="Arimo"/>
                <a:cs typeface="Arimo"/>
              </a:rPr>
              <a:t> </a:t>
            </a:r>
            <a:r>
              <a:rPr sz="2200" spc="-210" dirty="0">
                <a:solidFill>
                  <a:prstClr val="black"/>
                </a:solidFill>
                <a:latin typeface="Arimo"/>
                <a:cs typeface="Arimo"/>
              </a:rPr>
              <a:t>as</a:t>
            </a:r>
            <a:endParaRPr sz="2200" dirty="0">
              <a:solidFill>
                <a:prstClr val="black"/>
              </a:solidFill>
              <a:latin typeface="Arimo"/>
              <a:cs typeface="Arimo"/>
            </a:endParaRPr>
          </a:p>
        </p:txBody>
      </p:sp>
      <p:sp>
        <p:nvSpPr>
          <p:cNvPr id="5" name="object 5"/>
          <p:cNvSpPr txBox="1"/>
          <p:nvPr/>
        </p:nvSpPr>
        <p:spPr>
          <a:xfrm>
            <a:off x="5643753" y="4982336"/>
            <a:ext cx="2176780" cy="361950"/>
          </a:xfrm>
          <a:prstGeom prst="rect">
            <a:avLst/>
          </a:prstGeom>
        </p:spPr>
        <p:txBody>
          <a:bodyPr vert="horz" wrap="square" lIns="0" tIns="13335" rIns="0" bIns="0" rtlCol="0">
            <a:spAutoFit/>
          </a:bodyPr>
          <a:lstStyle/>
          <a:p>
            <a:pPr marL="12700">
              <a:spcBef>
                <a:spcPts val="105"/>
              </a:spcBef>
            </a:pPr>
            <a:r>
              <a:rPr sz="2200" spc="-140" dirty="0">
                <a:solidFill>
                  <a:prstClr val="black"/>
                </a:solidFill>
                <a:latin typeface="Arimo"/>
                <a:cs typeface="Arimo"/>
              </a:rPr>
              <a:t>Logic</a:t>
            </a:r>
            <a:r>
              <a:rPr sz="2200" spc="-325" dirty="0">
                <a:solidFill>
                  <a:prstClr val="black"/>
                </a:solidFill>
                <a:latin typeface="Arimo"/>
                <a:cs typeface="Arimo"/>
              </a:rPr>
              <a:t> </a:t>
            </a:r>
            <a:r>
              <a:rPr sz="2200" spc="-100" dirty="0">
                <a:solidFill>
                  <a:prstClr val="black"/>
                </a:solidFill>
                <a:latin typeface="Arimo"/>
                <a:cs typeface="Arimo"/>
              </a:rPr>
              <a:t>diagram</a:t>
            </a:r>
            <a:endParaRPr sz="2200" dirty="0">
              <a:solidFill>
                <a:prstClr val="black"/>
              </a:solidFill>
              <a:latin typeface="Arimo"/>
              <a:cs typeface="Arimo"/>
            </a:endParaRPr>
          </a:p>
        </p:txBody>
      </p:sp>
      <p:sp>
        <p:nvSpPr>
          <p:cNvPr id="6" name="object 6"/>
          <p:cNvSpPr/>
          <p:nvPr/>
        </p:nvSpPr>
        <p:spPr>
          <a:xfrm>
            <a:off x="2819400" y="1600200"/>
            <a:ext cx="1115568" cy="1475232"/>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7" name="object 7"/>
          <p:cNvSpPr/>
          <p:nvPr/>
        </p:nvSpPr>
        <p:spPr>
          <a:xfrm>
            <a:off x="4800600" y="1828800"/>
            <a:ext cx="3392424" cy="2980944"/>
          </a:xfrm>
          <a:prstGeom prst="rect">
            <a:avLst/>
          </a:prstGeom>
          <a:blipFill>
            <a:blip r:embed="rId3" cstate="print"/>
            <a:stretch>
              <a:fillRect/>
            </a:stretch>
          </a:blipFill>
        </p:spPr>
        <p:txBody>
          <a:bodyPr wrap="square" lIns="0" tIns="0" rIns="0" bIns="0" rtlCol="0"/>
          <a:lstStyle/>
          <a:p>
            <a:endParaRPr dirty="0">
              <a:solidFill>
                <a:prstClr val="black"/>
              </a:solidFill>
              <a:latin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29</a:t>
            </a:fld>
            <a:endParaRPr spc="-9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206557" y="264674"/>
            <a:ext cx="3778885" cy="695325"/>
          </a:xfrm>
          <a:prstGeom prst="rect">
            <a:avLst/>
          </a:prstGeom>
        </p:spPr>
        <p:txBody>
          <a:bodyPr vert="horz" wrap="square" lIns="0" tIns="12065" rIns="0" bIns="0" rtlCol="0">
            <a:spAutoFit/>
          </a:bodyPr>
          <a:lstStyle/>
          <a:p>
            <a:pPr marL="12700">
              <a:spcBef>
                <a:spcPts val="95"/>
              </a:spcBef>
            </a:pPr>
            <a:r>
              <a:rPr sz="4400" b="1" spc="-185" dirty="0">
                <a:solidFill>
                  <a:schemeClr val="tx1"/>
                </a:solidFill>
                <a:latin typeface="Trebuchet MS"/>
                <a:cs typeface="Trebuchet MS"/>
              </a:rPr>
              <a:t>BINARY</a:t>
            </a:r>
            <a:r>
              <a:rPr sz="4400" b="1" spc="-484" dirty="0">
                <a:latin typeface="Trebuchet MS"/>
                <a:cs typeface="Trebuchet MS"/>
              </a:rPr>
              <a:t> </a:t>
            </a:r>
            <a:r>
              <a:rPr sz="4400" b="1" spc="-190" dirty="0">
                <a:solidFill>
                  <a:schemeClr val="tx1"/>
                </a:solidFill>
                <a:latin typeface="Trebuchet MS"/>
                <a:cs typeface="Trebuchet MS"/>
              </a:rPr>
              <a:t>ADDERS</a:t>
            </a:r>
            <a:endParaRPr sz="4400" dirty="0">
              <a:solidFill>
                <a:schemeClr val="tx1"/>
              </a:solidFill>
              <a:latin typeface="Trebuchet MS"/>
              <a:cs typeface="Trebuchet MS"/>
            </a:endParaRPr>
          </a:p>
        </p:txBody>
      </p:sp>
      <p:sp>
        <p:nvSpPr>
          <p:cNvPr id="4" name="object 4"/>
          <p:cNvSpPr txBox="1"/>
          <p:nvPr/>
        </p:nvSpPr>
        <p:spPr>
          <a:xfrm>
            <a:off x="2224532" y="889077"/>
            <a:ext cx="8157209" cy="1986441"/>
          </a:xfrm>
          <a:prstGeom prst="rect">
            <a:avLst/>
          </a:prstGeom>
        </p:spPr>
        <p:txBody>
          <a:bodyPr vert="horz" wrap="square" lIns="0" tIns="113030" rIns="0" bIns="0" rtlCol="0">
            <a:spAutoFit/>
          </a:bodyPr>
          <a:lstStyle/>
          <a:p>
            <a:pPr marL="12700">
              <a:spcBef>
                <a:spcPts val="890"/>
              </a:spcBef>
            </a:pPr>
            <a:r>
              <a:rPr sz="2200" b="1" spc="-85" dirty="0">
                <a:latin typeface="Trebuchet MS"/>
                <a:cs typeface="Trebuchet MS"/>
              </a:rPr>
              <a:t>ADDERS</a:t>
            </a:r>
            <a:endParaRPr sz="2200" dirty="0">
              <a:latin typeface="Trebuchet MS"/>
              <a:cs typeface="Trebuchet MS"/>
            </a:endParaRPr>
          </a:p>
          <a:p>
            <a:pPr marL="36830">
              <a:spcBef>
                <a:spcPts val="795"/>
              </a:spcBef>
            </a:pPr>
            <a:r>
              <a:rPr sz="2200" b="1" spc="-110" dirty="0">
                <a:latin typeface="Trebuchet MS"/>
                <a:cs typeface="Trebuchet MS"/>
              </a:rPr>
              <a:t>Half</a:t>
            </a:r>
            <a:r>
              <a:rPr sz="2200" b="1" spc="-215" dirty="0">
                <a:solidFill>
                  <a:srgbClr val="FF0000"/>
                </a:solidFill>
                <a:latin typeface="Trebuchet MS"/>
                <a:cs typeface="Trebuchet MS"/>
              </a:rPr>
              <a:t> </a:t>
            </a:r>
            <a:r>
              <a:rPr sz="2200" b="1" spc="-114" dirty="0">
                <a:latin typeface="Trebuchet MS"/>
                <a:cs typeface="Trebuchet MS"/>
              </a:rPr>
              <a:t>Adder</a:t>
            </a:r>
            <a:endParaRPr sz="2200" dirty="0">
              <a:latin typeface="Trebuchet MS"/>
              <a:cs typeface="Trebuchet MS"/>
            </a:endParaRPr>
          </a:p>
          <a:p>
            <a:pPr marL="40005" marR="5080" indent="-24765" algn="just">
              <a:spcBef>
                <a:spcPts val="600"/>
              </a:spcBef>
            </a:pPr>
            <a:r>
              <a:rPr sz="2200" spc="-190" dirty="0">
                <a:solidFill>
                  <a:prstClr val="black"/>
                </a:solidFill>
                <a:latin typeface="Arimo"/>
                <a:cs typeface="Arimo"/>
              </a:rPr>
              <a:t>A </a:t>
            </a:r>
            <a:r>
              <a:rPr sz="2200" spc="-80" dirty="0">
                <a:solidFill>
                  <a:prstClr val="black"/>
                </a:solidFill>
                <a:latin typeface="Arimo"/>
                <a:cs typeface="Arimo"/>
              </a:rPr>
              <a:t>Half </a:t>
            </a:r>
            <a:r>
              <a:rPr sz="2200" spc="-95" dirty="0">
                <a:solidFill>
                  <a:prstClr val="black"/>
                </a:solidFill>
                <a:latin typeface="Arimo"/>
                <a:cs typeface="Arimo"/>
              </a:rPr>
              <a:t>Adder </a:t>
            </a:r>
            <a:r>
              <a:rPr sz="2200" spc="-114" dirty="0">
                <a:solidFill>
                  <a:prstClr val="black"/>
                </a:solidFill>
                <a:latin typeface="Arimo"/>
                <a:cs typeface="Arimo"/>
              </a:rPr>
              <a:t>is </a:t>
            </a:r>
            <a:r>
              <a:rPr sz="2200" spc="-170" dirty="0">
                <a:solidFill>
                  <a:prstClr val="black"/>
                </a:solidFill>
                <a:latin typeface="Arimo"/>
                <a:cs typeface="Arimo"/>
              </a:rPr>
              <a:t>a </a:t>
            </a:r>
            <a:r>
              <a:rPr sz="2200" spc="-75" dirty="0">
                <a:solidFill>
                  <a:prstClr val="black"/>
                </a:solidFill>
                <a:latin typeface="Arimo"/>
                <a:cs typeface="Arimo"/>
              </a:rPr>
              <a:t>combinational </a:t>
            </a:r>
            <a:r>
              <a:rPr sz="2200" spc="-60" dirty="0">
                <a:solidFill>
                  <a:prstClr val="black"/>
                </a:solidFill>
                <a:latin typeface="Arimo"/>
                <a:cs typeface="Arimo"/>
              </a:rPr>
              <a:t>circuit </a:t>
            </a:r>
            <a:r>
              <a:rPr sz="2200" spc="15" dirty="0">
                <a:solidFill>
                  <a:prstClr val="black"/>
                </a:solidFill>
                <a:latin typeface="Arimo"/>
                <a:cs typeface="Arimo"/>
              </a:rPr>
              <a:t>with </a:t>
            </a:r>
            <a:r>
              <a:rPr sz="2200" spc="5" dirty="0">
                <a:solidFill>
                  <a:prstClr val="black"/>
                </a:solidFill>
                <a:latin typeface="Arimo"/>
                <a:cs typeface="Arimo"/>
              </a:rPr>
              <a:t>two </a:t>
            </a:r>
            <a:r>
              <a:rPr sz="2200" spc="-70" dirty="0">
                <a:solidFill>
                  <a:prstClr val="black"/>
                </a:solidFill>
                <a:latin typeface="Arimo"/>
                <a:cs typeface="Arimo"/>
              </a:rPr>
              <a:t>binary </a:t>
            </a:r>
            <a:r>
              <a:rPr sz="2200" spc="-65" dirty="0">
                <a:solidFill>
                  <a:prstClr val="black"/>
                </a:solidFill>
                <a:latin typeface="Arimo"/>
                <a:cs typeface="Arimo"/>
              </a:rPr>
              <a:t>inputs </a:t>
            </a:r>
            <a:r>
              <a:rPr sz="2200" spc="-135" dirty="0">
                <a:solidFill>
                  <a:prstClr val="black"/>
                </a:solidFill>
                <a:latin typeface="Arimo"/>
                <a:cs typeface="Arimo"/>
              </a:rPr>
              <a:t>(augends  </a:t>
            </a:r>
            <a:r>
              <a:rPr sz="2200" spc="-105" dirty="0">
                <a:solidFill>
                  <a:prstClr val="black"/>
                </a:solidFill>
                <a:latin typeface="Arimo"/>
                <a:cs typeface="Arimo"/>
              </a:rPr>
              <a:t>and </a:t>
            </a:r>
            <a:r>
              <a:rPr sz="2200" spc="-95" dirty="0">
                <a:solidFill>
                  <a:prstClr val="black"/>
                </a:solidFill>
                <a:latin typeface="Arimo"/>
                <a:cs typeface="Arimo"/>
              </a:rPr>
              <a:t>addend </a:t>
            </a:r>
            <a:r>
              <a:rPr sz="2200" spc="-40" dirty="0">
                <a:solidFill>
                  <a:prstClr val="black"/>
                </a:solidFill>
                <a:latin typeface="Arimo"/>
                <a:cs typeface="Arimo"/>
              </a:rPr>
              <a:t>bits </a:t>
            </a:r>
            <a:r>
              <a:rPr sz="2200" spc="-110" dirty="0">
                <a:solidFill>
                  <a:prstClr val="black"/>
                </a:solidFill>
                <a:latin typeface="Arimo"/>
                <a:cs typeface="Arimo"/>
              </a:rPr>
              <a:t>and </a:t>
            </a:r>
            <a:r>
              <a:rPr sz="2200" spc="-5" dirty="0">
                <a:solidFill>
                  <a:prstClr val="black"/>
                </a:solidFill>
                <a:latin typeface="Arimo"/>
                <a:cs typeface="Arimo"/>
              </a:rPr>
              <a:t>two </a:t>
            </a:r>
            <a:r>
              <a:rPr sz="2200" spc="-60" dirty="0">
                <a:solidFill>
                  <a:prstClr val="black"/>
                </a:solidFill>
                <a:latin typeface="Arimo"/>
                <a:cs typeface="Arimo"/>
              </a:rPr>
              <a:t>binary </a:t>
            </a:r>
            <a:r>
              <a:rPr sz="2200" spc="-45" dirty="0">
                <a:solidFill>
                  <a:prstClr val="black"/>
                </a:solidFill>
                <a:latin typeface="Arimo"/>
                <a:cs typeface="Arimo"/>
              </a:rPr>
              <a:t>outputs </a:t>
            </a:r>
            <a:r>
              <a:rPr sz="2200" spc="-125" dirty="0">
                <a:solidFill>
                  <a:prstClr val="black"/>
                </a:solidFill>
                <a:latin typeface="Arimo"/>
                <a:cs typeface="Arimo"/>
              </a:rPr>
              <a:t>(sum </a:t>
            </a:r>
            <a:r>
              <a:rPr sz="2200" spc="-105" dirty="0">
                <a:solidFill>
                  <a:prstClr val="black"/>
                </a:solidFill>
                <a:latin typeface="Arimo"/>
                <a:cs typeface="Arimo"/>
              </a:rPr>
              <a:t>and </a:t>
            </a:r>
            <a:r>
              <a:rPr sz="2200" spc="-90" dirty="0">
                <a:solidFill>
                  <a:prstClr val="black"/>
                </a:solidFill>
                <a:latin typeface="Arimo"/>
                <a:cs typeface="Arimo"/>
              </a:rPr>
              <a:t>carry </a:t>
            </a:r>
            <a:r>
              <a:rPr sz="2200" spc="-60" dirty="0">
                <a:solidFill>
                  <a:prstClr val="black"/>
                </a:solidFill>
                <a:latin typeface="Arimo"/>
                <a:cs typeface="Arimo"/>
              </a:rPr>
              <a:t>bits.) </a:t>
            </a:r>
            <a:r>
              <a:rPr sz="2200" spc="20" dirty="0">
                <a:solidFill>
                  <a:prstClr val="black"/>
                </a:solidFill>
                <a:latin typeface="Arimo"/>
                <a:cs typeface="Arimo"/>
              </a:rPr>
              <a:t>It </a:t>
            </a:r>
            <a:r>
              <a:rPr sz="2200" spc="-140" dirty="0">
                <a:solidFill>
                  <a:prstClr val="black"/>
                </a:solidFill>
                <a:latin typeface="Arimo"/>
                <a:cs typeface="Arimo"/>
              </a:rPr>
              <a:t>adds  </a:t>
            </a:r>
            <a:r>
              <a:rPr sz="2200" spc="-20" dirty="0">
                <a:solidFill>
                  <a:prstClr val="black"/>
                </a:solidFill>
                <a:latin typeface="Arimo"/>
                <a:cs typeface="Arimo"/>
              </a:rPr>
              <a:t>the </a:t>
            </a:r>
            <a:r>
              <a:rPr sz="2200" spc="10" dirty="0">
                <a:solidFill>
                  <a:prstClr val="black"/>
                </a:solidFill>
                <a:latin typeface="Arimo"/>
                <a:cs typeface="Arimo"/>
              </a:rPr>
              <a:t>two </a:t>
            </a:r>
            <a:r>
              <a:rPr sz="2200" spc="-65" dirty="0">
                <a:solidFill>
                  <a:prstClr val="black"/>
                </a:solidFill>
                <a:latin typeface="Arimo"/>
                <a:cs typeface="Arimo"/>
              </a:rPr>
              <a:t>inputs </a:t>
            </a:r>
            <a:r>
              <a:rPr sz="2200" spc="-130" dirty="0">
                <a:solidFill>
                  <a:prstClr val="black"/>
                </a:solidFill>
                <a:latin typeface="Arimo"/>
                <a:cs typeface="Arimo"/>
              </a:rPr>
              <a:t>(A </a:t>
            </a:r>
            <a:r>
              <a:rPr sz="2200" spc="-105" dirty="0">
                <a:solidFill>
                  <a:prstClr val="black"/>
                </a:solidFill>
                <a:latin typeface="Arimo"/>
                <a:cs typeface="Arimo"/>
              </a:rPr>
              <a:t>and </a:t>
            </a:r>
            <a:r>
              <a:rPr sz="2200" spc="-170" dirty="0">
                <a:solidFill>
                  <a:prstClr val="black"/>
                </a:solidFill>
                <a:latin typeface="Arimo"/>
                <a:cs typeface="Arimo"/>
              </a:rPr>
              <a:t>B) </a:t>
            </a:r>
            <a:r>
              <a:rPr sz="2200" spc="-105" dirty="0">
                <a:solidFill>
                  <a:prstClr val="black"/>
                </a:solidFill>
                <a:latin typeface="Arimo"/>
                <a:cs typeface="Arimo"/>
              </a:rPr>
              <a:t>and </a:t>
            </a:r>
            <a:r>
              <a:rPr sz="2200" spc="-110" dirty="0">
                <a:solidFill>
                  <a:prstClr val="black"/>
                </a:solidFill>
                <a:latin typeface="Arimo"/>
                <a:cs typeface="Arimo"/>
              </a:rPr>
              <a:t>produces </a:t>
            </a:r>
            <a:r>
              <a:rPr sz="2200" spc="-30" dirty="0">
                <a:solidFill>
                  <a:prstClr val="black"/>
                </a:solidFill>
                <a:latin typeface="Arimo"/>
                <a:cs typeface="Arimo"/>
              </a:rPr>
              <a:t>the </a:t>
            </a:r>
            <a:r>
              <a:rPr sz="2200" spc="-130" dirty="0">
                <a:solidFill>
                  <a:prstClr val="black"/>
                </a:solidFill>
                <a:latin typeface="Arimo"/>
                <a:cs typeface="Arimo"/>
              </a:rPr>
              <a:t>sum </a:t>
            </a:r>
            <a:r>
              <a:rPr sz="2200" spc="-200" dirty="0">
                <a:solidFill>
                  <a:prstClr val="black"/>
                </a:solidFill>
                <a:latin typeface="Arimo"/>
                <a:cs typeface="Arimo"/>
              </a:rPr>
              <a:t>(S) </a:t>
            </a:r>
            <a:r>
              <a:rPr sz="2200" spc="-105" dirty="0">
                <a:solidFill>
                  <a:prstClr val="black"/>
                </a:solidFill>
                <a:latin typeface="Arimo"/>
                <a:cs typeface="Arimo"/>
              </a:rPr>
              <a:t>and </a:t>
            </a:r>
            <a:r>
              <a:rPr sz="2200" spc="-20" dirty="0">
                <a:solidFill>
                  <a:prstClr val="black"/>
                </a:solidFill>
                <a:latin typeface="Arimo"/>
                <a:cs typeface="Arimo"/>
              </a:rPr>
              <a:t>the </a:t>
            </a:r>
            <a:r>
              <a:rPr sz="2200" spc="-90" dirty="0">
                <a:solidFill>
                  <a:prstClr val="black"/>
                </a:solidFill>
                <a:latin typeface="Arimo"/>
                <a:cs typeface="Arimo"/>
              </a:rPr>
              <a:t>carry </a:t>
            </a:r>
            <a:r>
              <a:rPr sz="2200" spc="-195" dirty="0">
                <a:solidFill>
                  <a:prstClr val="black"/>
                </a:solidFill>
                <a:latin typeface="Arimo"/>
                <a:cs typeface="Arimo"/>
              </a:rPr>
              <a:t>(C)  </a:t>
            </a:r>
            <a:r>
              <a:rPr sz="2200" spc="-45" dirty="0">
                <a:solidFill>
                  <a:prstClr val="black"/>
                </a:solidFill>
                <a:latin typeface="Arimo"/>
                <a:cs typeface="Arimo"/>
              </a:rPr>
              <a:t>bits.</a:t>
            </a:r>
            <a:endParaRPr sz="2200" dirty="0">
              <a:solidFill>
                <a:prstClr val="black"/>
              </a:solidFill>
              <a:latin typeface="Arimo"/>
              <a:cs typeface="Arimo"/>
            </a:endParaRPr>
          </a:p>
        </p:txBody>
      </p:sp>
      <p:sp>
        <p:nvSpPr>
          <p:cNvPr id="5" name="object 5"/>
          <p:cNvSpPr txBox="1"/>
          <p:nvPr/>
        </p:nvSpPr>
        <p:spPr>
          <a:xfrm>
            <a:off x="3438038" y="3924363"/>
            <a:ext cx="2210435" cy="362585"/>
          </a:xfrm>
          <a:prstGeom prst="rect">
            <a:avLst/>
          </a:prstGeom>
        </p:spPr>
        <p:txBody>
          <a:bodyPr vert="horz" wrap="square" lIns="0" tIns="13970" rIns="0" bIns="0" rtlCol="0">
            <a:spAutoFit/>
          </a:bodyPr>
          <a:lstStyle/>
          <a:p>
            <a:pPr marL="12700">
              <a:spcBef>
                <a:spcPts val="110"/>
              </a:spcBef>
            </a:pPr>
            <a:r>
              <a:rPr sz="2200" spc="-100" dirty="0">
                <a:solidFill>
                  <a:prstClr val="black"/>
                </a:solidFill>
                <a:latin typeface="Arimo"/>
                <a:cs typeface="Arimo"/>
              </a:rPr>
              <a:t>Block</a:t>
            </a:r>
            <a:r>
              <a:rPr sz="2200" spc="-300" dirty="0">
                <a:solidFill>
                  <a:prstClr val="black"/>
                </a:solidFill>
                <a:latin typeface="Arimo"/>
                <a:cs typeface="Arimo"/>
              </a:rPr>
              <a:t> </a:t>
            </a:r>
            <a:r>
              <a:rPr sz="2200" spc="-95" dirty="0">
                <a:solidFill>
                  <a:prstClr val="black"/>
                </a:solidFill>
                <a:latin typeface="Arimo"/>
                <a:cs typeface="Arimo"/>
              </a:rPr>
              <a:t>diagram</a:t>
            </a:r>
            <a:endParaRPr sz="2200" dirty="0">
              <a:solidFill>
                <a:prstClr val="black"/>
              </a:solidFill>
              <a:latin typeface="Arimo"/>
              <a:cs typeface="Arimo"/>
            </a:endParaRPr>
          </a:p>
        </p:txBody>
      </p:sp>
      <p:sp>
        <p:nvSpPr>
          <p:cNvPr id="6" name="object 6"/>
          <p:cNvSpPr txBox="1"/>
          <p:nvPr/>
        </p:nvSpPr>
        <p:spPr>
          <a:xfrm>
            <a:off x="6477360" y="4083749"/>
            <a:ext cx="1837055" cy="362585"/>
          </a:xfrm>
          <a:prstGeom prst="rect">
            <a:avLst/>
          </a:prstGeom>
        </p:spPr>
        <p:txBody>
          <a:bodyPr vert="horz" wrap="square" lIns="0" tIns="13970" rIns="0" bIns="0" rtlCol="0">
            <a:spAutoFit/>
          </a:bodyPr>
          <a:lstStyle/>
          <a:p>
            <a:pPr marL="12700">
              <a:spcBef>
                <a:spcPts val="110"/>
              </a:spcBef>
            </a:pPr>
            <a:r>
              <a:rPr sz="2200" spc="-95" dirty="0">
                <a:solidFill>
                  <a:prstClr val="black"/>
                </a:solidFill>
                <a:latin typeface="Arimo"/>
                <a:cs typeface="Arimo"/>
              </a:rPr>
              <a:t>Truth</a:t>
            </a:r>
            <a:r>
              <a:rPr sz="2200" spc="-270" dirty="0">
                <a:solidFill>
                  <a:prstClr val="black"/>
                </a:solidFill>
                <a:latin typeface="Arimo"/>
                <a:cs typeface="Arimo"/>
              </a:rPr>
              <a:t> </a:t>
            </a:r>
            <a:r>
              <a:rPr sz="2200" spc="-50" dirty="0">
                <a:solidFill>
                  <a:prstClr val="black"/>
                </a:solidFill>
                <a:latin typeface="Arimo"/>
                <a:cs typeface="Arimo"/>
              </a:rPr>
              <a:t>table</a:t>
            </a:r>
            <a:endParaRPr sz="2200" dirty="0">
              <a:solidFill>
                <a:prstClr val="black"/>
              </a:solidFill>
              <a:latin typeface="Arimo"/>
              <a:cs typeface="Arimo"/>
            </a:endParaRPr>
          </a:p>
        </p:txBody>
      </p:sp>
      <p:sp>
        <p:nvSpPr>
          <p:cNvPr id="7" name="object 7"/>
          <p:cNvSpPr/>
          <p:nvPr/>
        </p:nvSpPr>
        <p:spPr>
          <a:xfrm>
            <a:off x="6324600" y="3124200"/>
            <a:ext cx="1313688" cy="981456"/>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8" name="object 8"/>
          <p:cNvSpPr txBox="1"/>
          <p:nvPr/>
        </p:nvSpPr>
        <p:spPr>
          <a:xfrm>
            <a:off x="4387362" y="4627626"/>
            <a:ext cx="3103684" cy="773930"/>
          </a:xfrm>
          <a:prstGeom prst="rect">
            <a:avLst/>
          </a:prstGeom>
        </p:spPr>
        <p:txBody>
          <a:bodyPr vert="horz" wrap="square" lIns="0" tIns="116205" rIns="0" bIns="0" rtlCol="0">
            <a:spAutoFit/>
          </a:bodyPr>
          <a:lstStyle/>
          <a:p>
            <a:pPr marL="12700">
              <a:spcBef>
                <a:spcPts val="915"/>
              </a:spcBef>
              <a:tabLst>
                <a:tab pos="1768475" algn="l"/>
              </a:tabLst>
            </a:pPr>
            <a:r>
              <a:rPr spc="-415" dirty="0">
                <a:solidFill>
                  <a:prstClr val="black"/>
                </a:solidFill>
                <a:latin typeface="Arimo"/>
                <a:cs typeface="Arimo"/>
              </a:rPr>
              <a:t>S</a:t>
            </a:r>
            <a:r>
              <a:rPr lang="en-US" spc="-415" dirty="0">
                <a:solidFill>
                  <a:prstClr val="black"/>
                </a:solidFill>
                <a:latin typeface="Arimo"/>
                <a:cs typeface="Arimo"/>
              </a:rPr>
              <a:t>  </a:t>
            </a:r>
            <a:r>
              <a:rPr lang="en-US" dirty="0"/>
              <a:t> </a:t>
            </a:r>
            <a:r>
              <a:rPr dirty="0"/>
              <a:t>um</a:t>
            </a:r>
            <a:r>
              <a:rPr lang="en-US" spc="-130" dirty="0">
                <a:solidFill>
                  <a:prstClr val="black"/>
                </a:solidFill>
                <a:latin typeface="Arimo"/>
                <a:cs typeface="Arimo"/>
              </a:rPr>
              <a:t> </a:t>
            </a:r>
            <a:r>
              <a:rPr spc="-100" dirty="0">
                <a:solidFill>
                  <a:prstClr val="black"/>
                </a:solidFill>
                <a:latin typeface="Arimo"/>
                <a:cs typeface="Arimo"/>
              </a:rPr>
              <a:t>=</a:t>
            </a:r>
            <a:r>
              <a:rPr lang="en-US" spc="-100" dirty="0">
                <a:solidFill>
                  <a:prstClr val="black"/>
                </a:solidFill>
                <a:latin typeface="Arimo"/>
                <a:cs typeface="Arimo"/>
              </a:rPr>
              <a:t> </a:t>
            </a:r>
            <a:r>
              <a:rPr spc="-195" dirty="0">
                <a:solidFill>
                  <a:prstClr val="black"/>
                </a:solidFill>
                <a:latin typeface="Arimo"/>
                <a:cs typeface="Arimo"/>
              </a:rPr>
              <a:t>A</a:t>
            </a:r>
            <a:r>
              <a:rPr spc="65" dirty="0">
                <a:solidFill>
                  <a:prstClr val="black"/>
                </a:solidFill>
                <a:latin typeface="Arimo"/>
                <a:cs typeface="Arimo"/>
              </a:rPr>
              <a:t>′</a:t>
            </a:r>
            <a:r>
              <a:rPr spc="-204" dirty="0">
                <a:solidFill>
                  <a:prstClr val="black"/>
                </a:solidFill>
                <a:latin typeface="Arimo"/>
                <a:cs typeface="Arimo"/>
              </a:rPr>
              <a:t>B</a:t>
            </a:r>
            <a:r>
              <a:rPr lang="en-US" spc="-204" dirty="0">
                <a:solidFill>
                  <a:prstClr val="black"/>
                </a:solidFill>
                <a:latin typeface="Arimo"/>
                <a:cs typeface="Arimo"/>
              </a:rPr>
              <a:t> </a:t>
            </a:r>
            <a:r>
              <a:rPr spc="-190" dirty="0">
                <a:solidFill>
                  <a:prstClr val="black"/>
                </a:solidFill>
                <a:latin typeface="Arimo"/>
                <a:cs typeface="Arimo"/>
              </a:rPr>
              <a:t>+</a:t>
            </a:r>
            <a:r>
              <a:rPr lang="en-US" spc="-190" dirty="0">
                <a:solidFill>
                  <a:prstClr val="black"/>
                </a:solidFill>
                <a:latin typeface="Arimo"/>
                <a:cs typeface="Arimo"/>
              </a:rPr>
              <a:t> </a:t>
            </a:r>
            <a:r>
              <a:rPr spc="-195" dirty="0">
                <a:solidFill>
                  <a:prstClr val="black"/>
                </a:solidFill>
                <a:latin typeface="Arimo"/>
                <a:cs typeface="Arimo"/>
              </a:rPr>
              <a:t>A</a:t>
            </a:r>
            <a:r>
              <a:rPr lang="en-US" spc="-195" dirty="0">
                <a:solidFill>
                  <a:prstClr val="black"/>
                </a:solidFill>
                <a:latin typeface="Arimo"/>
                <a:cs typeface="Arimo"/>
              </a:rPr>
              <a:t> </a:t>
            </a:r>
            <a:r>
              <a:rPr spc="-225" dirty="0">
                <a:solidFill>
                  <a:prstClr val="black"/>
                </a:solidFill>
                <a:latin typeface="Arimo"/>
                <a:cs typeface="Arimo"/>
              </a:rPr>
              <a:t>B</a:t>
            </a:r>
            <a:r>
              <a:rPr spc="65" dirty="0">
                <a:solidFill>
                  <a:prstClr val="black"/>
                </a:solidFill>
                <a:latin typeface="Arimo"/>
                <a:cs typeface="Arimo"/>
              </a:rPr>
              <a:t>′</a:t>
            </a:r>
            <a:r>
              <a:rPr lang="en-US" spc="65" dirty="0">
                <a:solidFill>
                  <a:prstClr val="black"/>
                </a:solidFill>
                <a:latin typeface="Arimo"/>
                <a:cs typeface="Arimo"/>
              </a:rPr>
              <a:t> </a:t>
            </a:r>
            <a:r>
              <a:rPr spc="-165" dirty="0">
                <a:solidFill>
                  <a:prstClr val="black"/>
                </a:solidFill>
                <a:latin typeface="Arimo"/>
                <a:cs typeface="Arimo"/>
              </a:rPr>
              <a:t>=</a:t>
            </a:r>
            <a:r>
              <a:rPr lang="en-US" spc="-165" dirty="0">
                <a:solidFill>
                  <a:prstClr val="black"/>
                </a:solidFill>
                <a:latin typeface="Arimo"/>
                <a:cs typeface="Arimo"/>
              </a:rPr>
              <a:t>   </a:t>
            </a:r>
            <a:r>
              <a:rPr spc="-160" dirty="0">
                <a:solidFill>
                  <a:prstClr val="black"/>
                </a:solidFill>
                <a:latin typeface="Arimo"/>
                <a:cs typeface="Arimo"/>
              </a:rPr>
              <a:t>A</a:t>
            </a:r>
            <a:r>
              <a:rPr lang="en-US" spc="-160" dirty="0">
                <a:solidFill>
                  <a:prstClr val="black"/>
                </a:solidFill>
                <a:latin typeface="Arimo"/>
                <a:cs typeface="Arimo"/>
              </a:rPr>
              <a:t>  </a:t>
            </a:r>
            <a:r>
              <a:rPr dirty="0">
                <a:solidFill>
                  <a:prstClr val="black"/>
                </a:solidFill>
                <a:latin typeface="Arimo"/>
                <a:cs typeface="Arimo"/>
              </a:rPr>
              <a:t>	</a:t>
            </a:r>
            <a:r>
              <a:rPr lang="en-US" dirty="0">
                <a:solidFill>
                  <a:prstClr val="black"/>
                </a:solidFill>
                <a:latin typeface="Arimo"/>
                <a:cs typeface="Arimo"/>
              </a:rPr>
              <a:t>    </a:t>
            </a:r>
            <a:r>
              <a:rPr spc="-225" dirty="0">
                <a:solidFill>
                  <a:prstClr val="black"/>
                </a:solidFill>
                <a:latin typeface="Arimo"/>
                <a:cs typeface="Arimo"/>
              </a:rPr>
              <a:t>B</a:t>
            </a:r>
            <a:endParaRPr dirty="0">
              <a:solidFill>
                <a:prstClr val="black"/>
              </a:solidFill>
              <a:latin typeface="Arimo"/>
              <a:cs typeface="Arimo"/>
            </a:endParaRPr>
          </a:p>
          <a:p>
            <a:pPr marL="368935">
              <a:spcBef>
                <a:spcPts val="819"/>
              </a:spcBef>
            </a:pPr>
            <a:r>
              <a:rPr lang="en-US" spc="-140" dirty="0">
                <a:solidFill>
                  <a:prstClr val="black"/>
                </a:solidFill>
                <a:latin typeface="Arimo"/>
                <a:cs typeface="Arimo"/>
              </a:rPr>
              <a:t>	</a:t>
            </a:r>
            <a:r>
              <a:rPr spc="-140" dirty="0">
                <a:solidFill>
                  <a:prstClr val="black"/>
                </a:solidFill>
                <a:latin typeface="Arimo"/>
                <a:cs typeface="Arimo"/>
              </a:rPr>
              <a:t>Carry=AB</a:t>
            </a:r>
            <a:endParaRPr dirty="0">
              <a:solidFill>
                <a:prstClr val="black"/>
              </a:solidFill>
              <a:latin typeface="Arimo"/>
              <a:cs typeface="Arimo"/>
            </a:endParaRPr>
          </a:p>
        </p:txBody>
      </p:sp>
      <p:sp>
        <p:nvSpPr>
          <p:cNvPr id="9" name="object 9"/>
          <p:cNvSpPr/>
          <p:nvPr/>
        </p:nvSpPr>
        <p:spPr>
          <a:xfrm>
            <a:off x="6095999" y="4783059"/>
            <a:ext cx="228600" cy="152400"/>
          </a:xfrm>
          <a:prstGeom prst="rect">
            <a:avLst/>
          </a:prstGeom>
          <a:blipFill>
            <a:blip r:embed="rId3" cstate="print"/>
            <a:stretch>
              <a:fillRect/>
            </a:stretch>
          </a:blipFill>
        </p:spPr>
        <p:txBody>
          <a:bodyPr wrap="square" lIns="0" tIns="0" rIns="0" bIns="0" rtlCol="0"/>
          <a:lstStyle/>
          <a:p>
            <a:endParaRPr dirty="0">
              <a:solidFill>
                <a:prstClr val="black"/>
              </a:solidFill>
              <a:latin typeface="Calibri"/>
            </a:endParaRPr>
          </a:p>
        </p:txBody>
      </p:sp>
      <p:sp>
        <p:nvSpPr>
          <p:cNvPr id="10" name="object 10"/>
          <p:cNvSpPr/>
          <p:nvPr/>
        </p:nvSpPr>
        <p:spPr>
          <a:xfrm>
            <a:off x="3657600" y="3429000"/>
            <a:ext cx="1085088" cy="399288"/>
          </a:xfrm>
          <a:prstGeom prst="rect">
            <a:avLst/>
          </a:prstGeom>
          <a:blipFill>
            <a:blip r:embed="rId4" cstate="print"/>
            <a:stretch>
              <a:fillRect/>
            </a:stretch>
          </a:blipFill>
        </p:spPr>
        <p:txBody>
          <a:bodyPr wrap="square" lIns="0" tIns="0" rIns="0" bIns="0" rtlCol="0"/>
          <a:lstStyle/>
          <a:p>
            <a:endParaRPr dirty="0">
              <a:solidFill>
                <a:prstClr val="black"/>
              </a:solidFill>
              <a:latin typeface="Calibri"/>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3</a:t>
            </a:fld>
            <a:endParaRPr spc="-9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a:extLst>
              <a:ext uri="{FF2B5EF4-FFF2-40B4-BE49-F238E27FC236}">
                <a16:creationId xmlns:a16="http://schemas.microsoft.com/office/drawing/2014/main" id="{29D0EB84-6621-4A01-8631-6FEE65F1A395}"/>
              </a:ext>
            </a:extLst>
          </p:cNvPr>
          <p:cNvSpPr>
            <a:spLocks noChangeArrowheads="1"/>
          </p:cNvSpPr>
          <p:nvPr/>
        </p:nvSpPr>
        <p:spPr bwMode="auto">
          <a:xfrm>
            <a:off x="2189163" y="1427164"/>
            <a:ext cx="776605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defTabSz="457200" eaLnBrk="0" fontAlgn="base" hangingPunct="0">
              <a:lnSpc>
                <a:spcPct val="100000"/>
              </a:lnSpc>
              <a:spcBef>
                <a:spcPct val="0"/>
              </a:spcBef>
              <a:spcAft>
                <a:spcPct val="0"/>
              </a:spcAft>
              <a:buNone/>
            </a:pPr>
            <a:r>
              <a:rPr lang="en-US" altLang="en-US" sz="2100">
                <a:solidFill>
                  <a:srgbClr val="000000"/>
                </a:solidFill>
                <a:latin typeface="Times New Roman" panose="02020603050405020304" pitchFamily="18" charset="0"/>
                <a:cs typeface="Times New Roman" panose="02020603050405020304" pitchFamily="18" charset="0"/>
              </a:rPr>
              <a:t>	The digital data is represented, stored and transmitted as group of binary bits. This group is also called as binary code. The binary code is represented by the number as well as alphanumeric letter.</a:t>
            </a:r>
            <a:endParaRPr lang="en-IN" altLang="en-US" sz="2100">
              <a:solidFill>
                <a:prstClr val="black"/>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8049064-85D2-454D-A786-DB3B06C47CB5}"/>
              </a:ext>
            </a:extLst>
          </p:cNvPr>
          <p:cNvSpPr txBox="1"/>
          <p:nvPr/>
        </p:nvSpPr>
        <p:spPr>
          <a:xfrm>
            <a:off x="4267201" y="609601"/>
            <a:ext cx="3440113" cy="461963"/>
          </a:xfrm>
          <a:prstGeom prst="rect">
            <a:avLst/>
          </a:prstGeom>
          <a:noFill/>
        </p:spPr>
        <p:txBody>
          <a:bodyPr>
            <a:spAutoFit/>
          </a:bodyPr>
          <a:lstStyle/>
          <a:p>
            <a:pPr algn="ctr" defTabSz="457200" eaLnBrk="0" fontAlgn="base" hangingPunct="0">
              <a:spcBef>
                <a:spcPct val="0"/>
              </a:spcBef>
              <a:spcAft>
                <a:spcPct val="0"/>
              </a:spcAft>
              <a:defRPr/>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meant by code?</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9396" name="TextBox 3">
            <a:extLst>
              <a:ext uri="{FF2B5EF4-FFF2-40B4-BE49-F238E27FC236}">
                <a16:creationId xmlns:a16="http://schemas.microsoft.com/office/drawing/2014/main" id="{8F39D312-DACE-4820-9145-4599FE8C9021}"/>
              </a:ext>
            </a:extLst>
          </p:cNvPr>
          <p:cNvSpPr txBox="1">
            <a:spLocks noChangeArrowheads="1"/>
          </p:cNvSpPr>
          <p:nvPr/>
        </p:nvSpPr>
        <p:spPr bwMode="auto">
          <a:xfrm>
            <a:off x="2212976" y="3346451"/>
            <a:ext cx="38830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457200" eaLnBrk="0" fontAlgn="base" hangingPunct="0">
              <a:lnSpc>
                <a:spcPct val="100000"/>
              </a:lnSpc>
              <a:spcBef>
                <a:spcPct val="0"/>
              </a:spcBef>
              <a:spcAft>
                <a:spcPct val="0"/>
              </a:spcAft>
              <a:buNone/>
            </a:pPr>
            <a:r>
              <a:rPr lang="en-US" altLang="en-US" sz="2100">
                <a:solidFill>
                  <a:prstClr val="black"/>
                </a:solidFill>
                <a:latin typeface="Times New Roman" panose="02020603050405020304" pitchFamily="18" charset="0"/>
                <a:cs typeface="Times New Roman" panose="02020603050405020304" pitchFamily="18" charset="0"/>
              </a:rPr>
              <a:t>Codes are classified in to 2 types</a:t>
            </a:r>
            <a:endParaRPr lang="en-IN" altLang="en-US" sz="2100">
              <a:solidFill>
                <a:prstClr val="black"/>
              </a:solidFill>
              <a:latin typeface="Times New Roman" panose="02020603050405020304" pitchFamily="18" charset="0"/>
              <a:cs typeface="Times New Roman" panose="02020603050405020304" pitchFamily="18" charset="0"/>
            </a:endParaRPr>
          </a:p>
        </p:txBody>
      </p:sp>
      <p:sp>
        <p:nvSpPr>
          <p:cNvPr id="59397" name="TextBox 4">
            <a:extLst>
              <a:ext uri="{FF2B5EF4-FFF2-40B4-BE49-F238E27FC236}">
                <a16:creationId xmlns:a16="http://schemas.microsoft.com/office/drawing/2014/main" id="{E7233785-F9E8-4295-AB18-A37FE9F40BD6}"/>
              </a:ext>
            </a:extLst>
          </p:cNvPr>
          <p:cNvSpPr txBox="1">
            <a:spLocks noChangeArrowheads="1"/>
          </p:cNvSpPr>
          <p:nvPr/>
        </p:nvSpPr>
        <p:spPr bwMode="auto">
          <a:xfrm>
            <a:off x="2743200" y="3867150"/>
            <a:ext cx="43370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457200" eaLnBrk="0" fontAlgn="base" hangingPunct="0">
              <a:lnSpc>
                <a:spcPct val="150000"/>
              </a:lnSpc>
              <a:spcBef>
                <a:spcPct val="0"/>
              </a:spcBef>
              <a:spcAft>
                <a:spcPct val="0"/>
              </a:spcAft>
            </a:pPr>
            <a:r>
              <a:rPr lang="en-US" altLang="en-US" sz="2100">
                <a:solidFill>
                  <a:prstClr val="black"/>
                </a:solidFill>
                <a:latin typeface="Times New Roman" panose="02020603050405020304" pitchFamily="18" charset="0"/>
                <a:cs typeface="Times New Roman" panose="02020603050405020304" pitchFamily="18" charset="0"/>
              </a:rPr>
              <a:t>Weighted </a:t>
            </a:r>
          </a:p>
          <a:p>
            <a:pPr defTabSz="457200" eaLnBrk="0" fontAlgn="base" hangingPunct="0">
              <a:lnSpc>
                <a:spcPct val="150000"/>
              </a:lnSpc>
              <a:spcBef>
                <a:spcPct val="0"/>
              </a:spcBef>
              <a:spcAft>
                <a:spcPct val="0"/>
              </a:spcAft>
            </a:pPr>
            <a:r>
              <a:rPr lang="en-US" altLang="en-US" sz="2100">
                <a:solidFill>
                  <a:prstClr val="black"/>
                </a:solidFill>
                <a:latin typeface="Times New Roman" panose="02020603050405020304" pitchFamily="18" charset="0"/>
                <a:cs typeface="Times New Roman" panose="02020603050405020304" pitchFamily="18" charset="0"/>
              </a:rPr>
              <a:t>Non-weighted</a:t>
            </a:r>
            <a:endParaRPr lang="en-IN" altLang="en-US" sz="210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Box 1">
            <a:extLst>
              <a:ext uri="{FF2B5EF4-FFF2-40B4-BE49-F238E27FC236}">
                <a16:creationId xmlns:a16="http://schemas.microsoft.com/office/drawing/2014/main" id="{C31227D4-F2CB-45F7-B090-3F6CC09FAC5C}"/>
              </a:ext>
            </a:extLst>
          </p:cNvPr>
          <p:cNvSpPr txBox="1">
            <a:spLocks noChangeArrowheads="1"/>
          </p:cNvSpPr>
          <p:nvPr/>
        </p:nvSpPr>
        <p:spPr bwMode="auto">
          <a:xfrm>
            <a:off x="1905000" y="1143000"/>
            <a:ext cx="83058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defTabSz="457200" eaLnBrk="0" fontAlgn="base" hangingPunct="0">
              <a:lnSpc>
                <a:spcPct val="100000"/>
              </a:lnSpc>
              <a:spcBef>
                <a:spcPct val="0"/>
              </a:spcBef>
              <a:spcAft>
                <a:spcPct val="0"/>
              </a:spcAft>
            </a:pPr>
            <a:r>
              <a:rPr lang="en-US" altLang="en-US" sz="2100">
                <a:solidFill>
                  <a:prstClr val="black"/>
                </a:solidFill>
                <a:latin typeface="Times New Roman" panose="02020603050405020304" pitchFamily="18" charset="0"/>
                <a:cs typeface="Times New Roman" panose="02020603050405020304" pitchFamily="18" charset="0"/>
              </a:rPr>
              <a:t>In weighted code, each digit position has a weight or value. </a:t>
            </a:r>
          </a:p>
          <a:p>
            <a:pPr algn="just" defTabSz="457200" eaLnBrk="0" fontAlgn="base" hangingPunct="0">
              <a:lnSpc>
                <a:spcPct val="100000"/>
              </a:lnSpc>
              <a:spcBef>
                <a:spcPct val="0"/>
              </a:spcBef>
              <a:spcAft>
                <a:spcPct val="0"/>
              </a:spcAft>
            </a:pPr>
            <a:r>
              <a:rPr lang="en-US" altLang="en-US" sz="2100">
                <a:solidFill>
                  <a:prstClr val="black"/>
                </a:solidFill>
                <a:latin typeface="Times New Roman" panose="02020603050405020304" pitchFamily="18" charset="0"/>
                <a:cs typeface="Times New Roman" panose="02020603050405020304" pitchFamily="18" charset="0"/>
              </a:rPr>
              <a:t>The sum of all digits multiplied by a weight gives a total amount being represented.</a:t>
            </a:r>
          </a:p>
          <a:p>
            <a:pPr algn="just" defTabSz="457200" eaLnBrk="0" fontAlgn="base" hangingPunct="0">
              <a:lnSpc>
                <a:spcPct val="100000"/>
              </a:lnSpc>
              <a:spcBef>
                <a:spcPct val="0"/>
              </a:spcBef>
              <a:spcAft>
                <a:spcPct val="0"/>
              </a:spcAft>
            </a:pPr>
            <a:r>
              <a:rPr lang="en-US" altLang="en-US" sz="2100">
                <a:solidFill>
                  <a:prstClr val="black"/>
                </a:solidFill>
                <a:latin typeface="Times New Roman" panose="02020603050405020304" pitchFamily="18" charset="0"/>
                <a:cs typeface="Times New Roman" panose="02020603050405020304" pitchFamily="18" charset="0"/>
              </a:rPr>
              <a:t>BCD or 8421 is a type of weighted code where each digit position is assigned a specific weight.</a:t>
            </a:r>
            <a:endParaRPr lang="en-IN" altLang="en-US" sz="2100">
              <a:solidFill>
                <a:prstClr val="black"/>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3545EC2-9E29-4391-B365-3B3309B57EE0}"/>
              </a:ext>
            </a:extLst>
          </p:cNvPr>
          <p:cNvSpPr txBox="1"/>
          <p:nvPr/>
        </p:nvSpPr>
        <p:spPr>
          <a:xfrm>
            <a:off x="4191001" y="334964"/>
            <a:ext cx="3052763" cy="460375"/>
          </a:xfrm>
          <a:prstGeom prst="rect">
            <a:avLst/>
          </a:prstGeom>
          <a:noFill/>
        </p:spPr>
        <p:txBody>
          <a:bodyPr>
            <a:spAutoFit/>
          </a:bodyPr>
          <a:lstStyle/>
          <a:p>
            <a:pPr algn="ctr" defTabSz="457200" eaLnBrk="0" fontAlgn="base" hangingPunct="0">
              <a:spcBef>
                <a:spcPct val="0"/>
              </a:spcBef>
              <a:spcAft>
                <a:spcPct val="0"/>
              </a:spcAft>
              <a:defRPr/>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WEIGHTED CODE</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0420" name="Rectangle 3">
            <a:extLst>
              <a:ext uri="{FF2B5EF4-FFF2-40B4-BE49-F238E27FC236}">
                <a16:creationId xmlns:a16="http://schemas.microsoft.com/office/drawing/2014/main" id="{5A665453-8AFE-426D-8249-BF0612067FA2}"/>
              </a:ext>
            </a:extLst>
          </p:cNvPr>
          <p:cNvSpPr>
            <a:spLocks noChangeArrowheads="1"/>
          </p:cNvSpPr>
          <p:nvPr/>
        </p:nvSpPr>
        <p:spPr bwMode="auto">
          <a:xfrm>
            <a:off x="2057400" y="3962400"/>
            <a:ext cx="84582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defTabSz="457200" eaLnBrk="0" fontAlgn="base" hangingPunct="0">
              <a:lnSpc>
                <a:spcPct val="100000"/>
              </a:lnSpc>
              <a:spcBef>
                <a:spcPct val="0"/>
              </a:spcBef>
              <a:spcAft>
                <a:spcPct val="0"/>
              </a:spcAft>
            </a:pPr>
            <a:r>
              <a:rPr lang="en-US" altLang="en-US" sz="2100">
                <a:solidFill>
                  <a:srgbClr val="3B3835"/>
                </a:solidFill>
                <a:latin typeface="Times New Roman" panose="02020603050405020304" pitchFamily="18" charset="0"/>
                <a:cs typeface="Times New Roman" panose="02020603050405020304" pitchFamily="18" charset="0"/>
              </a:rPr>
              <a:t>In non weighted code there is no positional weight </a:t>
            </a:r>
          </a:p>
          <a:p>
            <a:pPr algn="just" defTabSz="457200" eaLnBrk="0" fontAlgn="base" hangingPunct="0">
              <a:lnSpc>
                <a:spcPct val="100000"/>
              </a:lnSpc>
              <a:spcBef>
                <a:spcPct val="0"/>
              </a:spcBef>
              <a:spcAft>
                <a:spcPct val="0"/>
              </a:spcAft>
            </a:pPr>
            <a:r>
              <a:rPr lang="en-US" altLang="en-US" sz="2100">
                <a:solidFill>
                  <a:srgbClr val="3B3835"/>
                </a:solidFill>
                <a:latin typeface="Times New Roman" panose="02020603050405020304" pitchFamily="18" charset="0"/>
                <a:cs typeface="Times New Roman" panose="02020603050405020304" pitchFamily="18" charset="0"/>
              </a:rPr>
              <a:t>i.e., Each position within the binary number is not assigned a prefix value.</a:t>
            </a:r>
          </a:p>
          <a:p>
            <a:pPr algn="just" defTabSz="457200" eaLnBrk="0" fontAlgn="base" hangingPunct="0">
              <a:lnSpc>
                <a:spcPct val="100000"/>
              </a:lnSpc>
              <a:spcBef>
                <a:spcPct val="0"/>
              </a:spcBef>
              <a:spcAft>
                <a:spcPct val="0"/>
              </a:spcAft>
            </a:pPr>
            <a:r>
              <a:rPr lang="en-US" altLang="en-US" sz="2100">
                <a:solidFill>
                  <a:srgbClr val="3B3835"/>
                </a:solidFill>
                <a:latin typeface="Times New Roman" panose="02020603050405020304" pitchFamily="18" charset="0"/>
                <a:cs typeface="Times New Roman" panose="02020603050405020304" pitchFamily="18" charset="0"/>
              </a:rPr>
              <a:t>No specific positions are assigned to bit positions in non weighted code.</a:t>
            </a:r>
          </a:p>
          <a:p>
            <a:pPr algn="just" defTabSz="457200" eaLnBrk="0" fontAlgn="base" hangingPunct="0">
              <a:lnSpc>
                <a:spcPct val="100000"/>
              </a:lnSpc>
              <a:spcBef>
                <a:spcPct val="0"/>
              </a:spcBef>
              <a:spcAft>
                <a:spcPct val="0"/>
              </a:spcAft>
            </a:pPr>
            <a:r>
              <a:rPr lang="en-US" altLang="en-US" sz="2100">
                <a:solidFill>
                  <a:srgbClr val="3B3835"/>
                </a:solidFill>
                <a:latin typeface="Times New Roman" panose="02020603050405020304" pitchFamily="18" charset="0"/>
                <a:cs typeface="Times New Roman" panose="02020603050405020304" pitchFamily="18" charset="0"/>
              </a:rPr>
              <a:t>The non weighted codes are (1) Gray code  (2) Excess-3 code.</a:t>
            </a:r>
            <a:endParaRPr lang="en-IN" altLang="en-US" sz="2100">
              <a:solidFill>
                <a:prstClr val="black"/>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CD2D5E9-46E3-46EE-A907-46AFA39ECB50}"/>
              </a:ext>
            </a:extLst>
          </p:cNvPr>
          <p:cNvSpPr txBox="1"/>
          <p:nvPr/>
        </p:nvSpPr>
        <p:spPr>
          <a:xfrm>
            <a:off x="3506788" y="3206751"/>
            <a:ext cx="4419600" cy="460375"/>
          </a:xfrm>
          <a:prstGeom prst="rect">
            <a:avLst/>
          </a:prstGeom>
          <a:noFill/>
        </p:spPr>
        <p:txBody>
          <a:bodyPr>
            <a:spAutoFit/>
          </a:bodyPr>
          <a:lstStyle/>
          <a:p>
            <a:pPr algn="ctr" defTabSz="457200" eaLnBrk="0" fontAlgn="base" hangingPunct="0">
              <a:spcBef>
                <a:spcPct val="0"/>
              </a:spcBef>
              <a:spcAft>
                <a:spcPct val="0"/>
              </a:spcAft>
              <a:defRPr/>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NON WEIGHTED CODE</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DC77-0628-4BB2-8030-22B6AF29856D}"/>
              </a:ext>
            </a:extLst>
          </p:cNvPr>
          <p:cNvSpPr>
            <a:spLocks noGrp="1"/>
          </p:cNvSpPr>
          <p:nvPr>
            <p:ph type="ctrTitle"/>
          </p:nvPr>
        </p:nvSpPr>
        <p:spPr>
          <a:xfrm>
            <a:off x="2667000" y="1160464"/>
            <a:ext cx="6858000" cy="466725"/>
          </a:xfrm>
        </p:spPr>
        <p:txBody>
          <a:bodyPr>
            <a:normAutofit/>
          </a:bodyPr>
          <a:lstStyle/>
          <a:p>
            <a:pPr>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Code converters</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1443" name="Subtitle 2">
            <a:extLst>
              <a:ext uri="{FF2B5EF4-FFF2-40B4-BE49-F238E27FC236}">
                <a16:creationId xmlns:a16="http://schemas.microsoft.com/office/drawing/2014/main" id="{2E824E29-EB58-41CD-B848-41E9E9C27C4D}"/>
              </a:ext>
            </a:extLst>
          </p:cNvPr>
          <p:cNvSpPr>
            <a:spLocks noGrp="1" noChangeArrowheads="1"/>
          </p:cNvSpPr>
          <p:nvPr>
            <p:ph type="subTitle" idx="1"/>
          </p:nvPr>
        </p:nvSpPr>
        <p:spPr>
          <a:xfrm>
            <a:off x="2108200" y="3133726"/>
            <a:ext cx="3429000" cy="422275"/>
          </a:xfrm>
        </p:spPr>
        <p:txBody>
          <a:bodyPr/>
          <a:lstStyle/>
          <a:p>
            <a:r>
              <a:rPr lang="en-US" altLang="en-US" sz="2100">
                <a:latin typeface="Times New Roman" panose="02020603050405020304" pitchFamily="18" charset="0"/>
                <a:cs typeface="Times New Roman" panose="02020603050405020304" pitchFamily="18" charset="0"/>
              </a:rPr>
              <a:t>Some of the conversions are</a:t>
            </a:r>
            <a:endParaRPr lang="en-IN" altLang="en-US" sz="2100">
              <a:latin typeface="Times New Roman" panose="02020603050405020304" pitchFamily="18" charset="0"/>
              <a:cs typeface="Times New Roman" panose="02020603050405020304" pitchFamily="18" charset="0"/>
            </a:endParaRPr>
          </a:p>
        </p:txBody>
      </p:sp>
      <p:sp>
        <p:nvSpPr>
          <p:cNvPr id="61444" name="TextBox 5">
            <a:extLst>
              <a:ext uri="{FF2B5EF4-FFF2-40B4-BE49-F238E27FC236}">
                <a16:creationId xmlns:a16="http://schemas.microsoft.com/office/drawing/2014/main" id="{8E623751-03AB-4828-A482-E514C7BD5415}"/>
              </a:ext>
            </a:extLst>
          </p:cNvPr>
          <p:cNvSpPr txBox="1">
            <a:spLocks noChangeArrowheads="1"/>
          </p:cNvSpPr>
          <p:nvPr/>
        </p:nvSpPr>
        <p:spPr bwMode="auto">
          <a:xfrm>
            <a:off x="2249488" y="1936750"/>
            <a:ext cx="765175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defTabSz="457200" eaLnBrk="0" fontAlgn="base" hangingPunct="0">
              <a:lnSpc>
                <a:spcPct val="100000"/>
              </a:lnSpc>
              <a:spcBef>
                <a:spcPct val="0"/>
              </a:spcBef>
              <a:spcAft>
                <a:spcPct val="0"/>
              </a:spcAft>
              <a:buNone/>
            </a:pPr>
            <a:r>
              <a:rPr lang="en-IN" altLang="en-US" sz="2100">
                <a:solidFill>
                  <a:prstClr val="black"/>
                </a:solidFill>
                <a:latin typeface="Times New Roman" panose="02020603050405020304" pitchFamily="18" charset="0"/>
                <a:cs typeface="Times New Roman" panose="02020603050405020304" pitchFamily="18" charset="0"/>
              </a:rPr>
              <a:t>	Code conversion is used to change the data present in one type of binary code to another type of binary code. Some of the codes are BCD, Gray, Excess 3, ASCII and so on.</a:t>
            </a:r>
          </a:p>
        </p:txBody>
      </p:sp>
      <p:sp>
        <p:nvSpPr>
          <p:cNvPr id="61445" name="TextBox 6">
            <a:extLst>
              <a:ext uri="{FF2B5EF4-FFF2-40B4-BE49-F238E27FC236}">
                <a16:creationId xmlns:a16="http://schemas.microsoft.com/office/drawing/2014/main" id="{40FAD541-0A85-47F0-B43E-E1B5EA7795D8}"/>
              </a:ext>
            </a:extLst>
          </p:cNvPr>
          <p:cNvSpPr txBox="1">
            <a:spLocks noChangeArrowheads="1"/>
          </p:cNvSpPr>
          <p:nvPr/>
        </p:nvSpPr>
        <p:spPr bwMode="auto">
          <a:xfrm>
            <a:off x="2230439" y="3695700"/>
            <a:ext cx="49164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457200" eaLnBrk="0" fontAlgn="base" hangingPunct="0">
              <a:lnSpc>
                <a:spcPct val="100000"/>
              </a:lnSpc>
              <a:spcBef>
                <a:spcPct val="0"/>
              </a:spcBef>
              <a:spcAft>
                <a:spcPct val="0"/>
              </a:spcAft>
            </a:pPr>
            <a:r>
              <a:rPr lang="en-US" altLang="en-US" sz="2100">
                <a:solidFill>
                  <a:prstClr val="black"/>
                </a:solidFill>
                <a:latin typeface="Times New Roman" panose="02020603050405020304" pitchFamily="18" charset="0"/>
                <a:cs typeface="Times New Roman" panose="02020603050405020304" pitchFamily="18" charset="0"/>
              </a:rPr>
              <a:t>Binary to Gray code conversion</a:t>
            </a:r>
          </a:p>
          <a:p>
            <a:pPr defTabSz="457200" eaLnBrk="0" fontAlgn="base" hangingPunct="0">
              <a:lnSpc>
                <a:spcPct val="100000"/>
              </a:lnSpc>
              <a:spcBef>
                <a:spcPct val="0"/>
              </a:spcBef>
              <a:spcAft>
                <a:spcPct val="0"/>
              </a:spcAft>
            </a:pPr>
            <a:r>
              <a:rPr lang="en-US" altLang="en-US" sz="2100">
                <a:solidFill>
                  <a:prstClr val="black"/>
                </a:solidFill>
                <a:latin typeface="Times New Roman" panose="02020603050405020304" pitchFamily="18" charset="0"/>
                <a:cs typeface="Times New Roman" panose="02020603050405020304" pitchFamily="18" charset="0"/>
              </a:rPr>
              <a:t>Gray to Binary code conversion</a:t>
            </a:r>
          </a:p>
          <a:p>
            <a:pPr defTabSz="457200" eaLnBrk="0" fontAlgn="base" hangingPunct="0">
              <a:lnSpc>
                <a:spcPct val="100000"/>
              </a:lnSpc>
              <a:spcBef>
                <a:spcPct val="0"/>
              </a:spcBef>
              <a:spcAft>
                <a:spcPct val="0"/>
              </a:spcAft>
            </a:pPr>
            <a:r>
              <a:rPr lang="en-US" altLang="en-US" sz="2100">
                <a:solidFill>
                  <a:prstClr val="black"/>
                </a:solidFill>
                <a:latin typeface="Times New Roman" panose="02020603050405020304" pitchFamily="18" charset="0"/>
                <a:cs typeface="Times New Roman" panose="02020603050405020304" pitchFamily="18" charset="0"/>
              </a:rPr>
              <a:t>BCD to Excess-3 code conversion</a:t>
            </a:r>
          </a:p>
          <a:p>
            <a:pPr defTabSz="457200" eaLnBrk="0" fontAlgn="base" hangingPunct="0">
              <a:lnSpc>
                <a:spcPct val="100000"/>
              </a:lnSpc>
              <a:spcBef>
                <a:spcPct val="0"/>
              </a:spcBef>
              <a:spcAft>
                <a:spcPct val="0"/>
              </a:spcAft>
            </a:pPr>
            <a:r>
              <a:rPr lang="en-US" altLang="en-US" sz="2100">
                <a:solidFill>
                  <a:prstClr val="black"/>
                </a:solidFill>
                <a:latin typeface="Times New Roman" panose="02020603050405020304" pitchFamily="18" charset="0"/>
                <a:cs typeface="Times New Roman" panose="02020603050405020304" pitchFamily="18" charset="0"/>
              </a:rPr>
              <a:t>Excess-3 to BCD code conversion</a:t>
            </a:r>
            <a:endParaRPr lang="en-IN" altLang="en-US" sz="210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66714E-93CC-46FA-83F2-20686980BB4A}"/>
              </a:ext>
            </a:extLst>
          </p:cNvPr>
          <p:cNvSpPr/>
          <p:nvPr/>
        </p:nvSpPr>
        <p:spPr>
          <a:xfrm>
            <a:off x="1905000" y="990601"/>
            <a:ext cx="8458200" cy="2189163"/>
          </a:xfrm>
          <a:prstGeom prst="rect">
            <a:avLst/>
          </a:prstGeom>
        </p:spPr>
        <p:txBody>
          <a:bodyPr>
            <a:spAutoFit/>
          </a:bodyPr>
          <a:lstStyle/>
          <a:p>
            <a:pPr indent="342900" algn="just" defTabSz="457200" eaLnBrk="0" fontAlgn="base" hangingPunct="0">
              <a:lnSpc>
                <a:spcPct val="115000"/>
              </a:lnSpc>
              <a:spcBef>
                <a:spcPct val="0"/>
              </a:spcBef>
              <a:defRPr/>
            </a:pPr>
            <a:r>
              <a:rPr lang="en-IN"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 Gray code is non-weighted code, as the position of </a:t>
            </a:r>
            <a:r>
              <a:rPr lang="en-IN" sz="2400" spc="-15"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bit </a:t>
            </a:r>
            <a:r>
              <a:rPr lang="en-IN"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does not contain any weight. The Gray code </a:t>
            </a:r>
            <a:r>
              <a:rPr lang="en-IN" sz="2400" spc="-1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is </a:t>
            </a:r>
            <a:r>
              <a:rPr lang="en-IN"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 reflective digital code which has the special property that any two subsequent numbers codes differ by only one bit. This </a:t>
            </a:r>
            <a:r>
              <a:rPr lang="en-IN" sz="2400" spc="-1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is </a:t>
            </a:r>
            <a:r>
              <a:rPr lang="en-IN"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also called a unit- distance code. </a:t>
            </a:r>
            <a:endParaRPr lang="en-IN"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6459E48D-6235-446C-8A21-59278E58A16C}"/>
              </a:ext>
            </a:extLst>
          </p:cNvPr>
          <p:cNvSpPr/>
          <p:nvPr/>
        </p:nvSpPr>
        <p:spPr>
          <a:xfrm>
            <a:off x="3810001" y="381000"/>
            <a:ext cx="4354513" cy="490538"/>
          </a:xfrm>
          <a:prstGeom prst="rect">
            <a:avLst/>
          </a:prstGeom>
        </p:spPr>
        <p:txBody>
          <a:bodyPr wrap="none">
            <a:spAutoFit/>
          </a:bodyPr>
          <a:lstStyle/>
          <a:p>
            <a:pPr algn="just" defTabSz="457200" eaLnBrk="0" fontAlgn="base" hangingPunct="0">
              <a:lnSpc>
                <a:spcPct val="115000"/>
              </a:lnSpc>
              <a:spcBef>
                <a:spcPct val="0"/>
              </a:spcBef>
              <a:defRPr/>
            </a:pPr>
            <a:r>
              <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Binary to Gray code conversion</a:t>
            </a:r>
            <a:endParaRPr lang="en-IN" sz="2400" dirty="0">
              <a:solidFill>
                <a:prstClr val="black"/>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2468" name="Rectangle 3">
            <a:extLst>
              <a:ext uri="{FF2B5EF4-FFF2-40B4-BE49-F238E27FC236}">
                <a16:creationId xmlns:a16="http://schemas.microsoft.com/office/drawing/2014/main" id="{A381EC58-C81D-4A21-8ED6-964D72BEB12B}"/>
              </a:ext>
            </a:extLst>
          </p:cNvPr>
          <p:cNvSpPr>
            <a:spLocks noChangeArrowheads="1"/>
          </p:cNvSpPr>
          <p:nvPr/>
        </p:nvSpPr>
        <p:spPr bwMode="auto">
          <a:xfrm>
            <a:off x="2133600" y="3463925"/>
            <a:ext cx="7924800"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defTabSz="457200" eaLnBrk="0" fontAlgn="base" hangingPunct="0">
              <a:lnSpc>
                <a:spcPct val="115000"/>
              </a:lnSpc>
              <a:spcBef>
                <a:spcPct val="0"/>
              </a:spcBef>
              <a:spcAft>
                <a:spcPct val="0"/>
              </a:spcAft>
              <a:buNone/>
            </a:pPr>
            <a:r>
              <a:rPr lang="en-IN" altLang="en-US" sz="210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 generation of 4-bit Gray code can be calculated by using formula.</a:t>
            </a:r>
            <a:endParaRPr lang="en-IN" altLang="en-US" sz="2100">
              <a:solidFill>
                <a:prstClr val="black"/>
              </a:solidFill>
              <a:ea typeface="Calibri" panose="020F0502020204030204" pitchFamily="34" charset="0"/>
              <a:cs typeface="Times New Roman" panose="02020603050405020304" pitchFamily="18" charset="0"/>
            </a:endParaRPr>
          </a:p>
          <a:p>
            <a:pPr defTabSz="457200" eaLnBrk="0" fontAlgn="base" hangingPunct="0">
              <a:lnSpc>
                <a:spcPct val="115000"/>
              </a:lnSpc>
              <a:spcBef>
                <a:spcPct val="0"/>
              </a:spcBef>
              <a:spcAft>
                <a:spcPct val="0"/>
              </a:spcAft>
              <a:buNone/>
            </a:pPr>
            <a:r>
              <a:rPr lang="en-IN" altLang="en-US" sz="2100">
                <a:solidFill>
                  <a:prstClr val="black"/>
                </a:solidFill>
                <a:latin typeface="Times New Roman" panose="02020603050405020304" pitchFamily="18" charset="0"/>
                <a:ea typeface="Calibri" panose="020F0502020204030204" pitchFamily="34" charset="0"/>
                <a:cs typeface="Times New Roman" panose="02020603050405020304" pitchFamily="18" charset="0"/>
              </a:rPr>
              <a:t>G</a:t>
            </a:r>
            <a:r>
              <a:rPr lang="en-IN" altLang="en-US" sz="2100" baseline="-25000">
                <a:solidFill>
                  <a:prstClr val="black"/>
                </a:solidFill>
                <a:latin typeface="Times New Roman" panose="02020603050405020304" pitchFamily="18" charset="0"/>
                <a:ea typeface="Calibri" panose="020F0502020204030204" pitchFamily="34" charset="0"/>
                <a:cs typeface="Times New Roman" panose="02020603050405020304" pitchFamily="18" charset="0"/>
              </a:rPr>
              <a:t>1</a:t>
            </a:r>
            <a:r>
              <a:rPr lang="en-IN" altLang="en-US" sz="2100">
                <a:solidFill>
                  <a:prstClr val="black"/>
                </a:solidFill>
                <a:latin typeface="Symbol" panose="05050102010706020507" pitchFamily="18" charset="2"/>
                <a:ea typeface="Calibri" panose="020F0502020204030204" pitchFamily="34" charset="0"/>
                <a:cs typeface="Times New Roman" panose="02020603050405020304" pitchFamily="18" charset="0"/>
              </a:rPr>
              <a:t> = B</a:t>
            </a:r>
            <a:r>
              <a:rPr lang="en-IN" altLang="en-US" sz="2100" baseline="-25000">
                <a:solidFill>
                  <a:prstClr val="black"/>
                </a:solidFill>
                <a:latin typeface="Symbol" panose="05050102010706020507" pitchFamily="18" charset="2"/>
                <a:ea typeface="Calibri" panose="020F0502020204030204" pitchFamily="34" charset="0"/>
                <a:cs typeface="Times New Roman" panose="02020603050405020304" pitchFamily="18" charset="0"/>
              </a:rPr>
              <a:t>1</a:t>
            </a:r>
            <a:endParaRPr lang="en-IN" altLang="en-US" sz="2100">
              <a:solidFill>
                <a:prstClr val="black"/>
              </a:solidFill>
              <a:ea typeface="Calibri" panose="020F0502020204030204" pitchFamily="34" charset="0"/>
              <a:cs typeface="Times New Roman" panose="02020603050405020304" pitchFamily="18" charset="0"/>
            </a:endParaRPr>
          </a:p>
          <a:p>
            <a:pPr defTabSz="457200" eaLnBrk="0" fontAlgn="base" hangingPunct="0">
              <a:lnSpc>
                <a:spcPct val="115000"/>
              </a:lnSpc>
              <a:spcBef>
                <a:spcPct val="0"/>
              </a:spcBef>
              <a:spcAft>
                <a:spcPct val="0"/>
              </a:spcAft>
              <a:buNone/>
            </a:pPr>
            <a:r>
              <a:rPr lang="en-IN" altLang="en-US" sz="2100">
                <a:solidFill>
                  <a:prstClr val="black"/>
                </a:solidFill>
                <a:latin typeface="Times New Roman" panose="02020603050405020304" pitchFamily="18" charset="0"/>
                <a:ea typeface="Calibri" panose="020F0502020204030204" pitchFamily="34" charset="0"/>
                <a:cs typeface="Times New Roman" panose="02020603050405020304" pitchFamily="18" charset="0"/>
              </a:rPr>
              <a:t>G</a:t>
            </a:r>
            <a:r>
              <a:rPr lang="en-IN" altLang="en-US" sz="2100" baseline="-25000">
                <a:solidFill>
                  <a:prstClr val="black"/>
                </a:solidFill>
                <a:latin typeface="Times New Roman" panose="02020603050405020304" pitchFamily="18" charset="0"/>
                <a:ea typeface="Calibri" panose="020F0502020204030204" pitchFamily="34" charset="0"/>
                <a:cs typeface="Times New Roman" panose="02020603050405020304" pitchFamily="18" charset="0"/>
              </a:rPr>
              <a:t>2</a:t>
            </a:r>
            <a:r>
              <a:rPr lang="en-IN" altLang="en-US" sz="2100">
                <a:solidFill>
                  <a:prstClr val="black"/>
                </a:solidFill>
                <a:latin typeface="Symbol" panose="05050102010706020507" pitchFamily="18" charset="2"/>
                <a:ea typeface="Calibri" panose="020F0502020204030204" pitchFamily="34" charset="0"/>
                <a:cs typeface="Times New Roman" panose="02020603050405020304" pitchFamily="18" charset="0"/>
              </a:rPr>
              <a:t> = B</a:t>
            </a:r>
            <a:r>
              <a:rPr lang="en-IN" altLang="en-US" sz="2100" baseline="-25000">
                <a:solidFill>
                  <a:prstClr val="black"/>
                </a:solidFill>
                <a:latin typeface="Symbol" panose="05050102010706020507" pitchFamily="18" charset="2"/>
                <a:ea typeface="Calibri" panose="020F0502020204030204" pitchFamily="34" charset="0"/>
                <a:cs typeface="Times New Roman" panose="02020603050405020304" pitchFamily="18" charset="0"/>
              </a:rPr>
              <a:t>1</a:t>
            </a:r>
            <a:r>
              <a:rPr lang="en-IN" altLang="en-US" sz="2100">
                <a:solidFill>
                  <a:prstClr val="black"/>
                </a:solidFill>
                <a:latin typeface="Symbol" panose="05050102010706020507" pitchFamily="18" charset="2"/>
                <a:ea typeface="Calibri" panose="020F0502020204030204" pitchFamily="34" charset="0"/>
                <a:cs typeface="Times New Roman" panose="02020603050405020304" pitchFamily="18" charset="0"/>
              </a:rPr>
              <a:t>ÅB</a:t>
            </a:r>
            <a:r>
              <a:rPr lang="en-IN" altLang="en-US" sz="2100" baseline="-25000">
                <a:solidFill>
                  <a:prstClr val="black"/>
                </a:solidFill>
                <a:latin typeface="Symbol" panose="05050102010706020507" pitchFamily="18" charset="2"/>
                <a:ea typeface="Calibri" panose="020F0502020204030204" pitchFamily="34" charset="0"/>
                <a:cs typeface="Times New Roman" panose="02020603050405020304" pitchFamily="18" charset="0"/>
              </a:rPr>
              <a:t>2</a:t>
            </a:r>
            <a:endParaRPr lang="en-IN" altLang="en-US" sz="2100">
              <a:solidFill>
                <a:prstClr val="black"/>
              </a:solidFill>
              <a:ea typeface="Calibri" panose="020F0502020204030204" pitchFamily="34" charset="0"/>
              <a:cs typeface="Times New Roman" panose="02020603050405020304" pitchFamily="18" charset="0"/>
            </a:endParaRPr>
          </a:p>
          <a:p>
            <a:pPr defTabSz="457200" eaLnBrk="0" fontAlgn="base" hangingPunct="0">
              <a:lnSpc>
                <a:spcPct val="115000"/>
              </a:lnSpc>
              <a:spcBef>
                <a:spcPct val="0"/>
              </a:spcBef>
              <a:spcAft>
                <a:spcPct val="0"/>
              </a:spcAft>
              <a:buNone/>
            </a:pPr>
            <a:r>
              <a:rPr lang="en-IN" altLang="en-US" sz="2100">
                <a:solidFill>
                  <a:prstClr val="black"/>
                </a:solidFill>
                <a:latin typeface="Times New Roman" panose="02020603050405020304" pitchFamily="18" charset="0"/>
                <a:ea typeface="Calibri" panose="020F0502020204030204" pitchFamily="34" charset="0"/>
                <a:cs typeface="Times New Roman" panose="02020603050405020304" pitchFamily="18" charset="0"/>
              </a:rPr>
              <a:t>G</a:t>
            </a:r>
            <a:r>
              <a:rPr lang="en-IN" altLang="en-US" sz="2100" baseline="-25000">
                <a:solidFill>
                  <a:prstClr val="black"/>
                </a:solidFill>
                <a:latin typeface="Times New Roman" panose="02020603050405020304" pitchFamily="18" charset="0"/>
                <a:ea typeface="Calibri" panose="020F0502020204030204" pitchFamily="34" charset="0"/>
                <a:cs typeface="Times New Roman" panose="02020603050405020304" pitchFamily="18" charset="0"/>
              </a:rPr>
              <a:t>3</a:t>
            </a:r>
            <a:r>
              <a:rPr lang="en-IN" altLang="en-US" sz="2100">
                <a:solidFill>
                  <a:prstClr val="black"/>
                </a:solidFill>
                <a:latin typeface="Symbol" panose="05050102010706020507" pitchFamily="18" charset="2"/>
                <a:ea typeface="Calibri" panose="020F0502020204030204" pitchFamily="34" charset="0"/>
                <a:cs typeface="Times New Roman" panose="02020603050405020304" pitchFamily="18" charset="0"/>
              </a:rPr>
              <a:t> = B</a:t>
            </a:r>
            <a:r>
              <a:rPr lang="en-IN" altLang="en-US" sz="2100" baseline="-25000">
                <a:solidFill>
                  <a:prstClr val="black"/>
                </a:solidFill>
                <a:latin typeface="Symbol" panose="05050102010706020507" pitchFamily="18" charset="2"/>
                <a:ea typeface="Calibri" panose="020F0502020204030204" pitchFamily="34" charset="0"/>
                <a:cs typeface="Times New Roman" panose="02020603050405020304" pitchFamily="18" charset="0"/>
              </a:rPr>
              <a:t>2</a:t>
            </a:r>
            <a:r>
              <a:rPr lang="en-IN" altLang="en-US" sz="2100">
                <a:solidFill>
                  <a:prstClr val="black"/>
                </a:solidFill>
                <a:latin typeface="Symbol" panose="05050102010706020507" pitchFamily="18" charset="2"/>
                <a:ea typeface="Calibri" panose="020F0502020204030204" pitchFamily="34" charset="0"/>
                <a:cs typeface="Times New Roman" panose="02020603050405020304" pitchFamily="18" charset="0"/>
              </a:rPr>
              <a:t>ÅB</a:t>
            </a:r>
            <a:r>
              <a:rPr lang="en-IN" altLang="en-US" sz="2100" baseline="-25000">
                <a:solidFill>
                  <a:prstClr val="black"/>
                </a:solidFill>
                <a:latin typeface="Symbol" panose="05050102010706020507" pitchFamily="18" charset="2"/>
                <a:ea typeface="Calibri" panose="020F0502020204030204" pitchFamily="34" charset="0"/>
                <a:cs typeface="Times New Roman" panose="02020603050405020304" pitchFamily="18" charset="0"/>
              </a:rPr>
              <a:t>3</a:t>
            </a:r>
            <a:endParaRPr lang="en-IN" altLang="en-US" sz="2100">
              <a:solidFill>
                <a:prstClr val="black"/>
              </a:solidFill>
              <a:ea typeface="Calibri" panose="020F0502020204030204" pitchFamily="34" charset="0"/>
              <a:cs typeface="Times New Roman" panose="02020603050405020304" pitchFamily="18" charset="0"/>
            </a:endParaRPr>
          </a:p>
          <a:p>
            <a:pPr defTabSz="457200" eaLnBrk="0" fontAlgn="base" hangingPunct="0">
              <a:lnSpc>
                <a:spcPct val="115000"/>
              </a:lnSpc>
              <a:spcBef>
                <a:spcPct val="0"/>
              </a:spcBef>
              <a:spcAft>
                <a:spcPct val="0"/>
              </a:spcAft>
              <a:buNone/>
            </a:pPr>
            <a:r>
              <a:rPr lang="en-IN" altLang="en-US" sz="2100">
                <a:solidFill>
                  <a:prstClr val="black"/>
                </a:solidFill>
                <a:latin typeface="Times New Roman" panose="02020603050405020304" pitchFamily="18" charset="0"/>
                <a:ea typeface="Calibri" panose="020F0502020204030204" pitchFamily="34" charset="0"/>
                <a:cs typeface="Times New Roman" panose="02020603050405020304" pitchFamily="18" charset="0"/>
              </a:rPr>
              <a:t>G</a:t>
            </a:r>
            <a:r>
              <a:rPr lang="en-IN" altLang="en-US" sz="2100" baseline="-25000">
                <a:solidFill>
                  <a:prstClr val="black"/>
                </a:solidFill>
                <a:latin typeface="Times New Roman" panose="02020603050405020304" pitchFamily="18" charset="0"/>
                <a:ea typeface="Calibri" panose="020F0502020204030204" pitchFamily="34" charset="0"/>
                <a:cs typeface="Times New Roman" panose="02020603050405020304" pitchFamily="18" charset="0"/>
              </a:rPr>
              <a:t>4</a:t>
            </a:r>
            <a:r>
              <a:rPr lang="en-IN" altLang="en-US" sz="2100">
                <a:solidFill>
                  <a:prstClr val="black"/>
                </a:solidFill>
                <a:latin typeface="Symbol" panose="05050102010706020507" pitchFamily="18" charset="2"/>
                <a:ea typeface="Calibri" panose="020F0502020204030204" pitchFamily="34" charset="0"/>
                <a:cs typeface="Times New Roman" panose="02020603050405020304" pitchFamily="18" charset="0"/>
              </a:rPr>
              <a:t> = B</a:t>
            </a:r>
            <a:r>
              <a:rPr lang="en-IN" altLang="en-US" sz="2100" baseline="-25000">
                <a:solidFill>
                  <a:prstClr val="black"/>
                </a:solidFill>
                <a:latin typeface="Symbol" panose="05050102010706020507" pitchFamily="18" charset="2"/>
                <a:ea typeface="Calibri" panose="020F0502020204030204" pitchFamily="34" charset="0"/>
                <a:cs typeface="Times New Roman" panose="02020603050405020304" pitchFamily="18" charset="0"/>
              </a:rPr>
              <a:t>3</a:t>
            </a:r>
            <a:r>
              <a:rPr lang="en-IN" altLang="en-US" sz="2100">
                <a:solidFill>
                  <a:prstClr val="black"/>
                </a:solidFill>
                <a:latin typeface="Symbol" panose="05050102010706020507" pitchFamily="18" charset="2"/>
                <a:ea typeface="Calibri" panose="020F0502020204030204" pitchFamily="34" charset="0"/>
                <a:cs typeface="Times New Roman" panose="02020603050405020304" pitchFamily="18" charset="0"/>
              </a:rPr>
              <a:t>ÅB</a:t>
            </a:r>
            <a:r>
              <a:rPr lang="en-IN" altLang="en-US" sz="2100" baseline="-25000">
                <a:solidFill>
                  <a:prstClr val="black"/>
                </a:solidFill>
                <a:latin typeface="Symbol" panose="05050102010706020507" pitchFamily="18" charset="2"/>
                <a:ea typeface="Calibri" panose="020F0502020204030204" pitchFamily="34" charset="0"/>
                <a:cs typeface="Times New Roman" panose="02020603050405020304" pitchFamily="18" charset="0"/>
              </a:rPr>
              <a:t>4</a:t>
            </a:r>
            <a:endParaRPr lang="en-IN" altLang="en-US" sz="2100">
              <a:solidFill>
                <a:prstClr val="black"/>
              </a:solidFill>
              <a:ea typeface="Calibri" panose="020F0502020204030204" pitchFamily="34" charset="0"/>
              <a:cs typeface="Times New Roman" panose="02020603050405020304" pitchFamily="18" charset="0"/>
            </a:endParaRPr>
          </a:p>
        </p:txBody>
      </p:sp>
      <p:pic>
        <p:nvPicPr>
          <p:cNvPr id="62469" name="Picture 7">
            <a:extLst>
              <a:ext uri="{FF2B5EF4-FFF2-40B4-BE49-F238E27FC236}">
                <a16:creationId xmlns:a16="http://schemas.microsoft.com/office/drawing/2014/main" id="{937CAC65-00CE-4713-A66D-D96E24880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1" y="3900488"/>
            <a:ext cx="3368675"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a:extLst>
              <a:ext uri="{FF2B5EF4-FFF2-40B4-BE49-F238E27FC236}">
                <a16:creationId xmlns:a16="http://schemas.microsoft.com/office/drawing/2014/main" id="{B4502E1A-533C-4A6F-8672-9D6ABEE6E554}"/>
              </a:ext>
            </a:extLst>
          </p:cNvPr>
          <p:cNvSpPr>
            <a:spLocks noChangeArrowheads="1"/>
          </p:cNvSpPr>
          <p:nvPr/>
        </p:nvSpPr>
        <p:spPr bwMode="auto">
          <a:xfrm>
            <a:off x="1862139" y="1030289"/>
            <a:ext cx="86201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defTabSz="457200" eaLnBrk="0" fontAlgn="base" hangingPunct="0">
              <a:lnSpc>
                <a:spcPct val="115000"/>
              </a:lnSpc>
              <a:spcBef>
                <a:spcPct val="0"/>
              </a:spcBef>
              <a:spcAft>
                <a:spcPct val="0"/>
              </a:spcAft>
              <a:buNone/>
            </a:pPr>
            <a:r>
              <a:rPr lang="en-IN" altLang="en-US" sz="2100" b="1">
                <a:solidFill>
                  <a:prstClr val="black"/>
                </a:solidFill>
                <a:latin typeface="Times New Roman" panose="02020603050405020304" pitchFamily="18" charset="0"/>
                <a:ea typeface="Calibri" panose="020F0502020204030204" pitchFamily="34" charset="0"/>
                <a:cs typeface="Times New Roman" panose="02020603050405020304" pitchFamily="18" charset="0"/>
              </a:rPr>
              <a:t>A four-bit binary to Gray code conversion table is as shown below. </a:t>
            </a:r>
          </a:p>
        </p:txBody>
      </p:sp>
      <p:graphicFrame>
        <p:nvGraphicFramePr>
          <p:cNvPr id="4" name="Table 3">
            <a:extLst>
              <a:ext uri="{FF2B5EF4-FFF2-40B4-BE49-F238E27FC236}">
                <a16:creationId xmlns:a16="http://schemas.microsoft.com/office/drawing/2014/main" id="{058F99BB-1E50-416F-A04D-7C573EA24509}"/>
              </a:ext>
            </a:extLst>
          </p:cNvPr>
          <p:cNvGraphicFramePr>
            <a:graphicFrameLocks noGrp="1"/>
          </p:cNvGraphicFramePr>
          <p:nvPr>
            <p:extLst>
              <p:ext uri="{D42A27DB-BD31-4B8C-83A1-F6EECF244321}">
                <p14:modId xmlns:p14="http://schemas.microsoft.com/office/powerpoint/2010/main" val="3260741569"/>
              </p:ext>
            </p:extLst>
          </p:nvPr>
        </p:nvGraphicFramePr>
        <p:xfrm>
          <a:off x="3200400" y="1500188"/>
          <a:ext cx="6276974" cy="4938714"/>
        </p:xfrm>
        <a:graphic>
          <a:graphicData uri="http://schemas.openxmlformats.org/drawingml/2006/table">
            <a:tbl>
              <a:tblPr firstRow="1" firstCol="1" bandRow="1">
                <a:tableStyleId>{5C22544A-7EE6-4342-B048-85BDC9FD1C3A}</a:tableStyleId>
              </a:tblPr>
              <a:tblGrid>
                <a:gridCol w="781045">
                  <a:extLst>
                    <a:ext uri="{9D8B030D-6E8A-4147-A177-3AD203B41FA5}">
                      <a16:colId xmlns:a16="http://schemas.microsoft.com/office/drawing/2014/main" val="20000"/>
                    </a:ext>
                  </a:extLst>
                </a:gridCol>
                <a:gridCol w="784738">
                  <a:extLst>
                    <a:ext uri="{9D8B030D-6E8A-4147-A177-3AD203B41FA5}">
                      <a16:colId xmlns:a16="http://schemas.microsoft.com/office/drawing/2014/main" val="20001"/>
                    </a:ext>
                  </a:extLst>
                </a:gridCol>
                <a:gridCol w="785659">
                  <a:extLst>
                    <a:ext uri="{9D8B030D-6E8A-4147-A177-3AD203B41FA5}">
                      <a16:colId xmlns:a16="http://schemas.microsoft.com/office/drawing/2014/main" val="20002"/>
                    </a:ext>
                  </a:extLst>
                </a:gridCol>
                <a:gridCol w="784738">
                  <a:extLst>
                    <a:ext uri="{9D8B030D-6E8A-4147-A177-3AD203B41FA5}">
                      <a16:colId xmlns:a16="http://schemas.microsoft.com/office/drawing/2014/main" val="20003"/>
                    </a:ext>
                  </a:extLst>
                </a:gridCol>
                <a:gridCol w="785659">
                  <a:extLst>
                    <a:ext uri="{9D8B030D-6E8A-4147-A177-3AD203B41FA5}">
                      <a16:colId xmlns:a16="http://schemas.microsoft.com/office/drawing/2014/main" val="20004"/>
                    </a:ext>
                  </a:extLst>
                </a:gridCol>
                <a:gridCol w="784738">
                  <a:extLst>
                    <a:ext uri="{9D8B030D-6E8A-4147-A177-3AD203B41FA5}">
                      <a16:colId xmlns:a16="http://schemas.microsoft.com/office/drawing/2014/main" val="20005"/>
                    </a:ext>
                  </a:extLst>
                </a:gridCol>
                <a:gridCol w="785659">
                  <a:extLst>
                    <a:ext uri="{9D8B030D-6E8A-4147-A177-3AD203B41FA5}">
                      <a16:colId xmlns:a16="http://schemas.microsoft.com/office/drawing/2014/main" val="20006"/>
                    </a:ext>
                  </a:extLst>
                </a:gridCol>
                <a:gridCol w="784738">
                  <a:extLst>
                    <a:ext uri="{9D8B030D-6E8A-4147-A177-3AD203B41FA5}">
                      <a16:colId xmlns:a16="http://schemas.microsoft.com/office/drawing/2014/main" val="20007"/>
                    </a:ext>
                  </a:extLst>
                </a:gridCol>
              </a:tblGrid>
              <a:tr h="274373">
                <a:tc gridSpan="4">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Four Bit Binary Number</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Four Bit Gray Code</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274373">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B</a:t>
                      </a:r>
                      <a:r>
                        <a:rPr lang="en-IN" sz="1500" b="1" baseline="-25000">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B</a:t>
                      </a:r>
                      <a:r>
                        <a:rPr lang="en-IN" sz="1500" b="1" baseline="-25000">
                          <a:solidFill>
                            <a:schemeClr val="tx1"/>
                          </a:solidFill>
                          <a:effectLst/>
                          <a:latin typeface="Times New Roman" panose="02020603050405020304" pitchFamily="18" charset="0"/>
                          <a:cs typeface="Times New Roman" panose="02020603050405020304" pitchFamily="18" charset="0"/>
                        </a:rPr>
                        <a:t>2</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B</a:t>
                      </a:r>
                      <a:r>
                        <a:rPr lang="en-IN" sz="1500" b="1" baseline="-25000">
                          <a:solidFill>
                            <a:schemeClr val="tx1"/>
                          </a:solidFill>
                          <a:effectLst/>
                          <a:latin typeface="Times New Roman" panose="02020603050405020304" pitchFamily="18" charset="0"/>
                          <a:cs typeface="Times New Roman" panose="02020603050405020304" pitchFamily="18" charset="0"/>
                        </a:rPr>
                        <a:t>3</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B</a:t>
                      </a:r>
                      <a:r>
                        <a:rPr lang="en-IN" sz="1500" b="1" baseline="-25000">
                          <a:solidFill>
                            <a:schemeClr val="tx1"/>
                          </a:solidFill>
                          <a:effectLst/>
                          <a:latin typeface="Times New Roman" panose="02020603050405020304" pitchFamily="18" charset="0"/>
                          <a:cs typeface="Times New Roman" panose="02020603050405020304" pitchFamily="18" charset="0"/>
                        </a:rPr>
                        <a:t>4</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G</a:t>
                      </a:r>
                      <a:r>
                        <a:rPr lang="en-IN" sz="1500" b="1" baseline="-25000">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G</a:t>
                      </a:r>
                      <a:r>
                        <a:rPr lang="en-IN" sz="1500" b="1" baseline="-25000">
                          <a:solidFill>
                            <a:schemeClr val="tx1"/>
                          </a:solidFill>
                          <a:effectLst/>
                          <a:latin typeface="Times New Roman" panose="02020603050405020304" pitchFamily="18" charset="0"/>
                          <a:cs typeface="Times New Roman" panose="02020603050405020304" pitchFamily="18" charset="0"/>
                        </a:rPr>
                        <a:t>2</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G</a:t>
                      </a:r>
                      <a:r>
                        <a:rPr lang="en-IN" sz="1500" b="1" baseline="-25000">
                          <a:solidFill>
                            <a:schemeClr val="tx1"/>
                          </a:solidFill>
                          <a:effectLst/>
                          <a:latin typeface="Times New Roman" panose="02020603050405020304" pitchFamily="18" charset="0"/>
                          <a:cs typeface="Times New Roman" panose="02020603050405020304" pitchFamily="18" charset="0"/>
                        </a:rPr>
                        <a:t>3</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G</a:t>
                      </a:r>
                      <a:r>
                        <a:rPr lang="en-IN" sz="1500" b="1" baseline="-25000">
                          <a:solidFill>
                            <a:schemeClr val="tx1"/>
                          </a:solidFill>
                          <a:effectLst/>
                          <a:latin typeface="Times New Roman" panose="02020603050405020304" pitchFamily="18" charset="0"/>
                          <a:cs typeface="Times New Roman" panose="02020603050405020304" pitchFamily="18" charset="0"/>
                        </a:rPr>
                        <a:t>4</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extLst>
                  <a:ext uri="{0D108BD9-81ED-4DB2-BD59-A6C34878D82A}">
                    <a16:rowId xmlns:a16="http://schemas.microsoft.com/office/drawing/2014/main" val="10001"/>
                  </a:ext>
                </a:extLst>
              </a:tr>
              <a:tr h="274373">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extLst>
                  <a:ext uri="{0D108BD9-81ED-4DB2-BD59-A6C34878D82A}">
                    <a16:rowId xmlns:a16="http://schemas.microsoft.com/office/drawing/2014/main" val="10002"/>
                  </a:ext>
                </a:extLst>
              </a:tr>
              <a:tr h="274373">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extLst>
                  <a:ext uri="{0D108BD9-81ED-4DB2-BD59-A6C34878D82A}">
                    <a16:rowId xmlns:a16="http://schemas.microsoft.com/office/drawing/2014/main" val="10003"/>
                  </a:ext>
                </a:extLst>
              </a:tr>
              <a:tr h="274373">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extLst>
                  <a:ext uri="{0D108BD9-81ED-4DB2-BD59-A6C34878D82A}">
                    <a16:rowId xmlns:a16="http://schemas.microsoft.com/office/drawing/2014/main" val="10004"/>
                  </a:ext>
                </a:extLst>
              </a:tr>
              <a:tr h="274373">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extLst>
                  <a:ext uri="{0D108BD9-81ED-4DB2-BD59-A6C34878D82A}">
                    <a16:rowId xmlns:a16="http://schemas.microsoft.com/office/drawing/2014/main" val="10005"/>
                  </a:ext>
                </a:extLst>
              </a:tr>
              <a:tr h="274373">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extLst>
                  <a:ext uri="{0D108BD9-81ED-4DB2-BD59-A6C34878D82A}">
                    <a16:rowId xmlns:a16="http://schemas.microsoft.com/office/drawing/2014/main" val="10006"/>
                  </a:ext>
                </a:extLst>
              </a:tr>
              <a:tr h="274373">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extLst>
                  <a:ext uri="{0D108BD9-81ED-4DB2-BD59-A6C34878D82A}">
                    <a16:rowId xmlns:a16="http://schemas.microsoft.com/office/drawing/2014/main" val="10007"/>
                  </a:ext>
                </a:extLst>
              </a:tr>
              <a:tr h="274373">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extLst>
                  <a:ext uri="{0D108BD9-81ED-4DB2-BD59-A6C34878D82A}">
                    <a16:rowId xmlns:a16="http://schemas.microsoft.com/office/drawing/2014/main" val="10008"/>
                  </a:ext>
                </a:extLst>
              </a:tr>
              <a:tr h="274373">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extLst>
                  <a:ext uri="{0D108BD9-81ED-4DB2-BD59-A6C34878D82A}">
                    <a16:rowId xmlns:a16="http://schemas.microsoft.com/office/drawing/2014/main" val="10009"/>
                  </a:ext>
                </a:extLst>
              </a:tr>
              <a:tr h="274373">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extLst>
                  <a:ext uri="{0D108BD9-81ED-4DB2-BD59-A6C34878D82A}">
                    <a16:rowId xmlns:a16="http://schemas.microsoft.com/office/drawing/2014/main" val="10010"/>
                  </a:ext>
                </a:extLst>
              </a:tr>
              <a:tr h="274373">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extLst>
                  <a:ext uri="{0D108BD9-81ED-4DB2-BD59-A6C34878D82A}">
                    <a16:rowId xmlns:a16="http://schemas.microsoft.com/office/drawing/2014/main" val="10011"/>
                  </a:ext>
                </a:extLst>
              </a:tr>
              <a:tr h="274373">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extLst>
                  <a:ext uri="{0D108BD9-81ED-4DB2-BD59-A6C34878D82A}">
                    <a16:rowId xmlns:a16="http://schemas.microsoft.com/office/drawing/2014/main" val="10012"/>
                  </a:ext>
                </a:extLst>
              </a:tr>
              <a:tr h="274373">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dirty="0">
                          <a:solidFill>
                            <a:schemeClr val="tx1"/>
                          </a:solidFill>
                          <a:effectLst/>
                          <a:latin typeface="Times New Roman" panose="02020603050405020304" pitchFamily="18" charset="0"/>
                          <a:cs typeface="Times New Roman" panose="02020603050405020304" pitchFamily="18" charset="0"/>
                        </a:rPr>
                        <a:t>1</a:t>
                      </a:r>
                      <a:endParaRPr lang="en-IN" sz="15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extLst>
                  <a:ext uri="{0D108BD9-81ED-4DB2-BD59-A6C34878D82A}">
                    <a16:rowId xmlns:a16="http://schemas.microsoft.com/office/drawing/2014/main" val="10013"/>
                  </a:ext>
                </a:extLst>
              </a:tr>
              <a:tr h="274373">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extLst>
                  <a:ext uri="{0D108BD9-81ED-4DB2-BD59-A6C34878D82A}">
                    <a16:rowId xmlns:a16="http://schemas.microsoft.com/office/drawing/2014/main" val="10014"/>
                  </a:ext>
                </a:extLst>
              </a:tr>
              <a:tr h="274373">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extLst>
                  <a:ext uri="{0D108BD9-81ED-4DB2-BD59-A6C34878D82A}">
                    <a16:rowId xmlns:a16="http://schemas.microsoft.com/office/drawing/2014/main" val="10015"/>
                  </a:ext>
                </a:extLst>
              </a:tr>
              <a:tr h="274373">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extLst>
                  <a:ext uri="{0D108BD9-81ED-4DB2-BD59-A6C34878D82A}">
                    <a16:rowId xmlns:a16="http://schemas.microsoft.com/office/drawing/2014/main" val="10016"/>
                  </a:ext>
                </a:extLst>
              </a:tr>
              <a:tr h="274373">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tc>
                  <a:txBody>
                    <a:bodyPr/>
                    <a:lstStyle/>
                    <a:p>
                      <a:pPr algn="ctr">
                        <a:lnSpc>
                          <a:spcPct val="115000"/>
                        </a:lnSpc>
                        <a:spcAft>
                          <a:spcPts val="0"/>
                        </a:spcAft>
                      </a:pPr>
                      <a:r>
                        <a:rPr lang="en-IN" sz="1500" b="1" dirty="0">
                          <a:solidFill>
                            <a:schemeClr val="tx1"/>
                          </a:solidFill>
                          <a:effectLst/>
                          <a:latin typeface="Times New Roman" panose="02020603050405020304" pitchFamily="18" charset="0"/>
                          <a:cs typeface="Times New Roman" panose="02020603050405020304" pitchFamily="18" charset="0"/>
                        </a:rPr>
                        <a:t>0</a:t>
                      </a:r>
                      <a:endParaRPr lang="en-IN" sz="15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9" marR="51439" marT="0" marB="0">
                    <a:solidFill>
                      <a:schemeClr val="bg1"/>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1">
            <a:extLst>
              <a:ext uri="{FF2B5EF4-FFF2-40B4-BE49-F238E27FC236}">
                <a16:creationId xmlns:a16="http://schemas.microsoft.com/office/drawing/2014/main" id="{F952E4E2-3FCD-4CFB-B225-94DD9E9D7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214" y="2635251"/>
            <a:ext cx="7026275"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extBox 2">
            <a:extLst>
              <a:ext uri="{FF2B5EF4-FFF2-40B4-BE49-F238E27FC236}">
                <a16:creationId xmlns:a16="http://schemas.microsoft.com/office/drawing/2014/main" id="{15F2AD33-AEA8-4651-BD7F-0CD6619C5581}"/>
              </a:ext>
            </a:extLst>
          </p:cNvPr>
          <p:cNvSpPr txBox="1">
            <a:spLocks noChangeArrowheads="1"/>
          </p:cNvSpPr>
          <p:nvPr/>
        </p:nvSpPr>
        <p:spPr bwMode="auto">
          <a:xfrm>
            <a:off x="3086101" y="1670050"/>
            <a:ext cx="5802313"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457200" eaLnBrk="0" fontAlgn="base" hangingPunct="0">
              <a:lnSpc>
                <a:spcPct val="100000"/>
              </a:lnSpc>
              <a:spcBef>
                <a:spcPct val="0"/>
              </a:spcBef>
              <a:spcAft>
                <a:spcPct val="0"/>
              </a:spcAft>
              <a:buNone/>
            </a:pPr>
            <a:r>
              <a:rPr lang="en-US" altLang="en-US" sz="2100">
                <a:solidFill>
                  <a:prstClr val="black"/>
                </a:solidFill>
                <a:latin typeface="Times New Roman" panose="02020603050405020304" pitchFamily="18" charset="0"/>
                <a:cs typeface="Times New Roman" panose="02020603050405020304" pitchFamily="18" charset="0"/>
              </a:rPr>
              <a:t>The circuit for Binary to Gray code conversion is</a:t>
            </a:r>
            <a:endParaRPr lang="en-IN" altLang="en-US" sz="210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a:extLst>
              <a:ext uri="{FF2B5EF4-FFF2-40B4-BE49-F238E27FC236}">
                <a16:creationId xmlns:a16="http://schemas.microsoft.com/office/drawing/2014/main" id="{BB792A9A-2489-4B8F-AC95-939C538A838C}"/>
              </a:ext>
            </a:extLst>
          </p:cNvPr>
          <p:cNvSpPr>
            <a:spLocks noChangeArrowheads="1"/>
          </p:cNvSpPr>
          <p:nvPr/>
        </p:nvSpPr>
        <p:spPr bwMode="auto">
          <a:xfrm>
            <a:off x="3827464" y="365125"/>
            <a:ext cx="43195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457200" eaLnBrk="0" fontAlgn="base" hangingPunct="0">
              <a:lnSpc>
                <a:spcPct val="115000"/>
              </a:lnSpc>
              <a:spcBef>
                <a:spcPct val="0"/>
              </a:spcBef>
              <a:spcAft>
                <a:spcPct val="0"/>
              </a:spcAft>
              <a:buNone/>
            </a:pPr>
            <a:r>
              <a:rPr lang="en-IN" altLang="en-US" sz="2400" b="1">
                <a:solidFill>
                  <a:prstClr val="black"/>
                </a:solidFill>
                <a:latin typeface="Times New Roman" panose="02020603050405020304" pitchFamily="18" charset="0"/>
                <a:ea typeface="Calibri" panose="020F0502020204030204" pitchFamily="34" charset="0"/>
                <a:cs typeface="Times New Roman" panose="02020603050405020304" pitchFamily="18" charset="0"/>
              </a:rPr>
              <a:t>Gray to binary code conversion</a:t>
            </a:r>
            <a:endParaRPr lang="en-IN" altLang="en-US" sz="2400">
              <a:solidFill>
                <a:prstClr val="black"/>
              </a:solidFill>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49DEA4F0-E77B-4076-BB31-1918E8C11D10}"/>
              </a:ext>
            </a:extLst>
          </p:cNvPr>
          <p:cNvSpPr/>
          <p:nvPr/>
        </p:nvSpPr>
        <p:spPr>
          <a:xfrm>
            <a:off x="2052639" y="949325"/>
            <a:ext cx="7659687" cy="3175000"/>
          </a:xfrm>
          <a:prstGeom prst="rect">
            <a:avLst/>
          </a:prstGeom>
        </p:spPr>
        <p:txBody>
          <a:bodyPr>
            <a:spAutoFit/>
          </a:bodyPr>
          <a:lstStyle/>
          <a:p>
            <a:pPr algn="just" defTabSz="457200" eaLnBrk="0" fontAlgn="base" hangingPunct="0">
              <a:lnSpc>
                <a:spcPct val="115000"/>
              </a:lnSpc>
              <a:spcBef>
                <a:spcPct val="0"/>
              </a:spcBef>
              <a:defRPr/>
            </a:pPr>
            <a:r>
              <a:rPr lang="en-IN" sz="2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In Gray to binary conversion, the input is Gray code and output is its equivalent binary code. </a:t>
            </a:r>
          </a:p>
          <a:p>
            <a:pPr algn="just" defTabSz="457200" eaLnBrk="0" fontAlgn="base" hangingPunct="0">
              <a:lnSpc>
                <a:spcPct val="115000"/>
              </a:lnSpc>
              <a:spcBef>
                <a:spcPct val="0"/>
              </a:spcBef>
              <a:defRPr/>
            </a:pPr>
            <a:r>
              <a:rPr lang="en-IN" sz="2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The generation of four-bit binary equivalent code can be calculated by using formula.</a:t>
            </a:r>
            <a:endParaRPr lang="en-IN" sz="2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457200" eaLnBrk="0" fontAlgn="base" hangingPunct="0">
              <a:lnSpc>
                <a:spcPct val="107000"/>
              </a:lnSpc>
              <a:spcBef>
                <a:spcPct val="0"/>
              </a:spcBef>
              <a:spcAft>
                <a:spcPts val="600"/>
              </a:spcAft>
              <a:defRPr/>
            </a:pPr>
            <a:r>
              <a:rPr lang="en-IN" sz="2100" dirty="0">
                <a:solidFill>
                  <a:prstClr val="black"/>
                </a:solidFill>
                <a:latin typeface="Symbol" panose="05050102010706020507" pitchFamily="18" charset="2"/>
                <a:ea typeface="Calibri" panose="020F0502020204030204" pitchFamily="34" charset="0"/>
                <a:cs typeface="Times New Roman" panose="02020603050405020304" pitchFamily="18" charset="0"/>
              </a:rPr>
              <a:t>B</a:t>
            </a:r>
            <a:r>
              <a:rPr lang="en-IN" sz="2100" baseline="-25000" dirty="0">
                <a:solidFill>
                  <a:prstClr val="black"/>
                </a:solidFill>
                <a:latin typeface="Symbol" panose="05050102010706020507" pitchFamily="18" charset="2"/>
                <a:ea typeface="Calibri" panose="020F0502020204030204" pitchFamily="34" charset="0"/>
                <a:cs typeface="Times New Roman" panose="02020603050405020304" pitchFamily="18" charset="0"/>
              </a:rPr>
              <a:t>1</a:t>
            </a:r>
            <a:r>
              <a:rPr lang="en-IN" sz="2100" dirty="0">
                <a:solidFill>
                  <a:prstClr val="black"/>
                </a:solidFill>
                <a:latin typeface="Symbol" panose="05050102010706020507" pitchFamily="18" charset="2"/>
                <a:ea typeface="Calibri" panose="020F0502020204030204" pitchFamily="34" charset="0"/>
                <a:cs typeface="Times New Roman" panose="02020603050405020304" pitchFamily="18" charset="0"/>
              </a:rPr>
              <a:t> = </a:t>
            </a:r>
            <a:r>
              <a:rPr lang="en-IN" sz="2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G</a:t>
            </a:r>
            <a:r>
              <a:rPr lang="en-IN" sz="2100" baseline="-25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1</a:t>
            </a:r>
            <a:endParaRPr lang="en-IN" sz="2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457200" eaLnBrk="0" fontAlgn="base" hangingPunct="0">
              <a:lnSpc>
                <a:spcPct val="107000"/>
              </a:lnSpc>
              <a:spcBef>
                <a:spcPct val="0"/>
              </a:spcBef>
              <a:spcAft>
                <a:spcPts val="600"/>
              </a:spcAft>
              <a:defRPr/>
            </a:pPr>
            <a:r>
              <a:rPr lang="en-IN" sz="2100" dirty="0">
                <a:solidFill>
                  <a:prstClr val="black"/>
                </a:solidFill>
                <a:latin typeface="Symbol" panose="05050102010706020507" pitchFamily="18" charset="2"/>
                <a:ea typeface="Calibri" panose="020F0502020204030204" pitchFamily="34" charset="0"/>
                <a:cs typeface="Times New Roman" panose="02020603050405020304" pitchFamily="18" charset="0"/>
              </a:rPr>
              <a:t>B</a:t>
            </a:r>
            <a:r>
              <a:rPr lang="en-IN" sz="2100" baseline="-25000" dirty="0">
                <a:solidFill>
                  <a:prstClr val="black"/>
                </a:solidFill>
                <a:latin typeface="Symbol" panose="05050102010706020507" pitchFamily="18" charset="2"/>
                <a:ea typeface="Calibri" panose="020F0502020204030204" pitchFamily="34" charset="0"/>
                <a:cs typeface="Times New Roman" panose="02020603050405020304" pitchFamily="18" charset="0"/>
              </a:rPr>
              <a:t>2 </a:t>
            </a:r>
            <a:r>
              <a:rPr lang="en-IN" sz="2100" dirty="0">
                <a:solidFill>
                  <a:prstClr val="black"/>
                </a:solidFill>
                <a:latin typeface="Symbol" panose="05050102010706020507" pitchFamily="18" charset="2"/>
                <a:ea typeface="Calibri" panose="020F0502020204030204" pitchFamily="34" charset="0"/>
                <a:cs typeface="Times New Roman" panose="02020603050405020304" pitchFamily="18" charset="0"/>
              </a:rPr>
              <a:t>= </a:t>
            </a:r>
            <a:r>
              <a:rPr lang="en-IN" sz="2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G</a:t>
            </a:r>
            <a:r>
              <a:rPr lang="en-IN" sz="2100" baseline="-25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2</a:t>
            </a:r>
            <a:r>
              <a:rPr lang="en-IN" sz="2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IN" sz="2100" dirty="0">
                <a:solidFill>
                  <a:prstClr val="black"/>
                </a:solidFill>
                <a:latin typeface="Symbol" panose="05050102010706020507" pitchFamily="18" charset="2"/>
                <a:ea typeface="Calibri" panose="020F0502020204030204" pitchFamily="34" charset="0"/>
                <a:cs typeface="Times New Roman" panose="02020603050405020304" pitchFamily="18" charset="0"/>
              </a:rPr>
              <a:t>Å B</a:t>
            </a:r>
            <a:r>
              <a:rPr lang="en-IN" sz="2100" baseline="-25000" dirty="0">
                <a:solidFill>
                  <a:prstClr val="black"/>
                </a:solidFill>
                <a:latin typeface="Symbol" panose="05050102010706020507" pitchFamily="18" charset="2"/>
                <a:ea typeface="Calibri" panose="020F0502020204030204" pitchFamily="34" charset="0"/>
                <a:cs typeface="Times New Roman" panose="02020603050405020304" pitchFamily="18" charset="0"/>
              </a:rPr>
              <a:t>1</a:t>
            </a:r>
            <a:endParaRPr lang="en-IN" sz="2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457200" eaLnBrk="0" fontAlgn="base" hangingPunct="0">
              <a:lnSpc>
                <a:spcPct val="107000"/>
              </a:lnSpc>
              <a:spcBef>
                <a:spcPct val="0"/>
              </a:spcBef>
              <a:spcAft>
                <a:spcPts val="600"/>
              </a:spcAft>
              <a:defRPr/>
            </a:pPr>
            <a:r>
              <a:rPr lang="en-IN" sz="2100" dirty="0">
                <a:solidFill>
                  <a:prstClr val="black"/>
                </a:solidFill>
                <a:latin typeface="Symbol" panose="05050102010706020507" pitchFamily="18" charset="2"/>
                <a:ea typeface="Calibri" panose="020F0502020204030204" pitchFamily="34" charset="0"/>
                <a:cs typeface="Times New Roman" panose="02020603050405020304" pitchFamily="18" charset="0"/>
              </a:rPr>
              <a:t>B</a:t>
            </a:r>
            <a:r>
              <a:rPr lang="en-IN" sz="2100" baseline="-25000" dirty="0">
                <a:solidFill>
                  <a:prstClr val="black"/>
                </a:solidFill>
                <a:latin typeface="Symbol" panose="05050102010706020507" pitchFamily="18" charset="2"/>
                <a:ea typeface="Calibri" panose="020F0502020204030204" pitchFamily="34" charset="0"/>
                <a:cs typeface="Times New Roman" panose="02020603050405020304" pitchFamily="18" charset="0"/>
              </a:rPr>
              <a:t>3 </a:t>
            </a:r>
            <a:r>
              <a:rPr lang="en-IN" sz="2100" dirty="0">
                <a:solidFill>
                  <a:prstClr val="black"/>
                </a:solidFill>
                <a:latin typeface="Symbol" panose="05050102010706020507" pitchFamily="18" charset="2"/>
                <a:ea typeface="Calibri" panose="020F0502020204030204" pitchFamily="34" charset="0"/>
                <a:cs typeface="Times New Roman" panose="02020603050405020304" pitchFamily="18" charset="0"/>
              </a:rPr>
              <a:t>= </a:t>
            </a:r>
            <a:r>
              <a:rPr lang="en-IN" sz="2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G</a:t>
            </a:r>
            <a:r>
              <a:rPr lang="en-IN" sz="2100" baseline="-25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3</a:t>
            </a:r>
            <a:r>
              <a:rPr lang="en-IN" sz="2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IN" sz="2100" dirty="0">
                <a:solidFill>
                  <a:prstClr val="black"/>
                </a:solidFill>
                <a:latin typeface="Symbol" panose="05050102010706020507" pitchFamily="18" charset="2"/>
                <a:ea typeface="Calibri" panose="020F0502020204030204" pitchFamily="34" charset="0"/>
                <a:cs typeface="Times New Roman" panose="02020603050405020304" pitchFamily="18" charset="0"/>
              </a:rPr>
              <a:t>Å B</a:t>
            </a:r>
            <a:r>
              <a:rPr lang="en-IN" sz="2100" baseline="-25000" dirty="0">
                <a:solidFill>
                  <a:prstClr val="black"/>
                </a:solidFill>
                <a:latin typeface="Symbol" panose="05050102010706020507" pitchFamily="18" charset="2"/>
                <a:ea typeface="Calibri" panose="020F0502020204030204" pitchFamily="34" charset="0"/>
                <a:cs typeface="Times New Roman" panose="02020603050405020304" pitchFamily="18" charset="0"/>
              </a:rPr>
              <a:t>2</a:t>
            </a:r>
            <a:endParaRPr lang="en-IN" sz="2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defTabSz="457200" eaLnBrk="0" fontAlgn="base" hangingPunct="0">
              <a:lnSpc>
                <a:spcPct val="107000"/>
              </a:lnSpc>
              <a:spcBef>
                <a:spcPct val="0"/>
              </a:spcBef>
              <a:spcAft>
                <a:spcPts val="600"/>
              </a:spcAft>
              <a:defRPr/>
            </a:pPr>
            <a:r>
              <a:rPr lang="en-IN" sz="2100" dirty="0">
                <a:solidFill>
                  <a:prstClr val="black"/>
                </a:solidFill>
                <a:latin typeface="Symbol" panose="05050102010706020507" pitchFamily="18" charset="2"/>
                <a:ea typeface="Calibri" panose="020F0502020204030204" pitchFamily="34" charset="0"/>
                <a:cs typeface="Times New Roman" panose="02020603050405020304" pitchFamily="18" charset="0"/>
              </a:rPr>
              <a:t>B</a:t>
            </a:r>
            <a:r>
              <a:rPr lang="en-IN" sz="2100" baseline="-25000" dirty="0">
                <a:solidFill>
                  <a:prstClr val="black"/>
                </a:solidFill>
                <a:latin typeface="Symbol" panose="05050102010706020507" pitchFamily="18" charset="2"/>
                <a:ea typeface="Calibri" panose="020F0502020204030204" pitchFamily="34" charset="0"/>
                <a:cs typeface="Times New Roman" panose="02020603050405020304" pitchFamily="18" charset="0"/>
              </a:rPr>
              <a:t>4 </a:t>
            </a:r>
            <a:r>
              <a:rPr lang="en-IN" sz="2100" dirty="0">
                <a:solidFill>
                  <a:prstClr val="black"/>
                </a:solidFill>
                <a:latin typeface="Symbol" panose="05050102010706020507" pitchFamily="18" charset="2"/>
                <a:ea typeface="Calibri" panose="020F0502020204030204" pitchFamily="34" charset="0"/>
                <a:cs typeface="Times New Roman" panose="02020603050405020304" pitchFamily="18" charset="0"/>
              </a:rPr>
              <a:t>= </a:t>
            </a:r>
            <a:r>
              <a:rPr lang="en-IN" sz="2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G</a:t>
            </a:r>
            <a:r>
              <a:rPr lang="en-IN" sz="2100" baseline="-25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4</a:t>
            </a:r>
            <a:r>
              <a:rPr lang="en-IN" sz="2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IN" sz="2100" dirty="0">
                <a:solidFill>
                  <a:prstClr val="black"/>
                </a:solidFill>
                <a:latin typeface="Symbol" panose="05050102010706020507" pitchFamily="18" charset="2"/>
                <a:ea typeface="Calibri" panose="020F0502020204030204" pitchFamily="34" charset="0"/>
                <a:cs typeface="Times New Roman" panose="02020603050405020304" pitchFamily="18" charset="0"/>
              </a:rPr>
              <a:t>Å B</a:t>
            </a:r>
            <a:r>
              <a:rPr lang="en-IN" sz="2100" baseline="-25000" dirty="0">
                <a:solidFill>
                  <a:prstClr val="black"/>
                </a:solidFill>
                <a:latin typeface="Symbol" panose="05050102010706020507" pitchFamily="18" charset="2"/>
                <a:ea typeface="Calibri" panose="020F0502020204030204" pitchFamily="34" charset="0"/>
                <a:cs typeface="Times New Roman" panose="02020603050405020304" pitchFamily="18" charset="0"/>
              </a:rPr>
              <a:t>3</a:t>
            </a:r>
            <a:endParaRPr lang="en-IN" sz="2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6564" name="Rectangle 3">
            <a:extLst>
              <a:ext uri="{FF2B5EF4-FFF2-40B4-BE49-F238E27FC236}">
                <a16:creationId xmlns:a16="http://schemas.microsoft.com/office/drawing/2014/main" id="{FEDC8235-7E87-4FAE-A981-B4420FEC6D2B}"/>
              </a:ext>
            </a:extLst>
          </p:cNvPr>
          <p:cNvSpPr>
            <a:spLocks noChangeArrowheads="1"/>
          </p:cNvSpPr>
          <p:nvPr/>
        </p:nvSpPr>
        <p:spPr bwMode="auto">
          <a:xfrm>
            <a:off x="1833563" y="4321176"/>
            <a:ext cx="8305800"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defTabSz="457200" eaLnBrk="0" fontAlgn="base" hangingPunct="0">
              <a:lnSpc>
                <a:spcPct val="115000"/>
              </a:lnSpc>
              <a:spcBef>
                <a:spcPct val="0"/>
              </a:spcBef>
              <a:spcAft>
                <a:spcPct val="0"/>
              </a:spcAft>
            </a:pPr>
            <a:r>
              <a:rPr lang="en-IN" altLang="en-US" sz="210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 MSB of binary code is similar to the MSB of Gray code. </a:t>
            </a:r>
          </a:p>
          <a:p>
            <a:pPr algn="just" defTabSz="457200" eaLnBrk="0" fontAlgn="base" hangingPunct="0">
              <a:lnSpc>
                <a:spcPct val="115000"/>
              </a:lnSpc>
              <a:spcBef>
                <a:spcPct val="0"/>
              </a:spcBef>
              <a:spcAft>
                <a:spcPct val="0"/>
              </a:spcAft>
            </a:pPr>
            <a:r>
              <a:rPr lang="en-IN" altLang="en-US" sz="2100">
                <a:solidFill>
                  <a:prstClr val="black"/>
                </a:solidFill>
                <a:latin typeface="Times New Roman" panose="02020603050405020304" pitchFamily="18" charset="0"/>
                <a:ea typeface="Calibri" panose="020F0502020204030204" pitchFamily="34" charset="0"/>
                <a:cs typeface="Times New Roman" panose="02020603050405020304" pitchFamily="18" charset="0"/>
              </a:rPr>
              <a:t>To get next bit, use the ex-oring operation among the MSB of binary to the next bit of the Gray code. </a:t>
            </a:r>
          </a:p>
          <a:p>
            <a:pPr algn="just" defTabSz="457200" eaLnBrk="0" fontAlgn="base" hangingPunct="0">
              <a:lnSpc>
                <a:spcPct val="115000"/>
              </a:lnSpc>
              <a:spcBef>
                <a:spcPct val="0"/>
              </a:spcBef>
              <a:spcAft>
                <a:spcPct val="0"/>
              </a:spcAft>
            </a:pPr>
            <a:r>
              <a:rPr lang="en-IN" altLang="en-US" sz="2100">
                <a:solidFill>
                  <a:prstClr val="black"/>
                </a:solidFill>
                <a:latin typeface="Times New Roman" panose="02020603050405020304" pitchFamily="18" charset="0"/>
                <a:ea typeface="Calibri" panose="020F0502020204030204" pitchFamily="34" charset="0"/>
                <a:cs typeface="Times New Roman" panose="02020603050405020304" pitchFamily="18" charset="0"/>
              </a:rPr>
              <a:t>Similarly, to get the third bit, it uses the ex-oring operation among the second bit to the third MSB of the Gray code and so on.</a:t>
            </a:r>
            <a:endParaRPr lang="en-IN" altLang="en-US" sz="2100">
              <a:solidFill>
                <a:prstClr val="black"/>
              </a:solidFill>
              <a:ea typeface="Calibri" panose="020F0502020204030204" pitchFamily="34" charset="0"/>
              <a:cs typeface="Times New Roman" panose="02020603050405020304" pitchFamily="18" charset="0"/>
            </a:endParaRPr>
          </a:p>
        </p:txBody>
      </p:sp>
      <p:pic>
        <p:nvPicPr>
          <p:cNvPr id="66565" name="Picture 5">
            <a:extLst>
              <a:ext uri="{FF2B5EF4-FFF2-40B4-BE49-F238E27FC236}">
                <a16:creationId xmlns:a16="http://schemas.microsoft.com/office/drawing/2014/main" id="{A6C5EC9B-EF1F-4A5C-8017-63975A5B3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1" y="2141539"/>
            <a:ext cx="2925763"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a:extLst>
              <a:ext uri="{FF2B5EF4-FFF2-40B4-BE49-F238E27FC236}">
                <a16:creationId xmlns:a16="http://schemas.microsoft.com/office/drawing/2014/main" id="{DD384E75-7F0B-46AF-9492-E4B482E66E38}"/>
              </a:ext>
            </a:extLst>
          </p:cNvPr>
          <p:cNvSpPr>
            <a:spLocks noChangeArrowheads="1"/>
          </p:cNvSpPr>
          <p:nvPr/>
        </p:nvSpPr>
        <p:spPr bwMode="auto">
          <a:xfrm>
            <a:off x="2057400" y="762001"/>
            <a:ext cx="85344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defTabSz="457200" eaLnBrk="0" fontAlgn="base" hangingPunct="0">
              <a:lnSpc>
                <a:spcPct val="115000"/>
              </a:lnSpc>
              <a:spcBef>
                <a:spcPct val="0"/>
              </a:spcBef>
              <a:spcAft>
                <a:spcPct val="0"/>
              </a:spcAft>
            </a:pPr>
            <a:r>
              <a:rPr lang="en-IN" altLang="en-US" sz="210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 Gray to binary conversion method can be done by using ex-oring logic gate. </a:t>
            </a:r>
          </a:p>
          <a:p>
            <a:pPr algn="just" defTabSz="457200" eaLnBrk="0" fontAlgn="base" hangingPunct="0">
              <a:lnSpc>
                <a:spcPct val="115000"/>
              </a:lnSpc>
              <a:spcBef>
                <a:spcPct val="0"/>
              </a:spcBef>
              <a:spcAft>
                <a:spcPct val="0"/>
              </a:spcAft>
            </a:pPr>
            <a:r>
              <a:rPr lang="en-IN" altLang="en-US" sz="2100">
                <a:solidFill>
                  <a:prstClr val="black"/>
                </a:solidFill>
                <a:latin typeface="Times New Roman" panose="02020603050405020304" pitchFamily="18" charset="0"/>
                <a:ea typeface="Calibri" panose="020F0502020204030204" pitchFamily="34" charset="0"/>
                <a:cs typeface="Times New Roman" panose="02020603050405020304" pitchFamily="18" charset="0"/>
              </a:rPr>
              <a:t>A four-bit Gray to binary code converter is as shown below.</a:t>
            </a:r>
            <a:endParaRPr lang="en-IN" altLang="en-US" sz="2100">
              <a:solidFill>
                <a:prstClr val="black"/>
              </a:solidFill>
              <a:ea typeface="Calibri" panose="020F0502020204030204" pitchFamily="34" charset="0"/>
              <a:cs typeface="Times New Roman" panose="02020603050405020304" pitchFamily="18" charset="0"/>
            </a:endParaRPr>
          </a:p>
        </p:txBody>
      </p:sp>
      <p:pic>
        <p:nvPicPr>
          <p:cNvPr id="67587" name="Picture 2">
            <a:extLst>
              <a:ext uri="{FF2B5EF4-FFF2-40B4-BE49-F238E27FC236}">
                <a16:creationId xmlns:a16="http://schemas.microsoft.com/office/drawing/2014/main" id="{7DA0C58F-20FC-4C46-A9F7-BF209D29D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238" y="2632076"/>
            <a:ext cx="5738812" cy="300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65474F8-DC84-44D0-863F-13F4BB1BF859}"/>
              </a:ext>
            </a:extLst>
          </p:cNvPr>
          <p:cNvGraphicFramePr>
            <a:graphicFrameLocks noGrp="1"/>
          </p:cNvGraphicFramePr>
          <p:nvPr>
            <p:extLst>
              <p:ext uri="{D42A27DB-BD31-4B8C-83A1-F6EECF244321}">
                <p14:modId xmlns:p14="http://schemas.microsoft.com/office/powerpoint/2010/main" val="3938183323"/>
              </p:ext>
            </p:extLst>
          </p:nvPr>
        </p:nvGraphicFramePr>
        <p:xfrm>
          <a:off x="3486150" y="1525588"/>
          <a:ext cx="6372224" cy="4837104"/>
        </p:xfrm>
        <a:graphic>
          <a:graphicData uri="http://schemas.openxmlformats.org/drawingml/2006/table">
            <a:tbl>
              <a:tblPr firstRow="1" firstCol="1" bandRow="1">
                <a:tableStyleId>{5C22544A-7EE6-4342-B048-85BDC9FD1C3A}</a:tableStyleId>
              </a:tblPr>
              <a:tblGrid>
                <a:gridCol w="792895">
                  <a:extLst>
                    <a:ext uri="{9D8B030D-6E8A-4147-A177-3AD203B41FA5}">
                      <a16:colId xmlns:a16="http://schemas.microsoft.com/office/drawing/2014/main" val="20000"/>
                    </a:ext>
                  </a:extLst>
                </a:gridCol>
                <a:gridCol w="796645">
                  <a:extLst>
                    <a:ext uri="{9D8B030D-6E8A-4147-A177-3AD203B41FA5}">
                      <a16:colId xmlns:a16="http://schemas.microsoft.com/office/drawing/2014/main" val="20001"/>
                    </a:ext>
                  </a:extLst>
                </a:gridCol>
                <a:gridCol w="797583">
                  <a:extLst>
                    <a:ext uri="{9D8B030D-6E8A-4147-A177-3AD203B41FA5}">
                      <a16:colId xmlns:a16="http://schemas.microsoft.com/office/drawing/2014/main" val="20002"/>
                    </a:ext>
                  </a:extLst>
                </a:gridCol>
                <a:gridCol w="796645">
                  <a:extLst>
                    <a:ext uri="{9D8B030D-6E8A-4147-A177-3AD203B41FA5}">
                      <a16:colId xmlns:a16="http://schemas.microsoft.com/office/drawing/2014/main" val="20003"/>
                    </a:ext>
                  </a:extLst>
                </a:gridCol>
                <a:gridCol w="797583">
                  <a:extLst>
                    <a:ext uri="{9D8B030D-6E8A-4147-A177-3AD203B41FA5}">
                      <a16:colId xmlns:a16="http://schemas.microsoft.com/office/drawing/2014/main" val="20004"/>
                    </a:ext>
                  </a:extLst>
                </a:gridCol>
                <a:gridCol w="796645">
                  <a:extLst>
                    <a:ext uri="{9D8B030D-6E8A-4147-A177-3AD203B41FA5}">
                      <a16:colId xmlns:a16="http://schemas.microsoft.com/office/drawing/2014/main" val="20005"/>
                    </a:ext>
                  </a:extLst>
                </a:gridCol>
                <a:gridCol w="797583">
                  <a:extLst>
                    <a:ext uri="{9D8B030D-6E8A-4147-A177-3AD203B41FA5}">
                      <a16:colId xmlns:a16="http://schemas.microsoft.com/office/drawing/2014/main" val="20006"/>
                    </a:ext>
                  </a:extLst>
                </a:gridCol>
                <a:gridCol w="796645">
                  <a:extLst>
                    <a:ext uri="{9D8B030D-6E8A-4147-A177-3AD203B41FA5}">
                      <a16:colId xmlns:a16="http://schemas.microsoft.com/office/drawing/2014/main" val="20007"/>
                    </a:ext>
                  </a:extLst>
                </a:gridCol>
              </a:tblGrid>
              <a:tr h="268728">
                <a:tc gridSpan="4">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Four Bit Gray Code</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Four Bit Binary Number</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268728">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G</a:t>
                      </a:r>
                      <a:r>
                        <a:rPr lang="en-IN" sz="1500" b="1" baseline="-25000">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G</a:t>
                      </a:r>
                      <a:r>
                        <a:rPr lang="en-IN" sz="1500" b="1" baseline="-25000">
                          <a:solidFill>
                            <a:schemeClr val="tx1"/>
                          </a:solidFill>
                          <a:effectLst/>
                          <a:latin typeface="Times New Roman" panose="02020603050405020304" pitchFamily="18" charset="0"/>
                          <a:cs typeface="Times New Roman" panose="02020603050405020304" pitchFamily="18" charset="0"/>
                        </a:rPr>
                        <a:t>2</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G</a:t>
                      </a:r>
                      <a:r>
                        <a:rPr lang="en-IN" sz="1500" b="1" baseline="-25000">
                          <a:solidFill>
                            <a:schemeClr val="tx1"/>
                          </a:solidFill>
                          <a:effectLst/>
                          <a:latin typeface="Times New Roman" panose="02020603050405020304" pitchFamily="18" charset="0"/>
                          <a:cs typeface="Times New Roman" panose="02020603050405020304" pitchFamily="18" charset="0"/>
                        </a:rPr>
                        <a:t>3</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G</a:t>
                      </a:r>
                      <a:r>
                        <a:rPr lang="en-IN" sz="1500" b="1" baseline="-25000">
                          <a:solidFill>
                            <a:schemeClr val="tx1"/>
                          </a:solidFill>
                          <a:effectLst/>
                          <a:latin typeface="Times New Roman" panose="02020603050405020304" pitchFamily="18" charset="0"/>
                          <a:cs typeface="Times New Roman" panose="02020603050405020304" pitchFamily="18" charset="0"/>
                        </a:rPr>
                        <a:t>4</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B</a:t>
                      </a:r>
                      <a:r>
                        <a:rPr lang="en-IN" sz="1500" b="1" baseline="-25000">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B</a:t>
                      </a:r>
                      <a:r>
                        <a:rPr lang="en-IN" sz="1500" b="1" baseline="-25000">
                          <a:solidFill>
                            <a:schemeClr val="tx1"/>
                          </a:solidFill>
                          <a:effectLst/>
                          <a:latin typeface="Times New Roman" panose="02020603050405020304" pitchFamily="18" charset="0"/>
                          <a:cs typeface="Times New Roman" panose="02020603050405020304" pitchFamily="18" charset="0"/>
                        </a:rPr>
                        <a:t>2</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B</a:t>
                      </a:r>
                      <a:r>
                        <a:rPr lang="en-IN" sz="1500" b="1" baseline="-25000">
                          <a:solidFill>
                            <a:schemeClr val="tx1"/>
                          </a:solidFill>
                          <a:effectLst/>
                          <a:latin typeface="Times New Roman" panose="02020603050405020304" pitchFamily="18" charset="0"/>
                          <a:cs typeface="Times New Roman" panose="02020603050405020304" pitchFamily="18" charset="0"/>
                        </a:rPr>
                        <a:t>3</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B</a:t>
                      </a:r>
                      <a:r>
                        <a:rPr lang="en-IN" sz="1500" b="1" baseline="-25000">
                          <a:solidFill>
                            <a:schemeClr val="tx1"/>
                          </a:solidFill>
                          <a:effectLst/>
                          <a:latin typeface="Times New Roman" panose="02020603050405020304" pitchFamily="18" charset="0"/>
                          <a:cs typeface="Times New Roman" panose="02020603050405020304" pitchFamily="18" charset="0"/>
                        </a:rPr>
                        <a:t>4</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extLst>
                  <a:ext uri="{0D108BD9-81ED-4DB2-BD59-A6C34878D82A}">
                    <a16:rowId xmlns:a16="http://schemas.microsoft.com/office/drawing/2014/main" val="10001"/>
                  </a:ext>
                </a:extLst>
              </a:tr>
              <a:tr h="268728">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extLst>
                  <a:ext uri="{0D108BD9-81ED-4DB2-BD59-A6C34878D82A}">
                    <a16:rowId xmlns:a16="http://schemas.microsoft.com/office/drawing/2014/main" val="10002"/>
                  </a:ext>
                </a:extLst>
              </a:tr>
              <a:tr h="268728">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extLst>
                  <a:ext uri="{0D108BD9-81ED-4DB2-BD59-A6C34878D82A}">
                    <a16:rowId xmlns:a16="http://schemas.microsoft.com/office/drawing/2014/main" val="10003"/>
                  </a:ext>
                </a:extLst>
              </a:tr>
              <a:tr h="268728">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extLst>
                  <a:ext uri="{0D108BD9-81ED-4DB2-BD59-A6C34878D82A}">
                    <a16:rowId xmlns:a16="http://schemas.microsoft.com/office/drawing/2014/main" val="10004"/>
                  </a:ext>
                </a:extLst>
              </a:tr>
              <a:tr h="268728">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extLst>
                  <a:ext uri="{0D108BD9-81ED-4DB2-BD59-A6C34878D82A}">
                    <a16:rowId xmlns:a16="http://schemas.microsoft.com/office/drawing/2014/main" val="10005"/>
                  </a:ext>
                </a:extLst>
              </a:tr>
              <a:tr h="268728">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dirty="0">
                          <a:solidFill>
                            <a:schemeClr val="tx1"/>
                          </a:solidFill>
                          <a:effectLst/>
                          <a:latin typeface="Times New Roman" panose="02020603050405020304" pitchFamily="18" charset="0"/>
                          <a:cs typeface="Times New Roman" panose="02020603050405020304" pitchFamily="18" charset="0"/>
                        </a:rPr>
                        <a:t>1</a:t>
                      </a:r>
                      <a:endParaRPr lang="en-IN" sz="15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extLst>
                  <a:ext uri="{0D108BD9-81ED-4DB2-BD59-A6C34878D82A}">
                    <a16:rowId xmlns:a16="http://schemas.microsoft.com/office/drawing/2014/main" val="10006"/>
                  </a:ext>
                </a:extLst>
              </a:tr>
              <a:tr h="268728">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extLst>
                  <a:ext uri="{0D108BD9-81ED-4DB2-BD59-A6C34878D82A}">
                    <a16:rowId xmlns:a16="http://schemas.microsoft.com/office/drawing/2014/main" val="10007"/>
                  </a:ext>
                </a:extLst>
              </a:tr>
              <a:tr h="268728">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extLst>
                  <a:ext uri="{0D108BD9-81ED-4DB2-BD59-A6C34878D82A}">
                    <a16:rowId xmlns:a16="http://schemas.microsoft.com/office/drawing/2014/main" val="10008"/>
                  </a:ext>
                </a:extLst>
              </a:tr>
              <a:tr h="268728">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extLst>
                  <a:ext uri="{0D108BD9-81ED-4DB2-BD59-A6C34878D82A}">
                    <a16:rowId xmlns:a16="http://schemas.microsoft.com/office/drawing/2014/main" val="10009"/>
                  </a:ext>
                </a:extLst>
              </a:tr>
              <a:tr h="268728">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extLst>
                  <a:ext uri="{0D108BD9-81ED-4DB2-BD59-A6C34878D82A}">
                    <a16:rowId xmlns:a16="http://schemas.microsoft.com/office/drawing/2014/main" val="10010"/>
                  </a:ext>
                </a:extLst>
              </a:tr>
              <a:tr h="268728">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extLst>
                  <a:ext uri="{0D108BD9-81ED-4DB2-BD59-A6C34878D82A}">
                    <a16:rowId xmlns:a16="http://schemas.microsoft.com/office/drawing/2014/main" val="10011"/>
                  </a:ext>
                </a:extLst>
              </a:tr>
              <a:tr h="268728">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extLst>
                  <a:ext uri="{0D108BD9-81ED-4DB2-BD59-A6C34878D82A}">
                    <a16:rowId xmlns:a16="http://schemas.microsoft.com/office/drawing/2014/main" val="10012"/>
                  </a:ext>
                </a:extLst>
              </a:tr>
              <a:tr h="268728">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extLst>
                  <a:ext uri="{0D108BD9-81ED-4DB2-BD59-A6C34878D82A}">
                    <a16:rowId xmlns:a16="http://schemas.microsoft.com/office/drawing/2014/main" val="10013"/>
                  </a:ext>
                </a:extLst>
              </a:tr>
              <a:tr h="268728">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extLst>
                  <a:ext uri="{0D108BD9-81ED-4DB2-BD59-A6C34878D82A}">
                    <a16:rowId xmlns:a16="http://schemas.microsoft.com/office/drawing/2014/main" val="10014"/>
                  </a:ext>
                </a:extLst>
              </a:tr>
              <a:tr h="268728">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extLst>
                  <a:ext uri="{0D108BD9-81ED-4DB2-BD59-A6C34878D82A}">
                    <a16:rowId xmlns:a16="http://schemas.microsoft.com/office/drawing/2014/main" val="10015"/>
                  </a:ext>
                </a:extLst>
              </a:tr>
              <a:tr h="268728">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extLst>
                  <a:ext uri="{0D108BD9-81ED-4DB2-BD59-A6C34878D82A}">
                    <a16:rowId xmlns:a16="http://schemas.microsoft.com/office/drawing/2014/main" val="10016"/>
                  </a:ext>
                </a:extLst>
              </a:tr>
              <a:tr h="268728">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0</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a:solidFill>
                            <a:schemeClr val="tx1"/>
                          </a:solidFill>
                          <a:effectLst/>
                          <a:latin typeface="Times New Roman" panose="02020603050405020304" pitchFamily="18" charset="0"/>
                          <a:cs typeface="Times New Roman" panose="02020603050405020304" pitchFamily="18" charset="0"/>
                        </a:rPr>
                        <a:t>1</a:t>
                      </a:r>
                      <a:endParaRPr lang="en-IN" sz="15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tc>
                  <a:txBody>
                    <a:bodyPr/>
                    <a:lstStyle/>
                    <a:p>
                      <a:pPr algn="ctr">
                        <a:lnSpc>
                          <a:spcPct val="115000"/>
                        </a:lnSpc>
                        <a:spcAft>
                          <a:spcPts val="0"/>
                        </a:spcAft>
                      </a:pPr>
                      <a:r>
                        <a:rPr lang="en-IN" sz="1500" b="1" dirty="0">
                          <a:solidFill>
                            <a:schemeClr val="tx1"/>
                          </a:solidFill>
                          <a:effectLst/>
                          <a:latin typeface="Times New Roman" panose="02020603050405020304" pitchFamily="18" charset="0"/>
                          <a:cs typeface="Times New Roman" panose="02020603050405020304" pitchFamily="18" charset="0"/>
                        </a:rPr>
                        <a:t>1</a:t>
                      </a:r>
                      <a:endParaRPr lang="en-IN" sz="15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40" marR="51440" marT="0" marB="0">
                    <a:solidFill>
                      <a:schemeClr val="bg1"/>
                    </a:solidFill>
                  </a:tcPr>
                </a:tc>
                <a:extLst>
                  <a:ext uri="{0D108BD9-81ED-4DB2-BD59-A6C34878D82A}">
                    <a16:rowId xmlns:a16="http://schemas.microsoft.com/office/drawing/2014/main" val="10017"/>
                  </a:ext>
                </a:extLst>
              </a:tr>
            </a:tbl>
          </a:graphicData>
        </a:graphic>
      </p:graphicFrame>
      <p:sp>
        <p:nvSpPr>
          <p:cNvPr id="68777" name="Rectangle 2">
            <a:extLst>
              <a:ext uri="{FF2B5EF4-FFF2-40B4-BE49-F238E27FC236}">
                <a16:creationId xmlns:a16="http://schemas.microsoft.com/office/drawing/2014/main" id="{86956E21-D21E-42A0-9337-CD2045CD6A79}"/>
              </a:ext>
            </a:extLst>
          </p:cNvPr>
          <p:cNvSpPr>
            <a:spLocks noChangeArrowheads="1"/>
          </p:cNvSpPr>
          <p:nvPr/>
        </p:nvSpPr>
        <p:spPr bwMode="auto">
          <a:xfrm>
            <a:off x="2112964" y="1023939"/>
            <a:ext cx="7966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defTabSz="457200" eaLnBrk="0" fontAlgn="base" hangingPunct="0">
              <a:lnSpc>
                <a:spcPct val="115000"/>
              </a:lnSpc>
              <a:spcBef>
                <a:spcPct val="0"/>
              </a:spcBef>
              <a:spcAft>
                <a:spcPct val="0"/>
              </a:spcAft>
              <a:buNone/>
            </a:pPr>
            <a:r>
              <a:rPr lang="en-IN" altLang="en-US" sz="2100">
                <a:solidFill>
                  <a:prstClr val="black"/>
                </a:solidFill>
                <a:latin typeface="Times New Roman" panose="02020603050405020304" pitchFamily="18" charset="0"/>
                <a:ea typeface="Calibri" panose="020F0502020204030204" pitchFamily="34" charset="0"/>
                <a:cs typeface="Times New Roman" panose="02020603050405020304" pitchFamily="18" charset="0"/>
              </a:rPr>
              <a:t>A four-bit Gray to binary code conversion table is as shown below.</a:t>
            </a:r>
            <a:endParaRPr lang="en-IN" altLang="en-US" sz="2100">
              <a:solidFill>
                <a:prstClr val="black"/>
              </a:solidFill>
              <a:ea typeface="Calibri" panose="020F0502020204030204" pitchFamily="34"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3B86A6-D047-4D9F-8A90-E204245DB493}"/>
              </a:ext>
            </a:extLst>
          </p:cNvPr>
          <p:cNvSpPr/>
          <p:nvPr/>
        </p:nvSpPr>
        <p:spPr>
          <a:xfrm>
            <a:off x="4584700" y="717551"/>
            <a:ext cx="3022600" cy="461963"/>
          </a:xfrm>
          <a:prstGeom prst="rect">
            <a:avLst/>
          </a:prstGeom>
        </p:spPr>
        <p:txBody>
          <a:bodyPr wrap="none">
            <a:spAutoFit/>
          </a:bodyPr>
          <a:lstStyle/>
          <a:p>
            <a:pPr defTabSz="457200" eaLnBrk="0" fontAlgn="base" hangingPunct="0">
              <a:spcBef>
                <a:spcPct val="0"/>
              </a:spcBef>
              <a:spcAft>
                <a:spcPct val="0"/>
              </a:spcAft>
              <a:defRPr/>
            </a:pPr>
            <a:r>
              <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BCD to Excess 3 code</a:t>
            </a:r>
            <a:endParaRPr lang="en-IN" sz="2400" b="1" dirty="0">
              <a:solidFill>
                <a:prstClr val="black"/>
              </a:solidFill>
              <a:effectLst>
                <a:outerShdw blurRad="38100" dist="38100" dir="2700000" algn="tl">
                  <a:srgbClr val="000000">
                    <a:alpha val="43137"/>
                  </a:srgbClr>
                </a:outerShdw>
              </a:effectLst>
              <a:latin typeface="Calibri" panose="020F0502020204030204" pitchFamily="34" charset="0"/>
            </a:endParaRPr>
          </a:p>
        </p:txBody>
      </p:sp>
      <p:sp>
        <p:nvSpPr>
          <p:cNvPr id="3" name="Rectangle 2">
            <a:extLst>
              <a:ext uri="{FF2B5EF4-FFF2-40B4-BE49-F238E27FC236}">
                <a16:creationId xmlns:a16="http://schemas.microsoft.com/office/drawing/2014/main" id="{5BAD9238-D352-4FA7-8880-0FA65EBE7B0C}"/>
              </a:ext>
            </a:extLst>
          </p:cNvPr>
          <p:cNvSpPr/>
          <p:nvPr/>
        </p:nvSpPr>
        <p:spPr>
          <a:xfrm>
            <a:off x="1905000" y="1600200"/>
            <a:ext cx="8534400" cy="3346450"/>
          </a:xfrm>
          <a:prstGeom prst="rect">
            <a:avLst/>
          </a:prstGeom>
        </p:spPr>
        <p:txBody>
          <a:bodyPr>
            <a:spAutoFit/>
          </a:bodyPr>
          <a:lstStyle/>
          <a:p>
            <a:pPr marL="342900" indent="-342900" algn="just" defTabSz="457200" eaLnBrk="0" fontAlgn="base" hangingPunct="0">
              <a:lnSpc>
                <a:spcPct val="107000"/>
              </a:lnSpc>
              <a:spcBef>
                <a:spcPct val="0"/>
              </a:spcBef>
              <a:spcAft>
                <a:spcPts val="600"/>
              </a:spcAft>
              <a:buFont typeface="Arial" panose="020B0604020202020204" pitchFamily="34" charset="0"/>
              <a:buChar char="•"/>
              <a:defRPr/>
            </a:pP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Excess-3 codes are unweighted and can be obtained by adding 3 to each decimal digit then it can be represented by using 4-bit binary number for each digit. </a:t>
            </a:r>
            <a:endParaRPr lang="en-IN" sz="195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defTabSz="457200" eaLnBrk="0" fontAlgn="base" hangingPunct="0">
              <a:lnSpc>
                <a:spcPct val="107000"/>
              </a:lnSpc>
              <a:spcBef>
                <a:spcPct val="0"/>
              </a:spcBef>
              <a:spcAft>
                <a:spcPts val="600"/>
              </a:spcAft>
              <a:buFont typeface="Arial" panose="020B0604020202020204" pitchFamily="34" charset="0"/>
              <a:buChar char="•"/>
              <a:defRPr/>
            </a:pP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find the decimal equivalent of the given binary number. Add 0011 to each four-bit group in binary coded decimal number (BCD) to get desired excess-3 equivalent. </a:t>
            </a:r>
          </a:p>
          <a:p>
            <a:pPr marL="342900" indent="-342900" algn="just" defTabSz="457200" eaLnBrk="0" fontAlgn="base" hangingPunct="0">
              <a:lnSpc>
                <a:spcPct val="107000"/>
              </a:lnSpc>
              <a:spcBef>
                <a:spcPct val="0"/>
              </a:spcBef>
              <a:spcAft>
                <a:spcPts val="600"/>
              </a:spcAft>
              <a:buFont typeface="Arial" panose="020B0604020202020204" pitchFamily="34" charset="0"/>
              <a:buChar char="•"/>
              <a:defRPr/>
            </a:pP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variables B</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B</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 the bits of the binary numbers. </a:t>
            </a:r>
          </a:p>
          <a:p>
            <a:pPr marL="342900" indent="-342900" algn="just" defTabSz="457200" eaLnBrk="0" fontAlgn="base" hangingPunct="0">
              <a:lnSpc>
                <a:spcPct val="107000"/>
              </a:lnSpc>
              <a:spcBef>
                <a:spcPct val="0"/>
              </a:spcBef>
              <a:spcAft>
                <a:spcPts val="600"/>
              </a:spcAft>
              <a:buFont typeface="Arial" panose="020B0604020202020204" pitchFamily="34" charset="0"/>
              <a:buChar char="•"/>
              <a:defRPr/>
            </a:pP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variable 'B</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represents the LSB, and the variable 'B</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represents the MSB. </a:t>
            </a:r>
          </a:p>
          <a:p>
            <a:pPr marL="342900" indent="-342900" algn="just" defTabSz="457200" eaLnBrk="0" fontAlgn="base" hangingPunct="0">
              <a:lnSpc>
                <a:spcPct val="107000"/>
              </a:lnSpc>
              <a:spcBef>
                <a:spcPct val="0"/>
              </a:spcBef>
              <a:spcAft>
                <a:spcPts val="600"/>
              </a:spcAft>
              <a:buFont typeface="Arial" panose="020B0604020202020204" pitchFamily="34" charset="0"/>
              <a:buChar char="•"/>
              <a:defRPr/>
            </a:pP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variables E</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E</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represent the bits of the Excess-3 code. </a:t>
            </a:r>
          </a:p>
          <a:p>
            <a:pPr marL="342900" indent="-342900" algn="just" defTabSz="457200" eaLnBrk="0" fontAlgn="base" hangingPunct="0">
              <a:lnSpc>
                <a:spcPct val="107000"/>
              </a:lnSpc>
              <a:spcBef>
                <a:spcPct val="0"/>
              </a:spcBef>
              <a:spcAft>
                <a:spcPts val="600"/>
              </a:spcAft>
              <a:buFont typeface="Arial" panose="020B0604020202020204" pitchFamily="34" charset="0"/>
              <a:buChar char="•"/>
              <a:defRPr/>
            </a:pP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variable 'E</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represents the LSB, and the variable 'E</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represents the MSB.</a:t>
            </a:r>
            <a:endParaRPr lang="en-IN" sz="195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034541" y="1069799"/>
            <a:ext cx="8143875" cy="1678280"/>
          </a:xfrm>
          <a:prstGeom prst="rect">
            <a:avLst/>
          </a:prstGeom>
        </p:spPr>
        <p:txBody>
          <a:bodyPr vert="horz" wrap="square" lIns="0" tIns="85090" rIns="0" bIns="0" rtlCol="0">
            <a:spAutoFit/>
          </a:bodyPr>
          <a:lstStyle/>
          <a:p>
            <a:pPr marL="38100">
              <a:spcBef>
                <a:spcPts val="670"/>
              </a:spcBef>
            </a:pPr>
            <a:r>
              <a:rPr sz="2400" b="1" dirty="0"/>
              <a:t>Full Adder</a:t>
            </a:r>
          </a:p>
          <a:p>
            <a:pPr marL="382270" marR="30480" indent="-24765" algn="just">
              <a:lnSpc>
                <a:spcPct val="97900"/>
              </a:lnSpc>
              <a:spcBef>
                <a:spcPts val="635"/>
              </a:spcBef>
            </a:pPr>
            <a:r>
              <a:rPr sz="2200" spc="-155" dirty="0">
                <a:solidFill>
                  <a:prstClr val="black"/>
                </a:solidFill>
                <a:latin typeface="Arimo"/>
                <a:cs typeface="Arimo"/>
              </a:rPr>
              <a:t>The </a:t>
            </a:r>
            <a:r>
              <a:rPr sz="2200" spc="-55" dirty="0">
                <a:solidFill>
                  <a:prstClr val="black"/>
                </a:solidFill>
                <a:latin typeface="Arimo"/>
                <a:cs typeface="Arimo"/>
              </a:rPr>
              <a:t>full-adder </a:t>
            </a:r>
            <a:r>
              <a:rPr sz="2200" spc="-140" dirty="0">
                <a:solidFill>
                  <a:prstClr val="black"/>
                </a:solidFill>
                <a:latin typeface="Arimo"/>
                <a:cs typeface="Arimo"/>
              </a:rPr>
              <a:t>adds </a:t>
            </a:r>
            <a:r>
              <a:rPr sz="2200" spc="-30" dirty="0">
                <a:solidFill>
                  <a:prstClr val="black"/>
                </a:solidFill>
                <a:latin typeface="Arimo"/>
                <a:cs typeface="Arimo"/>
              </a:rPr>
              <a:t>the </a:t>
            </a:r>
            <a:r>
              <a:rPr sz="2200" spc="-50" dirty="0">
                <a:solidFill>
                  <a:prstClr val="black"/>
                </a:solidFill>
                <a:latin typeface="Arimo"/>
                <a:cs typeface="Arimo"/>
              </a:rPr>
              <a:t>bits </a:t>
            </a:r>
            <a:r>
              <a:rPr sz="2200" spc="-190" dirty="0">
                <a:solidFill>
                  <a:prstClr val="black"/>
                </a:solidFill>
                <a:latin typeface="Arimo"/>
                <a:cs typeface="Arimo"/>
              </a:rPr>
              <a:t>A </a:t>
            </a:r>
            <a:r>
              <a:rPr sz="2200" spc="-105" dirty="0">
                <a:solidFill>
                  <a:prstClr val="black"/>
                </a:solidFill>
                <a:latin typeface="Arimo"/>
                <a:cs typeface="Arimo"/>
              </a:rPr>
              <a:t>and </a:t>
            </a:r>
            <a:r>
              <a:rPr sz="2200" spc="-265" dirty="0">
                <a:solidFill>
                  <a:prstClr val="black"/>
                </a:solidFill>
                <a:latin typeface="Arimo"/>
                <a:cs typeface="Arimo"/>
              </a:rPr>
              <a:t>B </a:t>
            </a:r>
            <a:r>
              <a:rPr sz="2200" spc="-110" dirty="0">
                <a:solidFill>
                  <a:prstClr val="black"/>
                </a:solidFill>
                <a:latin typeface="Arimo"/>
                <a:cs typeface="Arimo"/>
              </a:rPr>
              <a:t>and </a:t>
            </a:r>
            <a:r>
              <a:rPr sz="2200" spc="-30" dirty="0">
                <a:solidFill>
                  <a:prstClr val="black"/>
                </a:solidFill>
                <a:latin typeface="Arimo"/>
                <a:cs typeface="Arimo"/>
              </a:rPr>
              <a:t>the </a:t>
            </a:r>
            <a:r>
              <a:rPr sz="2200" spc="-90" dirty="0">
                <a:solidFill>
                  <a:prstClr val="black"/>
                </a:solidFill>
                <a:latin typeface="Arimo"/>
                <a:cs typeface="Arimo"/>
              </a:rPr>
              <a:t>carry </a:t>
            </a:r>
            <a:r>
              <a:rPr sz="2200" spc="-40" dirty="0">
                <a:solidFill>
                  <a:prstClr val="black"/>
                </a:solidFill>
                <a:latin typeface="Arimo"/>
                <a:cs typeface="Arimo"/>
              </a:rPr>
              <a:t>from </a:t>
            </a:r>
            <a:r>
              <a:rPr sz="2200" spc="-30" dirty="0">
                <a:solidFill>
                  <a:prstClr val="black"/>
                </a:solidFill>
                <a:latin typeface="Arimo"/>
                <a:cs typeface="Arimo"/>
              </a:rPr>
              <a:t>the </a:t>
            </a:r>
            <a:r>
              <a:rPr sz="2200" spc="-105" dirty="0">
                <a:solidFill>
                  <a:prstClr val="black"/>
                </a:solidFill>
                <a:latin typeface="Arimo"/>
                <a:cs typeface="Arimo"/>
              </a:rPr>
              <a:t>previous  </a:t>
            </a:r>
            <a:r>
              <a:rPr sz="2200" spc="-80" dirty="0">
                <a:solidFill>
                  <a:prstClr val="black"/>
                </a:solidFill>
                <a:latin typeface="Arimo"/>
                <a:cs typeface="Arimo"/>
              </a:rPr>
              <a:t>column </a:t>
            </a:r>
            <a:r>
              <a:rPr sz="2200" spc="-100" dirty="0">
                <a:solidFill>
                  <a:prstClr val="black"/>
                </a:solidFill>
                <a:latin typeface="Arimo"/>
                <a:cs typeface="Arimo"/>
              </a:rPr>
              <a:t>called </a:t>
            </a:r>
            <a:r>
              <a:rPr sz="2200" spc="-20" dirty="0">
                <a:solidFill>
                  <a:prstClr val="black"/>
                </a:solidFill>
                <a:latin typeface="Arimo"/>
                <a:cs typeface="Arimo"/>
              </a:rPr>
              <a:t>the </a:t>
            </a:r>
            <a:r>
              <a:rPr sz="2200" spc="-70" dirty="0">
                <a:solidFill>
                  <a:prstClr val="black"/>
                </a:solidFill>
                <a:latin typeface="Arimo"/>
                <a:cs typeface="Arimo"/>
              </a:rPr>
              <a:t>carry-in </a:t>
            </a:r>
            <a:r>
              <a:rPr sz="2200" spc="-155" dirty="0">
                <a:solidFill>
                  <a:prstClr val="black"/>
                </a:solidFill>
                <a:latin typeface="Arimo"/>
                <a:cs typeface="Arimo"/>
              </a:rPr>
              <a:t>C</a:t>
            </a:r>
            <a:r>
              <a:rPr sz="2175" spc="-232" baseline="-17241" dirty="0">
                <a:solidFill>
                  <a:prstClr val="black"/>
                </a:solidFill>
                <a:latin typeface="Arimo"/>
                <a:cs typeface="Arimo"/>
              </a:rPr>
              <a:t>in </a:t>
            </a:r>
            <a:r>
              <a:rPr sz="2200" spc="-114" dirty="0">
                <a:solidFill>
                  <a:prstClr val="black"/>
                </a:solidFill>
                <a:latin typeface="Arimo"/>
                <a:cs typeface="Arimo"/>
              </a:rPr>
              <a:t>and </a:t>
            </a:r>
            <a:r>
              <a:rPr sz="2200" spc="-45" dirty="0">
                <a:solidFill>
                  <a:prstClr val="black"/>
                </a:solidFill>
                <a:latin typeface="Arimo"/>
                <a:cs typeface="Arimo"/>
              </a:rPr>
              <a:t>outputs </a:t>
            </a:r>
            <a:r>
              <a:rPr sz="2200" spc="-20" dirty="0">
                <a:solidFill>
                  <a:prstClr val="black"/>
                </a:solidFill>
                <a:latin typeface="Arimo"/>
                <a:cs typeface="Arimo"/>
              </a:rPr>
              <a:t>the </a:t>
            </a:r>
            <a:r>
              <a:rPr sz="2200" spc="-145" dirty="0">
                <a:solidFill>
                  <a:prstClr val="black"/>
                </a:solidFill>
                <a:latin typeface="Arimo"/>
                <a:cs typeface="Arimo"/>
              </a:rPr>
              <a:t>sum </a:t>
            </a:r>
            <a:r>
              <a:rPr sz="2200" spc="20" dirty="0">
                <a:solidFill>
                  <a:prstClr val="black"/>
                </a:solidFill>
                <a:latin typeface="Arimo"/>
                <a:cs typeface="Arimo"/>
              </a:rPr>
              <a:t>bit </a:t>
            </a:r>
            <a:r>
              <a:rPr sz="2200" spc="-455" dirty="0">
                <a:solidFill>
                  <a:prstClr val="black"/>
                </a:solidFill>
                <a:latin typeface="Arimo"/>
                <a:cs typeface="Arimo"/>
              </a:rPr>
              <a:t>S </a:t>
            </a:r>
            <a:r>
              <a:rPr sz="2200" spc="-105" dirty="0">
                <a:solidFill>
                  <a:prstClr val="black"/>
                </a:solidFill>
                <a:latin typeface="Arimo"/>
                <a:cs typeface="Arimo"/>
              </a:rPr>
              <a:t>and </a:t>
            </a:r>
            <a:r>
              <a:rPr sz="2200" spc="-20" dirty="0">
                <a:solidFill>
                  <a:prstClr val="black"/>
                </a:solidFill>
                <a:latin typeface="Arimo"/>
                <a:cs typeface="Arimo"/>
              </a:rPr>
              <a:t>the  </a:t>
            </a:r>
            <a:r>
              <a:rPr sz="2200" spc="-80" dirty="0">
                <a:solidFill>
                  <a:prstClr val="black"/>
                </a:solidFill>
                <a:latin typeface="Arimo"/>
                <a:cs typeface="Arimo"/>
              </a:rPr>
              <a:t>carry </a:t>
            </a:r>
            <a:r>
              <a:rPr sz="2200" spc="25" dirty="0">
                <a:solidFill>
                  <a:prstClr val="black"/>
                </a:solidFill>
                <a:latin typeface="Arimo"/>
                <a:cs typeface="Arimo"/>
              </a:rPr>
              <a:t>bit</a:t>
            </a:r>
            <a:r>
              <a:rPr sz="2200" spc="-434" dirty="0">
                <a:solidFill>
                  <a:prstClr val="black"/>
                </a:solidFill>
                <a:latin typeface="Arimo"/>
                <a:cs typeface="Arimo"/>
              </a:rPr>
              <a:t> </a:t>
            </a:r>
            <a:r>
              <a:rPr sz="2200" spc="-90" dirty="0">
                <a:solidFill>
                  <a:prstClr val="black"/>
                </a:solidFill>
                <a:latin typeface="Arimo"/>
                <a:cs typeface="Arimo"/>
              </a:rPr>
              <a:t>called </a:t>
            </a:r>
            <a:r>
              <a:rPr sz="2200" spc="-20" dirty="0">
                <a:solidFill>
                  <a:prstClr val="black"/>
                </a:solidFill>
                <a:latin typeface="Arimo"/>
                <a:cs typeface="Arimo"/>
              </a:rPr>
              <a:t>the </a:t>
            </a:r>
            <a:r>
              <a:rPr sz="2200" spc="-50" dirty="0">
                <a:solidFill>
                  <a:prstClr val="black"/>
                </a:solidFill>
                <a:latin typeface="Arimo"/>
                <a:cs typeface="Arimo"/>
              </a:rPr>
              <a:t>carry-out </a:t>
            </a:r>
            <a:r>
              <a:rPr sz="2200" spc="-105" dirty="0">
                <a:solidFill>
                  <a:prstClr val="black"/>
                </a:solidFill>
                <a:latin typeface="Arimo"/>
                <a:cs typeface="Arimo"/>
              </a:rPr>
              <a:t>C</a:t>
            </a:r>
            <a:r>
              <a:rPr sz="2175" spc="-157" baseline="-17241" dirty="0">
                <a:solidFill>
                  <a:prstClr val="black"/>
                </a:solidFill>
                <a:latin typeface="Arimo"/>
                <a:cs typeface="Arimo"/>
              </a:rPr>
              <a:t>out </a:t>
            </a:r>
            <a:r>
              <a:rPr sz="3200" spc="-85" dirty="0">
                <a:solidFill>
                  <a:prstClr val="black"/>
                </a:solidFill>
                <a:latin typeface="Arimo"/>
                <a:cs typeface="Arimo"/>
              </a:rPr>
              <a:t>.</a:t>
            </a:r>
            <a:endParaRPr sz="3200" dirty="0">
              <a:solidFill>
                <a:prstClr val="black"/>
              </a:solidFill>
              <a:latin typeface="Arimo"/>
              <a:cs typeface="Arimo"/>
            </a:endParaRPr>
          </a:p>
        </p:txBody>
      </p:sp>
      <p:sp>
        <p:nvSpPr>
          <p:cNvPr id="4" name="object 4"/>
          <p:cNvSpPr txBox="1">
            <a:spLocks noGrp="1"/>
          </p:cNvSpPr>
          <p:nvPr>
            <p:ph type="title"/>
          </p:nvPr>
        </p:nvSpPr>
        <p:spPr>
          <a:xfrm>
            <a:off x="4728717" y="124410"/>
            <a:ext cx="3114040" cy="574675"/>
          </a:xfrm>
          <a:prstGeom prst="rect">
            <a:avLst/>
          </a:prstGeom>
        </p:spPr>
        <p:txBody>
          <a:bodyPr vert="horz" wrap="square" lIns="0" tIns="12700" rIns="0" bIns="0" rtlCol="0">
            <a:spAutoFit/>
          </a:bodyPr>
          <a:lstStyle/>
          <a:p>
            <a:pPr marL="12700">
              <a:spcBef>
                <a:spcPts val="100"/>
              </a:spcBef>
            </a:pPr>
            <a:r>
              <a:rPr sz="3600" b="1" spc="-160" dirty="0">
                <a:solidFill>
                  <a:schemeClr val="tx1"/>
                </a:solidFill>
                <a:latin typeface="Trebuchet MS"/>
                <a:cs typeface="Trebuchet MS"/>
              </a:rPr>
              <a:t>BINARY</a:t>
            </a:r>
            <a:r>
              <a:rPr sz="3600" b="1" spc="-350" dirty="0">
                <a:solidFill>
                  <a:schemeClr val="tx1"/>
                </a:solidFill>
                <a:latin typeface="Trebuchet MS"/>
                <a:cs typeface="Trebuchet MS"/>
              </a:rPr>
              <a:t> </a:t>
            </a:r>
            <a:r>
              <a:rPr sz="3600" b="1" spc="-135" dirty="0">
                <a:solidFill>
                  <a:schemeClr val="tx1"/>
                </a:solidFill>
                <a:latin typeface="Trebuchet MS"/>
                <a:cs typeface="Trebuchet MS"/>
              </a:rPr>
              <a:t>ADDERS</a:t>
            </a:r>
            <a:endParaRPr sz="3600" dirty="0">
              <a:solidFill>
                <a:schemeClr val="tx1"/>
              </a:solidFill>
              <a:latin typeface="Trebuchet MS"/>
              <a:cs typeface="Trebuchet MS"/>
            </a:endParaRPr>
          </a:p>
        </p:txBody>
      </p:sp>
      <p:sp>
        <p:nvSpPr>
          <p:cNvPr id="5" name="object 5"/>
          <p:cNvSpPr/>
          <p:nvPr/>
        </p:nvSpPr>
        <p:spPr>
          <a:xfrm>
            <a:off x="6629400" y="2743200"/>
            <a:ext cx="1752600" cy="1429512"/>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6" name="object 6"/>
          <p:cNvSpPr/>
          <p:nvPr/>
        </p:nvSpPr>
        <p:spPr>
          <a:xfrm>
            <a:off x="3581400" y="3048000"/>
            <a:ext cx="1761744" cy="542544"/>
          </a:xfrm>
          <a:prstGeom prst="rect">
            <a:avLst/>
          </a:prstGeom>
          <a:blipFill>
            <a:blip r:embed="rId3" cstate="print"/>
            <a:stretch>
              <a:fillRect/>
            </a:stretch>
          </a:blipFill>
        </p:spPr>
        <p:txBody>
          <a:bodyPr wrap="square" lIns="0" tIns="0" rIns="0" bIns="0" rtlCol="0"/>
          <a:lstStyle/>
          <a:p>
            <a:endParaRPr dirty="0">
              <a:solidFill>
                <a:prstClr val="black"/>
              </a:solidFill>
              <a:latin typeface="Calibri"/>
            </a:endParaRPr>
          </a:p>
        </p:txBody>
      </p:sp>
      <p:sp>
        <p:nvSpPr>
          <p:cNvPr id="7" name="object 7"/>
          <p:cNvSpPr/>
          <p:nvPr/>
        </p:nvSpPr>
        <p:spPr>
          <a:xfrm>
            <a:off x="4419600" y="4953000"/>
            <a:ext cx="3124200" cy="524256"/>
          </a:xfrm>
          <a:prstGeom prst="rect">
            <a:avLst/>
          </a:prstGeom>
          <a:blipFill>
            <a:blip r:embed="rId4" cstate="print"/>
            <a:stretch>
              <a:fillRect/>
            </a:stretch>
          </a:blipFill>
        </p:spPr>
        <p:txBody>
          <a:bodyPr wrap="square" lIns="0" tIns="0" rIns="0" bIns="0" rtlCol="0"/>
          <a:lstStyle/>
          <a:p>
            <a:endParaRPr dirty="0">
              <a:solidFill>
                <a:prstClr val="black"/>
              </a:solidFill>
              <a:latin typeface="Calibri"/>
            </a:endParaRPr>
          </a:p>
        </p:txBody>
      </p:sp>
      <p:sp>
        <p:nvSpPr>
          <p:cNvPr id="8" name="object 8"/>
          <p:cNvSpPr/>
          <p:nvPr/>
        </p:nvSpPr>
        <p:spPr>
          <a:xfrm>
            <a:off x="5029200" y="5562601"/>
            <a:ext cx="1999488" cy="484631"/>
          </a:xfrm>
          <a:prstGeom prst="rect">
            <a:avLst/>
          </a:prstGeom>
          <a:blipFill>
            <a:blip r:embed="rId5" cstate="print"/>
            <a:stretch>
              <a:fillRect/>
            </a:stretch>
          </a:blipFill>
        </p:spPr>
        <p:txBody>
          <a:bodyPr wrap="square" lIns="0" tIns="0" rIns="0" bIns="0" rtlCol="0"/>
          <a:lstStyle/>
          <a:p>
            <a:endParaRPr dirty="0">
              <a:solidFill>
                <a:prstClr val="black"/>
              </a:solidFill>
              <a:latin typeface="Calibri"/>
            </a:endParaRPr>
          </a:p>
        </p:txBody>
      </p:sp>
      <p:sp>
        <p:nvSpPr>
          <p:cNvPr id="9" name="object 9"/>
          <p:cNvSpPr txBox="1"/>
          <p:nvPr/>
        </p:nvSpPr>
        <p:spPr>
          <a:xfrm>
            <a:off x="3724403" y="3890465"/>
            <a:ext cx="1842770" cy="300355"/>
          </a:xfrm>
          <a:prstGeom prst="rect">
            <a:avLst/>
          </a:prstGeom>
        </p:spPr>
        <p:txBody>
          <a:bodyPr vert="horz" wrap="square" lIns="0" tIns="12700" rIns="0" bIns="0" rtlCol="0">
            <a:spAutoFit/>
          </a:bodyPr>
          <a:lstStyle/>
          <a:p>
            <a:pPr marL="12700">
              <a:spcBef>
                <a:spcPts val="100"/>
              </a:spcBef>
            </a:pPr>
            <a:r>
              <a:rPr lang="en-US" spc="-150" dirty="0">
                <a:solidFill>
                  <a:prstClr val="black"/>
                </a:solidFill>
                <a:latin typeface="Arimo"/>
                <a:cs typeface="Arimo"/>
              </a:rPr>
              <a:t>B</a:t>
            </a:r>
            <a:r>
              <a:rPr spc="-70" dirty="0">
                <a:solidFill>
                  <a:prstClr val="black"/>
                </a:solidFill>
                <a:latin typeface="Arimo"/>
                <a:cs typeface="Arimo"/>
              </a:rPr>
              <a:t>lock</a:t>
            </a:r>
            <a:r>
              <a:rPr spc="-185" dirty="0">
                <a:solidFill>
                  <a:prstClr val="black"/>
                </a:solidFill>
                <a:latin typeface="Arimo"/>
                <a:cs typeface="Arimo"/>
              </a:rPr>
              <a:t> </a:t>
            </a:r>
            <a:r>
              <a:rPr spc="-105" dirty="0">
                <a:solidFill>
                  <a:prstClr val="black"/>
                </a:solidFill>
                <a:latin typeface="Arimo"/>
                <a:cs typeface="Arimo"/>
              </a:rPr>
              <a:t>diagram</a:t>
            </a:r>
            <a:endParaRPr dirty="0">
              <a:solidFill>
                <a:prstClr val="black"/>
              </a:solidFill>
              <a:latin typeface="Arimo"/>
              <a:cs typeface="Arimo"/>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4</a:t>
            </a:fld>
            <a:endParaRPr spc="-90" dirty="0"/>
          </a:p>
        </p:txBody>
      </p:sp>
      <p:sp>
        <p:nvSpPr>
          <p:cNvPr id="10" name="object 10"/>
          <p:cNvSpPr txBox="1"/>
          <p:nvPr/>
        </p:nvSpPr>
        <p:spPr>
          <a:xfrm>
            <a:off x="6876415" y="4197554"/>
            <a:ext cx="1505585" cy="300355"/>
          </a:xfrm>
          <a:prstGeom prst="rect">
            <a:avLst/>
          </a:prstGeom>
        </p:spPr>
        <p:txBody>
          <a:bodyPr vert="horz" wrap="square" lIns="0" tIns="12700" rIns="0" bIns="0" rtlCol="0">
            <a:spAutoFit/>
          </a:bodyPr>
          <a:lstStyle/>
          <a:p>
            <a:pPr marL="12700">
              <a:spcBef>
                <a:spcPts val="100"/>
              </a:spcBef>
            </a:pPr>
            <a:r>
              <a:rPr lang="en-US" spc="-150" dirty="0">
                <a:solidFill>
                  <a:prstClr val="black"/>
                </a:solidFill>
                <a:latin typeface="Arimo"/>
                <a:cs typeface="Arimo"/>
              </a:rPr>
              <a:t>T</a:t>
            </a:r>
            <a:r>
              <a:rPr spc="-85" dirty="0">
                <a:solidFill>
                  <a:prstClr val="black"/>
                </a:solidFill>
                <a:latin typeface="Arimo"/>
                <a:cs typeface="Arimo"/>
              </a:rPr>
              <a:t>ruth</a:t>
            </a:r>
            <a:r>
              <a:rPr spc="-130" dirty="0">
                <a:solidFill>
                  <a:prstClr val="black"/>
                </a:solidFill>
                <a:latin typeface="Arimo"/>
                <a:cs typeface="Arimo"/>
              </a:rPr>
              <a:t> </a:t>
            </a:r>
            <a:r>
              <a:rPr spc="-50" dirty="0">
                <a:solidFill>
                  <a:prstClr val="black"/>
                </a:solidFill>
                <a:latin typeface="Arimo"/>
                <a:cs typeface="Arimo"/>
              </a:rPr>
              <a:t>table</a:t>
            </a:r>
            <a:endParaRPr dirty="0">
              <a:solidFill>
                <a:prstClr val="black"/>
              </a:solidFill>
              <a:latin typeface="Arimo"/>
              <a:cs typeface="Arim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a:extLst>
              <a:ext uri="{FF2B5EF4-FFF2-40B4-BE49-F238E27FC236}">
                <a16:creationId xmlns:a16="http://schemas.microsoft.com/office/drawing/2014/main" id="{D6E4CB30-C684-41D7-BB73-3187738D61F6}"/>
              </a:ext>
            </a:extLst>
          </p:cNvPr>
          <p:cNvSpPr>
            <a:spLocks noChangeArrowheads="1"/>
          </p:cNvSpPr>
          <p:nvPr/>
        </p:nvSpPr>
        <p:spPr bwMode="auto">
          <a:xfrm>
            <a:off x="2146300" y="1130300"/>
            <a:ext cx="7945438"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defTabSz="457200" eaLnBrk="0" fontAlgn="base" hangingPunct="0">
              <a:lnSpc>
                <a:spcPct val="107000"/>
              </a:lnSpc>
              <a:spcBef>
                <a:spcPct val="0"/>
              </a:spcBef>
              <a:spcAft>
                <a:spcPts val="600"/>
              </a:spcAft>
              <a:buNone/>
            </a:pPr>
            <a:r>
              <a:rPr lang="en-IN" alt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truth table for BCD to Excess-3 code converter can be determined as shown in table below. </a:t>
            </a:r>
          </a:p>
          <a:p>
            <a:pPr algn="just" defTabSz="457200" eaLnBrk="0" fontAlgn="base" hangingPunct="0">
              <a:lnSpc>
                <a:spcPct val="107000"/>
              </a:lnSpc>
              <a:spcBef>
                <a:spcPct val="0"/>
              </a:spcBef>
              <a:spcAft>
                <a:spcPts val="600"/>
              </a:spcAft>
              <a:buNone/>
            </a:pPr>
            <a:r>
              <a:rPr lang="en-IN" alt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For impossible four bit Excess-3 code </a:t>
            </a:r>
            <a:r>
              <a:rPr lang="en-IN" altLang="en-US" sz="1800">
                <a:solidFill>
                  <a:prstClr val="black"/>
                </a:solidFill>
                <a:latin typeface="Times New Roman" panose="02020603050405020304" pitchFamily="18" charset="0"/>
                <a:ea typeface="Calibri" panose="020F0502020204030204" pitchFamily="34" charset="0"/>
                <a:cs typeface="Times New Roman" panose="02020603050405020304" pitchFamily="18" charset="0"/>
              </a:rPr>
              <a:t>we use output as Don’t care conditions.</a:t>
            </a:r>
            <a:r>
              <a:rPr lang="en-IN" alt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'don't care conditions' is defined by the variable 'X'. </a:t>
            </a:r>
            <a:endParaRPr lang="en-IN" altLang="en-US" sz="1800">
              <a:solidFill>
                <a:prstClr val="black"/>
              </a:solidFill>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280A23A8-D93D-4B6C-90CC-FB92E0C4B788}"/>
              </a:ext>
            </a:extLst>
          </p:cNvPr>
          <p:cNvGraphicFramePr>
            <a:graphicFrameLocks noGrp="1"/>
          </p:cNvGraphicFramePr>
          <p:nvPr>
            <p:extLst>
              <p:ext uri="{D42A27DB-BD31-4B8C-83A1-F6EECF244321}">
                <p14:modId xmlns:p14="http://schemas.microsoft.com/office/powerpoint/2010/main" val="4004872362"/>
              </p:ext>
            </p:extLst>
          </p:nvPr>
        </p:nvGraphicFramePr>
        <p:xfrm>
          <a:off x="3170238" y="2576513"/>
          <a:ext cx="6831012" cy="3967164"/>
        </p:xfrm>
        <a:graphic>
          <a:graphicData uri="http://schemas.openxmlformats.org/drawingml/2006/table">
            <a:tbl>
              <a:tblPr firstRow="1" firstCol="1" bandRow="1">
                <a:tableStyleId>{5C22544A-7EE6-4342-B048-85BDC9FD1C3A}</a:tableStyleId>
              </a:tblPr>
              <a:tblGrid>
                <a:gridCol w="1134314">
                  <a:extLst>
                    <a:ext uri="{9D8B030D-6E8A-4147-A177-3AD203B41FA5}">
                      <a16:colId xmlns:a16="http://schemas.microsoft.com/office/drawing/2014/main" val="20000"/>
                    </a:ext>
                  </a:extLst>
                </a:gridCol>
                <a:gridCol w="712339">
                  <a:extLst>
                    <a:ext uri="{9D8B030D-6E8A-4147-A177-3AD203B41FA5}">
                      <a16:colId xmlns:a16="http://schemas.microsoft.com/office/drawing/2014/main" val="20001"/>
                    </a:ext>
                  </a:extLst>
                </a:gridCol>
                <a:gridCol w="712339">
                  <a:extLst>
                    <a:ext uri="{9D8B030D-6E8A-4147-A177-3AD203B41FA5}">
                      <a16:colId xmlns:a16="http://schemas.microsoft.com/office/drawing/2014/main" val="20002"/>
                    </a:ext>
                  </a:extLst>
                </a:gridCol>
                <a:gridCol w="712339">
                  <a:extLst>
                    <a:ext uri="{9D8B030D-6E8A-4147-A177-3AD203B41FA5}">
                      <a16:colId xmlns:a16="http://schemas.microsoft.com/office/drawing/2014/main" val="20003"/>
                    </a:ext>
                  </a:extLst>
                </a:gridCol>
                <a:gridCol w="711332">
                  <a:extLst>
                    <a:ext uri="{9D8B030D-6E8A-4147-A177-3AD203B41FA5}">
                      <a16:colId xmlns:a16="http://schemas.microsoft.com/office/drawing/2014/main" val="20004"/>
                    </a:ext>
                  </a:extLst>
                </a:gridCol>
                <a:gridCol w="712339">
                  <a:extLst>
                    <a:ext uri="{9D8B030D-6E8A-4147-A177-3AD203B41FA5}">
                      <a16:colId xmlns:a16="http://schemas.microsoft.com/office/drawing/2014/main" val="20005"/>
                    </a:ext>
                  </a:extLst>
                </a:gridCol>
                <a:gridCol w="712339">
                  <a:extLst>
                    <a:ext uri="{9D8B030D-6E8A-4147-A177-3AD203B41FA5}">
                      <a16:colId xmlns:a16="http://schemas.microsoft.com/office/drawing/2014/main" val="20006"/>
                    </a:ext>
                  </a:extLst>
                </a:gridCol>
                <a:gridCol w="712339">
                  <a:extLst>
                    <a:ext uri="{9D8B030D-6E8A-4147-A177-3AD203B41FA5}">
                      <a16:colId xmlns:a16="http://schemas.microsoft.com/office/drawing/2014/main" val="20007"/>
                    </a:ext>
                  </a:extLst>
                </a:gridCol>
                <a:gridCol w="711332">
                  <a:extLst>
                    <a:ext uri="{9D8B030D-6E8A-4147-A177-3AD203B41FA5}">
                      <a16:colId xmlns:a16="http://schemas.microsoft.com/office/drawing/2014/main" val="20008"/>
                    </a:ext>
                  </a:extLst>
                </a:gridCol>
              </a:tblGrid>
              <a:tr h="330597">
                <a:tc>
                  <a:txBody>
                    <a:bodyPr/>
                    <a:lstStyle/>
                    <a:p>
                      <a:pPr algn="ctr">
                        <a:lnSpc>
                          <a:spcPct val="107000"/>
                        </a:lnSpc>
                        <a:spcAft>
                          <a:spcPts val="0"/>
                        </a:spcAft>
                      </a:pPr>
                      <a:r>
                        <a:rPr lang="en-IN" sz="1500" b="1">
                          <a:solidFill>
                            <a:schemeClr val="tx1"/>
                          </a:solidFill>
                          <a:effectLst/>
                        </a:rPr>
                        <a:t> </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gridSpan="4">
                  <a:txBody>
                    <a:bodyPr/>
                    <a:lstStyle/>
                    <a:p>
                      <a:pPr algn="ctr">
                        <a:lnSpc>
                          <a:spcPct val="107000"/>
                        </a:lnSpc>
                        <a:spcAft>
                          <a:spcPts val="0"/>
                        </a:spcAft>
                      </a:pPr>
                      <a:r>
                        <a:rPr lang="en-IN" sz="1500" b="1">
                          <a:solidFill>
                            <a:schemeClr val="tx1"/>
                          </a:solidFill>
                          <a:effectLst/>
                        </a:rPr>
                        <a:t>BCD Number</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07000"/>
                        </a:lnSpc>
                        <a:spcAft>
                          <a:spcPts val="0"/>
                        </a:spcAft>
                      </a:pPr>
                      <a:r>
                        <a:rPr lang="en-IN" sz="1500" b="1">
                          <a:solidFill>
                            <a:schemeClr val="tx1"/>
                          </a:solidFill>
                          <a:effectLst/>
                        </a:rPr>
                        <a:t>Excess-3 Code Number</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330597">
                <a:tc>
                  <a:txBody>
                    <a:bodyPr/>
                    <a:lstStyle/>
                    <a:p>
                      <a:pPr algn="ctr">
                        <a:lnSpc>
                          <a:spcPct val="107000"/>
                        </a:lnSpc>
                        <a:spcAft>
                          <a:spcPts val="0"/>
                        </a:spcAft>
                      </a:pPr>
                      <a:r>
                        <a:rPr lang="en-IN" sz="1500" b="1" dirty="0">
                          <a:solidFill>
                            <a:schemeClr val="tx1"/>
                          </a:solidFill>
                          <a:effectLst/>
                        </a:rPr>
                        <a:t>Decimal</a:t>
                      </a:r>
                      <a:endParaRPr lang="en-IN" sz="15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B</a:t>
                      </a:r>
                      <a:r>
                        <a:rPr lang="en-IN" sz="1500" b="1" baseline="-25000">
                          <a:solidFill>
                            <a:schemeClr val="tx1"/>
                          </a:solidFill>
                          <a:effectLst/>
                        </a:rPr>
                        <a:t>3</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B</a:t>
                      </a:r>
                      <a:r>
                        <a:rPr lang="en-IN" sz="1500" b="1" baseline="-25000">
                          <a:solidFill>
                            <a:schemeClr val="tx1"/>
                          </a:solidFill>
                          <a:effectLst/>
                        </a:rPr>
                        <a:t>2</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B</a:t>
                      </a:r>
                      <a:r>
                        <a:rPr lang="en-IN" sz="1500" b="1" baseline="-25000">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B</a:t>
                      </a:r>
                      <a:r>
                        <a:rPr lang="en-IN" sz="1500" b="1" baseline="-25000">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E</a:t>
                      </a:r>
                      <a:r>
                        <a:rPr lang="en-IN" sz="1500" b="1" baseline="-25000">
                          <a:solidFill>
                            <a:schemeClr val="tx1"/>
                          </a:solidFill>
                          <a:effectLst/>
                        </a:rPr>
                        <a:t>3</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E</a:t>
                      </a:r>
                      <a:r>
                        <a:rPr lang="en-IN" sz="1500" b="1" baseline="-25000">
                          <a:solidFill>
                            <a:schemeClr val="tx1"/>
                          </a:solidFill>
                          <a:effectLst/>
                        </a:rPr>
                        <a:t>2</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E</a:t>
                      </a:r>
                      <a:r>
                        <a:rPr lang="en-IN" sz="1500" b="1" baseline="-25000">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E</a:t>
                      </a:r>
                      <a:r>
                        <a:rPr lang="en-IN" sz="1500" b="1" baseline="-25000">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extLst>
                  <a:ext uri="{0D108BD9-81ED-4DB2-BD59-A6C34878D82A}">
                    <a16:rowId xmlns:a16="http://schemas.microsoft.com/office/drawing/2014/main" val="10001"/>
                  </a:ext>
                </a:extLst>
              </a:tr>
              <a:tr h="330597">
                <a:tc>
                  <a:txBody>
                    <a:bodyPr/>
                    <a:lstStyle/>
                    <a:p>
                      <a:pPr algn="ctr">
                        <a:lnSpc>
                          <a:spcPct val="107000"/>
                        </a:lnSpc>
                        <a:spcAft>
                          <a:spcPts val="0"/>
                        </a:spcAft>
                      </a:pPr>
                      <a:r>
                        <a:rPr lang="en-IN" sz="1500" b="1" dirty="0">
                          <a:solidFill>
                            <a:schemeClr val="tx1"/>
                          </a:solidFill>
                          <a:effectLst/>
                        </a:rPr>
                        <a:t>0</a:t>
                      </a:r>
                      <a:endParaRPr lang="en-IN" sz="15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extLst>
                  <a:ext uri="{0D108BD9-81ED-4DB2-BD59-A6C34878D82A}">
                    <a16:rowId xmlns:a16="http://schemas.microsoft.com/office/drawing/2014/main" val="10002"/>
                  </a:ext>
                </a:extLst>
              </a:tr>
              <a:tr h="330597">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extLst>
                  <a:ext uri="{0D108BD9-81ED-4DB2-BD59-A6C34878D82A}">
                    <a16:rowId xmlns:a16="http://schemas.microsoft.com/office/drawing/2014/main" val="10003"/>
                  </a:ext>
                </a:extLst>
              </a:tr>
              <a:tr h="330597">
                <a:tc>
                  <a:txBody>
                    <a:bodyPr/>
                    <a:lstStyle/>
                    <a:p>
                      <a:pPr algn="ctr">
                        <a:lnSpc>
                          <a:spcPct val="107000"/>
                        </a:lnSpc>
                        <a:spcAft>
                          <a:spcPts val="0"/>
                        </a:spcAft>
                      </a:pPr>
                      <a:r>
                        <a:rPr lang="en-IN" sz="1500" b="1">
                          <a:solidFill>
                            <a:schemeClr val="tx1"/>
                          </a:solidFill>
                          <a:effectLst/>
                        </a:rPr>
                        <a:t>2</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dirty="0">
                          <a:solidFill>
                            <a:schemeClr val="tx1"/>
                          </a:solidFill>
                          <a:effectLst/>
                        </a:rPr>
                        <a:t>0</a:t>
                      </a:r>
                      <a:endParaRPr lang="en-IN" sz="15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dirty="0">
                          <a:solidFill>
                            <a:schemeClr val="tx1"/>
                          </a:solidFill>
                          <a:effectLst/>
                        </a:rPr>
                        <a:t>1</a:t>
                      </a:r>
                      <a:endParaRPr lang="en-IN" sz="15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extLst>
                  <a:ext uri="{0D108BD9-81ED-4DB2-BD59-A6C34878D82A}">
                    <a16:rowId xmlns:a16="http://schemas.microsoft.com/office/drawing/2014/main" val="10004"/>
                  </a:ext>
                </a:extLst>
              </a:tr>
              <a:tr h="330597">
                <a:tc>
                  <a:txBody>
                    <a:bodyPr/>
                    <a:lstStyle/>
                    <a:p>
                      <a:pPr algn="ctr">
                        <a:lnSpc>
                          <a:spcPct val="107000"/>
                        </a:lnSpc>
                        <a:spcAft>
                          <a:spcPts val="0"/>
                        </a:spcAft>
                      </a:pPr>
                      <a:r>
                        <a:rPr lang="en-IN" sz="1500" b="1">
                          <a:solidFill>
                            <a:schemeClr val="tx1"/>
                          </a:solidFill>
                          <a:effectLst/>
                        </a:rPr>
                        <a:t>3</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extLst>
                  <a:ext uri="{0D108BD9-81ED-4DB2-BD59-A6C34878D82A}">
                    <a16:rowId xmlns:a16="http://schemas.microsoft.com/office/drawing/2014/main" val="10005"/>
                  </a:ext>
                </a:extLst>
              </a:tr>
              <a:tr h="330597">
                <a:tc>
                  <a:txBody>
                    <a:bodyPr/>
                    <a:lstStyle/>
                    <a:p>
                      <a:pPr algn="ctr">
                        <a:lnSpc>
                          <a:spcPct val="107000"/>
                        </a:lnSpc>
                        <a:spcAft>
                          <a:spcPts val="0"/>
                        </a:spcAft>
                      </a:pPr>
                      <a:r>
                        <a:rPr lang="en-IN" sz="1500" b="1">
                          <a:solidFill>
                            <a:schemeClr val="tx1"/>
                          </a:solidFill>
                          <a:effectLst/>
                        </a:rPr>
                        <a:t>4</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dirty="0">
                          <a:solidFill>
                            <a:schemeClr val="tx1"/>
                          </a:solidFill>
                          <a:effectLst/>
                        </a:rPr>
                        <a:t>0</a:t>
                      </a:r>
                      <a:endParaRPr lang="en-IN" sz="15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extLst>
                  <a:ext uri="{0D108BD9-81ED-4DB2-BD59-A6C34878D82A}">
                    <a16:rowId xmlns:a16="http://schemas.microsoft.com/office/drawing/2014/main" val="10006"/>
                  </a:ext>
                </a:extLst>
              </a:tr>
              <a:tr h="330597">
                <a:tc>
                  <a:txBody>
                    <a:bodyPr/>
                    <a:lstStyle/>
                    <a:p>
                      <a:pPr algn="ctr">
                        <a:lnSpc>
                          <a:spcPct val="107000"/>
                        </a:lnSpc>
                        <a:spcAft>
                          <a:spcPts val="0"/>
                        </a:spcAft>
                      </a:pPr>
                      <a:r>
                        <a:rPr lang="en-IN" sz="1500" b="1">
                          <a:solidFill>
                            <a:schemeClr val="tx1"/>
                          </a:solidFill>
                          <a:effectLst/>
                        </a:rPr>
                        <a:t>5</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extLst>
                  <a:ext uri="{0D108BD9-81ED-4DB2-BD59-A6C34878D82A}">
                    <a16:rowId xmlns:a16="http://schemas.microsoft.com/office/drawing/2014/main" val="10007"/>
                  </a:ext>
                </a:extLst>
              </a:tr>
              <a:tr h="330597">
                <a:tc>
                  <a:txBody>
                    <a:bodyPr/>
                    <a:lstStyle/>
                    <a:p>
                      <a:pPr algn="ctr">
                        <a:lnSpc>
                          <a:spcPct val="107000"/>
                        </a:lnSpc>
                        <a:spcAft>
                          <a:spcPts val="0"/>
                        </a:spcAft>
                      </a:pPr>
                      <a:r>
                        <a:rPr lang="en-IN" sz="1500" b="1">
                          <a:solidFill>
                            <a:schemeClr val="tx1"/>
                          </a:solidFill>
                          <a:effectLst/>
                        </a:rPr>
                        <a:t>6</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extLst>
                  <a:ext uri="{0D108BD9-81ED-4DB2-BD59-A6C34878D82A}">
                    <a16:rowId xmlns:a16="http://schemas.microsoft.com/office/drawing/2014/main" val="10008"/>
                  </a:ext>
                </a:extLst>
              </a:tr>
              <a:tr h="330597">
                <a:tc>
                  <a:txBody>
                    <a:bodyPr/>
                    <a:lstStyle/>
                    <a:p>
                      <a:pPr algn="ctr">
                        <a:lnSpc>
                          <a:spcPct val="107000"/>
                        </a:lnSpc>
                        <a:spcAft>
                          <a:spcPts val="0"/>
                        </a:spcAft>
                      </a:pPr>
                      <a:r>
                        <a:rPr lang="en-IN" sz="1500" b="1">
                          <a:solidFill>
                            <a:schemeClr val="tx1"/>
                          </a:solidFill>
                          <a:effectLst/>
                        </a:rPr>
                        <a:t>7</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extLst>
                  <a:ext uri="{0D108BD9-81ED-4DB2-BD59-A6C34878D82A}">
                    <a16:rowId xmlns:a16="http://schemas.microsoft.com/office/drawing/2014/main" val="10009"/>
                  </a:ext>
                </a:extLst>
              </a:tr>
              <a:tr h="330597">
                <a:tc>
                  <a:txBody>
                    <a:bodyPr/>
                    <a:lstStyle/>
                    <a:p>
                      <a:pPr algn="ctr">
                        <a:lnSpc>
                          <a:spcPct val="107000"/>
                        </a:lnSpc>
                        <a:spcAft>
                          <a:spcPts val="0"/>
                        </a:spcAft>
                      </a:pPr>
                      <a:r>
                        <a:rPr lang="en-IN" sz="1500" b="1">
                          <a:solidFill>
                            <a:schemeClr val="tx1"/>
                          </a:solidFill>
                          <a:effectLst/>
                        </a:rPr>
                        <a:t>8</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extLst>
                  <a:ext uri="{0D108BD9-81ED-4DB2-BD59-A6C34878D82A}">
                    <a16:rowId xmlns:a16="http://schemas.microsoft.com/office/drawing/2014/main" val="10010"/>
                  </a:ext>
                </a:extLst>
              </a:tr>
              <a:tr h="330597">
                <a:tc>
                  <a:txBody>
                    <a:bodyPr/>
                    <a:lstStyle/>
                    <a:p>
                      <a:pPr algn="ctr">
                        <a:lnSpc>
                          <a:spcPct val="107000"/>
                        </a:lnSpc>
                        <a:spcAft>
                          <a:spcPts val="0"/>
                        </a:spcAft>
                      </a:pPr>
                      <a:r>
                        <a:rPr lang="en-IN" sz="1500" b="1">
                          <a:solidFill>
                            <a:schemeClr val="tx1"/>
                          </a:solidFill>
                          <a:effectLst/>
                        </a:rPr>
                        <a:t>9</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1</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a:solidFill>
                            <a:schemeClr val="tx1"/>
                          </a:solidFill>
                          <a:effectLst/>
                        </a:rPr>
                        <a:t>0</a:t>
                      </a:r>
                      <a:endParaRPr lang="en-IN" sz="15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tc>
                  <a:txBody>
                    <a:bodyPr/>
                    <a:lstStyle/>
                    <a:p>
                      <a:pPr algn="ctr">
                        <a:lnSpc>
                          <a:spcPct val="107000"/>
                        </a:lnSpc>
                        <a:spcAft>
                          <a:spcPts val="0"/>
                        </a:spcAft>
                      </a:pPr>
                      <a:r>
                        <a:rPr lang="en-IN" sz="1500" b="1" dirty="0">
                          <a:solidFill>
                            <a:schemeClr val="tx1"/>
                          </a:solidFill>
                          <a:effectLst/>
                        </a:rPr>
                        <a:t>0</a:t>
                      </a:r>
                      <a:endParaRPr lang="en-IN" sz="15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6" marR="51436" marT="0" marB="0">
                    <a:solidFill>
                      <a:schemeClr val="bg1"/>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a:extLst>
              <a:ext uri="{FF2B5EF4-FFF2-40B4-BE49-F238E27FC236}">
                <a16:creationId xmlns:a16="http://schemas.microsoft.com/office/drawing/2014/main" id="{0CA6F9FF-B540-465B-8F8B-323DB408D673}"/>
              </a:ext>
            </a:extLst>
          </p:cNvPr>
          <p:cNvSpPr>
            <a:spLocks noChangeArrowheads="1"/>
          </p:cNvSpPr>
          <p:nvPr/>
        </p:nvSpPr>
        <p:spPr bwMode="auto">
          <a:xfrm>
            <a:off x="2114550" y="1193800"/>
            <a:ext cx="81026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defTabSz="457200" eaLnBrk="0" fontAlgn="base" hangingPunct="0">
              <a:lnSpc>
                <a:spcPct val="107000"/>
              </a:lnSpc>
              <a:spcBef>
                <a:spcPct val="0"/>
              </a:spcBef>
              <a:spcAft>
                <a:spcPts val="600"/>
              </a:spcAft>
              <a:buNone/>
            </a:pPr>
            <a:r>
              <a:rPr lang="en-IN" altLang="en-US" sz="210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 circuit diagram for BCD to Excess-3 code converter is shown below</a:t>
            </a:r>
            <a:endParaRPr lang="en-IN" altLang="en-US" sz="2100">
              <a:solidFill>
                <a:prstClr val="black"/>
              </a:solidFill>
              <a:ea typeface="Calibri" panose="020F0502020204030204" pitchFamily="34" charset="0"/>
              <a:cs typeface="Times New Roman" panose="02020603050405020304" pitchFamily="18" charset="0"/>
            </a:endParaRPr>
          </a:p>
        </p:txBody>
      </p:sp>
      <p:pic>
        <p:nvPicPr>
          <p:cNvPr id="71683" name="Picture 2">
            <a:extLst>
              <a:ext uri="{FF2B5EF4-FFF2-40B4-BE49-F238E27FC236}">
                <a16:creationId xmlns:a16="http://schemas.microsoft.com/office/drawing/2014/main" id="{EBD03E77-6C4E-42DD-808B-1181968DC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825" y="1754188"/>
            <a:ext cx="6783388" cy="39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F14D6A-D10C-4AB8-9F96-9526D4661F89}"/>
              </a:ext>
            </a:extLst>
          </p:cNvPr>
          <p:cNvSpPr/>
          <p:nvPr/>
        </p:nvSpPr>
        <p:spPr>
          <a:xfrm>
            <a:off x="4084638" y="685801"/>
            <a:ext cx="3713162" cy="461963"/>
          </a:xfrm>
          <a:prstGeom prst="rect">
            <a:avLst/>
          </a:prstGeom>
        </p:spPr>
        <p:txBody>
          <a:bodyPr wrap="none">
            <a:spAutoFit/>
          </a:bodyPr>
          <a:lstStyle/>
          <a:p>
            <a:pPr defTabSz="457200" eaLnBrk="0" fontAlgn="base" hangingPunct="0">
              <a:spcBef>
                <a:spcPct val="0"/>
              </a:spcBef>
              <a:spcAft>
                <a:spcPct val="0"/>
              </a:spcAft>
              <a:defRPr/>
            </a:pPr>
            <a:r>
              <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Excess-3 to BCD converter</a:t>
            </a:r>
            <a:endParaRPr lang="en-IN" sz="2400" dirty="0">
              <a:solidFill>
                <a:prstClr val="black"/>
              </a:solidFill>
              <a:effectLst>
                <a:outerShdw blurRad="38100" dist="38100" dir="2700000" algn="tl">
                  <a:srgbClr val="000000">
                    <a:alpha val="43137"/>
                  </a:srgbClr>
                </a:outerShdw>
              </a:effectLst>
              <a:latin typeface="Calibri" panose="020F0502020204030204" pitchFamily="34" charset="0"/>
            </a:endParaRPr>
          </a:p>
        </p:txBody>
      </p:sp>
      <p:sp>
        <p:nvSpPr>
          <p:cNvPr id="3" name="Rectangle 2">
            <a:extLst>
              <a:ext uri="{FF2B5EF4-FFF2-40B4-BE49-F238E27FC236}">
                <a16:creationId xmlns:a16="http://schemas.microsoft.com/office/drawing/2014/main" id="{6DDEBC2D-AD11-4E4E-8D02-A2B4D40EA80A}"/>
              </a:ext>
            </a:extLst>
          </p:cNvPr>
          <p:cNvSpPr/>
          <p:nvPr/>
        </p:nvSpPr>
        <p:spPr>
          <a:xfrm>
            <a:off x="1943100" y="1760538"/>
            <a:ext cx="7996238" cy="4070350"/>
          </a:xfrm>
          <a:prstGeom prst="rect">
            <a:avLst/>
          </a:prstGeom>
        </p:spPr>
        <p:txBody>
          <a:bodyPr>
            <a:spAutoFit/>
          </a:bodyPr>
          <a:lstStyle/>
          <a:p>
            <a:pPr marL="342900" indent="-342900" algn="just" defTabSz="457200" eaLnBrk="0" fontAlgn="base" hangingPunct="0">
              <a:lnSpc>
                <a:spcPct val="107000"/>
              </a:lnSpc>
              <a:spcBef>
                <a:spcPct val="0"/>
              </a:spcBef>
              <a:spcAft>
                <a:spcPts val="600"/>
              </a:spcAft>
              <a:buFont typeface="Arial" panose="020B0604020202020204" pitchFamily="34" charset="0"/>
              <a:buChar char="•"/>
              <a:defRPr/>
            </a:pP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process of converting Excess-3 to BCD is opposite to the process of converting BCD to Excess-3. </a:t>
            </a:r>
          </a:p>
          <a:p>
            <a:pPr marL="342900" indent="-342900" algn="just" defTabSz="457200" eaLnBrk="0" fontAlgn="base" hangingPunct="0">
              <a:lnSpc>
                <a:spcPct val="107000"/>
              </a:lnSpc>
              <a:spcBef>
                <a:spcPct val="0"/>
              </a:spcBef>
              <a:spcAft>
                <a:spcPts val="600"/>
              </a:spcAft>
              <a:buFont typeface="Arial" panose="020B0604020202020204" pitchFamily="34" charset="0"/>
              <a:buChar char="•"/>
              <a:defRPr/>
            </a:pP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BCD code can be calculated by subtracting 3, i.e., 0011 from each four-digit Excess-3 code. </a:t>
            </a:r>
          </a:p>
          <a:p>
            <a:pPr marL="342900" indent="-342900" algn="just" defTabSz="457200" eaLnBrk="0" fontAlgn="base" hangingPunct="0">
              <a:lnSpc>
                <a:spcPct val="107000"/>
              </a:lnSpc>
              <a:spcBef>
                <a:spcPct val="0"/>
              </a:spcBef>
              <a:spcAft>
                <a:spcPts val="600"/>
              </a:spcAft>
              <a:buFont typeface="Arial" panose="020B0604020202020204" pitchFamily="34" charset="0"/>
              <a:buChar char="•"/>
              <a:defRPr/>
            </a:pP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variables E</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E</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represent the bits of the Excess-3 code. </a:t>
            </a:r>
          </a:p>
          <a:p>
            <a:pPr marL="342900" indent="-342900" algn="just" defTabSz="457200" eaLnBrk="0" fontAlgn="base" hangingPunct="0">
              <a:lnSpc>
                <a:spcPct val="107000"/>
              </a:lnSpc>
              <a:spcBef>
                <a:spcPct val="0"/>
              </a:spcBef>
              <a:spcAft>
                <a:spcPts val="600"/>
              </a:spcAft>
              <a:buFont typeface="Arial" panose="020B0604020202020204" pitchFamily="34" charset="0"/>
              <a:buChar char="•"/>
              <a:defRPr/>
            </a:pP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variable 'E</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represents the LSB, and the variable 'E</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represents the MSB. </a:t>
            </a:r>
          </a:p>
          <a:p>
            <a:pPr marL="342900" indent="-342900" algn="just" defTabSz="457200" eaLnBrk="0" fontAlgn="base" hangingPunct="0">
              <a:lnSpc>
                <a:spcPct val="107000"/>
              </a:lnSpc>
              <a:spcBef>
                <a:spcPct val="0"/>
              </a:spcBef>
              <a:spcAft>
                <a:spcPts val="600"/>
              </a:spcAft>
              <a:buFont typeface="Arial" panose="020B0604020202020204" pitchFamily="34" charset="0"/>
              <a:buChar char="•"/>
              <a:defRPr/>
            </a:pP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variables B</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B</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 the bits of the binary numbers. </a:t>
            </a:r>
          </a:p>
          <a:p>
            <a:pPr marL="342900" indent="-342900" algn="just" defTabSz="457200" eaLnBrk="0" fontAlgn="base" hangingPunct="0">
              <a:lnSpc>
                <a:spcPct val="107000"/>
              </a:lnSpc>
              <a:spcBef>
                <a:spcPct val="0"/>
              </a:spcBef>
              <a:spcAft>
                <a:spcPts val="600"/>
              </a:spcAft>
              <a:buFont typeface="Arial" panose="020B0604020202020204" pitchFamily="34" charset="0"/>
              <a:buChar char="•"/>
              <a:defRPr/>
            </a:pP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variable 'B</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represents the LSB, and the variable 'B</a:t>
            </a:r>
            <a:r>
              <a:rPr lang="en-IN" sz="195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represents the MSB. </a:t>
            </a:r>
          </a:p>
          <a:p>
            <a:pPr marL="342900" indent="-342900" algn="just" defTabSz="457200" eaLnBrk="0" fontAlgn="base" hangingPunct="0">
              <a:lnSpc>
                <a:spcPct val="107000"/>
              </a:lnSpc>
              <a:spcBef>
                <a:spcPct val="0"/>
              </a:spcBef>
              <a:spcAft>
                <a:spcPts val="600"/>
              </a:spcAft>
              <a:buFont typeface="Arial" panose="020B0604020202020204" pitchFamily="34" charset="0"/>
              <a:buChar char="•"/>
              <a:defRPr/>
            </a:pPr>
            <a:r>
              <a:rPr lang="en-IN" sz="195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'don't care conditions' is defined by the variable 'X'.</a:t>
            </a:r>
            <a:endParaRPr lang="en-IN" sz="195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1">
            <a:extLst>
              <a:ext uri="{FF2B5EF4-FFF2-40B4-BE49-F238E27FC236}">
                <a16:creationId xmlns:a16="http://schemas.microsoft.com/office/drawing/2014/main" id="{EB0AEA88-BCC3-4EA1-BA27-830DDA5DD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488" y="1944689"/>
            <a:ext cx="6278562"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Rectangle 2">
            <a:extLst>
              <a:ext uri="{FF2B5EF4-FFF2-40B4-BE49-F238E27FC236}">
                <a16:creationId xmlns:a16="http://schemas.microsoft.com/office/drawing/2014/main" id="{6E54C9EC-1A73-44D4-BB6D-1C5AC00342AE}"/>
              </a:ext>
            </a:extLst>
          </p:cNvPr>
          <p:cNvSpPr>
            <a:spLocks noChangeArrowheads="1"/>
          </p:cNvSpPr>
          <p:nvPr/>
        </p:nvSpPr>
        <p:spPr bwMode="auto">
          <a:xfrm>
            <a:off x="1978025" y="1331914"/>
            <a:ext cx="80391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defTabSz="457200" eaLnBrk="0" fontAlgn="base" hangingPunct="0">
              <a:lnSpc>
                <a:spcPct val="107000"/>
              </a:lnSpc>
              <a:spcBef>
                <a:spcPct val="0"/>
              </a:spcBef>
              <a:spcAft>
                <a:spcPts val="600"/>
              </a:spcAft>
              <a:buNone/>
            </a:pPr>
            <a:r>
              <a:rPr lang="en-IN" altLang="en-US" sz="210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 circuit diagram for Excess-3 code to BCD converter is shown below</a:t>
            </a:r>
            <a:endParaRPr lang="en-IN" altLang="en-US" sz="2100">
              <a:solidFill>
                <a:prstClr val="black"/>
              </a:solidFill>
              <a:ea typeface="Calibri" panose="020F0502020204030204" pitchFamily="34"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a:extLst>
              <a:ext uri="{FF2B5EF4-FFF2-40B4-BE49-F238E27FC236}">
                <a16:creationId xmlns:a16="http://schemas.microsoft.com/office/drawing/2014/main" id="{A3903738-547C-4F7E-B805-DCE2234285E8}"/>
              </a:ext>
            </a:extLst>
          </p:cNvPr>
          <p:cNvSpPr>
            <a:spLocks noChangeArrowheads="1"/>
          </p:cNvSpPr>
          <p:nvPr/>
        </p:nvSpPr>
        <p:spPr bwMode="auto">
          <a:xfrm>
            <a:off x="2208214" y="1069976"/>
            <a:ext cx="7775575"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defTabSz="457200" eaLnBrk="0" fontAlgn="base" hangingPunct="0">
              <a:lnSpc>
                <a:spcPct val="107000"/>
              </a:lnSpc>
              <a:spcBef>
                <a:spcPct val="0"/>
              </a:spcBef>
              <a:spcAft>
                <a:spcPts val="600"/>
              </a:spcAft>
              <a:buNone/>
            </a:pPr>
            <a:r>
              <a:rPr lang="en-IN" altLang="en-US" sz="21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truth table for BCD to Excess-3 code converter can be determined as shown in table below. </a:t>
            </a:r>
          </a:p>
        </p:txBody>
      </p:sp>
      <p:graphicFrame>
        <p:nvGraphicFramePr>
          <p:cNvPr id="3" name="Table 2">
            <a:extLst>
              <a:ext uri="{FF2B5EF4-FFF2-40B4-BE49-F238E27FC236}">
                <a16:creationId xmlns:a16="http://schemas.microsoft.com/office/drawing/2014/main" id="{C1C01A63-F5FB-4D31-9FC6-C8B39F9A4A2B}"/>
              </a:ext>
            </a:extLst>
          </p:cNvPr>
          <p:cNvGraphicFramePr>
            <a:graphicFrameLocks noGrp="1"/>
          </p:cNvGraphicFramePr>
          <p:nvPr>
            <p:extLst>
              <p:ext uri="{D42A27DB-BD31-4B8C-83A1-F6EECF244321}">
                <p14:modId xmlns:p14="http://schemas.microsoft.com/office/powerpoint/2010/main" val="1331057329"/>
              </p:ext>
            </p:extLst>
          </p:nvPr>
        </p:nvGraphicFramePr>
        <p:xfrm>
          <a:off x="2684464" y="1912938"/>
          <a:ext cx="7026278" cy="3713161"/>
        </p:xfrm>
        <a:graphic>
          <a:graphicData uri="http://schemas.openxmlformats.org/drawingml/2006/table">
            <a:tbl>
              <a:tblPr firstRow="1" firstCol="1" bandRow="1">
                <a:tableStyleId>{5C22544A-7EE6-4342-B048-85BDC9FD1C3A}</a:tableStyleId>
              </a:tblPr>
              <a:tblGrid>
                <a:gridCol w="1166738">
                  <a:extLst>
                    <a:ext uri="{9D8B030D-6E8A-4147-A177-3AD203B41FA5}">
                      <a16:colId xmlns:a16="http://schemas.microsoft.com/office/drawing/2014/main" val="20000"/>
                    </a:ext>
                  </a:extLst>
                </a:gridCol>
                <a:gridCol w="732701">
                  <a:extLst>
                    <a:ext uri="{9D8B030D-6E8A-4147-A177-3AD203B41FA5}">
                      <a16:colId xmlns:a16="http://schemas.microsoft.com/office/drawing/2014/main" val="20001"/>
                    </a:ext>
                  </a:extLst>
                </a:gridCol>
                <a:gridCol w="732701">
                  <a:extLst>
                    <a:ext uri="{9D8B030D-6E8A-4147-A177-3AD203B41FA5}">
                      <a16:colId xmlns:a16="http://schemas.microsoft.com/office/drawing/2014/main" val="20002"/>
                    </a:ext>
                  </a:extLst>
                </a:gridCol>
                <a:gridCol w="732701">
                  <a:extLst>
                    <a:ext uri="{9D8B030D-6E8A-4147-A177-3AD203B41FA5}">
                      <a16:colId xmlns:a16="http://schemas.microsoft.com/office/drawing/2014/main" val="20003"/>
                    </a:ext>
                  </a:extLst>
                </a:gridCol>
                <a:gridCol w="731667">
                  <a:extLst>
                    <a:ext uri="{9D8B030D-6E8A-4147-A177-3AD203B41FA5}">
                      <a16:colId xmlns:a16="http://schemas.microsoft.com/office/drawing/2014/main" val="20004"/>
                    </a:ext>
                  </a:extLst>
                </a:gridCol>
                <a:gridCol w="732701">
                  <a:extLst>
                    <a:ext uri="{9D8B030D-6E8A-4147-A177-3AD203B41FA5}">
                      <a16:colId xmlns:a16="http://schemas.microsoft.com/office/drawing/2014/main" val="20005"/>
                    </a:ext>
                  </a:extLst>
                </a:gridCol>
                <a:gridCol w="732701">
                  <a:extLst>
                    <a:ext uri="{9D8B030D-6E8A-4147-A177-3AD203B41FA5}">
                      <a16:colId xmlns:a16="http://schemas.microsoft.com/office/drawing/2014/main" val="20006"/>
                    </a:ext>
                  </a:extLst>
                </a:gridCol>
                <a:gridCol w="732701">
                  <a:extLst>
                    <a:ext uri="{9D8B030D-6E8A-4147-A177-3AD203B41FA5}">
                      <a16:colId xmlns:a16="http://schemas.microsoft.com/office/drawing/2014/main" val="20007"/>
                    </a:ext>
                  </a:extLst>
                </a:gridCol>
                <a:gridCol w="731667">
                  <a:extLst>
                    <a:ext uri="{9D8B030D-6E8A-4147-A177-3AD203B41FA5}">
                      <a16:colId xmlns:a16="http://schemas.microsoft.com/office/drawing/2014/main" val="20008"/>
                    </a:ext>
                  </a:extLst>
                </a:gridCol>
              </a:tblGrid>
              <a:tr h="411584">
                <a:tc>
                  <a:txBody>
                    <a:bodyPr/>
                    <a:lstStyle/>
                    <a:p>
                      <a:pPr algn="ctr">
                        <a:lnSpc>
                          <a:spcPct val="107000"/>
                        </a:lnSpc>
                        <a:spcAft>
                          <a:spcPts val="0"/>
                        </a:spcAft>
                      </a:pPr>
                      <a:r>
                        <a:rPr lang="en-IN" sz="1800" b="1" dirty="0">
                          <a:effectLst/>
                        </a:rPr>
                        <a:t>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gridSpan="4">
                  <a:txBody>
                    <a:bodyPr/>
                    <a:lstStyle/>
                    <a:p>
                      <a:pPr algn="ctr">
                        <a:lnSpc>
                          <a:spcPct val="107000"/>
                        </a:lnSpc>
                        <a:spcAft>
                          <a:spcPts val="0"/>
                        </a:spcAft>
                      </a:pPr>
                      <a:r>
                        <a:rPr lang="en-IN" sz="1800" b="1" dirty="0">
                          <a:solidFill>
                            <a:schemeClr val="tx1"/>
                          </a:solidFill>
                          <a:effectLst/>
                        </a:rPr>
                        <a:t>Excess-3 Code Number</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07000"/>
                        </a:lnSpc>
                        <a:spcAft>
                          <a:spcPts val="0"/>
                        </a:spcAft>
                      </a:pPr>
                      <a:r>
                        <a:rPr lang="en-IN" sz="1800" b="1" dirty="0">
                          <a:solidFill>
                            <a:schemeClr val="tx1"/>
                          </a:solidFill>
                          <a:effectLst/>
                        </a:rPr>
                        <a:t>BCD Number</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333717">
                <a:tc>
                  <a:txBody>
                    <a:bodyPr/>
                    <a:lstStyle/>
                    <a:p>
                      <a:pPr algn="ctr">
                        <a:lnSpc>
                          <a:spcPct val="107000"/>
                        </a:lnSpc>
                        <a:spcAft>
                          <a:spcPts val="0"/>
                        </a:spcAft>
                      </a:pPr>
                      <a:r>
                        <a:rPr lang="en-IN" sz="1800" b="1" dirty="0">
                          <a:solidFill>
                            <a:schemeClr val="tx1"/>
                          </a:solidFill>
                          <a:effectLst/>
                        </a:rPr>
                        <a:t>Decimal</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dirty="0">
                          <a:effectLst/>
                        </a:rPr>
                        <a:t>E</a:t>
                      </a:r>
                      <a:r>
                        <a:rPr lang="en-IN" sz="1800" b="1" baseline="-25000" dirty="0">
                          <a:effectLst/>
                        </a:rPr>
                        <a:t>3</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E</a:t>
                      </a:r>
                      <a:r>
                        <a:rPr lang="en-IN" sz="1800" b="1" baseline="-25000">
                          <a:effectLst/>
                        </a:rPr>
                        <a:t>2</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E</a:t>
                      </a:r>
                      <a:r>
                        <a:rPr lang="en-IN" sz="1800" b="1" baseline="-25000">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dirty="0">
                          <a:effectLst/>
                        </a:rPr>
                        <a:t>E</a:t>
                      </a:r>
                      <a:r>
                        <a:rPr lang="en-IN" sz="1800" b="1" baseline="-25000" dirty="0">
                          <a:effectLst/>
                        </a:rPr>
                        <a:t>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B</a:t>
                      </a:r>
                      <a:r>
                        <a:rPr lang="en-IN" sz="1800" b="1" baseline="-25000">
                          <a:effectLst/>
                        </a:rPr>
                        <a:t>3</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B</a:t>
                      </a:r>
                      <a:r>
                        <a:rPr lang="en-IN" sz="1800" b="1" baseline="-25000">
                          <a:effectLst/>
                        </a:rPr>
                        <a:t>2</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B</a:t>
                      </a:r>
                      <a:r>
                        <a:rPr lang="en-IN" sz="1800" b="1" baseline="-25000">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dirty="0">
                          <a:effectLst/>
                        </a:rPr>
                        <a:t>B</a:t>
                      </a:r>
                      <a:r>
                        <a:rPr lang="en-IN" sz="1800" b="1" baseline="-25000" dirty="0">
                          <a:effectLst/>
                        </a:rPr>
                        <a:t>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extLst>
                  <a:ext uri="{0D108BD9-81ED-4DB2-BD59-A6C34878D82A}">
                    <a16:rowId xmlns:a16="http://schemas.microsoft.com/office/drawing/2014/main" val="10001"/>
                  </a:ext>
                </a:extLst>
              </a:tr>
              <a:tr h="296786">
                <a:tc>
                  <a:txBody>
                    <a:bodyPr/>
                    <a:lstStyle/>
                    <a:p>
                      <a:pPr algn="ctr">
                        <a:lnSpc>
                          <a:spcPct val="107000"/>
                        </a:lnSpc>
                        <a:spcAft>
                          <a:spcPts val="0"/>
                        </a:spcAft>
                      </a:pPr>
                      <a:r>
                        <a:rPr lang="en-IN" sz="1800" b="1">
                          <a:solidFill>
                            <a:schemeClr val="tx1"/>
                          </a:solidFill>
                          <a:effectLst/>
                        </a:rPr>
                        <a:t>0</a:t>
                      </a:r>
                      <a:endParaRPr lang="en-IN" sz="18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extLst>
                  <a:ext uri="{0D108BD9-81ED-4DB2-BD59-A6C34878D82A}">
                    <a16:rowId xmlns:a16="http://schemas.microsoft.com/office/drawing/2014/main" val="10002"/>
                  </a:ext>
                </a:extLst>
              </a:tr>
              <a:tr h="296786">
                <a:tc>
                  <a:txBody>
                    <a:bodyPr/>
                    <a:lstStyle/>
                    <a:p>
                      <a:pPr algn="ctr">
                        <a:lnSpc>
                          <a:spcPct val="107000"/>
                        </a:lnSpc>
                        <a:spcAft>
                          <a:spcPts val="0"/>
                        </a:spcAft>
                      </a:pPr>
                      <a:r>
                        <a:rPr lang="en-IN" sz="1800" b="1" dirty="0">
                          <a:solidFill>
                            <a:schemeClr val="tx1"/>
                          </a:solidFill>
                          <a:effectLst/>
                        </a:rPr>
                        <a:t>1</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dirty="0">
                          <a:effectLst/>
                        </a:rPr>
                        <a:t>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extLst>
                  <a:ext uri="{0D108BD9-81ED-4DB2-BD59-A6C34878D82A}">
                    <a16:rowId xmlns:a16="http://schemas.microsoft.com/office/drawing/2014/main" val="10003"/>
                  </a:ext>
                </a:extLst>
              </a:tr>
              <a:tr h="296786">
                <a:tc>
                  <a:txBody>
                    <a:bodyPr/>
                    <a:lstStyle/>
                    <a:p>
                      <a:pPr algn="ctr">
                        <a:lnSpc>
                          <a:spcPct val="107000"/>
                        </a:lnSpc>
                        <a:spcAft>
                          <a:spcPts val="0"/>
                        </a:spcAft>
                      </a:pPr>
                      <a:r>
                        <a:rPr lang="en-IN" sz="1800" b="1" dirty="0">
                          <a:solidFill>
                            <a:schemeClr val="tx1"/>
                          </a:solidFill>
                          <a:effectLst/>
                        </a:rPr>
                        <a:t>2</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dirty="0">
                          <a:effectLst/>
                        </a:rPr>
                        <a:t>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extLst>
                  <a:ext uri="{0D108BD9-81ED-4DB2-BD59-A6C34878D82A}">
                    <a16:rowId xmlns:a16="http://schemas.microsoft.com/office/drawing/2014/main" val="10004"/>
                  </a:ext>
                </a:extLst>
              </a:tr>
              <a:tr h="296786">
                <a:tc>
                  <a:txBody>
                    <a:bodyPr/>
                    <a:lstStyle/>
                    <a:p>
                      <a:pPr algn="ctr">
                        <a:lnSpc>
                          <a:spcPct val="107000"/>
                        </a:lnSpc>
                        <a:spcAft>
                          <a:spcPts val="0"/>
                        </a:spcAft>
                      </a:pPr>
                      <a:r>
                        <a:rPr lang="en-IN" sz="1800" b="1" dirty="0">
                          <a:solidFill>
                            <a:schemeClr val="tx1"/>
                          </a:solidFill>
                          <a:effectLst/>
                        </a:rPr>
                        <a:t>3</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dirty="0">
                          <a:effectLst/>
                        </a:rPr>
                        <a:t>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dirty="0">
                          <a:effectLst/>
                        </a:rPr>
                        <a:t>1</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dirty="0">
                          <a:effectLst/>
                        </a:rPr>
                        <a:t>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extLst>
                  <a:ext uri="{0D108BD9-81ED-4DB2-BD59-A6C34878D82A}">
                    <a16:rowId xmlns:a16="http://schemas.microsoft.com/office/drawing/2014/main" val="10005"/>
                  </a:ext>
                </a:extLst>
              </a:tr>
              <a:tr h="296786">
                <a:tc>
                  <a:txBody>
                    <a:bodyPr/>
                    <a:lstStyle/>
                    <a:p>
                      <a:pPr algn="ctr">
                        <a:lnSpc>
                          <a:spcPct val="107000"/>
                        </a:lnSpc>
                        <a:spcAft>
                          <a:spcPts val="0"/>
                        </a:spcAft>
                      </a:pPr>
                      <a:r>
                        <a:rPr lang="en-IN" sz="1800" b="1" dirty="0">
                          <a:solidFill>
                            <a:schemeClr val="tx1"/>
                          </a:solidFill>
                          <a:effectLst/>
                        </a:rPr>
                        <a:t>4</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dirty="0">
                          <a:effectLst/>
                        </a:rPr>
                        <a:t>1</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extLst>
                  <a:ext uri="{0D108BD9-81ED-4DB2-BD59-A6C34878D82A}">
                    <a16:rowId xmlns:a16="http://schemas.microsoft.com/office/drawing/2014/main" val="10006"/>
                  </a:ext>
                </a:extLst>
              </a:tr>
              <a:tr h="296786">
                <a:tc>
                  <a:txBody>
                    <a:bodyPr/>
                    <a:lstStyle/>
                    <a:p>
                      <a:pPr algn="ctr">
                        <a:lnSpc>
                          <a:spcPct val="107000"/>
                        </a:lnSpc>
                        <a:spcAft>
                          <a:spcPts val="0"/>
                        </a:spcAft>
                      </a:pPr>
                      <a:r>
                        <a:rPr lang="en-IN" sz="1800" b="1" dirty="0">
                          <a:solidFill>
                            <a:schemeClr val="tx1"/>
                          </a:solidFill>
                          <a:effectLst/>
                        </a:rPr>
                        <a:t>5</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dirty="0">
                          <a:effectLst/>
                        </a:rPr>
                        <a:t>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extLst>
                  <a:ext uri="{0D108BD9-81ED-4DB2-BD59-A6C34878D82A}">
                    <a16:rowId xmlns:a16="http://schemas.microsoft.com/office/drawing/2014/main" val="10007"/>
                  </a:ext>
                </a:extLst>
              </a:tr>
              <a:tr h="296786">
                <a:tc>
                  <a:txBody>
                    <a:bodyPr/>
                    <a:lstStyle/>
                    <a:p>
                      <a:pPr algn="ctr">
                        <a:lnSpc>
                          <a:spcPct val="107000"/>
                        </a:lnSpc>
                        <a:spcAft>
                          <a:spcPts val="0"/>
                        </a:spcAft>
                      </a:pPr>
                      <a:r>
                        <a:rPr lang="en-IN" sz="1800" b="1" dirty="0">
                          <a:solidFill>
                            <a:schemeClr val="tx1"/>
                          </a:solidFill>
                          <a:effectLst/>
                        </a:rPr>
                        <a:t>6</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dirty="0">
                          <a:effectLst/>
                        </a:rPr>
                        <a:t>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extLst>
                  <a:ext uri="{0D108BD9-81ED-4DB2-BD59-A6C34878D82A}">
                    <a16:rowId xmlns:a16="http://schemas.microsoft.com/office/drawing/2014/main" val="10008"/>
                  </a:ext>
                </a:extLst>
              </a:tr>
              <a:tr h="296786">
                <a:tc>
                  <a:txBody>
                    <a:bodyPr/>
                    <a:lstStyle/>
                    <a:p>
                      <a:pPr algn="ctr">
                        <a:lnSpc>
                          <a:spcPct val="107000"/>
                        </a:lnSpc>
                        <a:spcAft>
                          <a:spcPts val="0"/>
                        </a:spcAft>
                      </a:pPr>
                      <a:r>
                        <a:rPr lang="en-IN" sz="1800" b="1" dirty="0">
                          <a:solidFill>
                            <a:schemeClr val="tx1"/>
                          </a:solidFill>
                          <a:effectLst/>
                        </a:rPr>
                        <a:t>7</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dirty="0">
                          <a:effectLst/>
                        </a:rPr>
                        <a:t>1</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dirty="0">
                          <a:effectLst/>
                        </a:rPr>
                        <a:t>1</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extLst>
                  <a:ext uri="{0D108BD9-81ED-4DB2-BD59-A6C34878D82A}">
                    <a16:rowId xmlns:a16="http://schemas.microsoft.com/office/drawing/2014/main" val="10009"/>
                  </a:ext>
                </a:extLst>
              </a:tr>
              <a:tr h="296786">
                <a:tc>
                  <a:txBody>
                    <a:bodyPr/>
                    <a:lstStyle/>
                    <a:p>
                      <a:pPr algn="ctr">
                        <a:lnSpc>
                          <a:spcPct val="107000"/>
                        </a:lnSpc>
                        <a:spcAft>
                          <a:spcPts val="0"/>
                        </a:spcAft>
                      </a:pPr>
                      <a:r>
                        <a:rPr lang="en-IN" sz="1800" b="1" dirty="0">
                          <a:solidFill>
                            <a:schemeClr val="tx1"/>
                          </a:solidFill>
                          <a:effectLst/>
                        </a:rPr>
                        <a:t>8</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dirty="0">
                          <a:effectLst/>
                        </a:rPr>
                        <a:t>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extLst>
                  <a:ext uri="{0D108BD9-81ED-4DB2-BD59-A6C34878D82A}">
                    <a16:rowId xmlns:a16="http://schemas.microsoft.com/office/drawing/2014/main" val="10010"/>
                  </a:ext>
                </a:extLst>
              </a:tr>
              <a:tr h="296786">
                <a:tc>
                  <a:txBody>
                    <a:bodyPr/>
                    <a:lstStyle/>
                    <a:p>
                      <a:pPr algn="ctr">
                        <a:lnSpc>
                          <a:spcPct val="107000"/>
                        </a:lnSpc>
                        <a:spcAft>
                          <a:spcPts val="0"/>
                        </a:spcAft>
                      </a:pPr>
                      <a:r>
                        <a:rPr lang="en-IN" sz="1800" b="1" dirty="0">
                          <a:solidFill>
                            <a:schemeClr val="tx1"/>
                          </a:solidFill>
                          <a:effectLst/>
                        </a:rPr>
                        <a:t>9</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1</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a:effectLst/>
                        </a:rPr>
                        <a:t>0</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tc>
                  <a:txBody>
                    <a:bodyPr/>
                    <a:lstStyle/>
                    <a:p>
                      <a:pPr algn="ctr">
                        <a:lnSpc>
                          <a:spcPct val="107000"/>
                        </a:lnSpc>
                        <a:spcAft>
                          <a:spcPts val="0"/>
                        </a:spcAft>
                      </a:pPr>
                      <a:r>
                        <a:rPr lang="en-IN" sz="1800" b="1" dirty="0">
                          <a:effectLst/>
                        </a:rPr>
                        <a:t>1</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1" marR="51431" marT="0" marB="0">
                    <a:solidFill>
                      <a:schemeClr val="bg1"/>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123949" y="1042397"/>
            <a:ext cx="7953375" cy="1245235"/>
          </a:xfrm>
          <a:prstGeom prst="rect">
            <a:avLst/>
          </a:prstGeom>
        </p:spPr>
        <p:txBody>
          <a:bodyPr vert="horz" wrap="square" lIns="0" tIns="113030" rIns="0" bIns="0" rtlCol="0">
            <a:spAutoFit/>
          </a:bodyPr>
          <a:lstStyle/>
          <a:p>
            <a:pPr marL="12700">
              <a:spcBef>
                <a:spcPts val="890"/>
              </a:spcBef>
            </a:pPr>
            <a:r>
              <a:rPr sz="2200" b="1" spc="-110" dirty="0">
                <a:latin typeface="Trebuchet MS"/>
                <a:cs typeface="Trebuchet MS"/>
              </a:rPr>
              <a:t>Half</a:t>
            </a:r>
            <a:r>
              <a:rPr sz="2200" b="1" spc="-235" dirty="0">
                <a:latin typeface="Trebuchet MS"/>
                <a:cs typeface="Trebuchet MS"/>
              </a:rPr>
              <a:t> </a:t>
            </a:r>
            <a:r>
              <a:rPr sz="2200" b="1" spc="-130" dirty="0">
                <a:latin typeface="Trebuchet MS"/>
                <a:cs typeface="Trebuchet MS"/>
              </a:rPr>
              <a:t>Subtractor</a:t>
            </a:r>
            <a:endParaRPr sz="2200" dirty="0">
              <a:latin typeface="Trebuchet MS"/>
              <a:cs typeface="Trebuchet MS"/>
            </a:endParaRPr>
          </a:p>
          <a:p>
            <a:pPr marL="292735">
              <a:spcBef>
                <a:spcPts val="790"/>
              </a:spcBef>
            </a:pPr>
            <a:r>
              <a:rPr sz="2200" spc="-190" dirty="0">
                <a:solidFill>
                  <a:prstClr val="black"/>
                </a:solidFill>
                <a:latin typeface="Arimo"/>
                <a:cs typeface="Arimo"/>
              </a:rPr>
              <a:t>A </a:t>
            </a:r>
            <a:r>
              <a:rPr sz="2200" spc="-70" dirty="0">
                <a:solidFill>
                  <a:prstClr val="black"/>
                </a:solidFill>
                <a:latin typeface="Arimo"/>
                <a:cs typeface="Arimo"/>
              </a:rPr>
              <a:t>Half-subtractor </a:t>
            </a:r>
            <a:r>
              <a:rPr sz="2200" spc="-114" dirty="0">
                <a:solidFill>
                  <a:prstClr val="black"/>
                </a:solidFill>
                <a:latin typeface="Arimo"/>
                <a:cs typeface="Arimo"/>
              </a:rPr>
              <a:t>is </a:t>
            </a:r>
            <a:r>
              <a:rPr sz="2200" spc="-165" dirty="0">
                <a:solidFill>
                  <a:prstClr val="black"/>
                </a:solidFill>
                <a:latin typeface="Arimo"/>
                <a:cs typeface="Arimo"/>
              </a:rPr>
              <a:t>a </a:t>
            </a:r>
            <a:r>
              <a:rPr sz="2200" spc="-70" dirty="0">
                <a:solidFill>
                  <a:prstClr val="black"/>
                </a:solidFill>
                <a:latin typeface="Arimo"/>
                <a:cs typeface="Arimo"/>
              </a:rPr>
              <a:t>combinational </a:t>
            </a:r>
            <a:r>
              <a:rPr sz="2200" spc="-40" dirty="0">
                <a:solidFill>
                  <a:prstClr val="black"/>
                </a:solidFill>
                <a:latin typeface="Arimo"/>
                <a:cs typeface="Arimo"/>
              </a:rPr>
              <a:t>circuit </a:t>
            </a:r>
            <a:r>
              <a:rPr sz="2200" spc="15" dirty="0">
                <a:solidFill>
                  <a:prstClr val="black"/>
                </a:solidFill>
                <a:latin typeface="Arimo"/>
                <a:cs typeface="Arimo"/>
              </a:rPr>
              <a:t>with </a:t>
            </a:r>
            <a:r>
              <a:rPr sz="2200" spc="-5" dirty="0">
                <a:solidFill>
                  <a:prstClr val="black"/>
                </a:solidFill>
                <a:latin typeface="Arimo"/>
                <a:cs typeface="Arimo"/>
              </a:rPr>
              <a:t>two </a:t>
            </a:r>
            <a:r>
              <a:rPr sz="2200" spc="-55" dirty="0">
                <a:solidFill>
                  <a:prstClr val="black"/>
                </a:solidFill>
                <a:latin typeface="Arimo"/>
                <a:cs typeface="Arimo"/>
              </a:rPr>
              <a:t>inputs </a:t>
            </a:r>
            <a:r>
              <a:rPr sz="2200" spc="-190" dirty="0">
                <a:solidFill>
                  <a:prstClr val="black"/>
                </a:solidFill>
                <a:latin typeface="Arimo"/>
                <a:cs typeface="Arimo"/>
              </a:rPr>
              <a:t>A </a:t>
            </a:r>
            <a:r>
              <a:rPr sz="2200" spc="-105" dirty="0">
                <a:solidFill>
                  <a:prstClr val="black"/>
                </a:solidFill>
                <a:latin typeface="Arimo"/>
                <a:cs typeface="Arimo"/>
              </a:rPr>
              <a:t>and</a:t>
            </a:r>
            <a:r>
              <a:rPr sz="2200" spc="220" dirty="0">
                <a:solidFill>
                  <a:prstClr val="black"/>
                </a:solidFill>
                <a:latin typeface="Arimo"/>
                <a:cs typeface="Arimo"/>
              </a:rPr>
              <a:t> </a:t>
            </a:r>
            <a:r>
              <a:rPr sz="2200" spc="-265" dirty="0">
                <a:solidFill>
                  <a:prstClr val="black"/>
                </a:solidFill>
                <a:latin typeface="Arimo"/>
                <a:cs typeface="Arimo"/>
              </a:rPr>
              <a:t>B</a:t>
            </a:r>
            <a:endParaRPr sz="2200" dirty="0">
              <a:solidFill>
                <a:prstClr val="black"/>
              </a:solidFill>
              <a:latin typeface="Arimo"/>
              <a:cs typeface="Arimo"/>
            </a:endParaRPr>
          </a:p>
          <a:p>
            <a:pPr marL="292735">
              <a:spcBef>
                <a:spcPts val="100"/>
              </a:spcBef>
            </a:pPr>
            <a:r>
              <a:rPr sz="2200" spc="-105" dirty="0">
                <a:solidFill>
                  <a:prstClr val="black"/>
                </a:solidFill>
                <a:latin typeface="Arimo"/>
                <a:cs typeface="Arimo"/>
              </a:rPr>
              <a:t>and</a:t>
            </a:r>
            <a:r>
              <a:rPr sz="2200" spc="-165" dirty="0">
                <a:solidFill>
                  <a:prstClr val="black"/>
                </a:solidFill>
                <a:latin typeface="Arimo"/>
                <a:cs typeface="Arimo"/>
              </a:rPr>
              <a:t> </a:t>
            </a:r>
            <a:r>
              <a:rPr sz="2200" spc="10" dirty="0">
                <a:solidFill>
                  <a:prstClr val="black"/>
                </a:solidFill>
                <a:latin typeface="Arimo"/>
                <a:cs typeface="Arimo"/>
              </a:rPr>
              <a:t>two</a:t>
            </a:r>
            <a:r>
              <a:rPr sz="2200" spc="-150" dirty="0">
                <a:solidFill>
                  <a:prstClr val="black"/>
                </a:solidFill>
                <a:latin typeface="Arimo"/>
                <a:cs typeface="Arimo"/>
              </a:rPr>
              <a:t> </a:t>
            </a:r>
            <a:r>
              <a:rPr sz="2200" spc="-35" dirty="0">
                <a:solidFill>
                  <a:prstClr val="black"/>
                </a:solidFill>
                <a:latin typeface="Arimo"/>
                <a:cs typeface="Arimo"/>
              </a:rPr>
              <a:t>outputs</a:t>
            </a:r>
            <a:r>
              <a:rPr sz="2200" spc="-125" dirty="0">
                <a:solidFill>
                  <a:prstClr val="black"/>
                </a:solidFill>
                <a:latin typeface="Arimo"/>
                <a:cs typeface="Arimo"/>
              </a:rPr>
              <a:t> </a:t>
            </a:r>
            <a:r>
              <a:rPr sz="2200" spc="-70" dirty="0">
                <a:solidFill>
                  <a:prstClr val="black"/>
                </a:solidFill>
                <a:latin typeface="Arimo"/>
                <a:cs typeface="Arimo"/>
              </a:rPr>
              <a:t>difference(d)</a:t>
            </a:r>
            <a:r>
              <a:rPr sz="2200" spc="-254" dirty="0">
                <a:solidFill>
                  <a:prstClr val="black"/>
                </a:solidFill>
                <a:latin typeface="Arimo"/>
                <a:cs typeface="Arimo"/>
              </a:rPr>
              <a:t> </a:t>
            </a:r>
            <a:r>
              <a:rPr sz="2200" spc="-105" dirty="0">
                <a:solidFill>
                  <a:prstClr val="black"/>
                </a:solidFill>
                <a:latin typeface="Arimo"/>
                <a:cs typeface="Arimo"/>
              </a:rPr>
              <a:t>and</a:t>
            </a:r>
            <a:r>
              <a:rPr sz="2200" spc="-260" dirty="0">
                <a:solidFill>
                  <a:prstClr val="black"/>
                </a:solidFill>
                <a:latin typeface="Arimo"/>
                <a:cs typeface="Arimo"/>
              </a:rPr>
              <a:t> </a:t>
            </a:r>
            <a:r>
              <a:rPr sz="2200" spc="-55" dirty="0">
                <a:solidFill>
                  <a:prstClr val="black"/>
                </a:solidFill>
                <a:latin typeface="Arimo"/>
                <a:cs typeface="Arimo"/>
              </a:rPr>
              <a:t>barrow(b).</a:t>
            </a:r>
            <a:endParaRPr sz="2200" dirty="0">
              <a:solidFill>
                <a:prstClr val="black"/>
              </a:solidFill>
              <a:latin typeface="Arimo"/>
              <a:cs typeface="Arimo"/>
            </a:endParaRPr>
          </a:p>
        </p:txBody>
      </p:sp>
      <p:sp>
        <p:nvSpPr>
          <p:cNvPr id="4" name="object 4"/>
          <p:cNvSpPr txBox="1"/>
          <p:nvPr/>
        </p:nvSpPr>
        <p:spPr>
          <a:xfrm>
            <a:off x="3390900" y="3542401"/>
            <a:ext cx="2400300" cy="391795"/>
          </a:xfrm>
          <a:prstGeom prst="rect">
            <a:avLst/>
          </a:prstGeom>
        </p:spPr>
        <p:txBody>
          <a:bodyPr vert="horz" wrap="square" lIns="0" tIns="12700" rIns="0" bIns="0" rtlCol="0">
            <a:spAutoFit/>
          </a:bodyPr>
          <a:lstStyle/>
          <a:p>
            <a:pPr marL="12700">
              <a:spcBef>
                <a:spcPts val="100"/>
              </a:spcBef>
            </a:pPr>
            <a:r>
              <a:rPr sz="2400" spc="-114" dirty="0">
                <a:solidFill>
                  <a:prstClr val="black"/>
                </a:solidFill>
                <a:latin typeface="Arimo"/>
                <a:cs typeface="Arimo"/>
              </a:rPr>
              <a:t>Block</a:t>
            </a:r>
            <a:r>
              <a:rPr sz="2400" spc="-335" dirty="0">
                <a:solidFill>
                  <a:prstClr val="black"/>
                </a:solidFill>
                <a:latin typeface="Arimo"/>
                <a:cs typeface="Arimo"/>
              </a:rPr>
              <a:t> </a:t>
            </a:r>
            <a:r>
              <a:rPr sz="2400" spc="-105" dirty="0">
                <a:solidFill>
                  <a:prstClr val="black"/>
                </a:solidFill>
                <a:latin typeface="Arimo"/>
                <a:cs typeface="Arimo"/>
              </a:rPr>
              <a:t>diagram</a:t>
            </a:r>
            <a:endParaRPr sz="2400" dirty="0">
              <a:solidFill>
                <a:prstClr val="black"/>
              </a:solidFill>
              <a:latin typeface="Arimo"/>
              <a:cs typeface="Arimo"/>
            </a:endParaRPr>
          </a:p>
        </p:txBody>
      </p:sp>
      <p:sp>
        <p:nvSpPr>
          <p:cNvPr id="5" name="object 5"/>
          <p:cNvSpPr txBox="1"/>
          <p:nvPr/>
        </p:nvSpPr>
        <p:spPr>
          <a:xfrm>
            <a:off x="6339078" y="3699714"/>
            <a:ext cx="2067560" cy="391795"/>
          </a:xfrm>
          <a:prstGeom prst="rect">
            <a:avLst/>
          </a:prstGeom>
        </p:spPr>
        <p:txBody>
          <a:bodyPr vert="horz" wrap="square" lIns="0" tIns="12700" rIns="0" bIns="0" rtlCol="0">
            <a:spAutoFit/>
          </a:bodyPr>
          <a:lstStyle/>
          <a:p>
            <a:pPr marL="12700">
              <a:spcBef>
                <a:spcPts val="100"/>
              </a:spcBef>
            </a:pPr>
            <a:r>
              <a:rPr sz="2400" spc="-75" dirty="0">
                <a:solidFill>
                  <a:prstClr val="black"/>
                </a:solidFill>
                <a:latin typeface="Arimo"/>
                <a:cs typeface="Arimo"/>
              </a:rPr>
              <a:t> </a:t>
            </a:r>
            <a:r>
              <a:rPr sz="2400" spc="-100" dirty="0">
                <a:solidFill>
                  <a:prstClr val="black"/>
                </a:solidFill>
                <a:latin typeface="Arimo"/>
                <a:cs typeface="Arimo"/>
              </a:rPr>
              <a:t>Truth</a:t>
            </a:r>
            <a:r>
              <a:rPr sz="2400" spc="-465" dirty="0">
                <a:solidFill>
                  <a:prstClr val="black"/>
                </a:solidFill>
                <a:latin typeface="Arimo"/>
                <a:cs typeface="Arimo"/>
              </a:rPr>
              <a:t> </a:t>
            </a:r>
            <a:r>
              <a:rPr sz="2400" spc="-50" dirty="0">
                <a:solidFill>
                  <a:prstClr val="black"/>
                </a:solidFill>
                <a:latin typeface="Arimo"/>
                <a:cs typeface="Arimo"/>
              </a:rPr>
              <a:t>table</a:t>
            </a:r>
            <a:endParaRPr sz="2400" dirty="0">
              <a:solidFill>
                <a:prstClr val="black"/>
              </a:solidFill>
              <a:latin typeface="Arimo"/>
              <a:cs typeface="Arimo"/>
            </a:endParaRPr>
          </a:p>
        </p:txBody>
      </p:sp>
      <p:sp>
        <p:nvSpPr>
          <p:cNvPr id="6" name="object 6"/>
          <p:cNvSpPr txBox="1">
            <a:spLocks noGrp="1"/>
          </p:cNvSpPr>
          <p:nvPr>
            <p:ph type="title"/>
          </p:nvPr>
        </p:nvSpPr>
        <p:spPr>
          <a:xfrm>
            <a:off x="3734016" y="213889"/>
            <a:ext cx="4308475" cy="574675"/>
          </a:xfrm>
          <a:prstGeom prst="rect">
            <a:avLst/>
          </a:prstGeom>
        </p:spPr>
        <p:txBody>
          <a:bodyPr vert="horz" wrap="square" lIns="0" tIns="12700" rIns="0" bIns="0" rtlCol="0">
            <a:spAutoFit/>
          </a:bodyPr>
          <a:lstStyle/>
          <a:p>
            <a:pPr marL="12700">
              <a:spcBef>
                <a:spcPts val="100"/>
              </a:spcBef>
            </a:pPr>
            <a:r>
              <a:rPr sz="3600" b="1" spc="-160" dirty="0">
                <a:solidFill>
                  <a:schemeClr val="tx1"/>
                </a:solidFill>
                <a:latin typeface="Trebuchet MS"/>
                <a:cs typeface="Trebuchet MS"/>
              </a:rPr>
              <a:t>BINARY</a:t>
            </a:r>
            <a:r>
              <a:rPr sz="3600" b="1" spc="-325" dirty="0">
                <a:solidFill>
                  <a:schemeClr val="tx1"/>
                </a:solidFill>
                <a:latin typeface="Trebuchet MS"/>
                <a:cs typeface="Trebuchet MS"/>
              </a:rPr>
              <a:t> </a:t>
            </a:r>
            <a:r>
              <a:rPr sz="3600" b="1" spc="-229" dirty="0">
                <a:solidFill>
                  <a:schemeClr val="tx1"/>
                </a:solidFill>
                <a:latin typeface="Trebuchet MS"/>
                <a:cs typeface="Trebuchet MS"/>
              </a:rPr>
              <a:t>SUBTRACTORS</a:t>
            </a:r>
            <a:endParaRPr sz="3600" dirty="0">
              <a:solidFill>
                <a:schemeClr val="tx1"/>
              </a:solidFill>
              <a:latin typeface="Trebuchet MS"/>
              <a:cs typeface="Trebuchet MS"/>
            </a:endParaRPr>
          </a:p>
        </p:txBody>
      </p:sp>
      <p:sp>
        <p:nvSpPr>
          <p:cNvPr id="7" name="object 7"/>
          <p:cNvSpPr/>
          <p:nvPr/>
        </p:nvSpPr>
        <p:spPr>
          <a:xfrm>
            <a:off x="6172200" y="2438400"/>
            <a:ext cx="1505712" cy="972312"/>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8" name="object 8"/>
          <p:cNvSpPr/>
          <p:nvPr/>
        </p:nvSpPr>
        <p:spPr>
          <a:xfrm>
            <a:off x="3429001" y="2667001"/>
            <a:ext cx="1743455" cy="524255"/>
          </a:xfrm>
          <a:prstGeom prst="rect">
            <a:avLst/>
          </a:prstGeom>
          <a:blipFill>
            <a:blip r:embed="rId3" cstate="print"/>
            <a:stretch>
              <a:fillRect/>
            </a:stretch>
          </a:blipFill>
        </p:spPr>
        <p:txBody>
          <a:bodyPr wrap="square" lIns="0" tIns="0" rIns="0" bIns="0" rtlCol="0"/>
          <a:lstStyle/>
          <a:p>
            <a:endParaRPr dirty="0">
              <a:solidFill>
                <a:prstClr val="black"/>
              </a:solidFill>
              <a:latin typeface="Calibri"/>
            </a:endParaRPr>
          </a:p>
        </p:txBody>
      </p:sp>
      <p:sp>
        <p:nvSpPr>
          <p:cNvPr id="9" name="object 9"/>
          <p:cNvSpPr/>
          <p:nvPr/>
        </p:nvSpPr>
        <p:spPr>
          <a:xfrm>
            <a:off x="5562600" y="4542692"/>
            <a:ext cx="228600" cy="152400"/>
          </a:xfrm>
          <a:prstGeom prst="rect">
            <a:avLst/>
          </a:prstGeom>
          <a:blipFill>
            <a:blip r:embed="rId4" cstate="print"/>
            <a:stretch>
              <a:fillRect/>
            </a:stretch>
          </a:blipFill>
        </p:spPr>
        <p:txBody>
          <a:bodyPr wrap="square" lIns="0" tIns="0" rIns="0" bIns="0" rtlCol="0"/>
          <a:lstStyle/>
          <a:p>
            <a:endParaRPr dirty="0">
              <a:solidFill>
                <a:prstClr val="black"/>
              </a:solidFill>
              <a:latin typeface="Calibri"/>
            </a:endParaRPr>
          </a:p>
        </p:txBody>
      </p:sp>
      <p:sp>
        <p:nvSpPr>
          <p:cNvPr id="10" name="object 10"/>
          <p:cNvSpPr txBox="1"/>
          <p:nvPr/>
        </p:nvSpPr>
        <p:spPr>
          <a:xfrm>
            <a:off x="4271542" y="4333621"/>
            <a:ext cx="2199595" cy="848950"/>
          </a:xfrm>
          <a:prstGeom prst="rect">
            <a:avLst/>
          </a:prstGeom>
        </p:spPr>
        <p:txBody>
          <a:bodyPr vert="horz" wrap="square" lIns="0" tIns="152400" rIns="0" bIns="0" rtlCol="0">
            <a:spAutoFit/>
          </a:bodyPr>
          <a:lstStyle/>
          <a:p>
            <a:pPr marL="12700">
              <a:spcBef>
                <a:spcPts val="1200"/>
              </a:spcBef>
              <a:tabLst>
                <a:tab pos="1478915" algn="l"/>
              </a:tabLst>
            </a:pPr>
            <a:r>
              <a:rPr spc="-114" dirty="0">
                <a:solidFill>
                  <a:prstClr val="black"/>
                </a:solidFill>
                <a:latin typeface="Arimo"/>
                <a:cs typeface="Arimo"/>
              </a:rPr>
              <a:t>d=</a:t>
            </a:r>
            <a:r>
              <a:rPr lang="en-US" spc="-114" dirty="0">
                <a:solidFill>
                  <a:prstClr val="black"/>
                </a:solidFill>
                <a:latin typeface="Arimo"/>
                <a:cs typeface="Arimo"/>
              </a:rPr>
              <a:t> </a:t>
            </a:r>
            <a:r>
              <a:rPr spc="-195" dirty="0">
                <a:solidFill>
                  <a:prstClr val="black"/>
                </a:solidFill>
                <a:latin typeface="Arimo"/>
                <a:cs typeface="Arimo"/>
              </a:rPr>
              <a:t>A</a:t>
            </a:r>
            <a:r>
              <a:rPr spc="65" dirty="0">
                <a:solidFill>
                  <a:prstClr val="black"/>
                </a:solidFill>
                <a:latin typeface="Arimo"/>
                <a:cs typeface="Arimo"/>
              </a:rPr>
              <a:t>′</a:t>
            </a:r>
            <a:r>
              <a:rPr spc="-200" dirty="0">
                <a:solidFill>
                  <a:prstClr val="black"/>
                </a:solidFill>
                <a:latin typeface="Arimo"/>
                <a:cs typeface="Arimo"/>
              </a:rPr>
              <a:t>B</a:t>
            </a:r>
            <a:r>
              <a:rPr lang="en-US" spc="-200" dirty="0">
                <a:solidFill>
                  <a:prstClr val="black"/>
                </a:solidFill>
                <a:latin typeface="Arimo"/>
                <a:cs typeface="Arimo"/>
              </a:rPr>
              <a:t> </a:t>
            </a:r>
            <a:r>
              <a:rPr spc="-195" dirty="0">
                <a:solidFill>
                  <a:prstClr val="black"/>
                </a:solidFill>
                <a:latin typeface="Arimo"/>
                <a:cs typeface="Arimo"/>
              </a:rPr>
              <a:t>+</a:t>
            </a:r>
            <a:r>
              <a:rPr lang="en-US" spc="-195" dirty="0">
                <a:solidFill>
                  <a:prstClr val="black"/>
                </a:solidFill>
                <a:latin typeface="Arimo"/>
                <a:cs typeface="Arimo"/>
              </a:rPr>
              <a:t> </a:t>
            </a:r>
            <a:r>
              <a:rPr spc="-195" dirty="0">
                <a:solidFill>
                  <a:prstClr val="black"/>
                </a:solidFill>
                <a:latin typeface="Arimo"/>
                <a:cs typeface="Arimo"/>
              </a:rPr>
              <a:t>A</a:t>
            </a:r>
            <a:r>
              <a:rPr lang="en-US" spc="-195" dirty="0">
                <a:solidFill>
                  <a:prstClr val="black"/>
                </a:solidFill>
                <a:latin typeface="Arimo"/>
                <a:cs typeface="Arimo"/>
              </a:rPr>
              <a:t> </a:t>
            </a:r>
            <a:r>
              <a:rPr spc="-225" dirty="0">
                <a:solidFill>
                  <a:prstClr val="black"/>
                </a:solidFill>
                <a:latin typeface="Arimo"/>
                <a:cs typeface="Arimo"/>
              </a:rPr>
              <a:t>B</a:t>
            </a:r>
            <a:r>
              <a:rPr spc="65" dirty="0">
                <a:solidFill>
                  <a:prstClr val="black"/>
                </a:solidFill>
                <a:latin typeface="Arimo"/>
                <a:cs typeface="Arimo"/>
              </a:rPr>
              <a:t>′</a:t>
            </a:r>
            <a:r>
              <a:rPr spc="-165" dirty="0">
                <a:solidFill>
                  <a:prstClr val="black"/>
                </a:solidFill>
                <a:latin typeface="Arimo"/>
                <a:cs typeface="Arimo"/>
              </a:rPr>
              <a:t>=</a:t>
            </a:r>
            <a:r>
              <a:rPr lang="en-US" spc="-165" dirty="0">
                <a:solidFill>
                  <a:prstClr val="black"/>
                </a:solidFill>
                <a:latin typeface="Arimo"/>
                <a:cs typeface="Arimo"/>
              </a:rPr>
              <a:t> </a:t>
            </a:r>
            <a:r>
              <a:rPr spc="-160" dirty="0">
                <a:solidFill>
                  <a:prstClr val="black"/>
                </a:solidFill>
                <a:latin typeface="Arimo"/>
                <a:cs typeface="Arimo"/>
              </a:rPr>
              <a:t>A</a:t>
            </a:r>
            <a:r>
              <a:rPr lang="en-US" spc="-160" dirty="0">
                <a:solidFill>
                  <a:prstClr val="black"/>
                </a:solidFill>
                <a:latin typeface="Arimo"/>
                <a:cs typeface="Arimo"/>
              </a:rPr>
              <a:t>            </a:t>
            </a:r>
            <a:r>
              <a:rPr spc="-225" dirty="0">
                <a:solidFill>
                  <a:prstClr val="black"/>
                </a:solidFill>
                <a:latin typeface="Arimo"/>
                <a:cs typeface="Arimo"/>
              </a:rPr>
              <a:t>B</a:t>
            </a:r>
            <a:endParaRPr dirty="0">
              <a:solidFill>
                <a:prstClr val="black"/>
              </a:solidFill>
              <a:latin typeface="Arimo"/>
              <a:cs typeface="Arimo"/>
            </a:endParaRPr>
          </a:p>
          <a:p>
            <a:pPr marL="387350">
              <a:spcBef>
                <a:spcPts val="1110"/>
              </a:spcBef>
            </a:pPr>
            <a:r>
              <a:rPr spc="-110" dirty="0">
                <a:solidFill>
                  <a:prstClr val="black"/>
                </a:solidFill>
                <a:latin typeface="Arimo"/>
                <a:cs typeface="Arimo"/>
              </a:rPr>
              <a:t>b=A′B</a:t>
            </a:r>
            <a:endParaRPr dirty="0">
              <a:solidFill>
                <a:prstClr val="black"/>
              </a:solidFill>
              <a:latin typeface="Arimo"/>
              <a:cs typeface="Arimo"/>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5</a:t>
            </a:fld>
            <a:endParaRPr spc="-9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59772" y="137755"/>
            <a:ext cx="4797425" cy="636905"/>
          </a:xfrm>
          <a:prstGeom prst="rect">
            <a:avLst/>
          </a:prstGeom>
        </p:spPr>
        <p:txBody>
          <a:bodyPr vert="horz" wrap="square" lIns="0" tIns="13970" rIns="0" bIns="0" rtlCol="0">
            <a:spAutoFit/>
          </a:bodyPr>
          <a:lstStyle/>
          <a:p>
            <a:pPr marL="12700">
              <a:spcBef>
                <a:spcPts val="110"/>
              </a:spcBef>
            </a:pPr>
            <a:r>
              <a:rPr sz="4000" b="1" spc="-150" dirty="0">
                <a:solidFill>
                  <a:schemeClr val="tx1"/>
                </a:solidFill>
                <a:latin typeface="Trebuchet MS"/>
                <a:cs typeface="Trebuchet MS"/>
              </a:rPr>
              <a:t>BINARY</a:t>
            </a:r>
            <a:r>
              <a:rPr sz="4000" b="1" spc="-575" dirty="0">
                <a:solidFill>
                  <a:schemeClr val="tx1"/>
                </a:solidFill>
                <a:latin typeface="Trebuchet MS"/>
                <a:cs typeface="Trebuchet MS"/>
              </a:rPr>
              <a:t> </a:t>
            </a:r>
            <a:r>
              <a:rPr sz="4000" b="1" spc="-240" dirty="0">
                <a:solidFill>
                  <a:schemeClr val="tx1"/>
                </a:solidFill>
                <a:latin typeface="Trebuchet MS"/>
                <a:cs typeface="Trebuchet MS"/>
              </a:rPr>
              <a:t>SUBTRACTORS</a:t>
            </a:r>
            <a:endParaRPr sz="4000" dirty="0">
              <a:solidFill>
                <a:schemeClr val="tx1"/>
              </a:solidFill>
              <a:latin typeface="Trebuchet MS"/>
              <a:cs typeface="Trebuchet MS"/>
            </a:endParaRPr>
          </a:p>
        </p:txBody>
      </p:sp>
      <p:sp>
        <p:nvSpPr>
          <p:cNvPr id="4" name="object 4"/>
          <p:cNvSpPr txBox="1"/>
          <p:nvPr/>
        </p:nvSpPr>
        <p:spPr>
          <a:xfrm>
            <a:off x="2123949" y="1083656"/>
            <a:ext cx="8558705" cy="1588770"/>
          </a:xfrm>
          <a:prstGeom prst="rect">
            <a:avLst/>
          </a:prstGeom>
        </p:spPr>
        <p:txBody>
          <a:bodyPr vert="horz" wrap="square" lIns="0" tIns="106680" rIns="0" bIns="0" rtlCol="0">
            <a:spAutoFit/>
          </a:bodyPr>
          <a:lstStyle/>
          <a:p>
            <a:pPr marL="12700">
              <a:spcBef>
                <a:spcPts val="840"/>
              </a:spcBef>
            </a:pPr>
            <a:r>
              <a:rPr sz="2200" b="1" spc="-155" dirty="0">
                <a:latin typeface="Trebuchet MS"/>
                <a:cs typeface="Trebuchet MS"/>
              </a:rPr>
              <a:t>Full</a:t>
            </a:r>
            <a:r>
              <a:rPr sz="2200" b="1" spc="-225" dirty="0">
                <a:latin typeface="Trebuchet MS"/>
                <a:cs typeface="Trebuchet MS"/>
              </a:rPr>
              <a:t> </a:t>
            </a:r>
            <a:r>
              <a:rPr sz="2200" b="1" spc="-130" dirty="0">
                <a:latin typeface="Trebuchet MS"/>
                <a:cs typeface="Trebuchet MS"/>
              </a:rPr>
              <a:t>subtractor</a:t>
            </a:r>
            <a:endParaRPr sz="2200" dirty="0">
              <a:latin typeface="Trebuchet MS"/>
              <a:cs typeface="Trebuchet MS"/>
            </a:endParaRPr>
          </a:p>
          <a:p>
            <a:pPr marL="292735" marR="5080" algn="just">
              <a:lnSpc>
                <a:spcPct val="100400"/>
              </a:lnSpc>
              <a:spcBef>
                <a:spcPts val="735"/>
              </a:spcBef>
            </a:pPr>
            <a:r>
              <a:rPr sz="2200" spc="-155" dirty="0">
                <a:solidFill>
                  <a:prstClr val="black"/>
                </a:solidFill>
                <a:latin typeface="Arimo"/>
                <a:cs typeface="Arimo"/>
              </a:rPr>
              <a:t>The </a:t>
            </a:r>
            <a:r>
              <a:rPr sz="2200" spc="-5" dirty="0">
                <a:solidFill>
                  <a:prstClr val="black"/>
                </a:solidFill>
                <a:latin typeface="Arimo"/>
                <a:cs typeface="Arimo"/>
              </a:rPr>
              <a:t>full </a:t>
            </a:r>
            <a:r>
              <a:rPr sz="2200" spc="-75" dirty="0">
                <a:solidFill>
                  <a:prstClr val="black"/>
                </a:solidFill>
                <a:latin typeface="Arimo"/>
                <a:cs typeface="Arimo"/>
              </a:rPr>
              <a:t>subtractor </a:t>
            </a:r>
            <a:r>
              <a:rPr sz="2200" spc="-50" dirty="0">
                <a:solidFill>
                  <a:prstClr val="black"/>
                </a:solidFill>
                <a:latin typeface="Arimo"/>
                <a:cs typeface="Arimo"/>
              </a:rPr>
              <a:t>perform </a:t>
            </a:r>
            <a:r>
              <a:rPr sz="2200" spc="-65" dirty="0">
                <a:solidFill>
                  <a:prstClr val="black"/>
                </a:solidFill>
                <a:latin typeface="Arimo"/>
                <a:cs typeface="Arimo"/>
              </a:rPr>
              <a:t>subtraction </a:t>
            </a:r>
            <a:r>
              <a:rPr sz="2200" spc="5" dirty="0">
                <a:solidFill>
                  <a:prstClr val="black"/>
                </a:solidFill>
                <a:latin typeface="Arimo"/>
                <a:cs typeface="Arimo"/>
              </a:rPr>
              <a:t>of </a:t>
            </a:r>
            <a:r>
              <a:rPr sz="2200" spc="-45" dirty="0">
                <a:solidFill>
                  <a:prstClr val="black"/>
                </a:solidFill>
                <a:latin typeface="Arimo"/>
                <a:cs typeface="Arimo"/>
              </a:rPr>
              <a:t>three </a:t>
            </a:r>
            <a:r>
              <a:rPr sz="2200" spc="-20" dirty="0">
                <a:solidFill>
                  <a:prstClr val="black"/>
                </a:solidFill>
                <a:latin typeface="Arimo"/>
                <a:cs typeface="Arimo"/>
              </a:rPr>
              <a:t>input </a:t>
            </a:r>
            <a:r>
              <a:rPr sz="2200" spc="-50" dirty="0">
                <a:solidFill>
                  <a:prstClr val="black"/>
                </a:solidFill>
                <a:latin typeface="Arimo"/>
                <a:cs typeface="Arimo"/>
              </a:rPr>
              <a:t>bits: </a:t>
            </a:r>
            <a:r>
              <a:rPr sz="2200" spc="-20" dirty="0">
                <a:solidFill>
                  <a:prstClr val="black"/>
                </a:solidFill>
                <a:latin typeface="Arimo"/>
                <a:cs typeface="Arimo"/>
              </a:rPr>
              <a:t>the  </a:t>
            </a:r>
            <a:r>
              <a:rPr sz="2200" spc="-65" dirty="0">
                <a:solidFill>
                  <a:prstClr val="black"/>
                </a:solidFill>
                <a:latin typeface="Arimo"/>
                <a:cs typeface="Arimo"/>
              </a:rPr>
              <a:t>minuend, </a:t>
            </a:r>
            <a:r>
              <a:rPr sz="2200" spc="-90" dirty="0">
                <a:solidFill>
                  <a:prstClr val="black"/>
                </a:solidFill>
                <a:latin typeface="Arimo"/>
                <a:cs typeface="Arimo"/>
              </a:rPr>
              <a:t>subtrahend</a:t>
            </a:r>
            <a:r>
              <a:rPr sz="2200" spc="-65" dirty="0">
                <a:solidFill>
                  <a:prstClr val="black"/>
                </a:solidFill>
                <a:latin typeface="Arimo"/>
                <a:cs typeface="Arimo"/>
              </a:rPr>
              <a:t>, </a:t>
            </a:r>
            <a:r>
              <a:rPr sz="2200" spc="-114" dirty="0">
                <a:solidFill>
                  <a:prstClr val="black"/>
                </a:solidFill>
                <a:latin typeface="Arimo"/>
                <a:cs typeface="Arimo"/>
              </a:rPr>
              <a:t>and </a:t>
            </a:r>
            <a:r>
              <a:rPr sz="2200" spc="-45" dirty="0">
                <a:solidFill>
                  <a:prstClr val="black"/>
                </a:solidFill>
                <a:latin typeface="Arimo"/>
                <a:cs typeface="Arimo"/>
              </a:rPr>
              <a:t>borrow </a:t>
            </a:r>
            <a:r>
              <a:rPr sz="2200" spc="-30" dirty="0">
                <a:solidFill>
                  <a:prstClr val="black"/>
                </a:solidFill>
                <a:latin typeface="Arimo"/>
                <a:cs typeface="Arimo"/>
              </a:rPr>
              <a:t>in </a:t>
            </a:r>
            <a:r>
              <a:rPr sz="2200" spc="-110" dirty="0">
                <a:solidFill>
                  <a:prstClr val="black"/>
                </a:solidFill>
                <a:latin typeface="Arimo"/>
                <a:cs typeface="Arimo"/>
              </a:rPr>
              <a:t>and </a:t>
            </a:r>
            <a:r>
              <a:rPr sz="2200" spc="-130" dirty="0">
                <a:solidFill>
                  <a:prstClr val="black"/>
                </a:solidFill>
                <a:latin typeface="Arimo"/>
                <a:cs typeface="Arimo"/>
              </a:rPr>
              <a:t>generates </a:t>
            </a:r>
            <a:r>
              <a:rPr sz="2200" spc="10" dirty="0">
                <a:solidFill>
                  <a:prstClr val="black"/>
                </a:solidFill>
                <a:latin typeface="Arimo"/>
                <a:cs typeface="Arimo"/>
              </a:rPr>
              <a:t>two </a:t>
            </a:r>
            <a:r>
              <a:rPr sz="2200" spc="-10" dirty="0">
                <a:solidFill>
                  <a:prstClr val="black"/>
                </a:solidFill>
                <a:latin typeface="Arimo"/>
                <a:cs typeface="Arimo"/>
              </a:rPr>
              <a:t>output  </a:t>
            </a:r>
            <a:r>
              <a:rPr sz="2200" spc="-40" dirty="0">
                <a:solidFill>
                  <a:prstClr val="black"/>
                </a:solidFill>
                <a:latin typeface="Arimo"/>
                <a:cs typeface="Arimo"/>
              </a:rPr>
              <a:t>bits</a:t>
            </a:r>
            <a:r>
              <a:rPr sz="2200" spc="-165" dirty="0">
                <a:solidFill>
                  <a:prstClr val="black"/>
                </a:solidFill>
                <a:latin typeface="Arimo"/>
                <a:cs typeface="Arimo"/>
              </a:rPr>
              <a:t> </a:t>
            </a:r>
            <a:r>
              <a:rPr sz="2200" spc="-65" dirty="0">
                <a:solidFill>
                  <a:prstClr val="black"/>
                </a:solidFill>
                <a:latin typeface="Arimo"/>
                <a:cs typeface="Arimo"/>
              </a:rPr>
              <a:t>difference</a:t>
            </a:r>
            <a:r>
              <a:rPr sz="2200" spc="-225" dirty="0">
                <a:solidFill>
                  <a:prstClr val="black"/>
                </a:solidFill>
                <a:latin typeface="Arimo"/>
                <a:cs typeface="Arimo"/>
              </a:rPr>
              <a:t> </a:t>
            </a:r>
            <a:r>
              <a:rPr sz="2200" spc="-105" dirty="0">
                <a:solidFill>
                  <a:prstClr val="black"/>
                </a:solidFill>
                <a:latin typeface="Arimo"/>
                <a:cs typeface="Arimo"/>
              </a:rPr>
              <a:t>and</a:t>
            </a:r>
            <a:r>
              <a:rPr sz="2200" spc="-140" dirty="0">
                <a:solidFill>
                  <a:prstClr val="black"/>
                </a:solidFill>
                <a:latin typeface="Arimo"/>
                <a:cs typeface="Arimo"/>
              </a:rPr>
              <a:t> </a:t>
            </a:r>
            <a:r>
              <a:rPr sz="2200" spc="-25" dirty="0">
                <a:solidFill>
                  <a:prstClr val="black"/>
                </a:solidFill>
                <a:latin typeface="Arimo"/>
                <a:cs typeface="Arimo"/>
              </a:rPr>
              <a:t>borrow</a:t>
            </a:r>
            <a:r>
              <a:rPr sz="2200" spc="-170" dirty="0">
                <a:solidFill>
                  <a:prstClr val="black"/>
                </a:solidFill>
                <a:latin typeface="Arimo"/>
                <a:cs typeface="Arimo"/>
              </a:rPr>
              <a:t> </a:t>
            </a:r>
            <a:r>
              <a:rPr sz="2200" dirty="0">
                <a:solidFill>
                  <a:prstClr val="black"/>
                </a:solidFill>
                <a:latin typeface="Arimo"/>
                <a:cs typeface="Arimo"/>
              </a:rPr>
              <a:t>out</a:t>
            </a:r>
            <a:r>
              <a:rPr sz="2400" spc="-65" dirty="0">
                <a:solidFill>
                  <a:prstClr val="black"/>
                </a:solidFill>
                <a:latin typeface="Arimo"/>
                <a:cs typeface="Arimo"/>
              </a:rPr>
              <a:t>.</a:t>
            </a:r>
            <a:endParaRPr sz="2400" dirty="0">
              <a:solidFill>
                <a:prstClr val="black"/>
              </a:solidFill>
              <a:latin typeface="Arimo"/>
              <a:cs typeface="Arimo"/>
            </a:endParaRPr>
          </a:p>
        </p:txBody>
      </p:sp>
      <p:sp>
        <p:nvSpPr>
          <p:cNvPr id="5" name="object 5"/>
          <p:cNvSpPr txBox="1"/>
          <p:nvPr/>
        </p:nvSpPr>
        <p:spPr>
          <a:xfrm>
            <a:off x="3291968" y="4002990"/>
            <a:ext cx="2211705" cy="362585"/>
          </a:xfrm>
          <a:prstGeom prst="rect">
            <a:avLst/>
          </a:prstGeom>
        </p:spPr>
        <p:txBody>
          <a:bodyPr vert="horz" wrap="square" lIns="0" tIns="13970" rIns="0" bIns="0" rtlCol="0">
            <a:spAutoFit/>
          </a:bodyPr>
          <a:lstStyle/>
          <a:p>
            <a:pPr marL="12700">
              <a:spcBef>
                <a:spcPts val="110"/>
              </a:spcBef>
            </a:pPr>
            <a:r>
              <a:rPr sz="2200" spc="-100" dirty="0">
                <a:solidFill>
                  <a:prstClr val="black"/>
                </a:solidFill>
                <a:latin typeface="Arimo"/>
                <a:cs typeface="Arimo"/>
              </a:rPr>
              <a:t>Block</a:t>
            </a:r>
            <a:r>
              <a:rPr sz="2200" spc="-310" dirty="0">
                <a:solidFill>
                  <a:prstClr val="black"/>
                </a:solidFill>
                <a:latin typeface="Arimo"/>
                <a:cs typeface="Arimo"/>
              </a:rPr>
              <a:t> </a:t>
            </a:r>
            <a:r>
              <a:rPr sz="2200" spc="-95" dirty="0">
                <a:solidFill>
                  <a:prstClr val="black"/>
                </a:solidFill>
                <a:latin typeface="Arimo"/>
                <a:cs typeface="Arimo"/>
              </a:rPr>
              <a:t>diagram</a:t>
            </a:r>
            <a:endParaRPr sz="2200" dirty="0">
              <a:solidFill>
                <a:prstClr val="black"/>
              </a:solidFill>
              <a:latin typeface="Arimo"/>
              <a:cs typeface="Arimo"/>
            </a:endParaRPr>
          </a:p>
        </p:txBody>
      </p:sp>
      <p:sp>
        <p:nvSpPr>
          <p:cNvPr id="6" name="object 6"/>
          <p:cNvSpPr txBox="1"/>
          <p:nvPr/>
        </p:nvSpPr>
        <p:spPr>
          <a:xfrm>
            <a:off x="6809231" y="4076963"/>
            <a:ext cx="1900555" cy="362585"/>
          </a:xfrm>
          <a:prstGeom prst="rect">
            <a:avLst/>
          </a:prstGeom>
        </p:spPr>
        <p:txBody>
          <a:bodyPr vert="horz" wrap="square" lIns="0" tIns="13970" rIns="0" bIns="0" rtlCol="0">
            <a:spAutoFit/>
          </a:bodyPr>
          <a:lstStyle/>
          <a:p>
            <a:pPr marL="12700">
              <a:spcBef>
                <a:spcPts val="110"/>
              </a:spcBef>
            </a:pPr>
            <a:r>
              <a:rPr sz="2200" spc="-95" dirty="0">
                <a:solidFill>
                  <a:prstClr val="black"/>
                </a:solidFill>
                <a:latin typeface="Arimo"/>
                <a:cs typeface="Arimo"/>
              </a:rPr>
              <a:t>Truth</a:t>
            </a:r>
            <a:r>
              <a:rPr sz="2200" spc="-390" dirty="0">
                <a:solidFill>
                  <a:prstClr val="black"/>
                </a:solidFill>
                <a:latin typeface="Arimo"/>
                <a:cs typeface="Arimo"/>
              </a:rPr>
              <a:t> </a:t>
            </a:r>
            <a:r>
              <a:rPr sz="2200" spc="-50" dirty="0">
                <a:solidFill>
                  <a:prstClr val="black"/>
                </a:solidFill>
                <a:latin typeface="Arimo"/>
                <a:cs typeface="Arimo"/>
              </a:rPr>
              <a:t>table</a:t>
            </a:r>
            <a:endParaRPr sz="2200" dirty="0">
              <a:solidFill>
                <a:prstClr val="black"/>
              </a:solidFill>
              <a:latin typeface="Arimo"/>
              <a:cs typeface="Arimo"/>
            </a:endParaRPr>
          </a:p>
        </p:txBody>
      </p:sp>
      <p:sp>
        <p:nvSpPr>
          <p:cNvPr id="7" name="object 7"/>
          <p:cNvSpPr/>
          <p:nvPr/>
        </p:nvSpPr>
        <p:spPr>
          <a:xfrm>
            <a:off x="6553201" y="2590800"/>
            <a:ext cx="1895855" cy="1466088"/>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8" name="object 8"/>
          <p:cNvSpPr/>
          <p:nvPr/>
        </p:nvSpPr>
        <p:spPr>
          <a:xfrm>
            <a:off x="3200400" y="2819400"/>
            <a:ext cx="2286000" cy="591312"/>
          </a:xfrm>
          <a:prstGeom prst="rect">
            <a:avLst/>
          </a:prstGeom>
          <a:blipFill>
            <a:blip r:embed="rId3" cstate="print"/>
            <a:stretch>
              <a:fillRect/>
            </a:stretch>
          </a:blipFill>
        </p:spPr>
        <p:txBody>
          <a:bodyPr wrap="square" lIns="0" tIns="0" rIns="0" bIns="0" rtlCol="0"/>
          <a:lstStyle/>
          <a:p>
            <a:endParaRPr dirty="0">
              <a:solidFill>
                <a:prstClr val="black"/>
              </a:solidFill>
              <a:latin typeface="Calibri"/>
            </a:endParaRPr>
          </a:p>
        </p:txBody>
      </p:sp>
      <p:grpSp>
        <p:nvGrpSpPr>
          <p:cNvPr id="9" name="object 9"/>
          <p:cNvGrpSpPr/>
          <p:nvPr/>
        </p:nvGrpSpPr>
        <p:grpSpPr>
          <a:xfrm>
            <a:off x="4501431" y="4922773"/>
            <a:ext cx="3304540" cy="247015"/>
            <a:chOff x="1981200" y="5029200"/>
            <a:chExt cx="3304540" cy="247015"/>
          </a:xfrm>
        </p:grpSpPr>
        <p:sp>
          <p:nvSpPr>
            <p:cNvPr id="10" name="object 10"/>
            <p:cNvSpPr/>
            <p:nvPr/>
          </p:nvSpPr>
          <p:spPr>
            <a:xfrm>
              <a:off x="1981200" y="5029200"/>
              <a:ext cx="2057400" cy="228600"/>
            </a:xfrm>
            <a:prstGeom prst="rect">
              <a:avLst/>
            </a:prstGeom>
            <a:blipFill>
              <a:blip r:embed="rId4" cstate="print"/>
              <a:stretch>
                <a:fillRect/>
              </a:stretch>
            </a:blipFill>
          </p:spPr>
          <p:txBody>
            <a:bodyPr wrap="square" lIns="0" tIns="0" rIns="0" bIns="0" rtlCol="0"/>
            <a:lstStyle/>
            <a:p>
              <a:endParaRPr dirty="0">
                <a:solidFill>
                  <a:prstClr val="black"/>
                </a:solidFill>
                <a:latin typeface="Calibri"/>
              </a:endParaRPr>
            </a:p>
          </p:txBody>
        </p:sp>
        <p:sp>
          <p:nvSpPr>
            <p:cNvPr id="11" name="object 11"/>
            <p:cNvSpPr/>
            <p:nvPr/>
          </p:nvSpPr>
          <p:spPr>
            <a:xfrm>
              <a:off x="4038600" y="5029200"/>
              <a:ext cx="1246631" cy="246887"/>
            </a:xfrm>
            <a:prstGeom prst="rect">
              <a:avLst/>
            </a:prstGeom>
            <a:blipFill>
              <a:blip r:embed="rId5" cstate="print"/>
              <a:stretch>
                <a:fillRect/>
              </a:stretch>
            </a:blipFill>
          </p:spPr>
          <p:txBody>
            <a:bodyPr wrap="square" lIns="0" tIns="0" rIns="0" bIns="0" rtlCol="0"/>
            <a:lstStyle/>
            <a:p>
              <a:endParaRPr dirty="0">
                <a:solidFill>
                  <a:prstClr val="black"/>
                </a:solidFill>
                <a:latin typeface="Calibri"/>
              </a:endParaRPr>
            </a:p>
          </p:txBody>
        </p:sp>
      </p:grpSp>
      <p:grpSp>
        <p:nvGrpSpPr>
          <p:cNvPr id="12" name="object 12"/>
          <p:cNvGrpSpPr/>
          <p:nvPr/>
        </p:nvGrpSpPr>
        <p:grpSpPr>
          <a:xfrm>
            <a:off x="4547552" y="4614086"/>
            <a:ext cx="3096895" cy="256540"/>
            <a:chOff x="1981200" y="4696967"/>
            <a:chExt cx="3096895" cy="256540"/>
          </a:xfrm>
        </p:grpSpPr>
        <p:sp>
          <p:nvSpPr>
            <p:cNvPr id="13" name="object 13"/>
            <p:cNvSpPr/>
            <p:nvPr/>
          </p:nvSpPr>
          <p:spPr>
            <a:xfrm>
              <a:off x="1981200" y="4724399"/>
              <a:ext cx="2225040" cy="228600"/>
            </a:xfrm>
            <a:prstGeom prst="rect">
              <a:avLst/>
            </a:prstGeom>
            <a:blipFill>
              <a:blip r:embed="rId6" cstate="print"/>
              <a:stretch>
                <a:fillRect/>
              </a:stretch>
            </a:blipFill>
          </p:spPr>
          <p:txBody>
            <a:bodyPr wrap="square" lIns="0" tIns="0" rIns="0" bIns="0" rtlCol="0"/>
            <a:lstStyle/>
            <a:p>
              <a:endParaRPr dirty="0">
                <a:solidFill>
                  <a:prstClr val="black"/>
                </a:solidFill>
                <a:latin typeface="Calibri"/>
              </a:endParaRPr>
            </a:p>
          </p:txBody>
        </p:sp>
        <p:sp>
          <p:nvSpPr>
            <p:cNvPr id="14" name="object 14"/>
            <p:cNvSpPr/>
            <p:nvPr/>
          </p:nvSpPr>
          <p:spPr>
            <a:xfrm>
              <a:off x="4191000" y="4696967"/>
              <a:ext cx="886968" cy="256031"/>
            </a:xfrm>
            <a:prstGeom prst="rect">
              <a:avLst/>
            </a:prstGeom>
            <a:blipFill>
              <a:blip r:embed="rId7" cstate="print"/>
              <a:stretch>
                <a:fillRect/>
              </a:stretch>
            </a:blipFill>
          </p:spPr>
          <p:txBody>
            <a:bodyPr wrap="square" lIns="0" tIns="0" rIns="0" bIns="0" rtlCol="0"/>
            <a:lstStyle/>
            <a:p>
              <a:endParaRPr dirty="0">
                <a:solidFill>
                  <a:prstClr val="black"/>
                </a:solidFill>
                <a:latin typeface="Calibri"/>
              </a:endParaRPr>
            </a:p>
          </p:txBody>
        </p:sp>
      </p:gr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6</a:t>
            </a:fld>
            <a:endParaRPr spc="-9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747899" y="198804"/>
            <a:ext cx="6884034" cy="574040"/>
          </a:xfrm>
          <a:prstGeom prst="rect">
            <a:avLst/>
          </a:prstGeom>
        </p:spPr>
        <p:txBody>
          <a:bodyPr vert="horz" wrap="square" lIns="0" tIns="12700" rIns="0" bIns="0" rtlCol="0">
            <a:spAutoFit/>
          </a:bodyPr>
          <a:lstStyle/>
          <a:p>
            <a:pPr marL="12700">
              <a:spcBef>
                <a:spcPts val="100"/>
              </a:spcBef>
            </a:pPr>
            <a:r>
              <a:rPr sz="3600" b="1" spc="-315" dirty="0">
                <a:solidFill>
                  <a:schemeClr val="tx1"/>
                </a:solidFill>
                <a:latin typeface="Trebuchet MS"/>
                <a:cs typeface="Trebuchet MS"/>
              </a:rPr>
              <a:t>PARALLEL </a:t>
            </a:r>
            <a:r>
              <a:rPr sz="3600" b="1" spc="-130" dirty="0">
                <a:solidFill>
                  <a:schemeClr val="tx1"/>
                </a:solidFill>
                <a:latin typeface="Trebuchet MS"/>
                <a:cs typeface="Trebuchet MS"/>
              </a:rPr>
              <a:t>ADDER </a:t>
            </a:r>
            <a:r>
              <a:rPr sz="3600" b="1" spc="-60" dirty="0">
                <a:solidFill>
                  <a:schemeClr val="tx1"/>
                </a:solidFill>
                <a:latin typeface="Trebuchet MS"/>
                <a:cs typeface="Trebuchet MS"/>
              </a:rPr>
              <a:t>AND</a:t>
            </a:r>
            <a:r>
              <a:rPr sz="3600" b="1" spc="-545" dirty="0">
                <a:solidFill>
                  <a:schemeClr val="tx1"/>
                </a:solidFill>
                <a:latin typeface="Trebuchet MS"/>
                <a:cs typeface="Trebuchet MS"/>
              </a:rPr>
              <a:t> </a:t>
            </a:r>
            <a:r>
              <a:rPr sz="3600" b="1" spc="-235" dirty="0">
                <a:solidFill>
                  <a:schemeClr val="tx1"/>
                </a:solidFill>
                <a:latin typeface="Trebuchet MS"/>
                <a:cs typeface="Trebuchet MS"/>
              </a:rPr>
              <a:t>SUBTRACTOR</a:t>
            </a:r>
            <a:endParaRPr sz="3600" dirty="0">
              <a:solidFill>
                <a:schemeClr val="tx1"/>
              </a:solidFill>
              <a:latin typeface="Trebuchet MS"/>
              <a:cs typeface="Trebuchet MS"/>
            </a:endParaRPr>
          </a:p>
        </p:txBody>
      </p:sp>
      <p:sp>
        <p:nvSpPr>
          <p:cNvPr id="4" name="object 4"/>
          <p:cNvSpPr txBox="1"/>
          <p:nvPr/>
        </p:nvSpPr>
        <p:spPr>
          <a:xfrm>
            <a:off x="2404364" y="1065402"/>
            <a:ext cx="7571105" cy="1033144"/>
          </a:xfrm>
          <a:prstGeom prst="rect">
            <a:avLst/>
          </a:prstGeom>
        </p:spPr>
        <p:txBody>
          <a:bodyPr vert="horz" wrap="square" lIns="0" tIns="13335" rIns="0" bIns="0" rtlCol="0">
            <a:spAutoFit/>
          </a:bodyPr>
          <a:lstStyle/>
          <a:p>
            <a:pPr marL="12700" marR="5080">
              <a:spcBef>
                <a:spcPts val="105"/>
              </a:spcBef>
            </a:pPr>
            <a:r>
              <a:rPr sz="2200" spc="-190" dirty="0">
                <a:solidFill>
                  <a:prstClr val="black"/>
                </a:solidFill>
                <a:latin typeface="Arimo"/>
                <a:cs typeface="Arimo"/>
              </a:rPr>
              <a:t>A </a:t>
            </a:r>
            <a:r>
              <a:rPr sz="2200" spc="-60" dirty="0">
                <a:solidFill>
                  <a:prstClr val="black"/>
                </a:solidFill>
                <a:latin typeface="Arimo"/>
                <a:cs typeface="Arimo"/>
              </a:rPr>
              <a:t>binary </a:t>
            </a:r>
            <a:r>
              <a:rPr sz="2200" spc="-70" dirty="0">
                <a:solidFill>
                  <a:prstClr val="black"/>
                </a:solidFill>
                <a:latin typeface="Arimo"/>
                <a:cs typeface="Arimo"/>
              </a:rPr>
              <a:t>parallel </a:t>
            </a:r>
            <a:r>
              <a:rPr sz="2200" spc="-85" dirty="0">
                <a:solidFill>
                  <a:prstClr val="black"/>
                </a:solidFill>
                <a:latin typeface="Arimo"/>
                <a:cs typeface="Arimo"/>
              </a:rPr>
              <a:t>adder </a:t>
            </a:r>
            <a:r>
              <a:rPr sz="2200" spc="-110" dirty="0">
                <a:solidFill>
                  <a:prstClr val="black"/>
                </a:solidFill>
                <a:latin typeface="Arimo"/>
                <a:cs typeface="Arimo"/>
              </a:rPr>
              <a:t>is </a:t>
            </a:r>
            <a:r>
              <a:rPr sz="2200" spc="-170" dirty="0">
                <a:solidFill>
                  <a:prstClr val="black"/>
                </a:solidFill>
                <a:latin typeface="Arimo"/>
                <a:cs typeface="Arimo"/>
              </a:rPr>
              <a:t>a </a:t>
            </a:r>
            <a:r>
              <a:rPr sz="2200" spc="-40" dirty="0">
                <a:solidFill>
                  <a:prstClr val="black"/>
                </a:solidFill>
                <a:latin typeface="Arimo"/>
                <a:cs typeface="Arimo"/>
              </a:rPr>
              <a:t>digital </a:t>
            </a:r>
            <a:r>
              <a:rPr sz="2200" spc="-35" dirty="0">
                <a:solidFill>
                  <a:prstClr val="black"/>
                </a:solidFill>
                <a:latin typeface="Arimo"/>
                <a:cs typeface="Arimo"/>
              </a:rPr>
              <a:t>circuit </a:t>
            </a:r>
            <a:r>
              <a:rPr sz="2200" spc="-5" dirty="0">
                <a:solidFill>
                  <a:prstClr val="black"/>
                </a:solidFill>
                <a:latin typeface="Arimo"/>
                <a:cs typeface="Arimo"/>
              </a:rPr>
              <a:t>that </a:t>
            </a:r>
            <a:r>
              <a:rPr sz="2200" spc="-140" dirty="0">
                <a:solidFill>
                  <a:prstClr val="black"/>
                </a:solidFill>
                <a:latin typeface="Arimo"/>
                <a:cs typeface="Arimo"/>
              </a:rPr>
              <a:t>adds </a:t>
            </a:r>
            <a:r>
              <a:rPr sz="2200" spc="10" dirty="0">
                <a:solidFill>
                  <a:prstClr val="black"/>
                </a:solidFill>
                <a:latin typeface="Arimo"/>
                <a:cs typeface="Arimo"/>
              </a:rPr>
              <a:t>two </a:t>
            </a:r>
            <a:r>
              <a:rPr sz="2200" spc="-60" dirty="0">
                <a:solidFill>
                  <a:prstClr val="black"/>
                </a:solidFill>
                <a:latin typeface="Arimo"/>
                <a:cs typeface="Arimo"/>
              </a:rPr>
              <a:t>binary  </a:t>
            </a:r>
            <a:r>
              <a:rPr sz="2200" spc="-95" dirty="0">
                <a:solidFill>
                  <a:prstClr val="black"/>
                </a:solidFill>
                <a:latin typeface="Arimo"/>
                <a:cs typeface="Arimo"/>
              </a:rPr>
              <a:t>numbers</a:t>
            </a:r>
            <a:r>
              <a:rPr sz="2200" spc="-225" dirty="0">
                <a:solidFill>
                  <a:prstClr val="black"/>
                </a:solidFill>
                <a:latin typeface="Arimo"/>
                <a:cs typeface="Arimo"/>
              </a:rPr>
              <a:t> </a:t>
            </a:r>
            <a:r>
              <a:rPr sz="2200" spc="-25" dirty="0">
                <a:solidFill>
                  <a:prstClr val="black"/>
                </a:solidFill>
                <a:latin typeface="Arimo"/>
                <a:cs typeface="Arimo"/>
              </a:rPr>
              <a:t>in</a:t>
            </a:r>
            <a:r>
              <a:rPr sz="2200" spc="-145" dirty="0">
                <a:solidFill>
                  <a:prstClr val="black"/>
                </a:solidFill>
                <a:latin typeface="Arimo"/>
                <a:cs typeface="Arimo"/>
              </a:rPr>
              <a:t> </a:t>
            </a:r>
            <a:r>
              <a:rPr sz="2200" spc="-65" dirty="0">
                <a:solidFill>
                  <a:prstClr val="black"/>
                </a:solidFill>
                <a:latin typeface="Arimo"/>
                <a:cs typeface="Arimo"/>
              </a:rPr>
              <a:t>parallel</a:t>
            </a:r>
            <a:r>
              <a:rPr sz="2200" spc="-235" dirty="0">
                <a:solidFill>
                  <a:prstClr val="black"/>
                </a:solidFill>
                <a:latin typeface="Arimo"/>
                <a:cs typeface="Arimo"/>
              </a:rPr>
              <a:t> </a:t>
            </a:r>
            <a:r>
              <a:rPr sz="2200" spc="-20" dirty="0">
                <a:solidFill>
                  <a:prstClr val="black"/>
                </a:solidFill>
                <a:latin typeface="Arimo"/>
                <a:cs typeface="Arimo"/>
              </a:rPr>
              <a:t>form</a:t>
            </a:r>
            <a:r>
              <a:rPr sz="2200" spc="-165" dirty="0">
                <a:solidFill>
                  <a:prstClr val="black"/>
                </a:solidFill>
                <a:latin typeface="Arimo"/>
                <a:cs typeface="Arimo"/>
              </a:rPr>
              <a:t> </a:t>
            </a:r>
            <a:r>
              <a:rPr sz="2200" spc="-105" dirty="0">
                <a:solidFill>
                  <a:prstClr val="black"/>
                </a:solidFill>
                <a:latin typeface="Arimo"/>
                <a:cs typeface="Arimo"/>
              </a:rPr>
              <a:t>and</a:t>
            </a:r>
            <a:r>
              <a:rPr sz="2200" spc="-140" dirty="0">
                <a:solidFill>
                  <a:prstClr val="black"/>
                </a:solidFill>
                <a:latin typeface="Arimo"/>
                <a:cs typeface="Arimo"/>
              </a:rPr>
              <a:t> </a:t>
            </a:r>
            <a:r>
              <a:rPr sz="2200" spc="-100" dirty="0">
                <a:solidFill>
                  <a:prstClr val="black"/>
                </a:solidFill>
                <a:latin typeface="Arimo"/>
                <a:cs typeface="Arimo"/>
              </a:rPr>
              <a:t>produces</a:t>
            </a:r>
            <a:r>
              <a:rPr sz="2200" spc="-195" dirty="0">
                <a:solidFill>
                  <a:prstClr val="black"/>
                </a:solidFill>
                <a:latin typeface="Arimo"/>
                <a:cs typeface="Arimo"/>
              </a:rPr>
              <a:t> </a:t>
            </a:r>
            <a:r>
              <a:rPr sz="2200" spc="-20" dirty="0">
                <a:solidFill>
                  <a:prstClr val="black"/>
                </a:solidFill>
                <a:latin typeface="Arimo"/>
                <a:cs typeface="Arimo"/>
              </a:rPr>
              <a:t>the</a:t>
            </a:r>
            <a:r>
              <a:rPr sz="2200" spc="-135" dirty="0">
                <a:solidFill>
                  <a:prstClr val="black"/>
                </a:solidFill>
                <a:latin typeface="Arimo"/>
                <a:cs typeface="Arimo"/>
              </a:rPr>
              <a:t> </a:t>
            </a:r>
            <a:r>
              <a:rPr sz="2200" spc="-30" dirty="0">
                <a:solidFill>
                  <a:prstClr val="black"/>
                </a:solidFill>
                <a:latin typeface="Arimo"/>
                <a:cs typeface="Arimo"/>
              </a:rPr>
              <a:t>arithmetic</a:t>
            </a:r>
            <a:r>
              <a:rPr sz="2200" spc="-160" dirty="0">
                <a:solidFill>
                  <a:prstClr val="black"/>
                </a:solidFill>
                <a:latin typeface="Arimo"/>
                <a:cs typeface="Arimo"/>
              </a:rPr>
              <a:t> </a:t>
            </a:r>
            <a:r>
              <a:rPr sz="2200" spc="-130" dirty="0">
                <a:solidFill>
                  <a:prstClr val="black"/>
                </a:solidFill>
                <a:latin typeface="Arimo"/>
                <a:cs typeface="Arimo"/>
              </a:rPr>
              <a:t>sum</a:t>
            </a:r>
            <a:r>
              <a:rPr sz="2200" spc="-114" dirty="0">
                <a:solidFill>
                  <a:prstClr val="black"/>
                </a:solidFill>
                <a:latin typeface="Arimo"/>
                <a:cs typeface="Arimo"/>
              </a:rPr>
              <a:t> </a:t>
            </a:r>
            <a:r>
              <a:rPr sz="2200" spc="5" dirty="0">
                <a:solidFill>
                  <a:prstClr val="black"/>
                </a:solidFill>
                <a:latin typeface="Arimo"/>
                <a:cs typeface="Arimo"/>
              </a:rPr>
              <a:t>of</a:t>
            </a:r>
            <a:r>
              <a:rPr sz="2200" spc="-300" dirty="0">
                <a:solidFill>
                  <a:prstClr val="black"/>
                </a:solidFill>
                <a:latin typeface="Arimo"/>
                <a:cs typeface="Arimo"/>
              </a:rPr>
              <a:t> </a:t>
            </a:r>
            <a:r>
              <a:rPr sz="2200" spc="-70" dirty="0">
                <a:solidFill>
                  <a:prstClr val="black"/>
                </a:solidFill>
                <a:latin typeface="Arimo"/>
                <a:cs typeface="Arimo"/>
              </a:rPr>
              <a:t>those  </a:t>
            </a:r>
            <a:r>
              <a:rPr sz="2200" spc="-95" dirty="0">
                <a:solidFill>
                  <a:prstClr val="black"/>
                </a:solidFill>
                <a:latin typeface="Arimo"/>
                <a:cs typeface="Arimo"/>
              </a:rPr>
              <a:t>numbers</a:t>
            </a:r>
            <a:r>
              <a:rPr sz="2200" spc="-229" dirty="0">
                <a:solidFill>
                  <a:prstClr val="black"/>
                </a:solidFill>
                <a:latin typeface="Arimo"/>
                <a:cs typeface="Arimo"/>
              </a:rPr>
              <a:t> </a:t>
            </a:r>
            <a:r>
              <a:rPr sz="2200" spc="-25" dirty="0">
                <a:solidFill>
                  <a:prstClr val="black"/>
                </a:solidFill>
                <a:latin typeface="Arimo"/>
                <a:cs typeface="Arimo"/>
              </a:rPr>
              <a:t>in</a:t>
            </a:r>
            <a:r>
              <a:rPr sz="2200" spc="-145" dirty="0">
                <a:solidFill>
                  <a:prstClr val="black"/>
                </a:solidFill>
                <a:latin typeface="Arimo"/>
                <a:cs typeface="Arimo"/>
              </a:rPr>
              <a:t> </a:t>
            </a:r>
            <a:r>
              <a:rPr sz="2200" spc="-65" dirty="0">
                <a:solidFill>
                  <a:prstClr val="black"/>
                </a:solidFill>
                <a:latin typeface="Arimo"/>
                <a:cs typeface="Arimo"/>
              </a:rPr>
              <a:t>parallel</a:t>
            </a:r>
            <a:r>
              <a:rPr sz="2200" spc="-295" dirty="0">
                <a:solidFill>
                  <a:prstClr val="black"/>
                </a:solidFill>
                <a:latin typeface="Arimo"/>
                <a:cs typeface="Arimo"/>
              </a:rPr>
              <a:t> </a:t>
            </a:r>
            <a:r>
              <a:rPr sz="2200" spc="-20" dirty="0">
                <a:solidFill>
                  <a:prstClr val="black"/>
                </a:solidFill>
                <a:latin typeface="Arimo"/>
                <a:cs typeface="Arimo"/>
              </a:rPr>
              <a:t>form</a:t>
            </a:r>
            <a:endParaRPr sz="2200" dirty="0">
              <a:solidFill>
                <a:prstClr val="black"/>
              </a:solidFill>
              <a:latin typeface="Arimo"/>
              <a:cs typeface="Arimo"/>
            </a:endParaRPr>
          </a:p>
        </p:txBody>
      </p:sp>
      <p:sp>
        <p:nvSpPr>
          <p:cNvPr id="5" name="object 5"/>
          <p:cNvSpPr/>
          <p:nvPr/>
        </p:nvSpPr>
        <p:spPr>
          <a:xfrm>
            <a:off x="3352801" y="2209800"/>
            <a:ext cx="4029455" cy="1313688"/>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6" name="object 6"/>
          <p:cNvSpPr/>
          <p:nvPr/>
        </p:nvSpPr>
        <p:spPr>
          <a:xfrm>
            <a:off x="2819400" y="4038600"/>
            <a:ext cx="5047488" cy="1627632"/>
          </a:xfrm>
          <a:prstGeom prst="rect">
            <a:avLst/>
          </a:prstGeom>
          <a:blipFill>
            <a:blip r:embed="rId3" cstate="print"/>
            <a:stretch>
              <a:fillRect/>
            </a:stretch>
          </a:blipFill>
        </p:spPr>
        <p:txBody>
          <a:bodyPr wrap="square" lIns="0" tIns="0" rIns="0" bIns="0" rtlCol="0"/>
          <a:lstStyle/>
          <a:p>
            <a:endParaRPr dirty="0">
              <a:solidFill>
                <a:prstClr val="black"/>
              </a:solidFill>
              <a:latin typeface="Calibri"/>
            </a:endParaRPr>
          </a:p>
        </p:txBody>
      </p:sp>
      <p:sp>
        <p:nvSpPr>
          <p:cNvPr id="7" name="object 7"/>
          <p:cNvSpPr txBox="1"/>
          <p:nvPr/>
        </p:nvSpPr>
        <p:spPr>
          <a:xfrm>
            <a:off x="4850003" y="3580282"/>
            <a:ext cx="1782445" cy="300355"/>
          </a:xfrm>
          <a:prstGeom prst="rect">
            <a:avLst/>
          </a:prstGeom>
        </p:spPr>
        <p:txBody>
          <a:bodyPr vert="horz" wrap="square" lIns="0" tIns="12700" rIns="0" bIns="0" rtlCol="0">
            <a:spAutoFit/>
          </a:bodyPr>
          <a:lstStyle/>
          <a:p>
            <a:pPr marL="12700">
              <a:spcBef>
                <a:spcPts val="100"/>
              </a:spcBef>
            </a:pPr>
            <a:r>
              <a:rPr spc="-60" dirty="0">
                <a:solidFill>
                  <a:prstClr val="black"/>
                </a:solidFill>
                <a:latin typeface="Arimo"/>
                <a:cs typeface="Arimo"/>
              </a:rPr>
              <a:t>parallel</a:t>
            </a:r>
            <a:r>
              <a:rPr spc="-130" dirty="0">
                <a:solidFill>
                  <a:prstClr val="black"/>
                </a:solidFill>
                <a:latin typeface="Arimo"/>
                <a:cs typeface="Arimo"/>
              </a:rPr>
              <a:t> </a:t>
            </a:r>
            <a:r>
              <a:rPr spc="-75" dirty="0">
                <a:solidFill>
                  <a:prstClr val="black"/>
                </a:solidFill>
                <a:latin typeface="Arimo"/>
                <a:cs typeface="Arimo"/>
              </a:rPr>
              <a:t>adder</a:t>
            </a:r>
            <a:endParaRPr dirty="0">
              <a:solidFill>
                <a:prstClr val="black"/>
              </a:solidFill>
              <a:latin typeface="Arimo"/>
              <a:cs typeface="Arim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7</a:t>
            </a:fld>
            <a:endParaRPr spc="-90" dirty="0"/>
          </a:p>
        </p:txBody>
      </p:sp>
      <p:sp>
        <p:nvSpPr>
          <p:cNvPr id="8" name="object 8"/>
          <p:cNvSpPr txBox="1"/>
          <p:nvPr/>
        </p:nvSpPr>
        <p:spPr>
          <a:xfrm>
            <a:off x="4756853" y="5670831"/>
            <a:ext cx="2315210" cy="299720"/>
          </a:xfrm>
          <a:prstGeom prst="rect">
            <a:avLst/>
          </a:prstGeom>
        </p:spPr>
        <p:txBody>
          <a:bodyPr vert="horz" wrap="square" lIns="0" tIns="12700" rIns="0" bIns="0" rtlCol="0">
            <a:spAutoFit/>
          </a:bodyPr>
          <a:lstStyle/>
          <a:p>
            <a:pPr marL="12700">
              <a:spcBef>
                <a:spcPts val="100"/>
              </a:spcBef>
            </a:pPr>
            <a:r>
              <a:rPr spc="-65" dirty="0">
                <a:solidFill>
                  <a:prstClr val="black"/>
                </a:solidFill>
                <a:latin typeface="Arimo"/>
                <a:cs typeface="Arimo"/>
              </a:rPr>
              <a:t>parallel</a:t>
            </a:r>
            <a:r>
              <a:rPr spc="-120" dirty="0">
                <a:solidFill>
                  <a:prstClr val="black"/>
                </a:solidFill>
                <a:latin typeface="Arimo"/>
                <a:cs typeface="Arimo"/>
              </a:rPr>
              <a:t> </a:t>
            </a:r>
            <a:r>
              <a:rPr spc="-50" dirty="0">
                <a:solidFill>
                  <a:prstClr val="black"/>
                </a:solidFill>
                <a:latin typeface="Arimo"/>
                <a:cs typeface="Arimo"/>
              </a:rPr>
              <a:t>subtractor</a:t>
            </a:r>
            <a:endParaRPr dirty="0">
              <a:solidFill>
                <a:prstClr val="black"/>
              </a:solidFill>
              <a:latin typeface="Arimo"/>
              <a:cs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86761" y="32970"/>
            <a:ext cx="5605145" cy="574675"/>
          </a:xfrm>
          <a:prstGeom prst="rect">
            <a:avLst/>
          </a:prstGeom>
        </p:spPr>
        <p:txBody>
          <a:bodyPr vert="horz" wrap="square" lIns="0" tIns="12700" rIns="0" bIns="0" rtlCol="0">
            <a:spAutoFit/>
          </a:bodyPr>
          <a:lstStyle/>
          <a:p>
            <a:pPr marL="12700">
              <a:spcBef>
                <a:spcPts val="100"/>
              </a:spcBef>
            </a:pPr>
            <a:r>
              <a:rPr sz="3600" b="1" spc="-245" dirty="0">
                <a:solidFill>
                  <a:schemeClr val="tx1"/>
                </a:solidFill>
                <a:latin typeface="Trebuchet MS"/>
                <a:cs typeface="Trebuchet MS"/>
              </a:rPr>
              <a:t>CARRY </a:t>
            </a:r>
            <a:r>
              <a:rPr sz="3600" b="1" spc="-235" dirty="0">
                <a:solidFill>
                  <a:schemeClr val="tx1"/>
                </a:solidFill>
                <a:latin typeface="Trebuchet MS"/>
                <a:cs typeface="Trebuchet MS"/>
              </a:rPr>
              <a:t>LOOK-A- </a:t>
            </a:r>
            <a:r>
              <a:rPr sz="3600" b="1" spc="-175" dirty="0">
                <a:solidFill>
                  <a:schemeClr val="tx1"/>
                </a:solidFill>
                <a:latin typeface="Trebuchet MS"/>
                <a:cs typeface="Trebuchet MS"/>
              </a:rPr>
              <a:t>HEAD</a:t>
            </a:r>
            <a:r>
              <a:rPr sz="3600" b="1" spc="-300" dirty="0">
                <a:solidFill>
                  <a:schemeClr val="tx1"/>
                </a:solidFill>
                <a:latin typeface="Trebuchet MS"/>
                <a:cs typeface="Trebuchet MS"/>
              </a:rPr>
              <a:t> </a:t>
            </a:r>
            <a:r>
              <a:rPr sz="3600" b="1" spc="-135" dirty="0">
                <a:solidFill>
                  <a:schemeClr val="tx1"/>
                </a:solidFill>
                <a:latin typeface="Trebuchet MS"/>
                <a:cs typeface="Trebuchet MS"/>
              </a:rPr>
              <a:t>ADDER</a:t>
            </a:r>
            <a:endParaRPr sz="3600" dirty="0">
              <a:solidFill>
                <a:schemeClr val="tx1"/>
              </a:solidFill>
              <a:latin typeface="Trebuchet MS"/>
              <a:cs typeface="Trebuchet MS"/>
            </a:endParaRPr>
          </a:p>
        </p:txBody>
      </p:sp>
      <p:sp>
        <p:nvSpPr>
          <p:cNvPr id="4" name="object 4"/>
          <p:cNvSpPr txBox="1"/>
          <p:nvPr/>
        </p:nvSpPr>
        <p:spPr>
          <a:xfrm>
            <a:off x="2059941" y="912622"/>
            <a:ext cx="7706359" cy="2550057"/>
          </a:xfrm>
          <a:prstGeom prst="rect">
            <a:avLst/>
          </a:prstGeom>
        </p:spPr>
        <p:txBody>
          <a:bodyPr vert="horz" wrap="square" lIns="0" tIns="13335" rIns="0" bIns="0" rtlCol="0">
            <a:spAutoFit/>
          </a:bodyPr>
          <a:lstStyle/>
          <a:p>
            <a:pPr marL="356870" marR="464184" indent="-344805">
              <a:spcBef>
                <a:spcPts val="105"/>
              </a:spcBef>
              <a:buFont typeface="Arial"/>
              <a:buChar char="•"/>
              <a:tabLst>
                <a:tab pos="356870" algn="l"/>
                <a:tab pos="357505" algn="l"/>
              </a:tabLst>
            </a:pPr>
            <a:r>
              <a:rPr sz="2200" dirty="0"/>
              <a:t>In parallel-adder, the speed with which an addition can be  performed is governed by the time required for the carries to  propagate or ripple through all of the stages of the adder.</a:t>
            </a:r>
          </a:p>
          <a:p>
            <a:pPr>
              <a:buFont typeface="Arial"/>
              <a:buChar char="•"/>
            </a:pPr>
            <a:endParaRPr sz="2200" dirty="0"/>
          </a:p>
          <a:p>
            <a:pPr marL="356870" indent="-344805">
              <a:spcBef>
                <a:spcPts val="1315"/>
              </a:spcBef>
              <a:buFont typeface="Arial"/>
              <a:buChar char="•"/>
              <a:tabLst>
                <a:tab pos="356870" algn="l"/>
                <a:tab pos="357505" algn="l"/>
              </a:tabLst>
            </a:pPr>
            <a:r>
              <a:rPr sz="2200" dirty="0"/>
              <a:t>The look-ahead carry adder speeds up the process by eliminating</a:t>
            </a:r>
          </a:p>
          <a:p>
            <a:pPr marL="356870">
              <a:spcBef>
                <a:spcPts val="5"/>
              </a:spcBef>
            </a:pPr>
            <a:r>
              <a:rPr sz="2200" dirty="0"/>
              <a:t>this ripple carry delay.</a:t>
            </a:r>
          </a:p>
        </p:txBody>
      </p:sp>
      <p:sp>
        <p:nvSpPr>
          <p:cNvPr id="5" name="object 5"/>
          <p:cNvSpPr/>
          <p:nvPr/>
        </p:nvSpPr>
        <p:spPr>
          <a:xfrm>
            <a:off x="4495800" y="3581400"/>
            <a:ext cx="3429000" cy="609600"/>
          </a:xfrm>
          <a:prstGeom prst="rect">
            <a:avLst/>
          </a:prstGeom>
          <a:blipFill>
            <a:blip r:embed="rId2" cstate="print"/>
            <a:stretch>
              <a:fillRect/>
            </a:stretch>
          </a:blipFill>
        </p:spPr>
        <p:txBody>
          <a:bodyPr wrap="square" lIns="0" tIns="0" rIns="0" bIns="0" rtlCol="0"/>
          <a:lstStyle/>
          <a:p>
            <a:endParaRPr dirty="0">
              <a:solidFill>
                <a:prstClr val="black"/>
              </a:solidFill>
              <a:latin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810"/>
              </a:lnSpc>
            </a:pPr>
            <a:fld id="{81D60167-4931-47E6-BA6A-407CBD079E47}" type="slidenum">
              <a:rPr spc="-90" dirty="0"/>
              <a:pPr marL="38100">
                <a:lnSpc>
                  <a:spcPts val="1810"/>
                </a:lnSpc>
              </a:pPr>
              <a:t>8</a:t>
            </a:fld>
            <a:endParaRPr spc="-9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068020" y="377259"/>
            <a:ext cx="10055961" cy="553998"/>
          </a:xfrm>
        </p:spPr>
        <p:txBody>
          <a:bodyPr/>
          <a:lstStyle/>
          <a:p>
            <a:r>
              <a:rPr lang="en-US" altLang="fr-FR" dirty="0"/>
              <a:t> 			</a:t>
            </a:r>
            <a:r>
              <a:rPr lang="en-US" altLang="fr-FR" sz="3600" dirty="0">
                <a:solidFill>
                  <a:schemeClr val="tx1"/>
                </a:solidFill>
              </a:rPr>
              <a:t> </a:t>
            </a:r>
            <a:r>
              <a:rPr lang="en-US" altLang="fr-FR" sz="3600" b="1" dirty="0">
                <a:solidFill>
                  <a:schemeClr val="tx1"/>
                </a:solidFill>
              </a:rPr>
              <a:t>4 bit Adder/Subtractor</a:t>
            </a:r>
            <a:endParaRPr lang="en-US" altLang="fr-FR" b="1" dirty="0">
              <a:solidFill>
                <a:schemeClr val="tx1"/>
              </a:solidFill>
            </a:endParaRP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016" y="2066192"/>
            <a:ext cx="7086600"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4582" name="TextBox 6"/>
          <p:cNvSpPr txBox="1">
            <a:spLocks noChangeArrowheads="1"/>
          </p:cNvSpPr>
          <p:nvPr/>
        </p:nvSpPr>
        <p:spPr bwMode="auto">
          <a:xfrm>
            <a:off x="3334972" y="1112837"/>
            <a:ext cx="5894627" cy="369332"/>
          </a:xfrm>
          <a:prstGeom prst="rect">
            <a:avLst/>
          </a:prstGeom>
          <a:solidFill>
            <a:schemeClr val="bg1"/>
          </a:solidFill>
          <a:ln>
            <a:noFill/>
          </a:ln>
        </p:spPr>
        <p:txBody>
          <a:bodyPr wrap="none">
            <a:spAutoFit/>
          </a:bodyPr>
          <a:lstStyle/>
          <a:p>
            <a:r>
              <a:rPr lang="en-US" altLang="fr-FR" dirty="0"/>
              <a:t>Using full adders and XOR we can build an Adder/Subtractor!</a:t>
            </a:r>
          </a:p>
        </p:txBody>
      </p:sp>
      <p:sp>
        <p:nvSpPr>
          <p:cNvPr id="24583" name="Rectangle 7"/>
          <p:cNvSpPr>
            <a:spLocks noChangeArrowheads="1"/>
          </p:cNvSpPr>
          <p:nvPr/>
        </p:nvSpPr>
        <p:spPr bwMode="auto">
          <a:xfrm>
            <a:off x="10209581" y="1638300"/>
            <a:ext cx="914400" cy="5334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a:r>
              <a:rPr lang="en-US" altLang="fr-FR" sz="1200" dirty="0"/>
              <a:t>0 : Add</a:t>
            </a:r>
          </a:p>
          <a:p>
            <a:pPr algn="l"/>
            <a:r>
              <a:rPr lang="en-US" altLang="fr-FR" sz="1200" dirty="0"/>
              <a:t>1: subtract</a:t>
            </a:r>
            <a:endParaRPr lang="en-US" altLang="fr-FR" dirty="0"/>
          </a:p>
        </p:txBody>
      </p:sp>
    </p:spTree>
    <p:extLst>
      <p:ext uri="{BB962C8B-B14F-4D97-AF65-F5344CB8AC3E}">
        <p14:creationId xmlns:p14="http://schemas.microsoft.com/office/powerpoint/2010/main" val="4268066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2422</Words>
  <Application>Microsoft Office PowerPoint</Application>
  <PresentationFormat>Widescreen</PresentationFormat>
  <Paragraphs>727</Paragraphs>
  <Slides>44</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44</vt:i4>
      </vt:variant>
    </vt:vector>
  </HeadingPairs>
  <TitlesOfParts>
    <vt:vector size="54" baseType="lpstr">
      <vt:lpstr>Arial</vt:lpstr>
      <vt:lpstr>Arimo</vt:lpstr>
      <vt:lpstr>Calibri</vt:lpstr>
      <vt:lpstr>Calibri Light</vt:lpstr>
      <vt:lpstr>Symbol</vt:lpstr>
      <vt:lpstr>Times New Roman</vt:lpstr>
      <vt:lpstr>Trebuchet MS</vt:lpstr>
      <vt:lpstr>Office Theme</vt:lpstr>
      <vt:lpstr>1_Office Theme</vt:lpstr>
      <vt:lpstr>2_Office Theme</vt:lpstr>
      <vt:lpstr>Combinational Circuit</vt:lpstr>
      <vt:lpstr>COMBINATIONAL CIRCUITS</vt:lpstr>
      <vt:lpstr>BINARY ADDERS</vt:lpstr>
      <vt:lpstr>BINARY ADDERS</vt:lpstr>
      <vt:lpstr>BINARY SUBTRACTORS</vt:lpstr>
      <vt:lpstr>BINARY SUBTRACTORS</vt:lpstr>
      <vt:lpstr>PARALLEL ADDER AND SUBTRACTOR</vt:lpstr>
      <vt:lpstr>CARRY LOOK-A- HEAD ADDER</vt:lpstr>
      <vt:lpstr>     4 bit Adder/Subtractor</vt:lpstr>
      <vt:lpstr>BINARY MULTIPLIER</vt:lpstr>
      <vt:lpstr>BINARY MULTIPLIER</vt:lpstr>
      <vt:lpstr>BINARY MULTIPLIER</vt:lpstr>
      <vt:lpstr>MAGNITUDE COMPARATOR</vt:lpstr>
      <vt:lpstr>MAGNITUDE COMPARATOR</vt:lpstr>
      <vt:lpstr>MAGNITUDE COMPARATOR</vt:lpstr>
      <vt:lpstr>MAGNITUDE COMPARATOR</vt:lpstr>
      <vt:lpstr>BCD ADDER</vt:lpstr>
      <vt:lpstr>DECODER</vt:lpstr>
      <vt:lpstr>DECODERS</vt:lpstr>
      <vt:lpstr>ENCODERS</vt:lpstr>
      <vt:lpstr>ENCODERS</vt:lpstr>
      <vt:lpstr>ENCODER</vt:lpstr>
      <vt:lpstr>MULTIPLEXERS</vt:lpstr>
      <vt:lpstr>MULTIPLEXERS</vt:lpstr>
      <vt:lpstr>MULTIPLEXERS</vt:lpstr>
      <vt:lpstr>MULTIPLEXERS</vt:lpstr>
      <vt:lpstr>MULTIPLEXERS</vt:lpstr>
      <vt:lpstr>DEMULTIPLEXER</vt:lpstr>
      <vt:lpstr>DEMULTIPLEXER</vt:lpstr>
      <vt:lpstr>PowerPoint Presentation</vt:lpstr>
      <vt:lpstr>PowerPoint Presentation</vt:lpstr>
      <vt:lpstr>Code converters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Kumar Pathak</dc:creator>
  <cp:lastModifiedBy>Ravi Kumar Pathak</cp:lastModifiedBy>
  <cp:revision>8</cp:revision>
  <dcterms:created xsi:type="dcterms:W3CDTF">2022-04-12T07:32:39Z</dcterms:created>
  <dcterms:modified xsi:type="dcterms:W3CDTF">2022-04-22T06:52:14Z</dcterms:modified>
</cp:coreProperties>
</file>