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62" r:id="rId3"/>
    <p:sldId id="263" r:id="rId4"/>
    <p:sldId id="264" r:id="rId5"/>
    <p:sldId id="265" r:id="rId6"/>
    <p:sldId id="267" r:id="rId7"/>
    <p:sldId id="308" r:id="rId8"/>
    <p:sldId id="287" r:id="rId9"/>
    <p:sldId id="339" r:id="rId10"/>
    <p:sldId id="268" r:id="rId11"/>
    <p:sldId id="274" r:id="rId12"/>
    <p:sldId id="301" r:id="rId13"/>
    <p:sldId id="300" r:id="rId14"/>
    <p:sldId id="284" r:id="rId15"/>
    <p:sldId id="276" r:id="rId16"/>
    <p:sldId id="277" r:id="rId17"/>
    <p:sldId id="303" r:id="rId18"/>
    <p:sldId id="305" r:id="rId19"/>
    <p:sldId id="306" r:id="rId20"/>
    <p:sldId id="307" r:id="rId21"/>
    <p:sldId id="1092" r:id="rId22"/>
    <p:sldId id="309" r:id="rId23"/>
    <p:sldId id="310" r:id="rId24"/>
    <p:sldId id="446" r:id="rId25"/>
    <p:sldId id="272" r:id="rId26"/>
    <p:sldId id="257" r:id="rId27"/>
    <p:sldId id="259" r:id="rId28"/>
    <p:sldId id="260" r:id="rId29"/>
    <p:sldId id="340" r:id="rId30"/>
    <p:sldId id="266" r:id="rId31"/>
    <p:sldId id="344" r:id="rId32"/>
    <p:sldId id="478" r:id="rId33"/>
    <p:sldId id="479" r:id="rId34"/>
    <p:sldId id="1080" r:id="rId35"/>
    <p:sldId id="1082" r:id="rId36"/>
    <p:sldId id="1083" r:id="rId37"/>
    <p:sldId id="1040" r:id="rId38"/>
    <p:sldId id="1084" r:id="rId39"/>
    <p:sldId id="1041" r:id="rId40"/>
    <p:sldId id="1085" r:id="rId41"/>
    <p:sldId id="1088" r:id="rId42"/>
    <p:sldId id="1090" r:id="rId43"/>
    <p:sldId id="1091" r:id="rId44"/>
    <p:sldId id="1044" r:id="rId45"/>
    <p:sldId id="1089" r:id="rId46"/>
    <p:sldId id="104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11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image" Target="../media/image20.wmf"/><Relationship Id="rId16" Type="http://schemas.openxmlformats.org/officeDocument/2006/relationships/image" Target="../media/image34.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5" Type="http://schemas.openxmlformats.org/officeDocument/2006/relationships/image" Target="../media/image3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 Id="rId1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F3049-E27F-485D-A919-777B85821423}" type="datetimeFigureOut">
              <a:rPr lang="en-IN" smtClean="0"/>
              <a:t>21-04-2022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5372C-583B-4B8E-9E9F-ECA25D3A058C}" type="slidenum">
              <a:rPr lang="en-IN" smtClean="0"/>
              <a:t>‹#›</a:t>
            </a:fld>
            <a:endParaRPr lang="en-IN"/>
          </a:p>
        </p:txBody>
      </p:sp>
    </p:spTree>
    <p:extLst>
      <p:ext uri="{BB962C8B-B14F-4D97-AF65-F5344CB8AC3E}">
        <p14:creationId xmlns:p14="http://schemas.microsoft.com/office/powerpoint/2010/main" val="261059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C6F707-F7F9-42A8-9D1C-5EFFAF347611}"/>
              </a:ext>
            </a:extLst>
          </p:cNvPr>
          <p:cNvSpPr>
            <a:spLocks noGrp="1" noChangeArrowheads="1"/>
          </p:cNvSpPr>
          <p:nvPr>
            <p:ph type="sldNum" sz="quarter" idx="5"/>
          </p:nvPr>
        </p:nvSpPr>
        <p:spPr>
          <a:ln/>
        </p:spPr>
        <p:txBody>
          <a:bodyPr/>
          <a:lstStyle/>
          <a:p>
            <a:fld id="{D9C7697F-138C-43B8-B1BC-B5C96EB49B30}" type="slidenum">
              <a:rPr lang="en-US" altLang="en-US"/>
              <a:pPr/>
              <a:t>1</a:t>
            </a:fld>
            <a:endParaRPr lang="en-US" altLang="en-US"/>
          </a:p>
        </p:txBody>
      </p:sp>
      <p:sp>
        <p:nvSpPr>
          <p:cNvPr id="204802" name="Rectangle 2">
            <a:extLst>
              <a:ext uri="{FF2B5EF4-FFF2-40B4-BE49-F238E27FC236}">
                <a16:creationId xmlns:a16="http://schemas.microsoft.com/office/drawing/2014/main" id="{9171F9B4-D7D4-4537-BA16-2B9D0152FF45}"/>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C25CFD2D-438D-4B33-A7FB-847101EAC1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3F5CD4-8ECB-4A23-A4A4-AD97A1D56477}"/>
              </a:ext>
            </a:extLst>
          </p:cNvPr>
          <p:cNvSpPr>
            <a:spLocks noGrp="1" noChangeArrowheads="1"/>
          </p:cNvSpPr>
          <p:nvPr>
            <p:ph type="sldNum" sz="quarter" idx="5"/>
          </p:nvPr>
        </p:nvSpPr>
        <p:spPr>
          <a:ln/>
        </p:spPr>
        <p:txBody>
          <a:bodyPr/>
          <a:lstStyle/>
          <a:p>
            <a:fld id="{51251763-B18E-4F6A-937D-6BF0A9FCEA3A}" type="slidenum">
              <a:rPr lang="en-US" altLang="en-US"/>
              <a:pPr/>
              <a:t>10</a:t>
            </a:fld>
            <a:endParaRPr lang="en-US" altLang="en-US"/>
          </a:p>
        </p:txBody>
      </p:sp>
      <p:sp>
        <p:nvSpPr>
          <p:cNvPr id="222210" name="Rectangle 2">
            <a:extLst>
              <a:ext uri="{FF2B5EF4-FFF2-40B4-BE49-F238E27FC236}">
                <a16:creationId xmlns:a16="http://schemas.microsoft.com/office/drawing/2014/main" id="{7DB7427B-EA99-49F0-A0A3-C7866D415AB0}"/>
              </a:ext>
            </a:extLst>
          </p:cNvPr>
          <p:cNvSpPr>
            <a:spLocks noGrp="1" noRot="1" noChangeAspect="1" noChangeArrowheads="1" noTextEdit="1"/>
          </p:cNvSpPr>
          <p:nvPr>
            <p:ph type="sldImg"/>
          </p:nvPr>
        </p:nvSpPr>
        <p:spPr>
          <a:ln/>
        </p:spPr>
      </p:sp>
      <p:sp>
        <p:nvSpPr>
          <p:cNvPr id="222211" name="Rectangle 3">
            <a:extLst>
              <a:ext uri="{FF2B5EF4-FFF2-40B4-BE49-F238E27FC236}">
                <a16:creationId xmlns:a16="http://schemas.microsoft.com/office/drawing/2014/main" id="{B8E172F3-825D-443C-A0CB-5891E7F7F4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051137-AAE0-43CF-825F-1C4520FDA581}"/>
              </a:ext>
            </a:extLst>
          </p:cNvPr>
          <p:cNvSpPr>
            <a:spLocks noGrp="1" noChangeArrowheads="1"/>
          </p:cNvSpPr>
          <p:nvPr>
            <p:ph type="sldNum" sz="quarter" idx="5"/>
          </p:nvPr>
        </p:nvSpPr>
        <p:spPr>
          <a:ln/>
        </p:spPr>
        <p:txBody>
          <a:bodyPr/>
          <a:lstStyle/>
          <a:p>
            <a:fld id="{91A0CFC3-0B72-4A0D-A39C-2B24F2CFBE1F}" type="slidenum">
              <a:rPr lang="en-GB" altLang="en-US"/>
              <a:pPr/>
              <a:t>14</a:t>
            </a:fld>
            <a:endParaRPr lang="en-GB" altLang="en-US"/>
          </a:p>
        </p:txBody>
      </p:sp>
      <p:sp>
        <p:nvSpPr>
          <p:cNvPr id="430082" name="Rectangle 2">
            <a:extLst>
              <a:ext uri="{FF2B5EF4-FFF2-40B4-BE49-F238E27FC236}">
                <a16:creationId xmlns:a16="http://schemas.microsoft.com/office/drawing/2014/main" id="{3B72E986-337B-40A1-A316-EA377A83F0B9}"/>
              </a:ext>
            </a:extLst>
          </p:cNvPr>
          <p:cNvSpPr>
            <a:spLocks noGrp="1" noRot="1" noChangeAspect="1" noChangeArrowheads="1" noTextEdit="1"/>
          </p:cNvSpPr>
          <p:nvPr>
            <p:ph type="sldImg"/>
          </p:nvPr>
        </p:nvSpPr>
        <p:spPr>
          <a:ln/>
        </p:spPr>
      </p:sp>
      <p:sp>
        <p:nvSpPr>
          <p:cNvPr id="430083" name="Rectangle 3">
            <a:extLst>
              <a:ext uri="{FF2B5EF4-FFF2-40B4-BE49-F238E27FC236}">
                <a16:creationId xmlns:a16="http://schemas.microsoft.com/office/drawing/2014/main" id="{BBE65614-0CC8-4FB3-8AAE-5DD3E9994E02}"/>
              </a:ext>
            </a:extLst>
          </p:cNvPr>
          <p:cNvSpPr>
            <a:spLocks noGrp="1" noChangeArrowheads="1"/>
          </p:cNvSpPr>
          <p:nvPr>
            <p:ph type="body" idx="1"/>
          </p:nvPr>
        </p:nvSpPr>
        <p:spPr/>
        <p:txBody>
          <a:bodyPr/>
          <a:lstStyle/>
          <a:p>
            <a:pPr>
              <a:buFontTx/>
              <a:buChar char="•"/>
            </a:pPr>
            <a:r>
              <a:rPr lang="en-GB" altLang="en-US"/>
              <a:t>A standard SOP form has product terms that have all the variables in the domain of the expression.</a:t>
            </a:r>
            <a:endParaRPr lang="en-US" altLang="en-US"/>
          </a:p>
          <a:p>
            <a:pPr>
              <a:buFontTx/>
              <a:buChar char="•"/>
            </a:pPr>
            <a:r>
              <a:rPr lang="en-US" altLang="en-US"/>
              <a:t>The SOP expression AC* +BC* is not a standard SOP as the domain of the expression has variables A, B and C.</a:t>
            </a:r>
          </a:p>
          <a:p>
            <a:pPr>
              <a:buFontTx/>
              <a:buChar char="•"/>
            </a:pPr>
            <a:r>
              <a:rPr lang="en-US" altLang="en-US"/>
              <a:t>To convert the non-standard SOP into a standard SOP the rule A+A*=1 is used</a:t>
            </a:r>
          </a:p>
          <a:p>
            <a:pPr>
              <a:buFontTx/>
              <a:buChar char="•"/>
            </a:pPr>
            <a:r>
              <a:rPr lang="en-US" altLang="en-US"/>
              <a:t>Applying the rule to expression AC* + BC* converts it into a standard SOP form ABC*+AB*C*+A*BC* each product term having the three variables A, B and C</a:t>
            </a:r>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8417F7-C33D-480F-992B-DC76594248A1}"/>
              </a:ext>
            </a:extLst>
          </p:cNvPr>
          <p:cNvSpPr>
            <a:spLocks noGrp="1" noChangeArrowheads="1"/>
          </p:cNvSpPr>
          <p:nvPr>
            <p:ph type="sldNum" sz="quarter" idx="5"/>
          </p:nvPr>
        </p:nvSpPr>
        <p:spPr>
          <a:ln/>
        </p:spPr>
        <p:txBody>
          <a:bodyPr/>
          <a:lstStyle/>
          <a:p>
            <a:fld id="{EA0A7B6F-6743-48EB-B90B-55682F59AF3B}" type="slidenum">
              <a:rPr lang="en-GB" altLang="en-US"/>
              <a:pPr/>
              <a:t>15</a:t>
            </a:fld>
            <a:endParaRPr lang="en-GB" altLang="en-US"/>
          </a:p>
        </p:txBody>
      </p:sp>
      <p:sp>
        <p:nvSpPr>
          <p:cNvPr id="434178" name="Rectangle 2">
            <a:extLst>
              <a:ext uri="{FF2B5EF4-FFF2-40B4-BE49-F238E27FC236}">
                <a16:creationId xmlns:a16="http://schemas.microsoft.com/office/drawing/2014/main" id="{BF64C3E1-39C1-4C6F-B438-10B28041346E}"/>
              </a:ext>
            </a:extLst>
          </p:cNvPr>
          <p:cNvSpPr>
            <a:spLocks noGrp="1" noRot="1" noChangeAspect="1" noChangeArrowheads="1" noTextEdit="1"/>
          </p:cNvSpPr>
          <p:nvPr>
            <p:ph type="sldImg"/>
          </p:nvPr>
        </p:nvSpPr>
        <p:spPr>
          <a:ln/>
        </p:spPr>
      </p:sp>
      <p:sp>
        <p:nvSpPr>
          <p:cNvPr id="434179" name="Rectangle 3">
            <a:extLst>
              <a:ext uri="{FF2B5EF4-FFF2-40B4-BE49-F238E27FC236}">
                <a16:creationId xmlns:a16="http://schemas.microsoft.com/office/drawing/2014/main" id="{5F98C1EC-48D0-4746-AC14-2F3B951A7168}"/>
              </a:ext>
            </a:extLst>
          </p:cNvPr>
          <p:cNvSpPr>
            <a:spLocks noGrp="1" noChangeArrowheads="1"/>
          </p:cNvSpPr>
          <p:nvPr>
            <p:ph type="body" idx="1"/>
          </p:nvPr>
        </p:nvSpPr>
        <p:spPr/>
        <p:txBody>
          <a:bodyPr/>
          <a:lstStyle/>
          <a:p>
            <a:pPr>
              <a:buFontTx/>
              <a:buChar char="•"/>
            </a:pPr>
            <a:r>
              <a:rPr lang="en-GB" altLang="en-US"/>
              <a:t>A standard POS form has sum terms that have all the variables in the domain of the expression.</a:t>
            </a:r>
            <a:endParaRPr lang="en-US" altLang="en-US"/>
          </a:p>
          <a:p>
            <a:pPr>
              <a:buFontTx/>
              <a:buChar char="•"/>
            </a:pPr>
            <a:r>
              <a:rPr lang="en-US" altLang="en-US"/>
              <a:t>The POS expression having the three sum terms (A+B*+C), (A+B+D*) and (A+B*+C*+D) is not a standard POS as the domain of the expression has variables A, B, C and D.</a:t>
            </a:r>
          </a:p>
          <a:p>
            <a:pPr>
              <a:buFontTx/>
              <a:buChar char="•"/>
            </a:pPr>
            <a:r>
              <a:rPr lang="en-US" altLang="en-US"/>
              <a:t>To convert the non-standard POS into a standard POS the rule AA*=0 is used</a:t>
            </a:r>
          </a:p>
          <a:p>
            <a:pPr>
              <a:buFontTx/>
              <a:buChar char="•"/>
            </a:pPr>
            <a:r>
              <a:rPr lang="en-US" altLang="en-US"/>
              <a:t>Applying the rule to expression converts it into a standard POS form each of the five sum terms having the four variables A, B, C</a:t>
            </a:r>
            <a:r>
              <a:rPr lang="en-GB" altLang="en-US"/>
              <a:t> and 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463E68-5F22-44E6-B2AE-A873E770201B}"/>
              </a:ext>
            </a:extLst>
          </p:cNvPr>
          <p:cNvSpPr>
            <a:spLocks noGrp="1" noChangeArrowheads="1"/>
          </p:cNvSpPr>
          <p:nvPr>
            <p:ph type="sldNum" sz="quarter" idx="5"/>
          </p:nvPr>
        </p:nvSpPr>
        <p:spPr>
          <a:ln/>
        </p:spPr>
        <p:txBody>
          <a:bodyPr/>
          <a:lstStyle/>
          <a:p>
            <a:fld id="{2D5CBEAC-6892-4FB8-972A-90C363441967}" type="slidenum">
              <a:rPr lang="en-GB" altLang="en-US"/>
              <a:pPr/>
              <a:t>16</a:t>
            </a:fld>
            <a:endParaRPr lang="en-GB" altLang="en-US"/>
          </a:p>
        </p:txBody>
      </p:sp>
      <p:sp>
        <p:nvSpPr>
          <p:cNvPr id="491522" name="Rectangle 2">
            <a:extLst>
              <a:ext uri="{FF2B5EF4-FFF2-40B4-BE49-F238E27FC236}">
                <a16:creationId xmlns:a16="http://schemas.microsoft.com/office/drawing/2014/main" id="{5C2B9B11-BAC7-4E74-8663-2D5F954A356B}"/>
              </a:ext>
            </a:extLst>
          </p:cNvPr>
          <p:cNvSpPr>
            <a:spLocks noGrp="1" noRot="1" noChangeAspect="1" noChangeArrowheads="1" noTextEdit="1"/>
          </p:cNvSpPr>
          <p:nvPr>
            <p:ph type="sldImg"/>
          </p:nvPr>
        </p:nvSpPr>
        <p:spPr>
          <a:ln/>
        </p:spPr>
      </p:sp>
      <p:sp>
        <p:nvSpPr>
          <p:cNvPr id="491523" name="Rectangle 3">
            <a:extLst>
              <a:ext uri="{FF2B5EF4-FFF2-40B4-BE49-F238E27FC236}">
                <a16:creationId xmlns:a16="http://schemas.microsoft.com/office/drawing/2014/main" id="{EAD5AD90-BB4D-47BC-B92F-A97F7CF1A1E2}"/>
              </a:ext>
            </a:extLst>
          </p:cNvPr>
          <p:cNvSpPr>
            <a:spLocks noGrp="1" noChangeArrowheads="1"/>
          </p:cNvSpPr>
          <p:nvPr>
            <p:ph type="body" idx="1"/>
          </p:nvPr>
        </p:nvSpPr>
        <p:spPr/>
        <p:txBody>
          <a:bodyPr/>
          <a:lstStyle/>
          <a:p>
            <a:pPr>
              <a:buFontTx/>
              <a:buChar char="•"/>
            </a:pPr>
            <a:r>
              <a:rPr lang="en-GB" altLang="en-US"/>
              <a:t>Any logic circuit can be implemented by using either the SOP, AND-OR combination of gates or POS, OR-AND combination of gates. It is very simple to convert from standard SOP to standard POS or vice versa. This helps in selecting an implementation that requires the minimum number of gates.</a:t>
            </a:r>
          </a:p>
          <a:p>
            <a:pPr>
              <a:buFontTx/>
              <a:buChar char="•"/>
            </a:pPr>
            <a:r>
              <a:rPr lang="en-GB" altLang="en-US"/>
              <a:t>Secondly, the simplification of general Boolean expression by applying the laws, rules and theorems does not always result in the simplest form as the ability to apply all the rules depends on ones experience and knowledge of all the rules.</a:t>
            </a:r>
          </a:p>
          <a:p>
            <a:pPr>
              <a:buFontTx/>
              <a:buChar char="•"/>
            </a:pPr>
            <a:r>
              <a:rPr lang="en-GB" altLang="en-US"/>
              <a:t>A simpler mapping method uses Karnaugh maps to simplify general expressions. Mapping of all the terms in a SOP form expression and the sum terms in a POS form can be easily done if standard forms of SOP and POS expressions are used. Karnaugh maps will be discussed latter in the chapter.</a:t>
            </a:r>
          </a:p>
          <a:p>
            <a:pPr>
              <a:buFontTx/>
              <a:buChar char="•"/>
            </a:pPr>
            <a:r>
              <a:rPr lang="en-GB" altLang="en-US"/>
              <a:t>Lastly, the PLDs are implemented having a general purpose structure based on AND-OR arrays. A function represented by an expression in Standard SOP form can be readily programmed.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2C2924-30B4-4CCE-BD5F-3365D6271FB1}"/>
              </a:ext>
            </a:extLst>
          </p:cNvPr>
          <p:cNvSpPr>
            <a:spLocks noGrp="1" noChangeArrowheads="1"/>
          </p:cNvSpPr>
          <p:nvPr>
            <p:ph type="sldNum" sz="quarter" idx="5"/>
          </p:nvPr>
        </p:nvSpPr>
        <p:spPr>
          <a:ln/>
        </p:spPr>
        <p:txBody>
          <a:bodyPr/>
          <a:lstStyle/>
          <a:p>
            <a:fld id="{619ECECB-6BF8-455A-B023-FD9D89B1F93D}" type="slidenum">
              <a:rPr lang="en-GB" altLang="en-US"/>
              <a:pPr/>
              <a:t>19</a:t>
            </a:fld>
            <a:endParaRPr lang="en-GB" altLang="en-US"/>
          </a:p>
        </p:txBody>
      </p:sp>
      <p:sp>
        <p:nvSpPr>
          <p:cNvPr id="496642" name="Rectangle 2">
            <a:extLst>
              <a:ext uri="{FF2B5EF4-FFF2-40B4-BE49-F238E27FC236}">
                <a16:creationId xmlns:a16="http://schemas.microsoft.com/office/drawing/2014/main" id="{F74ECDA4-CD2B-4288-8403-FA7CA4F778FE}"/>
              </a:ext>
            </a:extLst>
          </p:cNvPr>
          <p:cNvSpPr>
            <a:spLocks noGrp="1" noRot="1" noChangeAspect="1" noChangeArrowheads="1" noTextEdit="1"/>
          </p:cNvSpPr>
          <p:nvPr>
            <p:ph type="sldImg"/>
          </p:nvPr>
        </p:nvSpPr>
        <p:spPr>
          <a:ln/>
        </p:spPr>
      </p:sp>
      <p:sp>
        <p:nvSpPr>
          <p:cNvPr id="496643" name="Rectangle 3">
            <a:extLst>
              <a:ext uri="{FF2B5EF4-FFF2-40B4-BE49-F238E27FC236}">
                <a16:creationId xmlns:a16="http://schemas.microsoft.com/office/drawing/2014/main" id="{CA6F954C-5C70-4E5C-B954-46CF194AA6DA}"/>
              </a:ext>
            </a:extLst>
          </p:cNvPr>
          <p:cNvSpPr>
            <a:spLocks noGrp="1" noChangeArrowheads="1"/>
          </p:cNvSpPr>
          <p:nvPr>
            <p:ph type="body" idx="1"/>
          </p:nvPr>
        </p:nvSpPr>
        <p:spPr/>
        <p:txBody>
          <a:bodyPr/>
          <a:lstStyle/>
          <a:p>
            <a:pPr>
              <a:buFontTx/>
              <a:buChar char="•"/>
            </a:pPr>
            <a:r>
              <a:rPr lang="en-GB" altLang="en-US"/>
              <a:t>The 5 sum term standard SOP expression has the binary values 000, 010,011,101 and 111. </a:t>
            </a:r>
          </a:p>
          <a:p>
            <a:pPr>
              <a:buFontTx/>
              <a:buChar char="•"/>
            </a:pPr>
            <a:r>
              <a:rPr lang="en-GB" altLang="en-US"/>
              <a:t>The expression is represented in Canonical Sum form where the variables A,B and C define the domain of the expression. The numbers 0,2, 3, 5 and 7 represent the Minterms present in the SOP expression. </a:t>
            </a:r>
          </a:p>
          <a:p>
            <a:pPr>
              <a:buFontTx/>
              <a:buChar char="•"/>
            </a:pPr>
            <a:r>
              <a:rPr lang="en-GB" altLang="en-US"/>
              <a:t>The missing binary values are 001, 100 and 110.</a:t>
            </a:r>
          </a:p>
          <a:p>
            <a:pPr>
              <a:buFontTx/>
              <a:buChar char="•"/>
            </a:pPr>
            <a:r>
              <a:rPr lang="en-GB" altLang="en-US"/>
              <a:t>The equivalent POS expression has the corresponding missing 3 terms as sum terms 1, 4 and 6</a:t>
            </a:r>
          </a:p>
          <a:p>
            <a:pPr>
              <a:buFontTx/>
              <a:buChar char="•"/>
            </a:pPr>
            <a:r>
              <a:rPr lang="en-GB" altLang="en-US"/>
              <a:t>The expression is represented in Canonical Product form where the variables A, B and C define the domain of the expression. The numbers 1, 4 and 6 represent the MAxterms present in the POS expression.</a:t>
            </a:r>
          </a:p>
          <a:p>
            <a:pPr>
              <a:buFontTx/>
              <a:buChar char="•"/>
            </a:pPr>
            <a:r>
              <a:rPr lang="en-GB" altLang="en-US"/>
              <a:t> If the 3 sum terms are multiplied together and the expression is solved, it results in the 5 sum term SOP expression</a:t>
            </a:r>
          </a:p>
          <a:p>
            <a:r>
              <a:rPr lang="en-GB"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128534-0DA5-4CAE-A10F-DDB08D4C417C}"/>
              </a:ext>
            </a:extLst>
          </p:cNvPr>
          <p:cNvSpPr>
            <a:spLocks noGrp="1" noChangeArrowheads="1"/>
          </p:cNvSpPr>
          <p:nvPr>
            <p:ph type="sldNum" sz="quarter" idx="5"/>
          </p:nvPr>
        </p:nvSpPr>
        <p:spPr>
          <a:ln/>
        </p:spPr>
        <p:txBody>
          <a:bodyPr/>
          <a:lstStyle/>
          <a:p>
            <a:fld id="{22C60324-9E88-46DC-83E3-4D22B8B0BA36}" type="slidenum">
              <a:rPr lang="en-GB" altLang="en-US"/>
              <a:pPr/>
              <a:t>21</a:t>
            </a:fld>
            <a:endParaRPr lang="en-GB" altLang="en-US"/>
          </a:p>
        </p:txBody>
      </p:sp>
      <p:sp>
        <p:nvSpPr>
          <p:cNvPr id="501762" name="Rectangle 2">
            <a:extLst>
              <a:ext uri="{FF2B5EF4-FFF2-40B4-BE49-F238E27FC236}">
                <a16:creationId xmlns:a16="http://schemas.microsoft.com/office/drawing/2014/main" id="{12973BDF-1206-4703-83D8-B1BACC3DD7D1}"/>
              </a:ext>
            </a:extLst>
          </p:cNvPr>
          <p:cNvSpPr>
            <a:spLocks noGrp="1" noRot="1" noChangeAspect="1" noChangeArrowheads="1" noTextEdit="1"/>
          </p:cNvSpPr>
          <p:nvPr>
            <p:ph type="sldImg"/>
          </p:nvPr>
        </p:nvSpPr>
        <p:spPr>
          <a:ln/>
        </p:spPr>
      </p:sp>
      <p:sp>
        <p:nvSpPr>
          <p:cNvPr id="501763" name="Rectangle 3">
            <a:extLst>
              <a:ext uri="{FF2B5EF4-FFF2-40B4-BE49-F238E27FC236}">
                <a16:creationId xmlns:a16="http://schemas.microsoft.com/office/drawing/2014/main" id="{65A20519-BBCE-4A86-8AB0-6F225D352AAB}"/>
              </a:ext>
            </a:extLst>
          </p:cNvPr>
          <p:cNvSpPr>
            <a:spLocks noGrp="1" noChangeArrowheads="1"/>
          </p:cNvSpPr>
          <p:nvPr>
            <p:ph type="body" idx="1"/>
          </p:nvPr>
        </p:nvSpPr>
        <p:spPr/>
        <p:txBody>
          <a:bodyPr/>
          <a:lstStyle/>
          <a:p>
            <a:pPr>
              <a:buFontTx/>
              <a:buChar char="•"/>
            </a:pPr>
            <a:r>
              <a:rPr lang="en-GB" altLang="en-US"/>
              <a:t>The steps involved in representing a SOP expression in a truth table are to first convert the non-standard SOP expression into standard SOP expression.</a:t>
            </a:r>
          </a:p>
          <a:p>
            <a:pPr>
              <a:buFontTx/>
              <a:buChar char="•"/>
            </a:pPr>
            <a:r>
              <a:rPr lang="en-GB" altLang="en-US"/>
              <a:t>In the next step the minterms present in the standard SOP expression are marked as 1s in the truth table output column.</a:t>
            </a:r>
          </a:p>
          <a:p>
            <a:pPr>
              <a:buFontTx/>
              <a:buChar char="•"/>
            </a:pPr>
            <a:r>
              <a:rPr lang="en-GB" altLang="en-US"/>
              <a:t>The remaining minterms that are not present in the SOP expression are marked as 0s in the output column of the truth table.</a:t>
            </a:r>
          </a:p>
          <a:p>
            <a:pPr>
              <a:buFontTx/>
              <a:buChar char="•"/>
            </a:pPr>
            <a:r>
              <a:rPr lang="en-GB" altLang="en-US"/>
              <a:t>A standard SOP can be determined from the truth table by writing out all the minterms marked by 1s in the output column of the truth table.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643C61-7F74-4F3C-805E-02147F928DB1}"/>
              </a:ext>
            </a:extLst>
          </p:cNvPr>
          <p:cNvSpPr>
            <a:spLocks noGrp="1" noChangeArrowheads="1"/>
          </p:cNvSpPr>
          <p:nvPr>
            <p:ph type="sldNum" sz="quarter" idx="5"/>
          </p:nvPr>
        </p:nvSpPr>
        <p:spPr>
          <a:ln/>
        </p:spPr>
        <p:txBody>
          <a:bodyPr/>
          <a:lstStyle/>
          <a:p>
            <a:fld id="{9DC91BA8-B49E-4CEA-8BE4-7EFBAF34602D}" type="slidenum">
              <a:rPr lang="en-GB" altLang="en-US"/>
              <a:pPr/>
              <a:t>22</a:t>
            </a:fld>
            <a:endParaRPr lang="en-GB" altLang="en-US"/>
          </a:p>
        </p:txBody>
      </p:sp>
      <p:sp>
        <p:nvSpPr>
          <p:cNvPr id="503810" name="Rectangle 2">
            <a:extLst>
              <a:ext uri="{FF2B5EF4-FFF2-40B4-BE49-F238E27FC236}">
                <a16:creationId xmlns:a16="http://schemas.microsoft.com/office/drawing/2014/main" id="{3E7B45AB-2FB7-4DA0-8104-8E63681C3529}"/>
              </a:ext>
            </a:extLst>
          </p:cNvPr>
          <p:cNvSpPr>
            <a:spLocks noGrp="1" noRot="1" noChangeAspect="1" noChangeArrowheads="1" noTextEdit="1"/>
          </p:cNvSpPr>
          <p:nvPr>
            <p:ph type="sldImg"/>
          </p:nvPr>
        </p:nvSpPr>
        <p:spPr>
          <a:ln/>
        </p:spPr>
      </p:sp>
      <p:sp>
        <p:nvSpPr>
          <p:cNvPr id="503811" name="Rectangle 3">
            <a:extLst>
              <a:ext uri="{FF2B5EF4-FFF2-40B4-BE49-F238E27FC236}">
                <a16:creationId xmlns:a16="http://schemas.microsoft.com/office/drawing/2014/main" id="{2B7C0C34-E847-4D4F-BB4C-AB80EA379378}"/>
              </a:ext>
            </a:extLst>
          </p:cNvPr>
          <p:cNvSpPr>
            <a:spLocks noGrp="1" noChangeArrowheads="1"/>
          </p:cNvSpPr>
          <p:nvPr>
            <p:ph type="body" idx="1"/>
          </p:nvPr>
        </p:nvSpPr>
        <p:spPr/>
        <p:txBody>
          <a:bodyPr/>
          <a:lstStyle/>
          <a:p>
            <a:pPr>
              <a:buFontTx/>
              <a:buChar char="•"/>
            </a:pPr>
            <a:r>
              <a:rPr lang="en-GB" altLang="en-US"/>
              <a:t>The steps involved in representing a POS expression in a truth table are to first convert the non-standard POS expression into standard POS expression.</a:t>
            </a:r>
          </a:p>
          <a:p>
            <a:pPr>
              <a:buFontTx/>
              <a:buChar char="•"/>
            </a:pPr>
            <a:r>
              <a:rPr lang="en-GB" altLang="en-US"/>
              <a:t>In the next step the maxterms present in the standard POS expression are marked as 0s in the truth table output column.</a:t>
            </a:r>
          </a:p>
          <a:p>
            <a:pPr>
              <a:buFontTx/>
              <a:buChar char="•"/>
            </a:pPr>
            <a:r>
              <a:rPr lang="en-GB" altLang="en-US"/>
              <a:t>The remaining maxterms that are not present in the POS expression are marked as 1s in the output column of the truth table.</a:t>
            </a:r>
          </a:p>
          <a:p>
            <a:pPr>
              <a:buFontTx/>
              <a:buChar char="•"/>
            </a:pPr>
            <a:r>
              <a:rPr lang="en-GB" altLang="en-US"/>
              <a:t>A standard POS can be determined from the truth table by writing out all the maxterms marked by 0s in the output column of the truth table.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59A2B1-902A-4EAA-BBF4-4DB034F1463D}"/>
              </a:ext>
            </a:extLst>
          </p:cNvPr>
          <p:cNvSpPr>
            <a:spLocks noGrp="1" noChangeArrowheads="1"/>
          </p:cNvSpPr>
          <p:nvPr>
            <p:ph type="sldNum" sz="quarter" idx="5"/>
          </p:nvPr>
        </p:nvSpPr>
        <p:spPr>
          <a:ln/>
        </p:spPr>
        <p:txBody>
          <a:bodyPr/>
          <a:lstStyle/>
          <a:p>
            <a:fld id="{F1FEF856-AF99-4533-AE0F-AE650BC0CD9F}" type="slidenum">
              <a:rPr lang="en-US" altLang="en-US"/>
              <a:pPr/>
              <a:t>2</a:t>
            </a:fld>
            <a:endParaRPr lang="en-US" altLang="en-US"/>
          </a:p>
        </p:txBody>
      </p:sp>
      <p:sp>
        <p:nvSpPr>
          <p:cNvPr id="205826" name="Rectangle 2">
            <a:extLst>
              <a:ext uri="{FF2B5EF4-FFF2-40B4-BE49-F238E27FC236}">
                <a16:creationId xmlns:a16="http://schemas.microsoft.com/office/drawing/2014/main" id="{CFD16887-7E02-42D2-8537-EDEA506600D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F9358012-FD32-4527-9723-6D087F1D54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A37E67-6327-4629-BD4E-01D656F08EBC}"/>
              </a:ext>
            </a:extLst>
          </p:cNvPr>
          <p:cNvSpPr>
            <a:spLocks noGrp="1" noChangeArrowheads="1"/>
          </p:cNvSpPr>
          <p:nvPr>
            <p:ph type="sldNum" sz="quarter" idx="5"/>
          </p:nvPr>
        </p:nvSpPr>
        <p:spPr>
          <a:ln/>
        </p:spPr>
        <p:txBody>
          <a:bodyPr/>
          <a:lstStyle/>
          <a:p>
            <a:fld id="{FBE8AF46-DA23-4E2E-BAF8-196AF20501E5}" type="slidenum">
              <a:rPr lang="en-US" altLang="en-US"/>
              <a:pPr/>
              <a:t>3</a:t>
            </a:fld>
            <a:endParaRPr lang="en-US" altLang="en-US"/>
          </a:p>
        </p:txBody>
      </p:sp>
      <p:sp>
        <p:nvSpPr>
          <p:cNvPr id="206850" name="Rectangle 2">
            <a:extLst>
              <a:ext uri="{FF2B5EF4-FFF2-40B4-BE49-F238E27FC236}">
                <a16:creationId xmlns:a16="http://schemas.microsoft.com/office/drawing/2014/main" id="{042E6C67-44F0-4C99-BB74-056161905F9E}"/>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447F8E5D-7CFB-40E2-B470-CCA4CBD384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B34D1E-F3AF-4FFF-B466-3A9D80A09315}"/>
              </a:ext>
            </a:extLst>
          </p:cNvPr>
          <p:cNvSpPr>
            <a:spLocks noGrp="1" noChangeArrowheads="1"/>
          </p:cNvSpPr>
          <p:nvPr>
            <p:ph type="sldNum" sz="quarter" idx="5"/>
          </p:nvPr>
        </p:nvSpPr>
        <p:spPr>
          <a:ln/>
        </p:spPr>
        <p:txBody>
          <a:bodyPr/>
          <a:lstStyle/>
          <a:p>
            <a:fld id="{7C9CC74F-18FA-4853-A798-EB51D7B1F1F7}" type="slidenum">
              <a:rPr lang="en-US" altLang="en-US"/>
              <a:pPr/>
              <a:t>4</a:t>
            </a:fld>
            <a:endParaRPr lang="en-US" altLang="en-US"/>
          </a:p>
        </p:txBody>
      </p:sp>
      <p:sp>
        <p:nvSpPr>
          <p:cNvPr id="207874" name="Rectangle 2">
            <a:extLst>
              <a:ext uri="{FF2B5EF4-FFF2-40B4-BE49-F238E27FC236}">
                <a16:creationId xmlns:a16="http://schemas.microsoft.com/office/drawing/2014/main" id="{4C808C01-7C65-4FAD-9896-8FE2D5DA4A6B}"/>
              </a:ext>
            </a:extLst>
          </p:cNvPr>
          <p:cNvSpPr>
            <a:spLocks noGrp="1" noRot="1" noChangeAspect="1" noChangeArrowheads="1" noTextEdit="1"/>
          </p:cNvSpPr>
          <p:nvPr>
            <p:ph type="sldImg"/>
          </p:nvPr>
        </p:nvSpPr>
        <p:spPr>
          <a:ln/>
        </p:spPr>
      </p:sp>
      <p:sp>
        <p:nvSpPr>
          <p:cNvPr id="207875" name="Rectangle 3">
            <a:extLst>
              <a:ext uri="{FF2B5EF4-FFF2-40B4-BE49-F238E27FC236}">
                <a16:creationId xmlns:a16="http://schemas.microsoft.com/office/drawing/2014/main" id="{9C243E91-CEC7-44D9-AB99-272DFB78CF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AD1D76-295B-42E7-8AEB-63DAF4AAAC0F}"/>
              </a:ext>
            </a:extLst>
          </p:cNvPr>
          <p:cNvSpPr>
            <a:spLocks noGrp="1" noChangeArrowheads="1"/>
          </p:cNvSpPr>
          <p:nvPr>
            <p:ph type="sldNum" sz="quarter" idx="5"/>
          </p:nvPr>
        </p:nvSpPr>
        <p:spPr>
          <a:ln/>
        </p:spPr>
        <p:txBody>
          <a:bodyPr/>
          <a:lstStyle/>
          <a:p>
            <a:fld id="{7C4AC194-015E-47D4-A24F-8CF11C44A14B}" type="slidenum">
              <a:rPr lang="en-US" altLang="en-US"/>
              <a:pPr/>
              <a:t>5</a:t>
            </a:fld>
            <a:endParaRPr lang="en-US" altLang="en-US"/>
          </a:p>
        </p:txBody>
      </p:sp>
      <p:sp>
        <p:nvSpPr>
          <p:cNvPr id="210946" name="Rectangle 2">
            <a:extLst>
              <a:ext uri="{FF2B5EF4-FFF2-40B4-BE49-F238E27FC236}">
                <a16:creationId xmlns:a16="http://schemas.microsoft.com/office/drawing/2014/main" id="{0C370359-9B71-435F-920A-040A42029A3A}"/>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B58A3176-A50D-41FF-B55C-771F342ED8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801A66-D732-465B-B1B0-0776C16F5742}"/>
              </a:ext>
            </a:extLst>
          </p:cNvPr>
          <p:cNvSpPr>
            <a:spLocks noGrp="1" noChangeArrowheads="1"/>
          </p:cNvSpPr>
          <p:nvPr>
            <p:ph type="sldNum" sz="quarter" idx="5"/>
          </p:nvPr>
        </p:nvSpPr>
        <p:spPr>
          <a:ln/>
        </p:spPr>
        <p:txBody>
          <a:bodyPr/>
          <a:lstStyle/>
          <a:p>
            <a:fld id="{317CB19E-D9AC-4180-A5E8-9204E531CC33}" type="slidenum">
              <a:rPr lang="en-US" altLang="en-US"/>
              <a:pPr/>
              <a:t>6</a:t>
            </a:fld>
            <a:endParaRPr lang="en-US" altLang="en-US"/>
          </a:p>
        </p:txBody>
      </p:sp>
      <p:sp>
        <p:nvSpPr>
          <p:cNvPr id="211970" name="Rectangle 2">
            <a:extLst>
              <a:ext uri="{FF2B5EF4-FFF2-40B4-BE49-F238E27FC236}">
                <a16:creationId xmlns:a16="http://schemas.microsoft.com/office/drawing/2014/main" id="{336DAE3A-3337-42EA-8B72-91652C95F62C}"/>
              </a:ext>
            </a:extLst>
          </p:cNvPr>
          <p:cNvSpPr>
            <a:spLocks noGrp="1" noRot="1" noChangeAspect="1" noChangeArrowheads="1" noTextEdit="1"/>
          </p:cNvSpPr>
          <p:nvPr>
            <p:ph type="sldImg"/>
          </p:nvPr>
        </p:nvSpPr>
        <p:spPr>
          <a:ln/>
        </p:spPr>
      </p:sp>
      <p:sp>
        <p:nvSpPr>
          <p:cNvPr id="211971" name="Rectangle 3">
            <a:extLst>
              <a:ext uri="{FF2B5EF4-FFF2-40B4-BE49-F238E27FC236}">
                <a16:creationId xmlns:a16="http://schemas.microsoft.com/office/drawing/2014/main" id="{D5E61CCB-40D5-476B-8EEE-B624EB8150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3E418E-02DB-4E8E-95C3-1B18866D3BF5}"/>
              </a:ext>
            </a:extLst>
          </p:cNvPr>
          <p:cNvSpPr>
            <a:spLocks noGrp="1" noChangeArrowheads="1"/>
          </p:cNvSpPr>
          <p:nvPr>
            <p:ph type="sldNum" sz="quarter" idx="5"/>
          </p:nvPr>
        </p:nvSpPr>
        <p:spPr>
          <a:ln/>
        </p:spPr>
        <p:txBody>
          <a:bodyPr/>
          <a:lstStyle/>
          <a:p>
            <a:fld id="{44C911CB-ED90-460E-9347-8CB6DE72C8D4}" type="slidenum">
              <a:rPr lang="en-US" altLang="en-US"/>
              <a:pPr/>
              <a:t>7</a:t>
            </a:fld>
            <a:endParaRPr lang="en-US" altLang="en-US"/>
          </a:p>
        </p:txBody>
      </p:sp>
      <p:sp>
        <p:nvSpPr>
          <p:cNvPr id="208898" name="Rectangle 2">
            <a:extLst>
              <a:ext uri="{FF2B5EF4-FFF2-40B4-BE49-F238E27FC236}">
                <a16:creationId xmlns:a16="http://schemas.microsoft.com/office/drawing/2014/main" id="{A1BA6C5C-EE3C-4126-B210-274D58562630}"/>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BF1576D1-F0D2-47DB-8C05-AE34739B60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3E418E-02DB-4E8E-95C3-1B18866D3BF5}"/>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C911CB-ED90-460E-9347-8CB6DE72C8D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898" name="Rectangle 2">
            <a:extLst>
              <a:ext uri="{FF2B5EF4-FFF2-40B4-BE49-F238E27FC236}">
                <a16:creationId xmlns:a16="http://schemas.microsoft.com/office/drawing/2014/main" id="{A1BA6C5C-EE3C-4126-B210-274D58562630}"/>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BF1576D1-F0D2-47DB-8C05-AE34739B602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9564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3E9C21-C910-4465-9C4E-35C44C060B14}"/>
              </a:ext>
            </a:extLst>
          </p:cNvPr>
          <p:cNvSpPr>
            <a:spLocks noGrp="1" noChangeArrowheads="1"/>
          </p:cNvSpPr>
          <p:nvPr>
            <p:ph type="sldNum" sz="quarter" idx="5"/>
          </p:nvPr>
        </p:nvSpPr>
        <p:spPr>
          <a:ln/>
        </p:spPr>
        <p:txBody>
          <a:bodyPr/>
          <a:lstStyle/>
          <a:p>
            <a:fld id="{FCA728E3-59B7-4C8B-B043-247B1598245B}" type="slidenum">
              <a:rPr lang="en-US" altLang="en-US"/>
              <a:pPr/>
              <a:t>9</a:t>
            </a:fld>
            <a:endParaRPr lang="en-US" altLang="en-US"/>
          </a:p>
        </p:txBody>
      </p:sp>
      <p:sp>
        <p:nvSpPr>
          <p:cNvPr id="212994" name="Rectangle 2">
            <a:extLst>
              <a:ext uri="{FF2B5EF4-FFF2-40B4-BE49-F238E27FC236}">
                <a16:creationId xmlns:a16="http://schemas.microsoft.com/office/drawing/2014/main" id="{7141F435-E053-4133-822A-F0770F8D35B6}"/>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EEE4794B-7804-469C-A6AC-8514144449A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4C40-9E12-46E3-9667-CD88A5CBB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DB8ACF-C796-434F-9307-8FA664466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C474C2-B7B6-416E-A04A-71E9F3B7A7A2}"/>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5" name="Footer Placeholder 4">
            <a:extLst>
              <a:ext uri="{FF2B5EF4-FFF2-40B4-BE49-F238E27FC236}">
                <a16:creationId xmlns:a16="http://schemas.microsoft.com/office/drawing/2014/main" id="{CAD9617A-63FB-4D33-9712-91D0AFA1F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138BF-D132-4100-AD6B-2772F13EE503}"/>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403959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7236-A1CF-4E26-84E1-AA4BB08D5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AD4D8D-BF9F-4841-B070-21A8BBCC3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99FBD1-EB62-45AE-8459-8169308F6B90}"/>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5" name="Footer Placeholder 4">
            <a:extLst>
              <a:ext uri="{FF2B5EF4-FFF2-40B4-BE49-F238E27FC236}">
                <a16:creationId xmlns:a16="http://schemas.microsoft.com/office/drawing/2014/main" id="{27068474-D575-4362-B061-907880AB8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2BE0B-7FAA-4577-AB16-FDD80E55B4D4}"/>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140516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3F4DC-5C5F-4745-8A1B-F0CEA6B23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FF5D93-663D-4114-BF37-91203E46A5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F21DF-4439-4FF5-916C-BA63F7D109F3}"/>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5" name="Footer Placeholder 4">
            <a:extLst>
              <a:ext uri="{FF2B5EF4-FFF2-40B4-BE49-F238E27FC236}">
                <a16:creationId xmlns:a16="http://schemas.microsoft.com/office/drawing/2014/main" id="{825C5ADD-6693-4B71-9859-086B38E57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CD984-7D86-41C1-9611-4776105D2035}"/>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2339090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348E-77E6-4DCB-B32A-44E1F07AC883}"/>
              </a:ext>
            </a:extLst>
          </p:cNvPr>
          <p:cNvSpPr>
            <a:spLocks noGrp="1"/>
          </p:cNvSpPr>
          <p:nvPr>
            <p:ph type="title"/>
          </p:nvPr>
        </p:nvSpPr>
        <p:spPr>
          <a:xfrm>
            <a:off x="609600" y="277813"/>
            <a:ext cx="10972800" cy="1143000"/>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B614D523-2B45-4C62-B3BC-098302317060}"/>
              </a:ext>
            </a:extLst>
          </p:cNvPr>
          <p:cNvSpPr>
            <a:spLocks noGrp="1"/>
          </p:cNvSpPr>
          <p:nvPr>
            <p:ph type="tbl" idx="1"/>
          </p:nvPr>
        </p:nvSpPr>
        <p:spPr>
          <a:xfrm>
            <a:off x="609600" y="1600201"/>
            <a:ext cx="10972800" cy="4530725"/>
          </a:xfrm>
        </p:spPr>
        <p:txBody>
          <a:bodyPr/>
          <a:lstStyle/>
          <a:p>
            <a:endParaRPr lang="en-IN"/>
          </a:p>
        </p:txBody>
      </p:sp>
      <p:sp>
        <p:nvSpPr>
          <p:cNvPr id="4" name="Date Placeholder 3">
            <a:extLst>
              <a:ext uri="{FF2B5EF4-FFF2-40B4-BE49-F238E27FC236}">
                <a16:creationId xmlns:a16="http://schemas.microsoft.com/office/drawing/2014/main" id="{D0AC759A-2EBB-4C55-948E-F81775B3E8A2}"/>
              </a:ext>
            </a:extLst>
          </p:cNvPr>
          <p:cNvSpPr>
            <a:spLocks noGrp="1"/>
          </p:cNvSpPr>
          <p:nvPr>
            <p:ph type="dt" sz="half" idx="10"/>
          </p:nvPr>
        </p:nvSpPr>
        <p:spPr>
          <a:xfrm>
            <a:off x="609600" y="6248400"/>
            <a:ext cx="2844800" cy="457200"/>
          </a:xfrm>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E77E411B-92BF-4C58-A5AD-1C96565406AA}"/>
              </a:ext>
            </a:extLst>
          </p:cNvPr>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22B45C8A-9C52-4FEA-8EF7-B074CF4EC46A}"/>
              </a:ext>
            </a:extLst>
          </p:cNvPr>
          <p:cNvSpPr>
            <a:spLocks noGrp="1"/>
          </p:cNvSpPr>
          <p:nvPr>
            <p:ph type="sldNum" sz="quarter" idx="12"/>
          </p:nvPr>
        </p:nvSpPr>
        <p:spPr>
          <a:xfrm>
            <a:off x="8737600" y="6248400"/>
            <a:ext cx="2844800" cy="457200"/>
          </a:xfrm>
        </p:spPr>
        <p:txBody>
          <a:bodyPr/>
          <a:lstStyle>
            <a:lvl1pPr>
              <a:defRPr/>
            </a:lvl1pPr>
          </a:lstStyle>
          <a:p>
            <a:endParaRPr lang="en-US" altLang="en-US"/>
          </a:p>
        </p:txBody>
      </p:sp>
    </p:spTree>
    <p:extLst>
      <p:ext uri="{BB962C8B-B14F-4D97-AF65-F5344CB8AC3E}">
        <p14:creationId xmlns:p14="http://schemas.microsoft.com/office/powerpoint/2010/main" val="2110784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75F4-513C-4CF7-AD71-0BED0F801276}"/>
              </a:ext>
            </a:extLst>
          </p:cNvPr>
          <p:cNvSpPr>
            <a:spLocks noGrp="1"/>
          </p:cNvSpPr>
          <p:nvPr>
            <p:ph type="ctrTitle"/>
          </p:nvPr>
        </p:nvSpPr>
        <p:spPr>
          <a:xfrm>
            <a:off x="1524000" y="1755637"/>
            <a:ext cx="9144000" cy="1754326"/>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3C2854-1D85-4A10-A3FC-931AB5A5C7D8}"/>
              </a:ext>
            </a:extLst>
          </p:cNvPr>
          <p:cNvSpPr>
            <a:spLocks noGrp="1"/>
          </p:cNvSpPr>
          <p:nvPr>
            <p:ph type="subTitle" idx="1"/>
          </p:nvPr>
        </p:nvSpPr>
        <p:spPr>
          <a:xfrm>
            <a:off x="1524000" y="3602038"/>
            <a:ext cx="9144000" cy="42473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Footer Placeholder 3">
            <a:extLst>
              <a:ext uri="{FF2B5EF4-FFF2-40B4-BE49-F238E27FC236}">
                <a16:creationId xmlns:a16="http://schemas.microsoft.com/office/drawing/2014/main" id="{B7FAC5E4-2B8F-41CA-BF1E-50A0CE8A4EB2}"/>
              </a:ext>
            </a:extLst>
          </p:cNvPr>
          <p:cNvSpPr>
            <a:spLocks noGrp="1"/>
          </p:cNvSpPr>
          <p:nvPr>
            <p:ph type="ftr" sz="quarter" idx="10"/>
          </p:nvPr>
        </p:nvSpPr>
        <p:spPr/>
        <p:txBody>
          <a:bodyPr/>
          <a:lstStyle>
            <a:lvl1pPr>
              <a:defRPr/>
            </a:lvl1pPr>
          </a:lstStyle>
          <a:p>
            <a:r>
              <a:rPr lang="en-US" altLang="en-US"/>
              <a:t>Gate-Level Minimization</a:t>
            </a:r>
          </a:p>
        </p:txBody>
      </p:sp>
      <p:sp>
        <p:nvSpPr>
          <p:cNvPr id="5" name="Slide Number Placeholder 4">
            <a:extLst>
              <a:ext uri="{FF2B5EF4-FFF2-40B4-BE49-F238E27FC236}">
                <a16:creationId xmlns:a16="http://schemas.microsoft.com/office/drawing/2014/main" id="{43C21896-30BB-4C46-870B-2402D5050092}"/>
              </a:ext>
            </a:extLst>
          </p:cNvPr>
          <p:cNvSpPr>
            <a:spLocks noGrp="1"/>
          </p:cNvSpPr>
          <p:nvPr>
            <p:ph type="sldNum" sz="quarter" idx="11"/>
          </p:nvPr>
        </p:nvSpPr>
        <p:spPr/>
        <p:txBody>
          <a:bodyPr/>
          <a:lstStyle>
            <a:lvl1pPr>
              <a:defRPr/>
            </a:lvl1pPr>
          </a:lstStyle>
          <a:p>
            <a:fld id="{51CF2847-4367-442C-B683-B2002702D839}" type="slidenum">
              <a:rPr lang="en-US" altLang="en-US"/>
              <a:pPr/>
              <a:t>‹#›</a:t>
            </a:fld>
            <a:endParaRPr lang="en-US" altLang="en-US"/>
          </a:p>
        </p:txBody>
      </p:sp>
    </p:spTree>
    <p:extLst>
      <p:ext uri="{BB962C8B-B14F-4D97-AF65-F5344CB8AC3E}">
        <p14:creationId xmlns:p14="http://schemas.microsoft.com/office/powerpoint/2010/main" val="531863848"/>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BAEC-FDCB-4A89-B414-FC5F00C89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486C5-6FA9-461D-8AB6-5267F80ECF02}"/>
              </a:ext>
            </a:extLst>
          </p:cNvPr>
          <p:cNvSpPr>
            <a:spLocks noGrp="1"/>
          </p:cNvSpPr>
          <p:nvPr>
            <p:ph idx="1"/>
          </p:nvPr>
        </p:nvSpPr>
        <p:spPr>
          <a:xfrm>
            <a:off x="508000" y="1416051"/>
            <a:ext cx="11125200" cy="2419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a:extLst>
              <a:ext uri="{FF2B5EF4-FFF2-40B4-BE49-F238E27FC236}">
                <a16:creationId xmlns:a16="http://schemas.microsoft.com/office/drawing/2014/main" id="{393D91DE-EAD5-4723-BB3C-26950CF0A67C}"/>
              </a:ext>
            </a:extLst>
          </p:cNvPr>
          <p:cNvSpPr>
            <a:spLocks noGrp="1"/>
          </p:cNvSpPr>
          <p:nvPr>
            <p:ph type="ftr" sz="quarter" idx="10"/>
          </p:nvPr>
        </p:nvSpPr>
        <p:spPr/>
        <p:txBody>
          <a:bodyPr/>
          <a:lstStyle>
            <a:lvl1pPr>
              <a:defRPr/>
            </a:lvl1pPr>
          </a:lstStyle>
          <a:p>
            <a:r>
              <a:rPr lang="en-US" altLang="en-US"/>
              <a:t>Gate-Level Minimization</a:t>
            </a:r>
          </a:p>
        </p:txBody>
      </p:sp>
      <p:sp>
        <p:nvSpPr>
          <p:cNvPr id="5" name="Slide Number Placeholder 4">
            <a:extLst>
              <a:ext uri="{FF2B5EF4-FFF2-40B4-BE49-F238E27FC236}">
                <a16:creationId xmlns:a16="http://schemas.microsoft.com/office/drawing/2014/main" id="{01D9A44B-239E-4EF2-B8CC-C7A29C1AAA50}"/>
              </a:ext>
            </a:extLst>
          </p:cNvPr>
          <p:cNvSpPr>
            <a:spLocks noGrp="1"/>
          </p:cNvSpPr>
          <p:nvPr>
            <p:ph type="sldNum" sz="quarter" idx="11"/>
          </p:nvPr>
        </p:nvSpPr>
        <p:spPr/>
        <p:txBody>
          <a:bodyPr/>
          <a:lstStyle>
            <a:lvl1pPr>
              <a:defRPr/>
            </a:lvl1pPr>
          </a:lstStyle>
          <a:p>
            <a:fld id="{ED6592FD-E856-43E9-B7B2-B6D44A88F656}" type="slidenum">
              <a:rPr lang="en-US" altLang="en-US"/>
              <a:pPr/>
              <a:t>‹#›</a:t>
            </a:fld>
            <a:endParaRPr lang="en-US" altLang="en-US"/>
          </a:p>
        </p:txBody>
      </p:sp>
    </p:spTree>
    <p:extLst>
      <p:ext uri="{BB962C8B-B14F-4D97-AF65-F5344CB8AC3E}">
        <p14:creationId xmlns:p14="http://schemas.microsoft.com/office/powerpoint/2010/main" val="597448291"/>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1390-E777-4F2D-ACA0-EFC80953622E}"/>
              </a:ext>
            </a:extLst>
          </p:cNvPr>
          <p:cNvSpPr>
            <a:spLocks noGrp="1"/>
          </p:cNvSpPr>
          <p:nvPr>
            <p:ph type="title"/>
          </p:nvPr>
        </p:nvSpPr>
        <p:spPr>
          <a:xfrm>
            <a:off x="831851" y="2808150"/>
            <a:ext cx="10515600" cy="1754326"/>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057337-25E9-4074-A5AD-FD3CBF152D8A}"/>
              </a:ext>
            </a:extLst>
          </p:cNvPr>
          <p:cNvSpPr>
            <a:spLocks noGrp="1"/>
          </p:cNvSpPr>
          <p:nvPr>
            <p:ph type="body" idx="1"/>
          </p:nvPr>
        </p:nvSpPr>
        <p:spPr>
          <a:xfrm>
            <a:off x="831851" y="4589464"/>
            <a:ext cx="10515600" cy="42473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5322B13A-F563-4544-82FA-C2C41CBB1C98}"/>
              </a:ext>
            </a:extLst>
          </p:cNvPr>
          <p:cNvSpPr>
            <a:spLocks noGrp="1"/>
          </p:cNvSpPr>
          <p:nvPr>
            <p:ph type="ftr" sz="quarter" idx="10"/>
          </p:nvPr>
        </p:nvSpPr>
        <p:spPr/>
        <p:txBody>
          <a:bodyPr/>
          <a:lstStyle>
            <a:lvl1pPr>
              <a:defRPr/>
            </a:lvl1pPr>
          </a:lstStyle>
          <a:p>
            <a:r>
              <a:rPr lang="en-US" altLang="en-US"/>
              <a:t>Gate-Level Minimization</a:t>
            </a:r>
          </a:p>
        </p:txBody>
      </p:sp>
      <p:sp>
        <p:nvSpPr>
          <p:cNvPr id="5" name="Slide Number Placeholder 4">
            <a:extLst>
              <a:ext uri="{FF2B5EF4-FFF2-40B4-BE49-F238E27FC236}">
                <a16:creationId xmlns:a16="http://schemas.microsoft.com/office/drawing/2014/main" id="{7E14E4ED-B3D4-485F-816C-113097D09051}"/>
              </a:ext>
            </a:extLst>
          </p:cNvPr>
          <p:cNvSpPr>
            <a:spLocks noGrp="1"/>
          </p:cNvSpPr>
          <p:nvPr>
            <p:ph type="sldNum" sz="quarter" idx="11"/>
          </p:nvPr>
        </p:nvSpPr>
        <p:spPr/>
        <p:txBody>
          <a:bodyPr/>
          <a:lstStyle>
            <a:lvl1pPr>
              <a:defRPr/>
            </a:lvl1pPr>
          </a:lstStyle>
          <a:p>
            <a:fld id="{E97BF99C-FCBA-44EF-883C-0C739B32C2D3}" type="slidenum">
              <a:rPr lang="en-US" altLang="en-US"/>
              <a:pPr/>
              <a:t>‹#›</a:t>
            </a:fld>
            <a:endParaRPr lang="en-US" altLang="en-US"/>
          </a:p>
        </p:txBody>
      </p:sp>
    </p:spTree>
    <p:extLst>
      <p:ext uri="{BB962C8B-B14F-4D97-AF65-F5344CB8AC3E}">
        <p14:creationId xmlns:p14="http://schemas.microsoft.com/office/powerpoint/2010/main" val="173424116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B2AA-3A28-4891-8A2F-4BBB730C44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0A4A2-06F0-4EDA-A38E-AAF9C37EBE01}"/>
              </a:ext>
            </a:extLst>
          </p:cNvPr>
          <p:cNvSpPr>
            <a:spLocks noGrp="1"/>
          </p:cNvSpPr>
          <p:nvPr>
            <p:ph sz="half" idx="1"/>
          </p:nvPr>
        </p:nvSpPr>
        <p:spPr>
          <a:xfrm>
            <a:off x="508000" y="1416051"/>
            <a:ext cx="5461000" cy="2862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28311D-5DD2-4A96-A619-8651BE3D5B00}"/>
              </a:ext>
            </a:extLst>
          </p:cNvPr>
          <p:cNvSpPr>
            <a:spLocks noGrp="1"/>
          </p:cNvSpPr>
          <p:nvPr>
            <p:ph sz="half" idx="2"/>
          </p:nvPr>
        </p:nvSpPr>
        <p:spPr>
          <a:xfrm>
            <a:off x="6172200" y="1416051"/>
            <a:ext cx="5461000" cy="2862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FE4DE9E5-AC88-4F20-ABE7-3FDCA515EAEE}"/>
              </a:ext>
            </a:extLst>
          </p:cNvPr>
          <p:cNvSpPr>
            <a:spLocks noGrp="1"/>
          </p:cNvSpPr>
          <p:nvPr>
            <p:ph type="ftr" sz="quarter" idx="10"/>
          </p:nvPr>
        </p:nvSpPr>
        <p:spPr/>
        <p:txBody>
          <a:bodyPr/>
          <a:lstStyle>
            <a:lvl1pPr>
              <a:defRPr/>
            </a:lvl1pPr>
          </a:lstStyle>
          <a:p>
            <a:r>
              <a:rPr lang="en-US" altLang="en-US"/>
              <a:t>Gate-Level Minimization</a:t>
            </a:r>
          </a:p>
        </p:txBody>
      </p:sp>
      <p:sp>
        <p:nvSpPr>
          <p:cNvPr id="6" name="Slide Number Placeholder 5">
            <a:extLst>
              <a:ext uri="{FF2B5EF4-FFF2-40B4-BE49-F238E27FC236}">
                <a16:creationId xmlns:a16="http://schemas.microsoft.com/office/drawing/2014/main" id="{BEB01743-1F23-4977-911C-9DC3AA22D12E}"/>
              </a:ext>
            </a:extLst>
          </p:cNvPr>
          <p:cNvSpPr>
            <a:spLocks noGrp="1"/>
          </p:cNvSpPr>
          <p:nvPr>
            <p:ph type="sldNum" sz="quarter" idx="11"/>
          </p:nvPr>
        </p:nvSpPr>
        <p:spPr/>
        <p:txBody>
          <a:bodyPr/>
          <a:lstStyle>
            <a:lvl1pPr>
              <a:defRPr/>
            </a:lvl1pPr>
          </a:lstStyle>
          <a:p>
            <a:fld id="{57E9456B-5F59-454A-9AAD-2B2C1D5FC943}" type="slidenum">
              <a:rPr lang="en-US" altLang="en-US"/>
              <a:pPr/>
              <a:t>‹#›</a:t>
            </a:fld>
            <a:endParaRPr lang="en-US" altLang="en-US"/>
          </a:p>
        </p:txBody>
      </p:sp>
    </p:spTree>
    <p:extLst>
      <p:ext uri="{BB962C8B-B14F-4D97-AF65-F5344CB8AC3E}">
        <p14:creationId xmlns:p14="http://schemas.microsoft.com/office/powerpoint/2010/main" val="2704260585"/>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0B25-847F-4DD2-877F-E886994EB9AB}"/>
              </a:ext>
            </a:extLst>
          </p:cNvPr>
          <p:cNvSpPr>
            <a:spLocks noGrp="1"/>
          </p:cNvSpPr>
          <p:nvPr>
            <p:ph type="title"/>
          </p:nvPr>
        </p:nvSpPr>
        <p:spPr>
          <a:xfrm>
            <a:off x="840317" y="365126"/>
            <a:ext cx="10515600" cy="75713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9A9308-8B41-42F1-ACC5-01C828D3AD0F}"/>
              </a:ext>
            </a:extLst>
          </p:cNvPr>
          <p:cNvSpPr>
            <a:spLocks noGrp="1"/>
          </p:cNvSpPr>
          <p:nvPr>
            <p:ph type="body" idx="1"/>
          </p:nvPr>
        </p:nvSpPr>
        <p:spPr>
          <a:xfrm>
            <a:off x="840318" y="2080343"/>
            <a:ext cx="5158316"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3EED76-40C0-4A29-8550-C98080E1DBF8}"/>
              </a:ext>
            </a:extLst>
          </p:cNvPr>
          <p:cNvSpPr>
            <a:spLocks noGrp="1"/>
          </p:cNvSpPr>
          <p:nvPr>
            <p:ph sz="half" idx="2"/>
          </p:nvPr>
        </p:nvSpPr>
        <p:spPr>
          <a:xfrm>
            <a:off x="840318" y="2505075"/>
            <a:ext cx="5158316" cy="2862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5CC0FE-2D92-484C-9222-797C4B1AD01F}"/>
              </a:ext>
            </a:extLst>
          </p:cNvPr>
          <p:cNvSpPr>
            <a:spLocks noGrp="1"/>
          </p:cNvSpPr>
          <p:nvPr>
            <p:ph type="body" sz="quarter" idx="3"/>
          </p:nvPr>
        </p:nvSpPr>
        <p:spPr>
          <a:xfrm>
            <a:off x="6172200" y="2080343"/>
            <a:ext cx="518371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53F92-C810-4B14-B7F1-2159FC43F5D2}"/>
              </a:ext>
            </a:extLst>
          </p:cNvPr>
          <p:cNvSpPr>
            <a:spLocks noGrp="1"/>
          </p:cNvSpPr>
          <p:nvPr>
            <p:ph sz="quarter" idx="4"/>
          </p:nvPr>
        </p:nvSpPr>
        <p:spPr>
          <a:xfrm>
            <a:off x="6172200" y="2505075"/>
            <a:ext cx="5183717" cy="2862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6">
            <a:extLst>
              <a:ext uri="{FF2B5EF4-FFF2-40B4-BE49-F238E27FC236}">
                <a16:creationId xmlns:a16="http://schemas.microsoft.com/office/drawing/2014/main" id="{BD0FA646-5D11-4799-9B4B-251210705576}"/>
              </a:ext>
            </a:extLst>
          </p:cNvPr>
          <p:cNvSpPr>
            <a:spLocks noGrp="1"/>
          </p:cNvSpPr>
          <p:nvPr>
            <p:ph type="ftr" sz="quarter" idx="10"/>
          </p:nvPr>
        </p:nvSpPr>
        <p:spPr/>
        <p:txBody>
          <a:bodyPr/>
          <a:lstStyle>
            <a:lvl1pPr>
              <a:defRPr/>
            </a:lvl1pPr>
          </a:lstStyle>
          <a:p>
            <a:r>
              <a:rPr lang="en-US" altLang="en-US"/>
              <a:t>Gate-Level Minimization</a:t>
            </a:r>
          </a:p>
        </p:txBody>
      </p:sp>
      <p:sp>
        <p:nvSpPr>
          <p:cNvPr id="8" name="Slide Number Placeholder 7">
            <a:extLst>
              <a:ext uri="{FF2B5EF4-FFF2-40B4-BE49-F238E27FC236}">
                <a16:creationId xmlns:a16="http://schemas.microsoft.com/office/drawing/2014/main" id="{E3BA06C5-64B3-4AE4-AE8E-B167472549C6}"/>
              </a:ext>
            </a:extLst>
          </p:cNvPr>
          <p:cNvSpPr>
            <a:spLocks noGrp="1"/>
          </p:cNvSpPr>
          <p:nvPr>
            <p:ph type="sldNum" sz="quarter" idx="11"/>
          </p:nvPr>
        </p:nvSpPr>
        <p:spPr/>
        <p:txBody>
          <a:bodyPr/>
          <a:lstStyle>
            <a:lvl1pPr>
              <a:defRPr/>
            </a:lvl1pPr>
          </a:lstStyle>
          <a:p>
            <a:fld id="{488B65C7-EF13-4B5B-AAE8-E9B3C4BBE5C6}" type="slidenum">
              <a:rPr lang="en-US" altLang="en-US"/>
              <a:pPr/>
              <a:t>‹#›</a:t>
            </a:fld>
            <a:endParaRPr lang="en-US" altLang="en-US"/>
          </a:p>
        </p:txBody>
      </p:sp>
    </p:spTree>
    <p:extLst>
      <p:ext uri="{BB962C8B-B14F-4D97-AF65-F5344CB8AC3E}">
        <p14:creationId xmlns:p14="http://schemas.microsoft.com/office/powerpoint/2010/main" val="1676600162"/>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C344-AFD6-4474-88C6-5996891E10BD}"/>
              </a:ext>
            </a:extLst>
          </p:cNvPr>
          <p:cNvSpPr>
            <a:spLocks noGrp="1"/>
          </p:cNvSpPr>
          <p:nvPr>
            <p:ph type="title"/>
          </p:nvPr>
        </p:nvSpPr>
        <p:spPr/>
        <p:txBody>
          <a:bodyPr/>
          <a:lstStyle/>
          <a:p>
            <a:r>
              <a:rPr lang="en-US"/>
              <a:t>Click to edit Master title style</a:t>
            </a:r>
            <a:endParaRPr lang="en-IN"/>
          </a:p>
        </p:txBody>
      </p:sp>
      <p:sp>
        <p:nvSpPr>
          <p:cNvPr id="3" name="Footer Placeholder 2">
            <a:extLst>
              <a:ext uri="{FF2B5EF4-FFF2-40B4-BE49-F238E27FC236}">
                <a16:creationId xmlns:a16="http://schemas.microsoft.com/office/drawing/2014/main" id="{17DAFD0C-6DF0-4338-A4FD-F64044E056F2}"/>
              </a:ext>
            </a:extLst>
          </p:cNvPr>
          <p:cNvSpPr>
            <a:spLocks noGrp="1"/>
          </p:cNvSpPr>
          <p:nvPr>
            <p:ph type="ftr" sz="quarter" idx="10"/>
          </p:nvPr>
        </p:nvSpPr>
        <p:spPr/>
        <p:txBody>
          <a:bodyPr/>
          <a:lstStyle>
            <a:lvl1pPr>
              <a:defRPr/>
            </a:lvl1pPr>
          </a:lstStyle>
          <a:p>
            <a:r>
              <a:rPr lang="en-US" altLang="en-US"/>
              <a:t>Gate-Level Minimization</a:t>
            </a:r>
          </a:p>
        </p:txBody>
      </p:sp>
      <p:sp>
        <p:nvSpPr>
          <p:cNvPr id="4" name="Slide Number Placeholder 3">
            <a:extLst>
              <a:ext uri="{FF2B5EF4-FFF2-40B4-BE49-F238E27FC236}">
                <a16:creationId xmlns:a16="http://schemas.microsoft.com/office/drawing/2014/main" id="{E4BD1899-AEFE-473D-AE8E-AAA18D1C2BFA}"/>
              </a:ext>
            </a:extLst>
          </p:cNvPr>
          <p:cNvSpPr>
            <a:spLocks noGrp="1"/>
          </p:cNvSpPr>
          <p:nvPr>
            <p:ph type="sldNum" sz="quarter" idx="11"/>
          </p:nvPr>
        </p:nvSpPr>
        <p:spPr/>
        <p:txBody>
          <a:bodyPr/>
          <a:lstStyle>
            <a:lvl1pPr>
              <a:defRPr/>
            </a:lvl1pPr>
          </a:lstStyle>
          <a:p>
            <a:fld id="{4BD7A5B0-EE4A-48B5-8CBA-FDDB26CBC1DA}" type="slidenum">
              <a:rPr lang="en-US" altLang="en-US"/>
              <a:pPr/>
              <a:t>‹#›</a:t>
            </a:fld>
            <a:endParaRPr lang="en-US" altLang="en-US"/>
          </a:p>
        </p:txBody>
      </p:sp>
    </p:spTree>
    <p:extLst>
      <p:ext uri="{BB962C8B-B14F-4D97-AF65-F5344CB8AC3E}">
        <p14:creationId xmlns:p14="http://schemas.microsoft.com/office/powerpoint/2010/main" val="1636037611"/>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DC213-8274-4B52-9656-C2E7DA16B720}"/>
              </a:ext>
            </a:extLst>
          </p:cNvPr>
          <p:cNvSpPr>
            <a:spLocks noGrp="1"/>
          </p:cNvSpPr>
          <p:nvPr>
            <p:ph type="ftr" sz="quarter" idx="10"/>
          </p:nvPr>
        </p:nvSpPr>
        <p:spPr/>
        <p:txBody>
          <a:bodyPr/>
          <a:lstStyle>
            <a:lvl1pPr>
              <a:defRPr/>
            </a:lvl1pPr>
          </a:lstStyle>
          <a:p>
            <a:r>
              <a:rPr lang="en-US" altLang="en-US"/>
              <a:t>Gate-Level Minimization</a:t>
            </a:r>
          </a:p>
        </p:txBody>
      </p:sp>
      <p:sp>
        <p:nvSpPr>
          <p:cNvPr id="3" name="Slide Number Placeholder 2">
            <a:extLst>
              <a:ext uri="{FF2B5EF4-FFF2-40B4-BE49-F238E27FC236}">
                <a16:creationId xmlns:a16="http://schemas.microsoft.com/office/drawing/2014/main" id="{77018F87-4E77-409C-95DD-16471990A4EE}"/>
              </a:ext>
            </a:extLst>
          </p:cNvPr>
          <p:cNvSpPr>
            <a:spLocks noGrp="1"/>
          </p:cNvSpPr>
          <p:nvPr>
            <p:ph type="sldNum" sz="quarter" idx="11"/>
          </p:nvPr>
        </p:nvSpPr>
        <p:spPr/>
        <p:txBody>
          <a:bodyPr/>
          <a:lstStyle>
            <a:lvl1pPr>
              <a:defRPr/>
            </a:lvl1pPr>
          </a:lstStyle>
          <a:p>
            <a:fld id="{5F1E0747-0DC1-4E3F-A937-438C5DF43423}" type="slidenum">
              <a:rPr lang="en-US" altLang="en-US"/>
              <a:pPr/>
              <a:t>‹#›</a:t>
            </a:fld>
            <a:endParaRPr lang="en-US" altLang="en-US"/>
          </a:p>
        </p:txBody>
      </p:sp>
    </p:spTree>
    <p:extLst>
      <p:ext uri="{BB962C8B-B14F-4D97-AF65-F5344CB8AC3E}">
        <p14:creationId xmlns:p14="http://schemas.microsoft.com/office/powerpoint/2010/main" val="83548334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3DAA-5036-4F95-A6C4-AB3B97C146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00AF4-1037-4C5C-8335-C21802D52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7AD52-E04C-404A-9FE1-15C33C4AA1DA}"/>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5" name="Footer Placeholder 4">
            <a:extLst>
              <a:ext uri="{FF2B5EF4-FFF2-40B4-BE49-F238E27FC236}">
                <a16:creationId xmlns:a16="http://schemas.microsoft.com/office/drawing/2014/main" id="{9FBA2429-D1F4-4E31-AC78-8FC0C0666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4689F-2807-487B-8344-CB74BA1EAA8A}"/>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28901412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8D07-6434-4B7D-B8E6-27B52DB46AEC}"/>
              </a:ext>
            </a:extLst>
          </p:cNvPr>
          <p:cNvSpPr>
            <a:spLocks noGrp="1"/>
          </p:cNvSpPr>
          <p:nvPr>
            <p:ph type="title"/>
          </p:nvPr>
        </p:nvSpPr>
        <p:spPr>
          <a:xfrm>
            <a:off x="840318" y="1078671"/>
            <a:ext cx="3932767" cy="978729"/>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8FFFE4-A3D6-4314-8D62-EED0DB4898A0}"/>
              </a:ext>
            </a:extLst>
          </p:cNvPr>
          <p:cNvSpPr>
            <a:spLocks noGrp="1"/>
          </p:cNvSpPr>
          <p:nvPr>
            <p:ph idx="1"/>
          </p:nvPr>
        </p:nvSpPr>
        <p:spPr>
          <a:xfrm>
            <a:off x="5183717" y="987426"/>
            <a:ext cx="6172200" cy="26776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A7C27D-97B2-46FF-A836-C1D6D2B9365D}"/>
              </a:ext>
            </a:extLst>
          </p:cNvPr>
          <p:cNvSpPr>
            <a:spLocks noGrp="1"/>
          </p:cNvSpPr>
          <p:nvPr>
            <p:ph type="body" sz="half" idx="2"/>
          </p:nvPr>
        </p:nvSpPr>
        <p:spPr>
          <a:xfrm>
            <a:off x="840318" y="2057400"/>
            <a:ext cx="3932767" cy="3139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A439DC-2EA4-474A-A0A2-5FDDFD18F7D6}"/>
              </a:ext>
            </a:extLst>
          </p:cNvPr>
          <p:cNvSpPr>
            <a:spLocks noGrp="1"/>
          </p:cNvSpPr>
          <p:nvPr>
            <p:ph type="ftr" sz="quarter" idx="10"/>
          </p:nvPr>
        </p:nvSpPr>
        <p:spPr/>
        <p:txBody>
          <a:bodyPr/>
          <a:lstStyle>
            <a:lvl1pPr>
              <a:defRPr/>
            </a:lvl1pPr>
          </a:lstStyle>
          <a:p>
            <a:r>
              <a:rPr lang="en-US" altLang="en-US"/>
              <a:t>Gate-Level Minimization</a:t>
            </a:r>
          </a:p>
        </p:txBody>
      </p:sp>
      <p:sp>
        <p:nvSpPr>
          <p:cNvPr id="6" name="Slide Number Placeholder 5">
            <a:extLst>
              <a:ext uri="{FF2B5EF4-FFF2-40B4-BE49-F238E27FC236}">
                <a16:creationId xmlns:a16="http://schemas.microsoft.com/office/drawing/2014/main" id="{BF21EE14-03E4-4711-88EB-1BA0EA22AC9C}"/>
              </a:ext>
            </a:extLst>
          </p:cNvPr>
          <p:cNvSpPr>
            <a:spLocks noGrp="1"/>
          </p:cNvSpPr>
          <p:nvPr>
            <p:ph type="sldNum" sz="quarter" idx="11"/>
          </p:nvPr>
        </p:nvSpPr>
        <p:spPr/>
        <p:txBody>
          <a:bodyPr/>
          <a:lstStyle>
            <a:lvl1pPr>
              <a:defRPr/>
            </a:lvl1pPr>
          </a:lstStyle>
          <a:p>
            <a:fld id="{CF56D3A6-1945-4A64-B0FA-7575B3861921}" type="slidenum">
              <a:rPr lang="en-US" altLang="en-US"/>
              <a:pPr/>
              <a:t>‹#›</a:t>
            </a:fld>
            <a:endParaRPr lang="en-US" altLang="en-US"/>
          </a:p>
        </p:txBody>
      </p:sp>
    </p:spTree>
    <p:extLst>
      <p:ext uri="{BB962C8B-B14F-4D97-AF65-F5344CB8AC3E}">
        <p14:creationId xmlns:p14="http://schemas.microsoft.com/office/powerpoint/2010/main" val="1956601943"/>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5854-243A-4D8D-9F63-FB4D1A7974A6}"/>
              </a:ext>
            </a:extLst>
          </p:cNvPr>
          <p:cNvSpPr>
            <a:spLocks noGrp="1"/>
          </p:cNvSpPr>
          <p:nvPr>
            <p:ph type="title"/>
          </p:nvPr>
        </p:nvSpPr>
        <p:spPr>
          <a:xfrm>
            <a:off x="840318" y="1078671"/>
            <a:ext cx="3932767" cy="978729"/>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CBD17E-2444-44C1-8D3E-F0009782D746}"/>
              </a:ext>
            </a:extLst>
          </p:cNvPr>
          <p:cNvSpPr>
            <a:spLocks noGrp="1"/>
          </p:cNvSpPr>
          <p:nvPr>
            <p:ph type="pic" idx="1"/>
          </p:nvPr>
        </p:nvSpPr>
        <p:spPr>
          <a:xfrm>
            <a:off x="5183717" y="987426"/>
            <a:ext cx="6172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F142FC-F5C8-48EE-BC25-94C505A5186A}"/>
              </a:ext>
            </a:extLst>
          </p:cNvPr>
          <p:cNvSpPr>
            <a:spLocks noGrp="1"/>
          </p:cNvSpPr>
          <p:nvPr>
            <p:ph type="body" sz="half" idx="2"/>
          </p:nvPr>
        </p:nvSpPr>
        <p:spPr>
          <a:xfrm>
            <a:off x="840318" y="2057400"/>
            <a:ext cx="3932767" cy="3139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8E625300-739C-4CE1-BDF2-61C3BA1B545C}"/>
              </a:ext>
            </a:extLst>
          </p:cNvPr>
          <p:cNvSpPr>
            <a:spLocks noGrp="1"/>
          </p:cNvSpPr>
          <p:nvPr>
            <p:ph type="ftr" sz="quarter" idx="10"/>
          </p:nvPr>
        </p:nvSpPr>
        <p:spPr/>
        <p:txBody>
          <a:bodyPr/>
          <a:lstStyle>
            <a:lvl1pPr>
              <a:defRPr/>
            </a:lvl1pPr>
          </a:lstStyle>
          <a:p>
            <a:r>
              <a:rPr lang="en-US" altLang="en-US"/>
              <a:t>Gate-Level Minimization</a:t>
            </a:r>
          </a:p>
        </p:txBody>
      </p:sp>
      <p:sp>
        <p:nvSpPr>
          <p:cNvPr id="6" name="Slide Number Placeholder 5">
            <a:extLst>
              <a:ext uri="{FF2B5EF4-FFF2-40B4-BE49-F238E27FC236}">
                <a16:creationId xmlns:a16="http://schemas.microsoft.com/office/drawing/2014/main" id="{24C287B1-0B57-417B-8856-EE79CCF2CC21}"/>
              </a:ext>
            </a:extLst>
          </p:cNvPr>
          <p:cNvSpPr>
            <a:spLocks noGrp="1"/>
          </p:cNvSpPr>
          <p:nvPr>
            <p:ph type="sldNum" sz="quarter" idx="11"/>
          </p:nvPr>
        </p:nvSpPr>
        <p:spPr/>
        <p:txBody>
          <a:bodyPr/>
          <a:lstStyle>
            <a:lvl1pPr>
              <a:defRPr/>
            </a:lvl1pPr>
          </a:lstStyle>
          <a:p>
            <a:fld id="{58659129-5936-47F4-AEDA-654984AA3F4A}" type="slidenum">
              <a:rPr lang="en-US" altLang="en-US"/>
              <a:pPr/>
              <a:t>‹#›</a:t>
            </a:fld>
            <a:endParaRPr lang="en-US" altLang="en-US"/>
          </a:p>
        </p:txBody>
      </p:sp>
    </p:spTree>
    <p:extLst>
      <p:ext uri="{BB962C8B-B14F-4D97-AF65-F5344CB8AC3E}">
        <p14:creationId xmlns:p14="http://schemas.microsoft.com/office/powerpoint/2010/main" val="163408656"/>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2BF5-1C6D-4A25-9176-E232CACB9F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05793-8215-4AB8-BF4F-4BE7C95AEFAA}"/>
              </a:ext>
            </a:extLst>
          </p:cNvPr>
          <p:cNvSpPr>
            <a:spLocks noGrp="1"/>
          </p:cNvSpPr>
          <p:nvPr>
            <p:ph type="body" orient="vert" idx="1"/>
          </p:nvPr>
        </p:nvSpPr>
        <p:spPr>
          <a:xfrm>
            <a:off x="-6750294" y="1416051"/>
            <a:ext cx="18383494" cy="13849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a:extLst>
              <a:ext uri="{FF2B5EF4-FFF2-40B4-BE49-F238E27FC236}">
                <a16:creationId xmlns:a16="http://schemas.microsoft.com/office/drawing/2014/main" id="{CB1FD276-8CF0-400C-8F64-90C29AC193B3}"/>
              </a:ext>
            </a:extLst>
          </p:cNvPr>
          <p:cNvSpPr>
            <a:spLocks noGrp="1"/>
          </p:cNvSpPr>
          <p:nvPr>
            <p:ph type="ftr" sz="quarter" idx="10"/>
          </p:nvPr>
        </p:nvSpPr>
        <p:spPr/>
        <p:txBody>
          <a:bodyPr/>
          <a:lstStyle>
            <a:lvl1pPr>
              <a:defRPr/>
            </a:lvl1pPr>
          </a:lstStyle>
          <a:p>
            <a:r>
              <a:rPr lang="en-US" altLang="en-US"/>
              <a:t>Gate-Level Minimization</a:t>
            </a:r>
          </a:p>
        </p:txBody>
      </p:sp>
      <p:sp>
        <p:nvSpPr>
          <p:cNvPr id="5" name="Slide Number Placeholder 4">
            <a:extLst>
              <a:ext uri="{FF2B5EF4-FFF2-40B4-BE49-F238E27FC236}">
                <a16:creationId xmlns:a16="http://schemas.microsoft.com/office/drawing/2014/main" id="{49F6B8F4-682F-4DE2-AAA5-53CEE95CEAED}"/>
              </a:ext>
            </a:extLst>
          </p:cNvPr>
          <p:cNvSpPr>
            <a:spLocks noGrp="1"/>
          </p:cNvSpPr>
          <p:nvPr>
            <p:ph type="sldNum" sz="quarter" idx="11"/>
          </p:nvPr>
        </p:nvSpPr>
        <p:spPr/>
        <p:txBody>
          <a:bodyPr/>
          <a:lstStyle>
            <a:lvl1pPr>
              <a:defRPr/>
            </a:lvl1pPr>
          </a:lstStyle>
          <a:p>
            <a:fld id="{5161DF78-4C93-42EB-B95A-C52B40BFE2AB}" type="slidenum">
              <a:rPr lang="en-US" altLang="en-US"/>
              <a:pPr/>
              <a:t>‹#›</a:t>
            </a:fld>
            <a:endParaRPr lang="en-US" altLang="en-US"/>
          </a:p>
        </p:txBody>
      </p:sp>
    </p:spTree>
    <p:extLst>
      <p:ext uri="{BB962C8B-B14F-4D97-AF65-F5344CB8AC3E}">
        <p14:creationId xmlns:p14="http://schemas.microsoft.com/office/powerpoint/2010/main" val="2812803898"/>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9FCA4-52FF-4C0E-84C2-5CED1F78D9CC}"/>
              </a:ext>
            </a:extLst>
          </p:cNvPr>
          <p:cNvSpPr>
            <a:spLocks noGrp="1"/>
          </p:cNvSpPr>
          <p:nvPr>
            <p:ph type="title" orient="vert"/>
          </p:nvPr>
        </p:nvSpPr>
        <p:spPr>
          <a:xfrm>
            <a:off x="8124548" y="228601"/>
            <a:ext cx="3508653" cy="2557463"/>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FD5BB9-F613-46C0-962C-9A825494B9FF}"/>
              </a:ext>
            </a:extLst>
          </p:cNvPr>
          <p:cNvSpPr>
            <a:spLocks noGrp="1"/>
          </p:cNvSpPr>
          <p:nvPr>
            <p:ph type="body" orient="vert" idx="1"/>
          </p:nvPr>
        </p:nvSpPr>
        <p:spPr>
          <a:xfrm>
            <a:off x="-1314026" y="228601"/>
            <a:ext cx="9962727" cy="2557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a:extLst>
              <a:ext uri="{FF2B5EF4-FFF2-40B4-BE49-F238E27FC236}">
                <a16:creationId xmlns:a16="http://schemas.microsoft.com/office/drawing/2014/main" id="{0277F3A9-741F-42CB-BA7F-7FE76E5502CF}"/>
              </a:ext>
            </a:extLst>
          </p:cNvPr>
          <p:cNvSpPr>
            <a:spLocks noGrp="1"/>
          </p:cNvSpPr>
          <p:nvPr>
            <p:ph type="ftr" sz="quarter" idx="10"/>
          </p:nvPr>
        </p:nvSpPr>
        <p:spPr/>
        <p:txBody>
          <a:bodyPr/>
          <a:lstStyle>
            <a:lvl1pPr>
              <a:defRPr/>
            </a:lvl1pPr>
          </a:lstStyle>
          <a:p>
            <a:r>
              <a:rPr lang="en-US" altLang="en-US"/>
              <a:t>Gate-Level Minimization</a:t>
            </a:r>
          </a:p>
        </p:txBody>
      </p:sp>
      <p:sp>
        <p:nvSpPr>
          <p:cNvPr id="5" name="Slide Number Placeholder 4">
            <a:extLst>
              <a:ext uri="{FF2B5EF4-FFF2-40B4-BE49-F238E27FC236}">
                <a16:creationId xmlns:a16="http://schemas.microsoft.com/office/drawing/2014/main" id="{741392A8-DCE5-4BCA-8D66-50E59D3645FF}"/>
              </a:ext>
            </a:extLst>
          </p:cNvPr>
          <p:cNvSpPr>
            <a:spLocks noGrp="1"/>
          </p:cNvSpPr>
          <p:nvPr>
            <p:ph type="sldNum" sz="quarter" idx="11"/>
          </p:nvPr>
        </p:nvSpPr>
        <p:spPr/>
        <p:txBody>
          <a:bodyPr/>
          <a:lstStyle>
            <a:lvl1pPr>
              <a:defRPr/>
            </a:lvl1pPr>
          </a:lstStyle>
          <a:p>
            <a:fld id="{3B05A849-7170-4FCA-84FF-9EA3D9E60038}" type="slidenum">
              <a:rPr lang="en-US" altLang="en-US"/>
              <a:pPr/>
              <a:t>‹#›</a:t>
            </a:fld>
            <a:endParaRPr lang="en-US" altLang="en-US"/>
          </a:p>
        </p:txBody>
      </p:sp>
    </p:spTree>
    <p:extLst>
      <p:ext uri="{BB962C8B-B14F-4D97-AF65-F5344CB8AC3E}">
        <p14:creationId xmlns:p14="http://schemas.microsoft.com/office/powerpoint/2010/main" val="2095330476"/>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D253-EDB5-4B8B-BEC5-4C1B287D5384}"/>
              </a:ext>
            </a:extLst>
          </p:cNvPr>
          <p:cNvSpPr>
            <a:spLocks noGrp="1"/>
          </p:cNvSpPr>
          <p:nvPr>
            <p:ph type="title"/>
          </p:nvPr>
        </p:nvSpPr>
        <p:spPr>
          <a:xfrm>
            <a:off x="508000" y="228600"/>
            <a:ext cx="11125200" cy="75088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90931-8676-4AE8-98BA-DAA3B85A0019}"/>
              </a:ext>
            </a:extLst>
          </p:cNvPr>
          <p:cNvSpPr>
            <a:spLocks noGrp="1"/>
          </p:cNvSpPr>
          <p:nvPr>
            <p:ph type="body" sz="half" idx="1"/>
          </p:nvPr>
        </p:nvSpPr>
        <p:spPr>
          <a:xfrm>
            <a:off x="508000" y="1416051"/>
            <a:ext cx="5461000" cy="2862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0BF90A-779A-4877-B1DC-95B39DAC99C3}"/>
              </a:ext>
            </a:extLst>
          </p:cNvPr>
          <p:cNvSpPr>
            <a:spLocks noGrp="1"/>
          </p:cNvSpPr>
          <p:nvPr>
            <p:ph sz="half" idx="2"/>
          </p:nvPr>
        </p:nvSpPr>
        <p:spPr>
          <a:xfrm>
            <a:off x="6172200" y="1416051"/>
            <a:ext cx="5461000" cy="2862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0A6343DE-151D-4185-B3DB-013AD62ED347}"/>
              </a:ext>
            </a:extLst>
          </p:cNvPr>
          <p:cNvSpPr>
            <a:spLocks noGrp="1"/>
          </p:cNvSpPr>
          <p:nvPr>
            <p:ph type="ftr" sz="quarter" idx="10"/>
          </p:nvPr>
        </p:nvSpPr>
        <p:spPr>
          <a:xfrm>
            <a:off x="0" y="6553200"/>
            <a:ext cx="3860800" cy="457200"/>
          </a:xfrm>
        </p:spPr>
        <p:txBody>
          <a:bodyPr/>
          <a:lstStyle>
            <a:lvl1pPr>
              <a:defRPr/>
            </a:lvl1pPr>
          </a:lstStyle>
          <a:p>
            <a:r>
              <a:rPr lang="en-US" altLang="en-US"/>
              <a:t>Gate-Level Minimization</a:t>
            </a:r>
          </a:p>
        </p:txBody>
      </p:sp>
      <p:sp>
        <p:nvSpPr>
          <p:cNvPr id="6" name="Slide Number Placeholder 5">
            <a:extLst>
              <a:ext uri="{FF2B5EF4-FFF2-40B4-BE49-F238E27FC236}">
                <a16:creationId xmlns:a16="http://schemas.microsoft.com/office/drawing/2014/main" id="{931C7E39-6CD8-4497-91A7-D0D96442A74F}"/>
              </a:ext>
            </a:extLst>
          </p:cNvPr>
          <p:cNvSpPr>
            <a:spLocks noGrp="1"/>
          </p:cNvSpPr>
          <p:nvPr>
            <p:ph type="sldNum" sz="quarter" idx="11"/>
          </p:nvPr>
        </p:nvSpPr>
        <p:spPr>
          <a:xfrm>
            <a:off x="9652000" y="6553200"/>
            <a:ext cx="2540000" cy="457200"/>
          </a:xfrm>
        </p:spPr>
        <p:txBody>
          <a:bodyPr/>
          <a:lstStyle>
            <a:lvl1pPr>
              <a:defRPr/>
            </a:lvl1pPr>
          </a:lstStyle>
          <a:p>
            <a:fld id="{58406384-902D-4D1F-8E22-74B9DAF74706}" type="slidenum">
              <a:rPr lang="en-US" altLang="en-US"/>
              <a:pPr/>
              <a:t>‹#›</a:t>
            </a:fld>
            <a:endParaRPr lang="en-US" altLang="en-US"/>
          </a:p>
        </p:txBody>
      </p:sp>
    </p:spTree>
    <p:extLst>
      <p:ext uri="{BB962C8B-B14F-4D97-AF65-F5344CB8AC3E}">
        <p14:creationId xmlns:p14="http://schemas.microsoft.com/office/powerpoint/2010/main" val="316071421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04D6-7A49-4351-B338-E5DADA539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4C97DF-6A13-4A61-8D6F-5FFA957E1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2DACE-957F-4BD1-97A0-8F73A5CD56A1}"/>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5" name="Footer Placeholder 4">
            <a:extLst>
              <a:ext uri="{FF2B5EF4-FFF2-40B4-BE49-F238E27FC236}">
                <a16:creationId xmlns:a16="http://schemas.microsoft.com/office/drawing/2014/main" id="{A66DFEA5-ACE1-4CCD-9CC3-CD8449A88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43D6F-D5BE-4105-8BC5-E9F69E4776C6}"/>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93223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9FF-89BF-4F43-8E76-7B4F0525E5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1BEC76-2C5C-41A7-9781-70C6E21B1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8A41BC-8B51-4EA7-95E9-B659F2306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EC86E3-4E8A-45A1-AC87-DC77FB602598}"/>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6" name="Footer Placeholder 5">
            <a:extLst>
              <a:ext uri="{FF2B5EF4-FFF2-40B4-BE49-F238E27FC236}">
                <a16:creationId xmlns:a16="http://schemas.microsoft.com/office/drawing/2014/main" id="{0F40B572-9D0A-4A47-AA9D-73B8A37030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5D33AD-B413-436E-B0CF-C2EF3A91C04C}"/>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235150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2AFE-BB37-4F4A-9D64-E3D6C61786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763F2-02ED-44F2-B129-50AD43F23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E6742-1B09-4C34-A5BF-CBC26B761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C2072C-B766-412F-836F-59AC51CBD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CBF5C-8BCB-43F0-B33E-912937C864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DD25A-4E63-40FD-860B-B161DF9CAFCF}"/>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8" name="Footer Placeholder 7">
            <a:extLst>
              <a:ext uri="{FF2B5EF4-FFF2-40B4-BE49-F238E27FC236}">
                <a16:creationId xmlns:a16="http://schemas.microsoft.com/office/drawing/2014/main" id="{E48D6E3C-B7D5-43E3-8B5A-8A58BC7CAD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707273-1F69-4151-B7C8-0B0E2B1F574B}"/>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349865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2F9E-996E-44B2-951B-0068311BA4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AEB706-449A-4859-A586-294294DD255F}"/>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4" name="Footer Placeholder 3">
            <a:extLst>
              <a:ext uri="{FF2B5EF4-FFF2-40B4-BE49-F238E27FC236}">
                <a16:creationId xmlns:a16="http://schemas.microsoft.com/office/drawing/2014/main" id="{135F23B2-ED86-4A0E-876D-1E6E4E4B54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E0519C-8276-418D-B23B-4FA842B5198B}"/>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154721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8662A3-269D-4883-9BB9-773582CEB488}"/>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3" name="Footer Placeholder 2">
            <a:extLst>
              <a:ext uri="{FF2B5EF4-FFF2-40B4-BE49-F238E27FC236}">
                <a16:creationId xmlns:a16="http://schemas.microsoft.com/office/drawing/2014/main" id="{15F68BA2-1BB3-4456-AE54-200CE5FF1D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92DFAA-6C9E-433C-A96B-E6B1E180694F}"/>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260398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9900-912B-42B6-AA7B-10435EC9D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79A699-756D-4010-85B4-A1D18CC77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0DC48A-80C0-49B4-BB77-F37C59176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324C5-B711-41D9-A809-31C941BD66ED}"/>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6" name="Footer Placeholder 5">
            <a:extLst>
              <a:ext uri="{FF2B5EF4-FFF2-40B4-BE49-F238E27FC236}">
                <a16:creationId xmlns:a16="http://schemas.microsoft.com/office/drawing/2014/main" id="{2000706C-2BA6-4410-93A1-15C59F248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861CC-7F77-40D3-A1B4-BBEF146757A8}"/>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312513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4958-40AD-412E-B260-A41429500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BAE517-3167-4B49-8A4F-C2BACDF4D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F69196-03C7-4EE1-8198-B67158D0F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DAB29-837E-426F-A8D0-34C5CCF91F8E}"/>
              </a:ext>
            </a:extLst>
          </p:cNvPr>
          <p:cNvSpPr>
            <a:spLocks noGrp="1"/>
          </p:cNvSpPr>
          <p:nvPr>
            <p:ph type="dt" sz="half" idx="10"/>
          </p:nvPr>
        </p:nvSpPr>
        <p:spPr/>
        <p:txBody>
          <a:bodyPr/>
          <a:lstStyle/>
          <a:p>
            <a:fld id="{5AABAC12-C546-4624-8707-28BC7D6C3A6E}" type="datetimeFigureOut">
              <a:rPr lang="en-IN" smtClean="0"/>
              <a:t>21-04-2022</a:t>
            </a:fld>
            <a:endParaRPr lang="en-IN"/>
          </a:p>
        </p:txBody>
      </p:sp>
      <p:sp>
        <p:nvSpPr>
          <p:cNvPr id="6" name="Footer Placeholder 5">
            <a:extLst>
              <a:ext uri="{FF2B5EF4-FFF2-40B4-BE49-F238E27FC236}">
                <a16:creationId xmlns:a16="http://schemas.microsoft.com/office/drawing/2014/main" id="{45A3B4A6-D364-4BD1-B7A6-C4F07A585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B90E7-7D60-4B3C-8D86-61915E030058}"/>
              </a:ext>
            </a:extLst>
          </p:cNvPr>
          <p:cNvSpPr>
            <a:spLocks noGrp="1"/>
          </p:cNvSpPr>
          <p:nvPr>
            <p:ph type="sldNum" sz="quarter" idx="12"/>
          </p:nvPr>
        </p:nvSpPr>
        <p:spPr/>
        <p:txBody>
          <a:bodyPr/>
          <a:lstStyle/>
          <a:p>
            <a:fld id="{EC4EAEA4-F5E4-4452-8516-7159AB4AAF5F}" type="slidenum">
              <a:rPr lang="en-IN" smtClean="0"/>
              <a:t>‹#›</a:t>
            </a:fld>
            <a:endParaRPr lang="en-IN"/>
          </a:p>
        </p:txBody>
      </p:sp>
    </p:spTree>
    <p:extLst>
      <p:ext uri="{BB962C8B-B14F-4D97-AF65-F5344CB8AC3E}">
        <p14:creationId xmlns:p14="http://schemas.microsoft.com/office/powerpoint/2010/main" val="80704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43E31-A3FA-4C47-923E-E4656470D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8D508F-C681-4C37-A31D-AF2DAFCB98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D48FA-1877-45AE-87CA-BC4D19AFB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BAC12-C546-4624-8707-28BC7D6C3A6E}" type="datetimeFigureOut">
              <a:rPr lang="en-IN" smtClean="0"/>
              <a:t>21-04-2022</a:t>
            </a:fld>
            <a:endParaRPr lang="en-IN"/>
          </a:p>
        </p:txBody>
      </p:sp>
      <p:sp>
        <p:nvSpPr>
          <p:cNvPr id="5" name="Footer Placeholder 4">
            <a:extLst>
              <a:ext uri="{FF2B5EF4-FFF2-40B4-BE49-F238E27FC236}">
                <a16:creationId xmlns:a16="http://schemas.microsoft.com/office/drawing/2014/main" id="{FD9FE476-AF23-43C0-BB67-1D2E9F502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76D3E7-B57C-4E86-9C3E-39F036481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EAEA4-F5E4-4452-8516-7159AB4AAF5F}" type="slidenum">
              <a:rPr lang="en-IN" smtClean="0"/>
              <a:t>‹#›</a:t>
            </a:fld>
            <a:endParaRPr lang="en-IN"/>
          </a:p>
        </p:txBody>
      </p:sp>
    </p:spTree>
    <p:extLst>
      <p:ext uri="{BB962C8B-B14F-4D97-AF65-F5344CB8AC3E}">
        <p14:creationId xmlns:p14="http://schemas.microsoft.com/office/powerpoint/2010/main" val="258420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965C48C-BE96-4C9C-930D-C3AFC0160E6F}"/>
              </a:ext>
            </a:extLst>
          </p:cNvPr>
          <p:cNvSpPr>
            <a:spLocks noGrp="1" noChangeArrowheads="1"/>
          </p:cNvSpPr>
          <p:nvPr>
            <p:ph type="title"/>
          </p:nvPr>
        </p:nvSpPr>
        <p:spPr bwMode="auto">
          <a:xfrm>
            <a:off x="508000" y="228600"/>
            <a:ext cx="111252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a:t>
            </a:r>
          </a:p>
        </p:txBody>
      </p:sp>
      <p:sp>
        <p:nvSpPr>
          <p:cNvPr id="93187" name="Rectangle 3">
            <a:extLst>
              <a:ext uri="{FF2B5EF4-FFF2-40B4-BE49-F238E27FC236}">
                <a16:creationId xmlns:a16="http://schemas.microsoft.com/office/drawing/2014/main" id="{7083C7F4-1458-4DF4-B412-88B6ABF5B4FB}"/>
              </a:ext>
            </a:extLst>
          </p:cNvPr>
          <p:cNvSpPr>
            <a:spLocks noGrp="1" noChangeArrowheads="1"/>
          </p:cNvSpPr>
          <p:nvPr>
            <p:ph type="body" idx="1"/>
          </p:nvPr>
        </p:nvSpPr>
        <p:spPr bwMode="auto">
          <a:xfrm>
            <a:off x="508000" y="1416051"/>
            <a:ext cx="11125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p:txBody>
      </p:sp>
      <p:sp>
        <p:nvSpPr>
          <p:cNvPr id="93189" name="Rectangle 5">
            <a:extLst>
              <a:ext uri="{FF2B5EF4-FFF2-40B4-BE49-F238E27FC236}">
                <a16:creationId xmlns:a16="http://schemas.microsoft.com/office/drawing/2014/main" id="{2619C207-A26A-4019-A888-352AD1CD086A}"/>
              </a:ext>
            </a:extLst>
          </p:cNvPr>
          <p:cNvSpPr>
            <a:spLocks noGrp="1" noChangeArrowheads="1"/>
          </p:cNvSpPr>
          <p:nvPr>
            <p:ph type="ftr" sz="quarter" idx="3"/>
          </p:nvPr>
        </p:nvSpPr>
        <p:spPr bwMode="auto">
          <a:xfrm>
            <a:off x="0" y="65532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Times New Roman" panose="02020603050405020304" pitchFamily="18" charset="0"/>
              </a:defRPr>
            </a:lvl1pPr>
          </a:lstStyle>
          <a:p>
            <a:r>
              <a:rPr lang="en-US" altLang="en-US"/>
              <a:t>Gate-Level Minimization</a:t>
            </a:r>
          </a:p>
        </p:txBody>
      </p:sp>
      <p:sp>
        <p:nvSpPr>
          <p:cNvPr id="93190" name="Rectangle 6">
            <a:extLst>
              <a:ext uri="{FF2B5EF4-FFF2-40B4-BE49-F238E27FC236}">
                <a16:creationId xmlns:a16="http://schemas.microsoft.com/office/drawing/2014/main" id="{1592EC50-9D1C-4C58-9074-9636725D29D1}"/>
              </a:ext>
            </a:extLst>
          </p:cNvPr>
          <p:cNvSpPr>
            <a:spLocks noGrp="1" noChangeArrowheads="1"/>
          </p:cNvSpPr>
          <p:nvPr>
            <p:ph type="sldNum" sz="quarter" idx="4"/>
          </p:nvPr>
        </p:nvSpPr>
        <p:spPr bwMode="auto">
          <a:xfrm>
            <a:off x="9652000" y="65532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B66AAFD5-A3AB-4CBB-9209-77E0F26DD5B8}" type="slidenum">
              <a:rPr lang="en-US" altLang="en-US"/>
              <a:pPr/>
              <a:t>‹#›</a:t>
            </a:fld>
            <a:endParaRPr lang="en-US" altLang="en-US"/>
          </a:p>
        </p:txBody>
      </p:sp>
    </p:spTree>
    <p:extLst>
      <p:ext uri="{BB962C8B-B14F-4D97-AF65-F5344CB8AC3E}">
        <p14:creationId xmlns:p14="http://schemas.microsoft.com/office/powerpoint/2010/main" val="197427965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hf hdr="0" dt="0"/>
  <p:txStyles>
    <p:titleStyle>
      <a:lvl1pPr algn="l" rtl="0" eaLnBrk="0" fontAlgn="base" hangingPunct="0">
        <a:lnSpc>
          <a:spcPct val="90000"/>
        </a:lnSpc>
        <a:spcBef>
          <a:spcPct val="0"/>
        </a:spcBef>
        <a:spcAft>
          <a:spcPct val="0"/>
        </a:spcAft>
        <a:defRPr sz="48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5pPr>
      <a:lvl6pPr marL="4572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6pPr>
      <a:lvl7pPr marL="9144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7pPr>
      <a:lvl8pPr marL="13716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8pPr>
      <a:lvl9pPr marL="18288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9pPr>
    </p:titleStyle>
    <p:bodyStyle>
      <a:lvl1pPr marL="546100" indent="-546100" algn="l" rtl="0" eaLnBrk="0" fontAlgn="base" hangingPunct="0">
        <a:lnSpc>
          <a:spcPct val="90000"/>
        </a:lnSpc>
        <a:spcBef>
          <a:spcPct val="30000"/>
        </a:spcBef>
        <a:spcAft>
          <a:spcPct val="0"/>
        </a:spcAft>
        <a:buClr>
          <a:schemeClr val="tx2"/>
        </a:buClr>
        <a:buSzPct val="75000"/>
        <a:buFont typeface="Wingdings" panose="05000000000000000000" pitchFamily="2" charset="2"/>
        <a:buChar char="u"/>
        <a:defRPr sz="3200" b="1" kern="1200">
          <a:solidFill>
            <a:schemeClr val="tx1"/>
          </a:solidFill>
          <a:effectLst>
            <a:outerShdw blurRad="38100" dist="38100" dir="2700000" algn="tl">
              <a:srgbClr val="000000"/>
            </a:outerShdw>
          </a:effectLst>
          <a:latin typeface="+mn-lt"/>
          <a:ea typeface="+mn-ea"/>
          <a:cs typeface="+mn-cs"/>
        </a:defRPr>
      </a:lvl1pPr>
      <a:lvl2pPr marL="1000125" indent="-452438"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400" b="1" kern="1200">
          <a:solidFill>
            <a:schemeClr val="tx2"/>
          </a:solidFill>
          <a:effectLst>
            <a:outerShdw blurRad="38100" dist="38100" dir="2700000" algn="tl">
              <a:srgbClr val="000000"/>
            </a:outerShdw>
          </a:effectLst>
          <a:latin typeface="+mn-lt"/>
          <a:ea typeface="+mn-ea"/>
          <a:cs typeface="+mn-cs"/>
        </a:defRPr>
      </a:lvl2pPr>
      <a:lvl3pPr marL="1468438" indent="-466725" algn="l" rtl="0" eaLnBrk="0" fontAlgn="base" hangingPunct="0">
        <a:lnSpc>
          <a:spcPct val="90000"/>
        </a:lnSpc>
        <a:spcBef>
          <a:spcPct val="30000"/>
        </a:spcBef>
        <a:spcAft>
          <a:spcPct val="0"/>
        </a:spcAft>
        <a:buClr>
          <a:schemeClr val="tx2"/>
        </a:buClr>
        <a:buSzPct val="75000"/>
        <a:buFont typeface="Wingdings" panose="05000000000000000000" pitchFamily="2" charset="2"/>
        <a:buChar char="ü"/>
        <a:defRPr sz="2200" b="1" kern="1200">
          <a:solidFill>
            <a:schemeClr val="tx1"/>
          </a:solidFill>
          <a:effectLst>
            <a:outerShdw blurRad="38100" dist="38100" dir="2700000" algn="tl">
              <a:srgbClr val="000000"/>
            </a:outerShdw>
          </a:effectLst>
          <a:latin typeface="+mn-lt"/>
          <a:ea typeface="+mn-ea"/>
          <a:cs typeface="+mn-cs"/>
        </a:defRPr>
      </a:lvl3pPr>
      <a:lvl4pPr marL="1920875" indent="-450850"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800" b="1" kern="1200">
          <a:solidFill>
            <a:schemeClr val="tx1"/>
          </a:solidFill>
          <a:effectLst>
            <a:outerShdw blurRad="38100" dist="38100" dir="2700000" algn="tl">
              <a:srgbClr val="000000"/>
            </a:outerShdw>
          </a:effectLst>
          <a:latin typeface="+mn-lt"/>
          <a:ea typeface="+mn-ea"/>
          <a:cs typeface="+mn-cs"/>
        </a:defRPr>
      </a:lvl4pPr>
      <a:lvl5pPr marL="2389188" indent="-466725"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8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6.wmf"/><Relationship Id="rId4" Type="http://schemas.openxmlformats.org/officeDocument/2006/relationships/oleObject" Target="../embeddings/oleObject7.bin"/><Relationship Id="rId9" Type="http://schemas.openxmlformats.org/officeDocument/2006/relationships/image" Target="../media/image18.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15.bin"/><Relationship Id="rId18" Type="http://schemas.openxmlformats.org/officeDocument/2006/relationships/image" Target="../media/image26.wmf"/><Relationship Id="rId26" Type="http://schemas.openxmlformats.org/officeDocument/2006/relationships/image" Target="../media/image30.wmf"/><Relationship Id="rId3" Type="http://schemas.openxmlformats.org/officeDocument/2006/relationships/oleObject" Target="../embeddings/oleObject10.bin"/><Relationship Id="rId21" Type="http://schemas.openxmlformats.org/officeDocument/2006/relationships/oleObject" Target="../embeddings/oleObject19.bin"/><Relationship Id="rId34" Type="http://schemas.openxmlformats.org/officeDocument/2006/relationships/image" Target="../media/image34.wmf"/><Relationship Id="rId7" Type="http://schemas.openxmlformats.org/officeDocument/2006/relationships/oleObject" Target="../embeddings/oleObject12.bin"/><Relationship Id="rId12" Type="http://schemas.openxmlformats.org/officeDocument/2006/relationships/image" Target="../media/image23.wmf"/><Relationship Id="rId17" Type="http://schemas.openxmlformats.org/officeDocument/2006/relationships/oleObject" Target="../embeddings/oleObject17.bin"/><Relationship Id="rId25" Type="http://schemas.openxmlformats.org/officeDocument/2006/relationships/oleObject" Target="../embeddings/oleObject21.bin"/><Relationship Id="rId33"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29" Type="http://schemas.openxmlformats.org/officeDocument/2006/relationships/oleObject" Target="../embeddings/oleObject23.bin"/><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14.bin"/><Relationship Id="rId24" Type="http://schemas.openxmlformats.org/officeDocument/2006/relationships/image" Target="../media/image29.wmf"/><Relationship Id="rId32" Type="http://schemas.openxmlformats.org/officeDocument/2006/relationships/image" Target="../media/image33.w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28" Type="http://schemas.openxmlformats.org/officeDocument/2006/relationships/image" Target="../media/image31.wmf"/><Relationship Id="rId10" Type="http://schemas.openxmlformats.org/officeDocument/2006/relationships/image" Target="../media/image22.wmf"/><Relationship Id="rId19" Type="http://schemas.openxmlformats.org/officeDocument/2006/relationships/oleObject" Target="../embeddings/oleObject18.bin"/><Relationship Id="rId31" Type="http://schemas.openxmlformats.org/officeDocument/2006/relationships/oleObject" Target="../embeddings/oleObject24.bin"/><Relationship Id="rId4" Type="http://schemas.openxmlformats.org/officeDocument/2006/relationships/image" Target="../media/image19.wmf"/><Relationship Id="rId9" Type="http://schemas.openxmlformats.org/officeDocument/2006/relationships/oleObject" Target="../embeddings/oleObject13.bin"/><Relationship Id="rId14" Type="http://schemas.openxmlformats.org/officeDocument/2006/relationships/image" Target="../media/image24.wmf"/><Relationship Id="rId22" Type="http://schemas.openxmlformats.org/officeDocument/2006/relationships/image" Target="../media/image28.wmf"/><Relationship Id="rId27" Type="http://schemas.openxmlformats.org/officeDocument/2006/relationships/oleObject" Target="../embeddings/oleObject22.bin"/><Relationship Id="rId30" Type="http://schemas.openxmlformats.org/officeDocument/2006/relationships/image" Target="../media/image32.wmf"/><Relationship Id="rId8" Type="http://schemas.openxmlformats.org/officeDocument/2006/relationships/image" Target="../media/image2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9.wmf"/><Relationship Id="rId3" Type="http://schemas.openxmlformats.org/officeDocument/2006/relationships/notesSlide" Target="../notesSlides/notesSlide14.xml"/><Relationship Id="rId7" Type="http://schemas.openxmlformats.org/officeDocument/2006/relationships/image" Target="../media/image36.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7.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7.wmf"/><Relationship Id="rId1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5.xml"/><Relationship Id="rId7"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33.bin"/><Relationship Id="rId5" Type="http://schemas.openxmlformats.org/officeDocument/2006/relationships/image" Target="../media/image40.wmf"/><Relationship Id="rId4" Type="http://schemas.openxmlformats.org/officeDocument/2006/relationships/oleObject" Target="../embeddings/oleObject32.bin"/><Relationship Id="rId9" Type="http://schemas.openxmlformats.org/officeDocument/2006/relationships/image" Target="../media/image42.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6.xml"/><Relationship Id="rId7" Type="http://schemas.openxmlformats.org/officeDocument/2006/relationships/image" Target="../media/image44.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36.bin"/><Relationship Id="rId5" Type="http://schemas.openxmlformats.org/officeDocument/2006/relationships/image" Target="../media/image43.wmf"/><Relationship Id="rId4" Type="http://schemas.openxmlformats.org/officeDocument/2006/relationships/oleObject" Target="../embeddings/oleObject35.bin"/><Relationship Id="rId9" Type="http://schemas.openxmlformats.org/officeDocument/2006/relationships/image" Target="../media/image4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9.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53.png"/><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52.wmf"/><Relationship Id="rId5" Type="http://schemas.openxmlformats.org/officeDocument/2006/relationships/oleObject" Target="../embeddings/oleObject44.bin"/><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5.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4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4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44.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a:extLst>
              <a:ext uri="{FF2B5EF4-FFF2-40B4-BE49-F238E27FC236}">
                <a16:creationId xmlns:a16="http://schemas.microsoft.com/office/drawing/2014/main" id="{CAA68A21-F810-4FCD-BE7C-2B06B7089A12}"/>
              </a:ext>
            </a:extLst>
          </p:cNvPr>
          <p:cNvSpPr>
            <a:spLocks noGrp="1" noChangeArrowheads="1"/>
          </p:cNvSpPr>
          <p:nvPr>
            <p:ph type="title"/>
          </p:nvPr>
        </p:nvSpPr>
        <p:spPr>
          <a:xfrm>
            <a:off x="838200" y="365126"/>
            <a:ext cx="2362200" cy="742706"/>
          </a:xfrm>
        </p:spPr>
        <p:txBody>
          <a:bodyPr/>
          <a:lstStyle/>
          <a:p>
            <a:r>
              <a:rPr lang="en-US" altLang="en-US" dirty="0"/>
              <a:t>Gates</a:t>
            </a:r>
          </a:p>
        </p:txBody>
      </p:sp>
      <p:sp>
        <p:nvSpPr>
          <p:cNvPr id="139271" name="Rectangle 7">
            <a:extLst>
              <a:ext uri="{FF2B5EF4-FFF2-40B4-BE49-F238E27FC236}">
                <a16:creationId xmlns:a16="http://schemas.microsoft.com/office/drawing/2014/main" id="{993E946F-6EB0-414C-9417-C186EA71C6A2}"/>
              </a:ext>
            </a:extLst>
          </p:cNvPr>
          <p:cNvSpPr>
            <a:spLocks noGrp="1" noChangeArrowheads="1"/>
          </p:cNvSpPr>
          <p:nvPr>
            <p:ph type="body" idx="1"/>
          </p:nvPr>
        </p:nvSpPr>
        <p:spPr>
          <a:xfrm>
            <a:off x="838200" y="1254368"/>
            <a:ext cx="9653954" cy="3180472"/>
          </a:xfrm>
        </p:spPr>
        <p:txBody>
          <a:bodyPr>
            <a:normAutofit lnSpcReduction="10000"/>
          </a:bodyPr>
          <a:lstStyle/>
          <a:p>
            <a:pPr>
              <a:lnSpc>
                <a:spcPct val="90000"/>
              </a:lnSpc>
              <a:buFontTx/>
              <a:buNone/>
            </a:pPr>
            <a:r>
              <a:rPr lang="en-US" altLang="en-US" dirty="0"/>
              <a:t>Six types of gates</a:t>
            </a:r>
          </a:p>
          <a:p>
            <a:pPr lvl="1">
              <a:lnSpc>
                <a:spcPct val="90000"/>
              </a:lnSpc>
            </a:pPr>
            <a:r>
              <a:rPr lang="en-US" altLang="en-US" dirty="0"/>
              <a:t>NOT</a:t>
            </a:r>
          </a:p>
          <a:p>
            <a:pPr lvl="1">
              <a:lnSpc>
                <a:spcPct val="90000"/>
              </a:lnSpc>
            </a:pPr>
            <a:r>
              <a:rPr lang="en-US" altLang="en-US" dirty="0"/>
              <a:t>AND</a:t>
            </a:r>
          </a:p>
          <a:p>
            <a:pPr lvl="1">
              <a:lnSpc>
                <a:spcPct val="90000"/>
              </a:lnSpc>
            </a:pPr>
            <a:r>
              <a:rPr lang="en-US" altLang="en-US" dirty="0"/>
              <a:t>OR</a:t>
            </a:r>
          </a:p>
          <a:p>
            <a:pPr lvl="1">
              <a:lnSpc>
                <a:spcPct val="90000"/>
              </a:lnSpc>
            </a:pPr>
            <a:r>
              <a:rPr lang="en-US" altLang="en-US" dirty="0"/>
              <a:t>NAND</a:t>
            </a:r>
          </a:p>
          <a:p>
            <a:pPr lvl="1"/>
            <a:r>
              <a:rPr lang="en-US" altLang="en-US" dirty="0"/>
              <a:t>NOR</a:t>
            </a:r>
          </a:p>
          <a:p>
            <a:pPr lvl="1"/>
            <a:r>
              <a:rPr lang="en-US" altLang="en-US" dirty="0"/>
              <a:t>EX-OR</a:t>
            </a:r>
          </a:p>
          <a:p>
            <a:pPr lvl="1">
              <a:lnSpc>
                <a:spcPct val="90000"/>
              </a:lnSpc>
            </a:pPr>
            <a:r>
              <a:rPr lang="en-US" altLang="en-US" dirty="0"/>
              <a:t>EX-NOR</a:t>
            </a:r>
          </a:p>
        </p:txBody>
      </p:sp>
      <p:sp>
        <p:nvSpPr>
          <p:cNvPr id="6" name="TextBox 5">
            <a:extLst>
              <a:ext uri="{FF2B5EF4-FFF2-40B4-BE49-F238E27FC236}">
                <a16:creationId xmlns:a16="http://schemas.microsoft.com/office/drawing/2014/main" id="{39981E54-F400-4333-AB54-086D44B85DB9}"/>
              </a:ext>
            </a:extLst>
          </p:cNvPr>
          <p:cNvSpPr txBox="1"/>
          <p:nvPr/>
        </p:nvSpPr>
        <p:spPr>
          <a:xfrm>
            <a:off x="3941064" y="1254368"/>
            <a:ext cx="7863840" cy="1882567"/>
          </a:xfrm>
          <a:prstGeom prst="rect">
            <a:avLst/>
          </a:prstGeom>
          <a:noFill/>
        </p:spPr>
        <p:txBody>
          <a:bodyPr wrap="square">
            <a:spAutoFit/>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Basic Gates : NOT, AND, OR</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Universal Gates : NAND, NOR</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Special Gates Purpose Gates : Ex-OR, Ex-	NOR. They are used for arithmetic circuit, Comparators, code conversion, parity gen &amp; checker etc.  </a:t>
            </a:r>
          </a:p>
        </p:txBody>
      </p:sp>
      <p:sp>
        <p:nvSpPr>
          <p:cNvPr id="8" name="TextBox 7">
            <a:extLst>
              <a:ext uri="{FF2B5EF4-FFF2-40B4-BE49-F238E27FC236}">
                <a16:creationId xmlns:a16="http://schemas.microsoft.com/office/drawing/2014/main" id="{27A58B75-3CA0-490F-87B2-BDE0104B7363}"/>
              </a:ext>
            </a:extLst>
          </p:cNvPr>
          <p:cNvSpPr txBox="1"/>
          <p:nvPr/>
        </p:nvSpPr>
        <p:spPr>
          <a:xfrm>
            <a:off x="632460" y="4744548"/>
            <a:ext cx="10927080" cy="1114151"/>
          </a:xfrm>
          <a:prstGeom prst="rect">
            <a:avLst/>
          </a:prstGeom>
          <a:noFill/>
        </p:spPr>
        <p:txBody>
          <a:bodyPr wrap="square">
            <a:spAutoFit/>
          </a:bodyPr>
          <a:lstStyle/>
          <a:p>
            <a:pPr marL="55563" indent="-55563">
              <a:buNone/>
            </a:pPr>
            <a:r>
              <a:rPr lang="en-US" altLang="en-US" sz="2000" i="1" dirty="0"/>
              <a:t>How do we describe the behavior of gates and circuits?</a:t>
            </a:r>
            <a:endParaRPr lang="en-US" altLang="en-US" sz="2000" dirty="0"/>
          </a:p>
          <a:p>
            <a:pPr marL="55563" indent="-55563">
              <a:lnSpc>
                <a:spcPct val="70000"/>
              </a:lnSpc>
              <a:buNone/>
            </a:pPr>
            <a:r>
              <a:rPr lang="en-US" altLang="en-US" sz="2000" dirty="0">
                <a:solidFill>
                  <a:srgbClr val="3333FF"/>
                </a:solidFill>
              </a:rPr>
              <a:t>Boolean expressions :- </a:t>
            </a:r>
            <a:r>
              <a:rPr lang="en-US" altLang="en-US" sz="2000" dirty="0"/>
              <a:t>Uses Boolean algebra, a mathematical notation for expressing two-valued logic </a:t>
            </a:r>
          </a:p>
          <a:p>
            <a:pPr marL="55563" indent="-55563">
              <a:lnSpc>
                <a:spcPct val="80000"/>
              </a:lnSpc>
              <a:buNone/>
            </a:pPr>
            <a:r>
              <a:rPr lang="en-US" altLang="en-US" sz="2000" dirty="0">
                <a:solidFill>
                  <a:srgbClr val="3333FF"/>
                </a:solidFill>
              </a:rPr>
              <a:t>Logic diagrams :- </a:t>
            </a:r>
            <a:r>
              <a:rPr lang="en-US" altLang="en-US" sz="2000" dirty="0"/>
              <a:t>A graphical representation of a circuit; each gate has its own symbol</a:t>
            </a:r>
          </a:p>
          <a:p>
            <a:pPr marL="55563" indent="-55563">
              <a:lnSpc>
                <a:spcPct val="80000"/>
              </a:lnSpc>
              <a:buNone/>
            </a:pPr>
            <a:r>
              <a:rPr lang="en-US" altLang="en-US" sz="2000" dirty="0">
                <a:solidFill>
                  <a:srgbClr val="3333FF"/>
                </a:solidFill>
              </a:rPr>
              <a:t>Truth tables : </a:t>
            </a:r>
            <a:r>
              <a:rPr lang="en-US" altLang="en-US" sz="2000" dirty="0"/>
              <a:t>A table showing all possible input value and the associated output values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a:extLst>
              <a:ext uri="{FF2B5EF4-FFF2-40B4-BE49-F238E27FC236}">
                <a16:creationId xmlns:a16="http://schemas.microsoft.com/office/drawing/2014/main" id="{61C0CC58-1825-45CF-AFE3-F254E4C8E4EC}"/>
              </a:ext>
            </a:extLst>
          </p:cNvPr>
          <p:cNvSpPr>
            <a:spLocks noGrp="1" noChangeArrowheads="1"/>
          </p:cNvSpPr>
          <p:nvPr>
            <p:ph type="title"/>
          </p:nvPr>
        </p:nvSpPr>
        <p:spPr/>
        <p:txBody>
          <a:bodyPr/>
          <a:lstStyle/>
          <a:p>
            <a:r>
              <a:rPr lang="en-US" altLang="en-US"/>
              <a:t>Properties of Boolean Algebra</a:t>
            </a:r>
          </a:p>
        </p:txBody>
      </p:sp>
      <p:sp>
        <p:nvSpPr>
          <p:cNvPr id="151562" name="Text Box 10">
            <a:extLst>
              <a:ext uri="{FF2B5EF4-FFF2-40B4-BE49-F238E27FC236}">
                <a16:creationId xmlns:a16="http://schemas.microsoft.com/office/drawing/2014/main" id="{BDCE21F7-EA7B-4224-BFE4-5373832F5C50}"/>
              </a:ext>
            </a:extLst>
          </p:cNvPr>
          <p:cNvSpPr txBox="1">
            <a:spLocks noChangeArrowheads="1"/>
          </p:cNvSpPr>
          <p:nvPr/>
        </p:nvSpPr>
        <p:spPr bwMode="auto">
          <a:xfrm>
            <a:off x="1752600" y="48006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400">
              <a:latin typeface="Arial" panose="020B0604020202020204" pitchFamily="34" charset="0"/>
            </a:endParaRPr>
          </a:p>
        </p:txBody>
      </p:sp>
      <p:pic>
        <p:nvPicPr>
          <p:cNvPr id="151563" name="Picture 11">
            <a:extLst>
              <a:ext uri="{FF2B5EF4-FFF2-40B4-BE49-F238E27FC236}">
                <a16:creationId xmlns:a16="http://schemas.microsoft.com/office/drawing/2014/main" id="{9C8223D7-36BD-45BE-B06E-FDFD6D741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05050"/>
            <a:ext cx="7315200" cy="280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195B8E6-947D-4A25-A2C6-3798812E9255}"/>
              </a:ext>
            </a:extLst>
          </p:cNvPr>
          <p:cNvSpPr>
            <a:spLocks noGrp="1" noChangeArrowheads="1"/>
          </p:cNvSpPr>
          <p:nvPr>
            <p:ph type="title"/>
          </p:nvPr>
        </p:nvSpPr>
        <p:spPr/>
        <p:txBody>
          <a:bodyPr>
            <a:normAutofit/>
          </a:bodyPr>
          <a:lstStyle/>
          <a:p>
            <a:pPr algn="ctr"/>
            <a:r>
              <a:rPr lang="en-US" altLang="en-US" sz="3600" b="1" dirty="0"/>
              <a:t>Simplification Goals</a:t>
            </a:r>
            <a:endParaRPr lang="en-US" altLang="en-US" sz="5400" b="1" dirty="0"/>
          </a:p>
        </p:txBody>
      </p:sp>
      <p:sp>
        <p:nvSpPr>
          <p:cNvPr id="54275" name="Rectangle 3">
            <a:extLst>
              <a:ext uri="{FF2B5EF4-FFF2-40B4-BE49-F238E27FC236}">
                <a16:creationId xmlns:a16="http://schemas.microsoft.com/office/drawing/2014/main" id="{D09080FF-AE4D-43F7-AFBA-57E1B8A69626}"/>
              </a:ext>
            </a:extLst>
          </p:cNvPr>
          <p:cNvSpPr>
            <a:spLocks noGrp="1" noChangeArrowheads="1"/>
          </p:cNvSpPr>
          <p:nvPr>
            <p:ph type="body" idx="1"/>
          </p:nvPr>
        </p:nvSpPr>
        <p:spPr/>
        <p:txBody>
          <a:bodyPr/>
          <a:lstStyle/>
          <a:p>
            <a:r>
              <a:rPr lang="en-US" altLang="en-US" sz="2400" dirty="0"/>
              <a:t>Goal -- minimize the cost of realizing a switching function</a:t>
            </a:r>
          </a:p>
          <a:p>
            <a:r>
              <a:rPr lang="en-US" altLang="en-US" sz="2400" dirty="0"/>
              <a:t>Cost measures and other considerations</a:t>
            </a:r>
          </a:p>
          <a:p>
            <a:pPr lvl="1"/>
            <a:r>
              <a:rPr lang="en-US" altLang="en-US" sz="2000" dirty="0"/>
              <a:t>Number of gates</a:t>
            </a:r>
          </a:p>
          <a:p>
            <a:pPr lvl="1"/>
            <a:r>
              <a:rPr lang="en-US" altLang="en-US" sz="2000" dirty="0"/>
              <a:t>Number of levels</a:t>
            </a:r>
          </a:p>
          <a:p>
            <a:pPr lvl="1"/>
            <a:r>
              <a:rPr lang="en-US" altLang="en-US" sz="2000" dirty="0"/>
              <a:t>Gate fan in and/or fan out</a:t>
            </a:r>
          </a:p>
          <a:p>
            <a:pPr lvl="1"/>
            <a:r>
              <a:rPr lang="en-US" altLang="en-US" sz="2000" dirty="0"/>
              <a:t>Interconnection complexity</a:t>
            </a:r>
          </a:p>
          <a:p>
            <a:r>
              <a:rPr lang="en-US" altLang="en-US" sz="2400" dirty="0"/>
              <a:t>Two-level realizations</a:t>
            </a:r>
          </a:p>
          <a:p>
            <a:pPr lvl="1"/>
            <a:r>
              <a:rPr lang="en-US" altLang="en-US" sz="2000" dirty="0"/>
              <a:t>Minimize the number of gates (terms in switching function)</a:t>
            </a:r>
          </a:p>
          <a:p>
            <a:pPr lvl="1"/>
            <a:r>
              <a:rPr lang="en-US" altLang="en-US" sz="2000" dirty="0"/>
              <a:t>Minimize the fan in (literals in switching function)</a:t>
            </a:r>
          </a:p>
          <a:p>
            <a:pPr lvl="1"/>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9ACF254-6BF0-463B-98B0-1A8853443A37}"/>
              </a:ext>
            </a:extLst>
          </p:cNvPr>
          <p:cNvSpPr>
            <a:spLocks noGrp="1" noChangeArrowheads="1"/>
          </p:cNvSpPr>
          <p:nvPr>
            <p:ph type="title"/>
          </p:nvPr>
        </p:nvSpPr>
        <p:spPr/>
        <p:txBody>
          <a:bodyPr>
            <a:normAutofit/>
          </a:bodyPr>
          <a:lstStyle/>
          <a:p>
            <a:pPr algn="ctr"/>
            <a:r>
              <a:rPr lang="en-US" altLang="en-US" sz="4000" b="1" dirty="0"/>
              <a:t>Minimization Methods</a:t>
            </a:r>
            <a:endParaRPr lang="en-US" altLang="en-US" b="1" dirty="0"/>
          </a:p>
        </p:txBody>
      </p:sp>
      <p:sp>
        <p:nvSpPr>
          <p:cNvPr id="51203" name="Rectangle 3">
            <a:extLst>
              <a:ext uri="{FF2B5EF4-FFF2-40B4-BE49-F238E27FC236}">
                <a16:creationId xmlns:a16="http://schemas.microsoft.com/office/drawing/2014/main" id="{F73FD73B-9F39-4884-9D85-E84E3D3C8C56}"/>
              </a:ext>
            </a:extLst>
          </p:cNvPr>
          <p:cNvSpPr>
            <a:spLocks noGrp="1" noChangeArrowheads="1"/>
          </p:cNvSpPr>
          <p:nvPr>
            <p:ph type="body" idx="1"/>
          </p:nvPr>
        </p:nvSpPr>
        <p:spPr/>
        <p:txBody>
          <a:bodyPr/>
          <a:lstStyle/>
          <a:p>
            <a:r>
              <a:rPr lang="en-US" altLang="en-US" sz="2400"/>
              <a:t>Commonly used techniques</a:t>
            </a:r>
          </a:p>
          <a:p>
            <a:pPr lvl="1"/>
            <a:r>
              <a:rPr lang="en-US" altLang="en-US" sz="2000"/>
              <a:t>Boolean algebra postulates and theorems</a:t>
            </a:r>
          </a:p>
          <a:p>
            <a:pPr lvl="1"/>
            <a:r>
              <a:rPr lang="en-US" altLang="en-US" sz="2000"/>
              <a:t>Karnaugh maps</a:t>
            </a:r>
          </a:p>
          <a:p>
            <a:pPr lvl="1"/>
            <a:r>
              <a:rPr lang="en-US" altLang="en-US" sz="2000"/>
              <a:t>Quine-McCluskey method</a:t>
            </a:r>
          </a:p>
          <a:p>
            <a:pPr lvl="1"/>
            <a:r>
              <a:rPr lang="en-US" altLang="en-US" sz="2000"/>
              <a:t>Petrick’s method</a:t>
            </a:r>
          </a:p>
          <a:p>
            <a:pPr lvl="1"/>
            <a:r>
              <a:rPr lang="en-US" altLang="en-US" sz="2000"/>
              <a:t>Generalized concensus algorithm</a:t>
            </a:r>
          </a:p>
          <a:p>
            <a:r>
              <a:rPr lang="en-US" altLang="en-US" sz="2400"/>
              <a:t>Characteristics</a:t>
            </a:r>
          </a:p>
          <a:p>
            <a:pPr lvl="1"/>
            <a:r>
              <a:rPr lang="en-US" altLang="en-US" sz="2000"/>
              <a:t>Heuristics (suboptimal)</a:t>
            </a:r>
          </a:p>
          <a:p>
            <a:pPr lvl="1"/>
            <a:r>
              <a:rPr lang="en-US" altLang="en-US" sz="2000"/>
              <a:t>Algorithms (optimal)</a:t>
            </a:r>
          </a:p>
          <a:p>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8B6C5EFD-E20C-4F4B-AE50-D0F9F75E1084}"/>
              </a:ext>
            </a:extLst>
          </p:cNvPr>
          <p:cNvSpPr>
            <a:spLocks noGrp="1" noChangeArrowheads="1"/>
          </p:cNvSpPr>
          <p:nvPr>
            <p:ph type="title"/>
          </p:nvPr>
        </p:nvSpPr>
        <p:spPr/>
        <p:txBody>
          <a:bodyPr/>
          <a:lstStyle/>
          <a:p>
            <a:r>
              <a:rPr lang="en-GB" altLang="en-US"/>
              <a:t>Standard SOP and POS form</a:t>
            </a:r>
          </a:p>
        </p:txBody>
      </p:sp>
      <p:sp>
        <p:nvSpPr>
          <p:cNvPr id="450563" name="Rectangle 3">
            <a:extLst>
              <a:ext uri="{FF2B5EF4-FFF2-40B4-BE49-F238E27FC236}">
                <a16:creationId xmlns:a16="http://schemas.microsoft.com/office/drawing/2014/main" id="{08E61AF2-9C5F-4460-95FC-6FA2BBFC4B8D}"/>
              </a:ext>
            </a:extLst>
          </p:cNvPr>
          <p:cNvSpPr>
            <a:spLocks noGrp="1" noChangeArrowheads="1"/>
          </p:cNvSpPr>
          <p:nvPr>
            <p:ph type="body" idx="1"/>
          </p:nvPr>
        </p:nvSpPr>
        <p:spPr/>
        <p:txBody>
          <a:bodyPr/>
          <a:lstStyle/>
          <a:p>
            <a:r>
              <a:rPr lang="en-GB" altLang="en-US"/>
              <a:t>Standard SOP and POS form has all the variables in all the terms</a:t>
            </a:r>
          </a:p>
          <a:p>
            <a:r>
              <a:rPr lang="en-GB" altLang="en-US"/>
              <a:t> A non-standard SOP is converted into standard SOP by using the </a:t>
            </a:r>
            <a:r>
              <a:rPr lang="en-US" altLang="en-US"/>
              <a:t>rule </a:t>
            </a:r>
          </a:p>
          <a:p>
            <a:r>
              <a:rPr lang="en-US" altLang="en-US"/>
              <a:t>A non-standard POS is converted into standard POS by using the rule </a:t>
            </a:r>
            <a:endParaRPr lang="en-GB" altLang="en-US"/>
          </a:p>
        </p:txBody>
      </p:sp>
      <p:sp>
        <p:nvSpPr>
          <p:cNvPr id="450565" name="Rectangle 5">
            <a:extLst>
              <a:ext uri="{FF2B5EF4-FFF2-40B4-BE49-F238E27FC236}">
                <a16:creationId xmlns:a16="http://schemas.microsoft.com/office/drawing/2014/main" id="{072E94CF-0C74-49F6-8111-E70AFF24CEF5}"/>
              </a:ext>
            </a:extLst>
          </p:cNvPr>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50564" name="Object 4">
            <a:extLst>
              <a:ext uri="{FF2B5EF4-FFF2-40B4-BE49-F238E27FC236}">
                <a16:creationId xmlns:a16="http://schemas.microsoft.com/office/drawing/2014/main" id="{003AFEC1-DD00-49D1-8EA8-7813B368B26E}"/>
              </a:ext>
            </a:extLst>
          </p:cNvPr>
          <p:cNvGraphicFramePr>
            <a:graphicFrameLocks noChangeAspect="1"/>
          </p:cNvGraphicFramePr>
          <p:nvPr/>
        </p:nvGraphicFramePr>
        <p:xfrm>
          <a:off x="8153400" y="4267201"/>
          <a:ext cx="1219200" cy="530225"/>
        </p:xfrm>
        <a:graphic>
          <a:graphicData uri="http://schemas.openxmlformats.org/presentationml/2006/ole">
            <mc:AlternateContent xmlns:mc="http://schemas.openxmlformats.org/markup-compatibility/2006">
              <mc:Choice xmlns:v="urn:schemas-microsoft-com:vml" Requires="v">
                <p:oleObj spid="_x0000_s15368" name="Equation" r:id="rId3" imgW="507960" imgH="215640" progId="Equation.3">
                  <p:embed/>
                </p:oleObj>
              </mc:Choice>
              <mc:Fallback>
                <p:oleObj name="Equation" r:id="rId3" imgW="507960" imgH="215640" progId="Equation.3">
                  <p:embed/>
                  <p:pic>
                    <p:nvPicPr>
                      <p:cNvPr id="450564" name="Object 4">
                        <a:extLst>
                          <a:ext uri="{FF2B5EF4-FFF2-40B4-BE49-F238E27FC236}">
                            <a16:creationId xmlns:a16="http://schemas.microsoft.com/office/drawing/2014/main" id="{003AFEC1-DD00-49D1-8EA8-7813B368B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4267201"/>
                        <a:ext cx="12192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67" name="Rectangle 7">
            <a:extLst>
              <a:ext uri="{FF2B5EF4-FFF2-40B4-BE49-F238E27FC236}">
                <a16:creationId xmlns:a16="http://schemas.microsoft.com/office/drawing/2014/main" id="{A4AD47CD-4BC1-45BA-8351-2D7CE7E7A9ED}"/>
              </a:ext>
            </a:extLst>
          </p:cNvPr>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50566" name="Object 6">
            <a:extLst>
              <a:ext uri="{FF2B5EF4-FFF2-40B4-BE49-F238E27FC236}">
                <a16:creationId xmlns:a16="http://schemas.microsoft.com/office/drawing/2014/main" id="{48299879-AA6E-4FED-9D6F-54BCB98BC48A}"/>
              </a:ext>
            </a:extLst>
          </p:cNvPr>
          <p:cNvGraphicFramePr>
            <a:graphicFrameLocks noChangeAspect="1"/>
          </p:cNvGraphicFramePr>
          <p:nvPr/>
        </p:nvGraphicFramePr>
        <p:xfrm>
          <a:off x="8153400" y="3124200"/>
          <a:ext cx="1593850" cy="509588"/>
        </p:xfrm>
        <a:graphic>
          <a:graphicData uri="http://schemas.openxmlformats.org/presentationml/2006/ole">
            <mc:AlternateContent xmlns:mc="http://schemas.openxmlformats.org/markup-compatibility/2006">
              <mc:Choice xmlns:v="urn:schemas-microsoft-com:vml" Requires="v">
                <p:oleObj spid="_x0000_s15369" name="Equation" r:id="rId5" imgW="622080" imgH="203040" progId="Equation.3">
                  <p:embed/>
                </p:oleObj>
              </mc:Choice>
              <mc:Fallback>
                <p:oleObj name="Equation" r:id="rId5" imgW="622080" imgH="203040" progId="Equation.3">
                  <p:embed/>
                  <p:pic>
                    <p:nvPicPr>
                      <p:cNvPr id="450566" name="Object 6">
                        <a:extLst>
                          <a:ext uri="{FF2B5EF4-FFF2-40B4-BE49-F238E27FC236}">
                            <a16:creationId xmlns:a16="http://schemas.microsoft.com/office/drawing/2014/main" id="{48299879-AA6E-4FED-9D6F-54BCB98BC4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124200"/>
                        <a:ext cx="159385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0951DE5C-6C98-4C70-A86E-2EA3411E9D4C}"/>
              </a:ext>
            </a:extLst>
          </p:cNvPr>
          <p:cNvSpPr>
            <a:spLocks noGrp="1" noChangeArrowheads="1"/>
          </p:cNvSpPr>
          <p:nvPr>
            <p:ph type="title"/>
          </p:nvPr>
        </p:nvSpPr>
        <p:spPr/>
        <p:txBody>
          <a:bodyPr/>
          <a:lstStyle/>
          <a:p>
            <a:r>
              <a:rPr lang="en-GB" altLang="en-US"/>
              <a:t>Standard SOP form</a:t>
            </a:r>
          </a:p>
        </p:txBody>
      </p:sp>
      <p:sp>
        <p:nvSpPr>
          <p:cNvPr id="429061" name="Rectangle 5">
            <a:extLst>
              <a:ext uri="{FF2B5EF4-FFF2-40B4-BE49-F238E27FC236}">
                <a16:creationId xmlns:a16="http://schemas.microsoft.com/office/drawing/2014/main" id="{9C0C59EB-965E-4D62-ABC7-AB5901FD26AB}"/>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429067" name="Rectangle 11">
            <a:extLst>
              <a:ext uri="{FF2B5EF4-FFF2-40B4-BE49-F238E27FC236}">
                <a16:creationId xmlns:a16="http://schemas.microsoft.com/office/drawing/2014/main" id="{3690B00A-1A75-4E80-83E1-3369F5818538}"/>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29066" name="Object 10">
            <a:extLst>
              <a:ext uri="{FF2B5EF4-FFF2-40B4-BE49-F238E27FC236}">
                <a16:creationId xmlns:a16="http://schemas.microsoft.com/office/drawing/2014/main" id="{24CAE675-CD98-447B-BD90-744918C097AB}"/>
              </a:ext>
            </a:extLst>
          </p:cNvPr>
          <p:cNvGraphicFramePr>
            <a:graphicFrameLocks noChangeAspect="1"/>
          </p:cNvGraphicFramePr>
          <p:nvPr/>
        </p:nvGraphicFramePr>
        <p:xfrm>
          <a:off x="2514601" y="1524000"/>
          <a:ext cx="1546225" cy="539750"/>
        </p:xfrm>
        <a:graphic>
          <a:graphicData uri="http://schemas.openxmlformats.org/presentationml/2006/ole">
            <mc:AlternateContent xmlns:mc="http://schemas.openxmlformats.org/markup-compatibility/2006">
              <mc:Choice xmlns:v="urn:schemas-microsoft-com:vml" Requires="v">
                <p:oleObj spid="_x0000_s16398" name="Equation" r:id="rId4" imgW="609480" imgH="215640" progId="Equation.3">
                  <p:embed/>
                </p:oleObj>
              </mc:Choice>
              <mc:Fallback>
                <p:oleObj name="Equation" r:id="rId4" imgW="609480" imgH="215640" progId="Equation.3">
                  <p:embed/>
                  <p:pic>
                    <p:nvPicPr>
                      <p:cNvPr id="429066" name="Object 10">
                        <a:extLst>
                          <a:ext uri="{FF2B5EF4-FFF2-40B4-BE49-F238E27FC236}">
                            <a16:creationId xmlns:a16="http://schemas.microsoft.com/office/drawing/2014/main" id="{24CAE675-CD98-447B-BD90-744918C097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1524000"/>
                        <a:ext cx="15462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71" name="Rectangle 15">
            <a:extLst>
              <a:ext uri="{FF2B5EF4-FFF2-40B4-BE49-F238E27FC236}">
                <a16:creationId xmlns:a16="http://schemas.microsoft.com/office/drawing/2014/main" id="{D8AF6B3F-9FC5-4891-ADAF-FBCA7589DE02}"/>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29070" name="Object 14">
            <a:extLst>
              <a:ext uri="{FF2B5EF4-FFF2-40B4-BE49-F238E27FC236}">
                <a16:creationId xmlns:a16="http://schemas.microsoft.com/office/drawing/2014/main" id="{FEA42FDB-542D-4C52-9D64-766E820C1207}"/>
              </a:ext>
            </a:extLst>
          </p:cNvPr>
          <p:cNvGraphicFramePr>
            <a:graphicFrameLocks noChangeAspect="1"/>
          </p:cNvGraphicFramePr>
          <p:nvPr/>
        </p:nvGraphicFramePr>
        <p:xfrm>
          <a:off x="2514600" y="2133600"/>
          <a:ext cx="4186238" cy="603250"/>
        </p:xfrm>
        <a:graphic>
          <a:graphicData uri="http://schemas.openxmlformats.org/presentationml/2006/ole">
            <mc:AlternateContent xmlns:mc="http://schemas.openxmlformats.org/markup-compatibility/2006">
              <mc:Choice xmlns:v="urn:schemas-microsoft-com:vml" Requires="v">
                <p:oleObj spid="_x0000_s16399" name="Equation" r:id="rId6" imgW="1650960" imgH="241200" progId="Equation.3">
                  <p:embed/>
                </p:oleObj>
              </mc:Choice>
              <mc:Fallback>
                <p:oleObj name="Equation" r:id="rId6" imgW="1650960" imgH="241200" progId="Equation.3">
                  <p:embed/>
                  <p:pic>
                    <p:nvPicPr>
                      <p:cNvPr id="429070" name="Object 14">
                        <a:extLst>
                          <a:ext uri="{FF2B5EF4-FFF2-40B4-BE49-F238E27FC236}">
                            <a16:creationId xmlns:a16="http://schemas.microsoft.com/office/drawing/2014/main" id="{FEA42FDB-542D-4C52-9D64-766E820C12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133600"/>
                        <a:ext cx="41862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73" name="Rectangle 17">
            <a:extLst>
              <a:ext uri="{FF2B5EF4-FFF2-40B4-BE49-F238E27FC236}">
                <a16:creationId xmlns:a16="http://schemas.microsoft.com/office/drawing/2014/main" id="{8B1C0E3B-272C-4849-831E-302CDC14A1A6}"/>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29072" name="Object 16">
            <a:extLst>
              <a:ext uri="{FF2B5EF4-FFF2-40B4-BE49-F238E27FC236}">
                <a16:creationId xmlns:a16="http://schemas.microsoft.com/office/drawing/2014/main" id="{411B85EF-9160-48FD-A0C2-BB6A46C40FF3}"/>
              </a:ext>
            </a:extLst>
          </p:cNvPr>
          <p:cNvGraphicFramePr>
            <a:graphicFrameLocks noChangeAspect="1"/>
          </p:cNvGraphicFramePr>
          <p:nvPr/>
        </p:nvGraphicFramePr>
        <p:xfrm>
          <a:off x="2514600" y="2895600"/>
          <a:ext cx="4700588" cy="539750"/>
        </p:xfrm>
        <a:graphic>
          <a:graphicData uri="http://schemas.openxmlformats.org/presentationml/2006/ole">
            <mc:AlternateContent xmlns:mc="http://schemas.openxmlformats.org/markup-compatibility/2006">
              <mc:Choice xmlns:v="urn:schemas-microsoft-com:vml" Requires="v">
                <p:oleObj spid="_x0000_s16400" name="Equation" r:id="rId8" imgW="1854000" imgH="215640" progId="Equation.3">
                  <p:embed/>
                </p:oleObj>
              </mc:Choice>
              <mc:Fallback>
                <p:oleObj name="Equation" r:id="rId8" imgW="1854000" imgH="215640" progId="Equation.3">
                  <p:embed/>
                  <p:pic>
                    <p:nvPicPr>
                      <p:cNvPr id="429072" name="Object 16">
                        <a:extLst>
                          <a:ext uri="{FF2B5EF4-FFF2-40B4-BE49-F238E27FC236}">
                            <a16:creationId xmlns:a16="http://schemas.microsoft.com/office/drawing/2014/main" id="{411B85EF-9160-48FD-A0C2-BB6A46C40F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2895600"/>
                        <a:ext cx="47005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75" name="Rectangle 19">
            <a:extLst>
              <a:ext uri="{FF2B5EF4-FFF2-40B4-BE49-F238E27FC236}">
                <a16:creationId xmlns:a16="http://schemas.microsoft.com/office/drawing/2014/main" id="{DE861802-66C4-4EF1-826F-0DB262388129}"/>
              </a:ext>
            </a:extLst>
          </p:cNvPr>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29074" name="Object 18">
            <a:extLst>
              <a:ext uri="{FF2B5EF4-FFF2-40B4-BE49-F238E27FC236}">
                <a16:creationId xmlns:a16="http://schemas.microsoft.com/office/drawing/2014/main" id="{7FBAB221-A438-429A-8F9A-D610C2DBB8B9}"/>
              </a:ext>
            </a:extLst>
          </p:cNvPr>
          <p:cNvGraphicFramePr>
            <a:graphicFrameLocks noChangeAspect="1"/>
          </p:cNvGraphicFramePr>
          <p:nvPr/>
        </p:nvGraphicFramePr>
        <p:xfrm>
          <a:off x="2514601" y="3657600"/>
          <a:ext cx="3446463" cy="539750"/>
        </p:xfrm>
        <a:graphic>
          <a:graphicData uri="http://schemas.openxmlformats.org/presentationml/2006/ole">
            <mc:AlternateContent xmlns:mc="http://schemas.openxmlformats.org/markup-compatibility/2006">
              <mc:Choice xmlns:v="urn:schemas-microsoft-com:vml" Requires="v">
                <p:oleObj spid="_x0000_s16401" name="Equation" r:id="rId10" imgW="1396800" imgH="215640" progId="Equation.3">
                  <p:embed/>
                </p:oleObj>
              </mc:Choice>
              <mc:Fallback>
                <p:oleObj name="Equation" r:id="rId10" imgW="1396800" imgH="215640" progId="Equation.3">
                  <p:embed/>
                  <p:pic>
                    <p:nvPicPr>
                      <p:cNvPr id="429074" name="Object 18">
                        <a:extLst>
                          <a:ext uri="{FF2B5EF4-FFF2-40B4-BE49-F238E27FC236}">
                            <a16:creationId xmlns:a16="http://schemas.microsoft.com/office/drawing/2014/main" id="{7FBAB221-A438-429A-8F9A-D610C2DBB8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1" y="3657600"/>
                        <a:ext cx="344646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15953895-5F74-46E4-999C-DF7010311833}"/>
              </a:ext>
            </a:extLst>
          </p:cNvPr>
          <p:cNvSpPr>
            <a:spLocks noGrp="1" noChangeArrowheads="1"/>
          </p:cNvSpPr>
          <p:nvPr>
            <p:ph type="title"/>
          </p:nvPr>
        </p:nvSpPr>
        <p:spPr/>
        <p:txBody>
          <a:bodyPr/>
          <a:lstStyle/>
          <a:p>
            <a:r>
              <a:rPr lang="en-GB" altLang="en-US"/>
              <a:t>Standard POS form</a:t>
            </a:r>
          </a:p>
        </p:txBody>
      </p:sp>
      <p:sp>
        <p:nvSpPr>
          <p:cNvPr id="433157" name="Rectangle 5">
            <a:extLst>
              <a:ext uri="{FF2B5EF4-FFF2-40B4-BE49-F238E27FC236}">
                <a16:creationId xmlns:a16="http://schemas.microsoft.com/office/drawing/2014/main" id="{71125D82-65F8-4AC2-A519-DE2B830FD8BE}"/>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433159" name="Rectangle 7">
            <a:extLst>
              <a:ext uri="{FF2B5EF4-FFF2-40B4-BE49-F238E27FC236}">
                <a16:creationId xmlns:a16="http://schemas.microsoft.com/office/drawing/2014/main" id="{C46A06F5-561C-4B1D-886A-823DDDB4F44E}"/>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433164" name="Rectangle 12">
            <a:extLst>
              <a:ext uri="{FF2B5EF4-FFF2-40B4-BE49-F238E27FC236}">
                <a16:creationId xmlns:a16="http://schemas.microsoft.com/office/drawing/2014/main" id="{DC15AADC-B500-44A2-AA50-DC786DFFFCFA}"/>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33163" name="Object 11">
            <a:extLst>
              <a:ext uri="{FF2B5EF4-FFF2-40B4-BE49-F238E27FC236}">
                <a16:creationId xmlns:a16="http://schemas.microsoft.com/office/drawing/2014/main" id="{D1AA45AB-8F45-4261-AD04-1C435773BA87}"/>
              </a:ext>
            </a:extLst>
          </p:cNvPr>
          <p:cNvGraphicFramePr>
            <a:graphicFrameLocks noChangeAspect="1"/>
          </p:cNvGraphicFramePr>
          <p:nvPr/>
        </p:nvGraphicFramePr>
        <p:xfrm>
          <a:off x="2362200" y="1676400"/>
          <a:ext cx="6078538" cy="603250"/>
        </p:xfrm>
        <a:graphic>
          <a:graphicData uri="http://schemas.openxmlformats.org/presentationml/2006/ole">
            <mc:AlternateContent xmlns:mc="http://schemas.openxmlformats.org/markup-compatibility/2006">
              <mc:Choice xmlns:v="urn:schemas-microsoft-com:vml" Requires="v">
                <p:oleObj spid="_x0000_s17419" name="Equation" r:id="rId4" imgW="2400120" imgH="241200" progId="Equation.3">
                  <p:embed/>
                </p:oleObj>
              </mc:Choice>
              <mc:Fallback>
                <p:oleObj name="Equation" r:id="rId4" imgW="2400120" imgH="241200" progId="Equation.3">
                  <p:embed/>
                  <p:pic>
                    <p:nvPicPr>
                      <p:cNvPr id="433163" name="Object 11">
                        <a:extLst>
                          <a:ext uri="{FF2B5EF4-FFF2-40B4-BE49-F238E27FC236}">
                            <a16:creationId xmlns:a16="http://schemas.microsoft.com/office/drawing/2014/main" id="{D1AA45AB-8F45-4261-AD04-1C435773B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676400"/>
                        <a:ext cx="60785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66" name="Rectangle 14">
            <a:extLst>
              <a:ext uri="{FF2B5EF4-FFF2-40B4-BE49-F238E27FC236}">
                <a16:creationId xmlns:a16="http://schemas.microsoft.com/office/drawing/2014/main" id="{0BA95F66-4DBF-4BCB-BAEF-8AA45183ECC7}"/>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33165" name="Object 13">
            <a:extLst>
              <a:ext uri="{FF2B5EF4-FFF2-40B4-BE49-F238E27FC236}">
                <a16:creationId xmlns:a16="http://schemas.microsoft.com/office/drawing/2014/main" id="{D4721340-B14C-4A92-957F-3A89A0497E6B}"/>
              </a:ext>
            </a:extLst>
          </p:cNvPr>
          <p:cNvGraphicFramePr>
            <a:graphicFrameLocks noChangeAspect="1"/>
          </p:cNvGraphicFramePr>
          <p:nvPr/>
        </p:nvGraphicFramePr>
        <p:xfrm>
          <a:off x="2438401" y="2438400"/>
          <a:ext cx="5241925" cy="603250"/>
        </p:xfrm>
        <a:graphic>
          <a:graphicData uri="http://schemas.openxmlformats.org/presentationml/2006/ole">
            <mc:AlternateContent xmlns:mc="http://schemas.openxmlformats.org/markup-compatibility/2006">
              <mc:Choice xmlns:v="urn:schemas-microsoft-com:vml" Requires="v">
                <p:oleObj spid="_x0000_s17420" name="Equation" r:id="rId6" imgW="2070000" imgH="241200" progId="Equation.3">
                  <p:embed/>
                </p:oleObj>
              </mc:Choice>
              <mc:Fallback>
                <p:oleObj name="Equation" r:id="rId6" imgW="2070000" imgH="241200" progId="Equation.3">
                  <p:embed/>
                  <p:pic>
                    <p:nvPicPr>
                      <p:cNvPr id="433165" name="Object 13">
                        <a:extLst>
                          <a:ext uri="{FF2B5EF4-FFF2-40B4-BE49-F238E27FC236}">
                            <a16:creationId xmlns:a16="http://schemas.microsoft.com/office/drawing/2014/main" id="{D4721340-B14C-4A92-957F-3A89A0497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1" y="2438400"/>
                        <a:ext cx="52419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68" name="Rectangle 16">
            <a:extLst>
              <a:ext uri="{FF2B5EF4-FFF2-40B4-BE49-F238E27FC236}">
                <a16:creationId xmlns:a16="http://schemas.microsoft.com/office/drawing/2014/main" id="{3AF63BC4-7310-42D2-BA80-DE0FB6D949EF}"/>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33167" name="Object 15">
            <a:extLst>
              <a:ext uri="{FF2B5EF4-FFF2-40B4-BE49-F238E27FC236}">
                <a16:creationId xmlns:a16="http://schemas.microsoft.com/office/drawing/2014/main" id="{C941CEC3-0A16-4D1A-AE0E-8120685F7033}"/>
              </a:ext>
            </a:extLst>
          </p:cNvPr>
          <p:cNvGraphicFramePr>
            <a:graphicFrameLocks noChangeAspect="1"/>
          </p:cNvGraphicFramePr>
          <p:nvPr/>
        </p:nvGraphicFramePr>
        <p:xfrm>
          <a:off x="2743201" y="3124200"/>
          <a:ext cx="7331075" cy="603250"/>
        </p:xfrm>
        <a:graphic>
          <a:graphicData uri="http://schemas.openxmlformats.org/presentationml/2006/ole">
            <mc:AlternateContent xmlns:mc="http://schemas.openxmlformats.org/markup-compatibility/2006">
              <mc:Choice xmlns:v="urn:schemas-microsoft-com:vml" Requires="v">
                <p:oleObj spid="_x0000_s17421" name="Equation" r:id="rId8" imgW="2895480" imgH="241200" progId="Equation.3">
                  <p:embed/>
                </p:oleObj>
              </mc:Choice>
              <mc:Fallback>
                <p:oleObj name="Equation" r:id="rId8" imgW="2895480" imgH="241200" progId="Equation.3">
                  <p:embed/>
                  <p:pic>
                    <p:nvPicPr>
                      <p:cNvPr id="433167" name="Object 15">
                        <a:extLst>
                          <a:ext uri="{FF2B5EF4-FFF2-40B4-BE49-F238E27FC236}">
                            <a16:creationId xmlns:a16="http://schemas.microsoft.com/office/drawing/2014/main" id="{C941CEC3-0A16-4D1A-AE0E-8120685F70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3124200"/>
                        <a:ext cx="73310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557557E8-28E2-449A-BA65-37082A4C8AA0}"/>
              </a:ext>
            </a:extLst>
          </p:cNvPr>
          <p:cNvSpPr>
            <a:spLocks noGrp="1" noChangeArrowheads="1"/>
          </p:cNvSpPr>
          <p:nvPr>
            <p:ph type="title"/>
          </p:nvPr>
        </p:nvSpPr>
        <p:spPr/>
        <p:txBody>
          <a:bodyPr/>
          <a:lstStyle/>
          <a:p>
            <a:r>
              <a:rPr lang="en-GB" altLang="en-US" sz="4100"/>
              <a:t>Why Standard SOP and POS forms?</a:t>
            </a:r>
          </a:p>
        </p:txBody>
      </p:sp>
      <p:sp>
        <p:nvSpPr>
          <p:cNvPr id="490499" name="Rectangle 3">
            <a:extLst>
              <a:ext uri="{FF2B5EF4-FFF2-40B4-BE49-F238E27FC236}">
                <a16:creationId xmlns:a16="http://schemas.microsoft.com/office/drawing/2014/main" id="{F604ED76-4B54-43FC-9920-F65CC16BE048}"/>
              </a:ext>
            </a:extLst>
          </p:cNvPr>
          <p:cNvSpPr>
            <a:spLocks noGrp="1" noChangeArrowheads="1"/>
          </p:cNvSpPr>
          <p:nvPr>
            <p:ph type="body" idx="1"/>
          </p:nvPr>
        </p:nvSpPr>
        <p:spPr/>
        <p:txBody>
          <a:bodyPr/>
          <a:lstStyle/>
          <a:p>
            <a:r>
              <a:rPr lang="en-GB" altLang="en-US" dirty="0"/>
              <a:t>Minimal Circuit implementation by switching between Standard SOP or POS</a:t>
            </a:r>
          </a:p>
          <a:p>
            <a:r>
              <a:rPr lang="en-GB" altLang="en-US" dirty="0"/>
              <a:t>Alternate Mapping method for simplification of expressions</a:t>
            </a:r>
          </a:p>
          <a:p>
            <a:r>
              <a:rPr lang="en-GB" altLang="en-US" dirty="0" err="1"/>
              <a:t>Minterms</a:t>
            </a:r>
            <a:r>
              <a:rPr lang="en-GB" altLang="en-US" dirty="0"/>
              <a:t>: Product terms in Standard SOP form</a:t>
            </a:r>
          </a:p>
          <a:p>
            <a:r>
              <a:rPr lang="en-GB" altLang="en-US" dirty="0"/>
              <a:t>Maxterms: Sum terms in Standard POS form </a:t>
            </a:r>
          </a:p>
          <a:p>
            <a:endParaRPr lang="en-GB"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2" name="Rectangle 4">
            <a:extLst>
              <a:ext uri="{FF2B5EF4-FFF2-40B4-BE49-F238E27FC236}">
                <a16:creationId xmlns:a16="http://schemas.microsoft.com/office/drawing/2014/main" id="{D3FC7577-5600-4DC8-B15A-4DC4FA748792}"/>
              </a:ext>
            </a:extLst>
          </p:cNvPr>
          <p:cNvSpPr>
            <a:spLocks noGrp="1" noChangeArrowheads="1"/>
          </p:cNvSpPr>
          <p:nvPr>
            <p:ph type="title"/>
          </p:nvPr>
        </p:nvSpPr>
        <p:spPr>
          <a:noFill/>
          <a:ln/>
        </p:spPr>
        <p:txBody>
          <a:bodyPr/>
          <a:lstStyle/>
          <a:p>
            <a:r>
              <a:rPr lang="en-GB" altLang="en-US" sz="4100"/>
              <a:t>Minterms and Maxterms &amp; Binary representations</a:t>
            </a:r>
          </a:p>
        </p:txBody>
      </p:sp>
      <p:sp>
        <p:nvSpPr>
          <p:cNvPr id="493597" name="Rectangle 29">
            <a:extLst>
              <a:ext uri="{FF2B5EF4-FFF2-40B4-BE49-F238E27FC236}">
                <a16:creationId xmlns:a16="http://schemas.microsoft.com/office/drawing/2014/main" id="{355EF5C4-6E76-4B4D-A441-67A5F4E2EB01}"/>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599" name="Rectangle 31">
            <a:extLst>
              <a:ext uri="{FF2B5EF4-FFF2-40B4-BE49-F238E27FC236}">
                <a16:creationId xmlns:a16="http://schemas.microsoft.com/office/drawing/2014/main" id="{704BD635-27F5-497E-A37E-E36F948AFB5C}"/>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04" name="Rectangle 36">
            <a:extLst>
              <a:ext uri="{FF2B5EF4-FFF2-40B4-BE49-F238E27FC236}">
                <a16:creationId xmlns:a16="http://schemas.microsoft.com/office/drawing/2014/main" id="{39F2E069-8A8E-4085-882D-38A65767F6AC}"/>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06" name="Rectangle 38">
            <a:extLst>
              <a:ext uri="{FF2B5EF4-FFF2-40B4-BE49-F238E27FC236}">
                <a16:creationId xmlns:a16="http://schemas.microsoft.com/office/drawing/2014/main" id="{D569D6F9-2920-4E1A-8457-70DCB4477E07}"/>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11" name="Rectangle 43">
            <a:extLst>
              <a:ext uri="{FF2B5EF4-FFF2-40B4-BE49-F238E27FC236}">
                <a16:creationId xmlns:a16="http://schemas.microsoft.com/office/drawing/2014/main" id="{C881D475-CE4E-46C4-BD7A-717C56917008}"/>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13" name="Rectangle 45">
            <a:extLst>
              <a:ext uri="{FF2B5EF4-FFF2-40B4-BE49-F238E27FC236}">
                <a16:creationId xmlns:a16="http://schemas.microsoft.com/office/drawing/2014/main" id="{E127ED92-E678-4D3B-98DB-EAAF766CAA99}"/>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18" name="Rectangle 50">
            <a:extLst>
              <a:ext uri="{FF2B5EF4-FFF2-40B4-BE49-F238E27FC236}">
                <a16:creationId xmlns:a16="http://schemas.microsoft.com/office/drawing/2014/main" id="{5B401C60-F5C8-47DC-B1F5-F038BEA54533}"/>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20" name="Rectangle 52">
            <a:extLst>
              <a:ext uri="{FF2B5EF4-FFF2-40B4-BE49-F238E27FC236}">
                <a16:creationId xmlns:a16="http://schemas.microsoft.com/office/drawing/2014/main" id="{2F2E8368-1642-4617-B2BC-6D525E832E18}"/>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25" name="Rectangle 57">
            <a:extLst>
              <a:ext uri="{FF2B5EF4-FFF2-40B4-BE49-F238E27FC236}">
                <a16:creationId xmlns:a16="http://schemas.microsoft.com/office/drawing/2014/main" id="{7C553497-98AE-4D79-BE51-DF9CB98F784B}"/>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27" name="Rectangle 59">
            <a:extLst>
              <a:ext uri="{FF2B5EF4-FFF2-40B4-BE49-F238E27FC236}">
                <a16:creationId xmlns:a16="http://schemas.microsoft.com/office/drawing/2014/main" id="{1C7E3BAB-9243-48A1-A659-9871ABBC46C3}"/>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32" name="Rectangle 64">
            <a:extLst>
              <a:ext uri="{FF2B5EF4-FFF2-40B4-BE49-F238E27FC236}">
                <a16:creationId xmlns:a16="http://schemas.microsoft.com/office/drawing/2014/main" id="{77389DC5-DB29-470B-804C-9F888CD8504D}"/>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34" name="Rectangle 66">
            <a:extLst>
              <a:ext uri="{FF2B5EF4-FFF2-40B4-BE49-F238E27FC236}">
                <a16:creationId xmlns:a16="http://schemas.microsoft.com/office/drawing/2014/main" id="{1504ABF4-A804-4964-9EBF-899665FDAB10}"/>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39" name="Rectangle 71">
            <a:extLst>
              <a:ext uri="{FF2B5EF4-FFF2-40B4-BE49-F238E27FC236}">
                <a16:creationId xmlns:a16="http://schemas.microsoft.com/office/drawing/2014/main" id="{691919F2-BB1A-4A0E-93AA-F5A835A17595}"/>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641" name="Rectangle 73">
            <a:extLst>
              <a:ext uri="{FF2B5EF4-FFF2-40B4-BE49-F238E27FC236}">
                <a16:creationId xmlns:a16="http://schemas.microsoft.com/office/drawing/2014/main" id="{A610E843-1603-4280-B903-E4F7BA8C1EE3}"/>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sp>
        <p:nvSpPr>
          <p:cNvPr id="493924" name="Rectangle 356">
            <a:extLst>
              <a:ext uri="{FF2B5EF4-FFF2-40B4-BE49-F238E27FC236}">
                <a16:creationId xmlns:a16="http://schemas.microsoft.com/office/drawing/2014/main" id="{968C15EA-5B1B-4317-8BAA-5F763C181199}"/>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15" name="Object 347">
            <a:extLst>
              <a:ext uri="{FF2B5EF4-FFF2-40B4-BE49-F238E27FC236}">
                <a16:creationId xmlns:a16="http://schemas.microsoft.com/office/drawing/2014/main" id="{C2D2D9E2-1683-4558-8FF8-5B9C29F81230}"/>
              </a:ext>
            </a:extLst>
          </p:cNvPr>
          <p:cNvGraphicFramePr>
            <a:graphicFrameLocks noChangeAspect="1"/>
          </p:cNvGraphicFramePr>
          <p:nvPr/>
        </p:nvGraphicFramePr>
        <p:xfrm>
          <a:off x="6781801" y="2743200"/>
          <a:ext cx="593725" cy="317500"/>
        </p:xfrm>
        <a:graphic>
          <a:graphicData uri="http://schemas.openxmlformats.org/presentationml/2006/ole">
            <mc:AlternateContent xmlns:mc="http://schemas.openxmlformats.org/markup-compatibility/2006">
              <mc:Choice xmlns:v="urn:schemas-microsoft-com:vml" Requires="v">
                <p:oleObj spid="_x0000_s18482" name="Equation" r:id="rId3" imgW="406048" imgH="215713" progId="Equation.3">
                  <p:embed/>
                </p:oleObj>
              </mc:Choice>
              <mc:Fallback>
                <p:oleObj name="Equation" r:id="rId3" imgW="406048" imgH="215713" progId="Equation.3">
                  <p:embed/>
                  <p:pic>
                    <p:nvPicPr>
                      <p:cNvPr id="493915" name="Object 347">
                        <a:extLst>
                          <a:ext uri="{FF2B5EF4-FFF2-40B4-BE49-F238E27FC236}">
                            <a16:creationId xmlns:a16="http://schemas.microsoft.com/office/drawing/2014/main" id="{C2D2D9E2-1683-4558-8FF8-5B9C29F81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1" y="27432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26" name="Rectangle 358">
            <a:extLst>
              <a:ext uri="{FF2B5EF4-FFF2-40B4-BE49-F238E27FC236}">
                <a16:creationId xmlns:a16="http://schemas.microsoft.com/office/drawing/2014/main" id="{A08302AB-5255-4641-BE84-6AC06A930475}"/>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14" name="Object 346">
            <a:extLst>
              <a:ext uri="{FF2B5EF4-FFF2-40B4-BE49-F238E27FC236}">
                <a16:creationId xmlns:a16="http://schemas.microsoft.com/office/drawing/2014/main" id="{503659E7-9679-496B-95CA-B51090E67D2E}"/>
              </a:ext>
            </a:extLst>
          </p:cNvPr>
          <p:cNvGraphicFramePr>
            <a:graphicFrameLocks noChangeAspect="1"/>
          </p:cNvGraphicFramePr>
          <p:nvPr/>
        </p:nvGraphicFramePr>
        <p:xfrm>
          <a:off x="7543800" y="2743200"/>
          <a:ext cx="971550" cy="266700"/>
        </p:xfrm>
        <a:graphic>
          <a:graphicData uri="http://schemas.openxmlformats.org/presentationml/2006/ole">
            <mc:AlternateContent xmlns:mc="http://schemas.openxmlformats.org/markup-compatibility/2006">
              <mc:Choice xmlns:v="urn:schemas-microsoft-com:vml" Requires="v">
                <p:oleObj spid="_x0000_s18483" name="Equation" r:id="rId5" imgW="647419" imgH="177723" progId="Equation.3">
                  <p:embed/>
                </p:oleObj>
              </mc:Choice>
              <mc:Fallback>
                <p:oleObj name="Equation" r:id="rId5" imgW="647419" imgH="177723" progId="Equation.3">
                  <p:embed/>
                  <p:pic>
                    <p:nvPicPr>
                      <p:cNvPr id="493914" name="Object 346">
                        <a:extLst>
                          <a:ext uri="{FF2B5EF4-FFF2-40B4-BE49-F238E27FC236}">
                            <a16:creationId xmlns:a16="http://schemas.microsoft.com/office/drawing/2014/main" id="{503659E7-9679-496B-95CA-B51090E67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2743200"/>
                        <a:ext cx="97155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31" name="Rectangle 363">
            <a:extLst>
              <a:ext uri="{FF2B5EF4-FFF2-40B4-BE49-F238E27FC236}">
                <a16:creationId xmlns:a16="http://schemas.microsoft.com/office/drawing/2014/main" id="{3D8F1E0F-A1B5-4402-8C68-DD899C8B0A57}"/>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13" name="Object 345">
            <a:extLst>
              <a:ext uri="{FF2B5EF4-FFF2-40B4-BE49-F238E27FC236}">
                <a16:creationId xmlns:a16="http://schemas.microsoft.com/office/drawing/2014/main" id="{201F82CB-97D4-4FFD-93C5-2BCA49D4F2BC}"/>
              </a:ext>
            </a:extLst>
          </p:cNvPr>
          <p:cNvGraphicFramePr>
            <a:graphicFrameLocks noChangeAspect="1"/>
          </p:cNvGraphicFramePr>
          <p:nvPr/>
        </p:nvGraphicFramePr>
        <p:xfrm>
          <a:off x="6781801" y="3200400"/>
          <a:ext cx="593725" cy="317500"/>
        </p:xfrm>
        <a:graphic>
          <a:graphicData uri="http://schemas.openxmlformats.org/presentationml/2006/ole">
            <mc:AlternateContent xmlns:mc="http://schemas.openxmlformats.org/markup-compatibility/2006">
              <mc:Choice xmlns:v="urn:schemas-microsoft-com:vml" Requires="v">
                <p:oleObj spid="_x0000_s18484" name="Equation" r:id="rId7" imgW="406048" imgH="215713" progId="Equation.3">
                  <p:embed/>
                </p:oleObj>
              </mc:Choice>
              <mc:Fallback>
                <p:oleObj name="Equation" r:id="rId7" imgW="406048" imgH="215713" progId="Equation.3">
                  <p:embed/>
                  <p:pic>
                    <p:nvPicPr>
                      <p:cNvPr id="493913" name="Object 345">
                        <a:extLst>
                          <a:ext uri="{FF2B5EF4-FFF2-40B4-BE49-F238E27FC236}">
                            <a16:creationId xmlns:a16="http://schemas.microsoft.com/office/drawing/2014/main" id="{201F82CB-97D4-4FFD-93C5-2BCA49D4F2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1" y="32004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33" name="Rectangle 365">
            <a:extLst>
              <a:ext uri="{FF2B5EF4-FFF2-40B4-BE49-F238E27FC236}">
                <a16:creationId xmlns:a16="http://schemas.microsoft.com/office/drawing/2014/main" id="{963F4DF0-1207-4BD1-B990-71CC90A501D1}"/>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12" name="Object 344">
            <a:extLst>
              <a:ext uri="{FF2B5EF4-FFF2-40B4-BE49-F238E27FC236}">
                <a16:creationId xmlns:a16="http://schemas.microsoft.com/office/drawing/2014/main" id="{88C6295F-A340-4B1C-8728-51229CBB85E1}"/>
              </a:ext>
            </a:extLst>
          </p:cNvPr>
          <p:cNvGraphicFramePr>
            <a:graphicFrameLocks noChangeAspect="1"/>
          </p:cNvGraphicFramePr>
          <p:nvPr/>
        </p:nvGraphicFramePr>
        <p:xfrm>
          <a:off x="7543800" y="3200400"/>
          <a:ext cx="971550" cy="323850"/>
        </p:xfrm>
        <a:graphic>
          <a:graphicData uri="http://schemas.openxmlformats.org/presentationml/2006/ole">
            <mc:AlternateContent xmlns:mc="http://schemas.openxmlformats.org/markup-compatibility/2006">
              <mc:Choice xmlns:v="urn:schemas-microsoft-com:vml" Requires="v">
                <p:oleObj spid="_x0000_s18485" name="Equation" r:id="rId9" imgW="647419" imgH="215806" progId="Equation.3">
                  <p:embed/>
                </p:oleObj>
              </mc:Choice>
              <mc:Fallback>
                <p:oleObj name="Equation" r:id="rId9" imgW="647419" imgH="215806" progId="Equation.3">
                  <p:embed/>
                  <p:pic>
                    <p:nvPicPr>
                      <p:cNvPr id="493912" name="Object 344">
                        <a:extLst>
                          <a:ext uri="{FF2B5EF4-FFF2-40B4-BE49-F238E27FC236}">
                            <a16:creationId xmlns:a16="http://schemas.microsoft.com/office/drawing/2014/main" id="{88C6295F-A340-4B1C-8728-51229CBB85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800" y="32004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38" name="Rectangle 370">
            <a:extLst>
              <a:ext uri="{FF2B5EF4-FFF2-40B4-BE49-F238E27FC236}">
                <a16:creationId xmlns:a16="http://schemas.microsoft.com/office/drawing/2014/main" id="{B6AE791D-B1B6-493B-83E0-8E231841533D}"/>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11" name="Object 343">
            <a:extLst>
              <a:ext uri="{FF2B5EF4-FFF2-40B4-BE49-F238E27FC236}">
                <a16:creationId xmlns:a16="http://schemas.microsoft.com/office/drawing/2014/main" id="{104AE487-6994-49DD-8849-C72E9C64CF0B}"/>
              </a:ext>
            </a:extLst>
          </p:cNvPr>
          <p:cNvGraphicFramePr>
            <a:graphicFrameLocks noChangeAspect="1"/>
          </p:cNvGraphicFramePr>
          <p:nvPr/>
        </p:nvGraphicFramePr>
        <p:xfrm>
          <a:off x="6781801" y="3657600"/>
          <a:ext cx="593725" cy="317500"/>
        </p:xfrm>
        <a:graphic>
          <a:graphicData uri="http://schemas.openxmlformats.org/presentationml/2006/ole">
            <mc:AlternateContent xmlns:mc="http://schemas.openxmlformats.org/markup-compatibility/2006">
              <mc:Choice xmlns:v="urn:schemas-microsoft-com:vml" Requires="v">
                <p:oleObj spid="_x0000_s18486" name="Equation" r:id="rId11" imgW="406048" imgH="215713" progId="Equation.3">
                  <p:embed/>
                </p:oleObj>
              </mc:Choice>
              <mc:Fallback>
                <p:oleObj name="Equation" r:id="rId11" imgW="406048" imgH="215713" progId="Equation.3">
                  <p:embed/>
                  <p:pic>
                    <p:nvPicPr>
                      <p:cNvPr id="493911" name="Object 343">
                        <a:extLst>
                          <a:ext uri="{FF2B5EF4-FFF2-40B4-BE49-F238E27FC236}">
                            <a16:creationId xmlns:a16="http://schemas.microsoft.com/office/drawing/2014/main" id="{104AE487-6994-49DD-8849-C72E9C64CF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1" y="36576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40" name="Rectangle 372">
            <a:extLst>
              <a:ext uri="{FF2B5EF4-FFF2-40B4-BE49-F238E27FC236}">
                <a16:creationId xmlns:a16="http://schemas.microsoft.com/office/drawing/2014/main" id="{889A5044-64A5-4233-A6B2-C79C3F730E71}"/>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10" name="Object 342">
            <a:extLst>
              <a:ext uri="{FF2B5EF4-FFF2-40B4-BE49-F238E27FC236}">
                <a16:creationId xmlns:a16="http://schemas.microsoft.com/office/drawing/2014/main" id="{4B784BC5-B4B9-4075-A740-C89996F0528F}"/>
              </a:ext>
            </a:extLst>
          </p:cNvPr>
          <p:cNvGraphicFramePr>
            <a:graphicFrameLocks noChangeAspect="1"/>
          </p:cNvGraphicFramePr>
          <p:nvPr/>
        </p:nvGraphicFramePr>
        <p:xfrm>
          <a:off x="7543800" y="3657600"/>
          <a:ext cx="971550" cy="323850"/>
        </p:xfrm>
        <a:graphic>
          <a:graphicData uri="http://schemas.openxmlformats.org/presentationml/2006/ole">
            <mc:AlternateContent xmlns:mc="http://schemas.openxmlformats.org/markup-compatibility/2006">
              <mc:Choice xmlns:v="urn:schemas-microsoft-com:vml" Requires="v">
                <p:oleObj spid="_x0000_s18487" name="Equation" r:id="rId13" imgW="647419" imgH="215806" progId="Equation.3">
                  <p:embed/>
                </p:oleObj>
              </mc:Choice>
              <mc:Fallback>
                <p:oleObj name="Equation" r:id="rId13" imgW="647419" imgH="215806" progId="Equation.3">
                  <p:embed/>
                  <p:pic>
                    <p:nvPicPr>
                      <p:cNvPr id="493910" name="Object 342">
                        <a:extLst>
                          <a:ext uri="{FF2B5EF4-FFF2-40B4-BE49-F238E27FC236}">
                            <a16:creationId xmlns:a16="http://schemas.microsoft.com/office/drawing/2014/main" id="{4B784BC5-B4B9-4075-A740-C89996F0528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3800" y="36576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45" name="Rectangle 377">
            <a:extLst>
              <a:ext uri="{FF2B5EF4-FFF2-40B4-BE49-F238E27FC236}">
                <a16:creationId xmlns:a16="http://schemas.microsoft.com/office/drawing/2014/main" id="{90BE979D-FFB9-4230-90D1-01844CC07B4B}"/>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9" name="Object 341">
            <a:extLst>
              <a:ext uri="{FF2B5EF4-FFF2-40B4-BE49-F238E27FC236}">
                <a16:creationId xmlns:a16="http://schemas.microsoft.com/office/drawing/2014/main" id="{BEEB3CB4-F175-4A02-807D-254173CFE05E}"/>
              </a:ext>
            </a:extLst>
          </p:cNvPr>
          <p:cNvGraphicFramePr>
            <a:graphicFrameLocks noChangeAspect="1"/>
          </p:cNvGraphicFramePr>
          <p:nvPr/>
        </p:nvGraphicFramePr>
        <p:xfrm>
          <a:off x="6781801" y="4114800"/>
          <a:ext cx="593725" cy="317500"/>
        </p:xfrm>
        <a:graphic>
          <a:graphicData uri="http://schemas.openxmlformats.org/presentationml/2006/ole">
            <mc:AlternateContent xmlns:mc="http://schemas.openxmlformats.org/markup-compatibility/2006">
              <mc:Choice xmlns:v="urn:schemas-microsoft-com:vml" Requires="v">
                <p:oleObj spid="_x0000_s18488" name="Equation" r:id="rId15" imgW="406048" imgH="215713" progId="Equation.3">
                  <p:embed/>
                </p:oleObj>
              </mc:Choice>
              <mc:Fallback>
                <p:oleObj name="Equation" r:id="rId15" imgW="406048" imgH="215713" progId="Equation.3">
                  <p:embed/>
                  <p:pic>
                    <p:nvPicPr>
                      <p:cNvPr id="493909" name="Object 341">
                        <a:extLst>
                          <a:ext uri="{FF2B5EF4-FFF2-40B4-BE49-F238E27FC236}">
                            <a16:creationId xmlns:a16="http://schemas.microsoft.com/office/drawing/2014/main" id="{BEEB3CB4-F175-4A02-807D-254173CFE05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1" y="41148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47" name="Rectangle 379">
            <a:extLst>
              <a:ext uri="{FF2B5EF4-FFF2-40B4-BE49-F238E27FC236}">
                <a16:creationId xmlns:a16="http://schemas.microsoft.com/office/drawing/2014/main" id="{C2E566A0-32F1-4F63-8C61-E3AB3E6C28C9}"/>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8" name="Object 340">
            <a:extLst>
              <a:ext uri="{FF2B5EF4-FFF2-40B4-BE49-F238E27FC236}">
                <a16:creationId xmlns:a16="http://schemas.microsoft.com/office/drawing/2014/main" id="{12E73D32-311D-4D43-B988-8690479B034A}"/>
              </a:ext>
            </a:extLst>
          </p:cNvPr>
          <p:cNvGraphicFramePr>
            <a:graphicFrameLocks noChangeAspect="1"/>
          </p:cNvGraphicFramePr>
          <p:nvPr/>
        </p:nvGraphicFramePr>
        <p:xfrm>
          <a:off x="7543800" y="4114800"/>
          <a:ext cx="971550" cy="323850"/>
        </p:xfrm>
        <a:graphic>
          <a:graphicData uri="http://schemas.openxmlformats.org/presentationml/2006/ole">
            <mc:AlternateContent xmlns:mc="http://schemas.openxmlformats.org/markup-compatibility/2006">
              <mc:Choice xmlns:v="urn:schemas-microsoft-com:vml" Requires="v">
                <p:oleObj spid="_x0000_s18489" name="Equation" r:id="rId17" imgW="647419" imgH="215806" progId="Equation.3">
                  <p:embed/>
                </p:oleObj>
              </mc:Choice>
              <mc:Fallback>
                <p:oleObj name="Equation" r:id="rId17" imgW="647419" imgH="215806" progId="Equation.3">
                  <p:embed/>
                  <p:pic>
                    <p:nvPicPr>
                      <p:cNvPr id="493908" name="Object 340">
                        <a:extLst>
                          <a:ext uri="{FF2B5EF4-FFF2-40B4-BE49-F238E27FC236}">
                            <a16:creationId xmlns:a16="http://schemas.microsoft.com/office/drawing/2014/main" id="{12E73D32-311D-4D43-B988-8690479B034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43800" y="41148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52" name="Rectangle 384">
            <a:extLst>
              <a:ext uri="{FF2B5EF4-FFF2-40B4-BE49-F238E27FC236}">
                <a16:creationId xmlns:a16="http://schemas.microsoft.com/office/drawing/2014/main" id="{0642B973-1583-48A0-AE6B-47C68551FC04}"/>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7" name="Object 339">
            <a:extLst>
              <a:ext uri="{FF2B5EF4-FFF2-40B4-BE49-F238E27FC236}">
                <a16:creationId xmlns:a16="http://schemas.microsoft.com/office/drawing/2014/main" id="{3B6C9ED0-0869-4BA0-813A-DCBD81CBC09B}"/>
              </a:ext>
            </a:extLst>
          </p:cNvPr>
          <p:cNvGraphicFramePr>
            <a:graphicFrameLocks noChangeAspect="1"/>
          </p:cNvGraphicFramePr>
          <p:nvPr/>
        </p:nvGraphicFramePr>
        <p:xfrm>
          <a:off x="6781801" y="4572000"/>
          <a:ext cx="593725" cy="317500"/>
        </p:xfrm>
        <a:graphic>
          <a:graphicData uri="http://schemas.openxmlformats.org/presentationml/2006/ole">
            <mc:AlternateContent xmlns:mc="http://schemas.openxmlformats.org/markup-compatibility/2006">
              <mc:Choice xmlns:v="urn:schemas-microsoft-com:vml" Requires="v">
                <p:oleObj spid="_x0000_s18490" name="Equation" r:id="rId19" imgW="406048" imgH="215713" progId="Equation.3">
                  <p:embed/>
                </p:oleObj>
              </mc:Choice>
              <mc:Fallback>
                <p:oleObj name="Equation" r:id="rId19" imgW="406048" imgH="215713" progId="Equation.3">
                  <p:embed/>
                  <p:pic>
                    <p:nvPicPr>
                      <p:cNvPr id="493907" name="Object 339">
                        <a:extLst>
                          <a:ext uri="{FF2B5EF4-FFF2-40B4-BE49-F238E27FC236}">
                            <a16:creationId xmlns:a16="http://schemas.microsoft.com/office/drawing/2014/main" id="{3B6C9ED0-0869-4BA0-813A-DCBD81CBC09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81801" y="45720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54" name="Rectangle 386">
            <a:extLst>
              <a:ext uri="{FF2B5EF4-FFF2-40B4-BE49-F238E27FC236}">
                <a16:creationId xmlns:a16="http://schemas.microsoft.com/office/drawing/2014/main" id="{6BB6951E-009F-438B-83B0-69BBF1E0EB10}"/>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6" name="Object 338">
            <a:extLst>
              <a:ext uri="{FF2B5EF4-FFF2-40B4-BE49-F238E27FC236}">
                <a16:creationId xmlns:a16="http://schemas.microsoft.com/office/drawing/2014/main" id="{A0A5F031-C39E-43EF-87B7-D37A6E891C24}"/>
              </a:ext>
            </a:extLst>
          </p:cNvPr>
          <p:cNvGraphicFramePr>
            <a:graphicFrameLocks noChangeAspect="1"/>
          </p:cNvGraphicFramePr>
          <p:nvPr/>
        </p:nvGraphicFramePr>
        <p:xfrm>
          <a:off x="7543800" y="4572000"/>
          <a:ext cx="971550" cy="323850"/>
        </p:xfrm>
        <a:graphic>
          <a:graphicData uri="http://schemas.openxmlformats.org/presentationml/2006/ole">
            <mc:AlternateContent xmlns:mc="http://schemas.openxmlformats.org/markup-compatibility/2006">
              <mc:Choice xmlns:v="urn:schemas-microsoft-com:vml" Requires="v">
                <p:oleObj spid="_x0000_s18491" name="Equation" r:id="rId21" imgW="647419" imgH="215806" progId="Equation.3">
                  <p:embed/>
                </p:oleObj>
              </mc:Choice>
              <mc:Fallback>
                <p:oleObj name="Equation" r:id="rId21" imgW="647419" imgH="215806" progId="Equation.3">
                  <p:embed/>
                  <p:pic>
                    <p:nvPicPr>
                      <p:cNvPr id="493906" name="Object 338">
                        <a:extLst>
                          <a:ext uri="{FF2B5EF4-FFF2-40B4-BE49-F238E27FC236}">
                            <a16:creationId xmlns:a16="http://schemas.microsoft.com/office/drawing/2014/main" id="{A0A5F031-C39E-43EF-87B7-D37A6E891C2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3800" y="45720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59" name="Rectangle 391">
            <a:extLst>
              <a:ext uri="{FF2B5EF4-FFF2-40B4-BE49-F238E27FC236}">
                <a16:creationId xmlns:a16="http://schemas.microsoft.com/office/drawing/2014/main" id="{E8865C83-7DE8-4BA4-B8D1-5BDF866DE1B9}"/>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5" name="Object 337">
            <a:extLst>
              <a:ext uri="{FF2B5EF4-FFF2-40B4-BE49-F238E27FC236}">
                <a16:creationId xmlns:a16="http://schemas.microsoft.com/office/drawing/2014/main" id="{100E1ABE-ACB4-427B-ADF9-7501132E5921}"/>
              </a:ext>
            </a:extLst>
          </p:cNvPr>
          <p:cNvGraphicFramePr>
            <a:graphicFrameLocks noChangeAspect="1"/>
          </p:cNvGraphicFramePr>
          <p:nvPr/>
        </p:nvGraphicFramePr>
        <p:xfrm>
          <a:off x="6781800" y="5029200"/>
          <a:ext cx="609600" cy="323850"/>
        </p:xfrm>
        <a:graphic>
          <a:graphicData uri="http://schemas.openxmlformats.org/presentationml/2006/ole">
            <mc:AlternateContent xmlns:mc="http://schemas.openxmlformats.org/markup-compatibility/2006">
              <mc:Choice xmlns:v="urn:schemas-microsoft-com:vml" Requires="v">
                <p:oleObj spid="_x0000_s18492" name="Equation" r:id="rId23" imgW="406048" imgH="215713" progId="Equation.3">
                  <p:embed/>
                </p:oleObj>
              </mc:Choice>
              <mc:Fallback>
                <p:oleObj name="Equation" r:id="rId23" imgW="406048" imgH="215713" progId="Equation.3">
                  <p:embed/>
                  <p:pic>
                    <p:nvPicPr>
                      <p:cNvPr id="493905" name="Object 337">
                        <a:extLst>
                          <a:ext uri="{FF2B5EF4-FFF2-40B4-BE49-F238E27FC236}">
                            <a16:creationId xmlns:a16="http://schemas.microsoft.com/office/drawing/2014/main" id="{100E1ABE-ACB4-427B-ADF9-7501132E592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81800" y="5029200"/>
                        <a:ext cx="6096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61" name="Rectangle 393">
            <a:extLst>
              <a:ext uri="{FF2B5EF4-FFF2-40B4-BE49-F238E27FC236}">
                <a16:creationId xmlns:a16="http://schemas.microsoft.com/office/drawing/2014/main" id="{7F794683-E080-4536-8FEB-67EC2F065A99}"/>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4" name="Object 336">
            <a:extLst>
              <a:ext uri="{FF2B5EF4-FFF2-40B4-BE49-F238E27FC236}">
                <a16:creationId xmlns:a16="http://schemas.microsoft.com/office/drawing/2014/main" id="{5F127460-9B35-4371-9EA5-6BA69B094D4C}"/>
              </a:ext>
            </a:extLst>
          </p:cNvPr>
          <p:cNvGraphicFramePr>
            <a:graphicFrameLocks noChangeAspect="1"/>
          </p:cNvGraphicFramePr>
          <p:nvPr/>
        </p:nvGraphicFramePr>
        <p:xfrm>
          <a:off x="7543800" y="5029200"/>
          <a:ext cx="971550" cy="323850"/>
        </p:xfrm>
        <a:graphic>
          <a:graphicData uri="http://schemas.openxmlformats.org/presentationml/2006/ole">
            <mc:AlternateContent xmlns:mc="http://schemas.openxmlformats.org/markup-compatibility/2006">
              <mc:Choice xmlns:v="urn:schemas-microsoft-com:vml" Requires="v">
                <p:oleObj spid="_x0000_s18493" name="Equation" r:id="rId25" imgW="647419" imgH="215806" progId="Equation.3">
                  <p:embed/>
                </p:oleObj>
              </mc:Choice>
              <mc:Fallback>
                <p:oleObj name="Equation" r:id="rId25" imgW="647419" imgH="215806" progId="Equation.3">
                  <p:embed/>
                  <p:pic>
                    <p:nvPicPr>
                      <p:cNvPr id="493904" name="Object 336">
                        <a:extLst>
                          <a:ext uri="{FF2B5EF4-FFF2-40B4-BE49-F238E27FC236}">
                            <a16:creationId xmlns:a16="http://schemas.microsoft.com/office/drawing/2014/main" id="{5F127460-9B35-4371-9EA5-6BA69B094D4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43800" y="50292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66" name="Rectangle 398">
            <a:extLst>
              <a:ext uri="{FF2B5EF4-FFF2-40B4-BE49-F238E27FC236}">
                <a16:creationId xmlns:a16="http://schemas.microsoft.com/office/drawing/2014/main" id="{6DA9B501-DA6B-4CA4-9882-FC98AB852443}"/>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3" name="Object 335">
            <a:extLst>
              <a:ext uri="{FF2B5EF4-FFF2-40B4-BE49-F238E27FC236}">
                <a16:creationId xmlns:a16="http://schemas.microsoft.com/office/drawing/2014/main" id="{9FF5BE6F-4738-43C0-812A-189DED851C21}"/>
              </a:ext>
            </a:extLst>
          </p:cNvPr>
          <p:cNvGraphicFramePr>
            <a:graphicFrameLocks noChangeAspect="1"/>
          </p:cNvGraphicFramePr>
          <p:nvPr/>
        </p:nvGraphicFramePr>
        <p:xfrm>
          <a:off x="6781800" y="5486400"/>
          <a:ext cx="609600" cy="323850"/>
        </p:xfrm>
        <a:graphic>
          <a:graphicData uri="http://schemas.openxmlformats.org/presentationml/2006/ole">
            <mc:AlternateContent xmlns:mc="http://schemas.openxmlformats.org/markup-compatibility/2006">
              <mc:Choice xmlns:v="urn:schemas-microsoft-com:vml" Requires="v">
                <p:oleObj spid="_x0000_s18494" name="Equation" r:id="rId27" imgW="406048" imgH="215713" progId="Equation.3">
                  <p:embed/>
                </p:oleObj>
              </mc:Choice>
              <mc:Fallback>
                <p:oleObj name="Equation" r:id="rId27" imgW="406048" imgH="215713" progId="Equation.3">
                  <p:embed/>
                  <p:pic>
                    <p:nvPicPr>
                      <p:cNvPr id="493903" name="Object 335">
                        <a:extLst>
                          <a:ext uri="{FF2B5EF4-FFF2-40B4-BE49-F238E27FC236}">
                            <a16:creationId xmlns:a16="http://schemas.microsoft.com/office/drawing/2014/main" id="{9FF5BE6F-4738-43C0-812A-189DED851C2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81800" y="5486400"/>
                        <a:ext cx="6096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68" name="Rectangle 400">
            <a:extLst>
              <a:ext uri="{FF2B5EF4-FFF2-40B4-BE49-F238E27FC236}">
                <a16:creationId xmlns:a16="http://schemas.microsoft.com/office/drawing/2014/main" id="{1B7AD5A0-C8C6-4FAD-A28C-A4D516AAEDA8}"/>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2" name="Object 334">
            <a:extLst>
              <a:ext uri="{FF2B5EF4-FFF2-40B4-BE49-F238E27FC236}">
                <a16:creationId xmlns:a16="http://schemas.microsoft.com/office/drawing/2014/main" id="{C061E366-2955-43C9-AA06-0CEEEF3C1B22}"/>
              </a:ext>
            </a:extLst>
          </p:cNvPr>
          <p:cNvGraphicFramePr>
            <a:graphicFrameLocks noChangeAspect="1"/>
          </p:cNvGraphicFramePr>
          <p:nvPr/>
        </p:nvGraphicFramePr>
        <p:xfrm>
          <a:off x="7543800" y="5486400"/>
          <a:ext cx="971550" cy="323850"/>
        </p:xfrm>
        <a:graphic>
          <a:graphicData uri="http://schemas.openxmlformats.org/presentationml/2006/ole">
            <mc:AlternateContent xmlns:mc="http://schemas.openxmlformats.org/markup-compatibility/2006">
              <mc:Choice xmlns:v="urn:schemas-microsoft-com:vml" Requires="v">
                <p:oleObj spid="_x0000_s18495" name="Equation" r:id="rId29" imgW="647419" imgH="215806" progId="Equation.3">
                  <p:embed/>
                </p:oleObj>
              </mc:Choice>
              <mc:Fallback>
                <p:oleObj name="Equation" r:id="rId29" imgW="647419" imgH="215806" progId="Equation.3">
                  <p:embed/>
                  <p:pic>
                    <p:nvPicPr>
                      <p:cNvPr id="493902" name="Object 334">
                        <a:extLst>
                          <a:ext uri="{FF2B5EF4-FFF2-40B4-BE49-F238E27FC236}">
                            <a16:creationId xmlns:a16="http://schemas.microsoft.com/office/drawing/2014/main" id="{C061E366-2955-43C9-AA06-0CEEEF3C1B2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543800" y="54864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73" name="Rectangle 405">
            <a:extLst>
              <a:ext uri="{FF2B5EF4-FFF2-40B4-BE49-F238E27FC236}">
                <a16:creationId xmlns:a16="http://schemas.microsoft.com/office/drawing/2014/main" id="{C8E03089-279C-466E-B0C1-E24F4F1FB65E}"/>
              </a:ext>
            </a:extLst>
          </p:cNvPr>
          <p:cNvSpPr>
            <a:spLocks noChangeArrowheads="1"/>
          </p:cNvSpPr>
          <p:nvPr/>
        </p:nvSpPr>
        <p:spPr bwMode="auto">
          <a:xfrm>
            <a:off x="2752726" y="11318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1" name="Object 333">
            <a:extLst>
              <a:ext uri="{FF2B5EF4-FFF2-40B4-BE49-F238E27FC236}">
                <a16:creationId xmlns:a16="http://schemas.microsoft.com/office/drawing/2014/main" id="{5323B125-543E-44B9-8C3A-8996A246716A}"/>
              </a:ext>
            </a:extLst>
          </p:cNvPr>
          <p:cNvGraphicFramePr>
            <a:graphicFrameLocks noChangeAspect="1"/>
          </p:cNvGraphicFramePr>
          <p:nvPr/>
        </p:nvGraphicFramePr>
        <p:xfrm>
          <a:off x="6781801" y="5943600"/>
          <a:ext cx="608013" cy="266700"/>
        </p:xfrm>
        <a:graphic>
          <a:graphicData uri="http://schemas.openxmlformats.org/presentationml/2006/ole">
            <mc:AlternateContent xmlns:mc="http://schemas.openxmlformats.org/markup-compatibility/2006">
              <mc:Choice xmlns:v="urn:schemas-microsoft-com:vml" Requires="v">
                <p:oleObj spid="_x0000_s18496" name="Equation" r:id="rId31" imgW="405872" imgH="177569" progId="Equation.3">
                  <p:embed/>
                </p:oleObj>
              </mc:Choice>
              <mc:Fallback>
                <p:oleObj name="Equation" r:id="rId31" imgW="405872" imgH="177569" progId="Equation.3">
                  <p:embed/>
                  <p:pic>
                    <p:nvPicPr>
                      <p:cNvPr id="493901" name="Object 333">
                        <a:extLst>
                          <a:ext uri="{FF2B5EF4-FFF2-40B4-BE49-F238E27FC236}">
                            <a16:creationId xmlns:a16="http://schemas.microsoft.com/office/drawing/2014/main" id="{5323B125-543E-44B9-8C3A-8996A246716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81801" y="5943600"/>
                        <a:ext cx="608013"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75" name="Rectangle 407">
            <a:extLst>
              <a:ext uri="{FF2B5EF4-FFF2-40B4-BE49-F238E27FC236}">
                <a16:creationId xmlns:a16="http://schemas.microsoft.com/office/drawing/2014/main" id="{B59717FB-4F52-4FBC-B443-3299CB3E23F8}"/>
              </a:ext>
            </a:extLst>
          </p:cNvPr>
          <p:cNvSpPr>
            <a:spLocks noChangeArrowheads="1"/>
          </p:cNvSpPr>
          <p:nvPr/>
        </p:nvSpPr>
        <p:spPr bwMode="auto">
          <a:xfrm>
            <a:off x="2133601" y="2819400"/>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IN"/>
          </a:p>
        </p:txBody>
      </p:sp>
      <p:graphicFrame>
        <p:nvGraphicFramePr>
          <p:cNvPr id="493900" name="Object 332">
            <a:extLst>
              <a:ext uri="{FF2B5EF4-FFF2-40B4-BE49-F238E27FC236}">
                <a16:creationId xmlns:a16="http://schemas.microsoft.com/office/drawing/2014/main" id="{44F7392A-10BA-4385-A346-AAB2CC83F501}"/>
              </a:ext>
            </a:extLst>
          </p:cNvPr>
          <p:cNvGraphicFramePr>
            <a:graphicFrameLocks noChangeAspect="1"/>
          </p:cNvGraphicFramePr>
          <p:nvPr/>
        </p:nvGraphicFramePr>
        <p:xfrm>
          <a:off x="7543800" y="5943600"/>
          <a:ext cx="971550" cy="323850"/>
        </p:xfrm>
        <a:graphic>
          <a:graphicData uri="http://schemas.openxmlformats.org/presentationml/2006/ole">
            <mc:AlternateContent xmlns:mc="http://schemas.openxmlformats.org/markup-compatibility/2006">
              <mc:Choice xmlns:v="urn:schemas-microsoft-com:vml" Requires="v">
                <p:oleObj spid="_x0000_s18497" name="Equation" r:id="rId33" imgW="647419" imgH="215806" progId="Equation.3">
                  <p:embed/>
                </p:oleObj>
              </mc:Choice>
              <mc:Fallback>
                <p:oleObj name="Equation" r:id="rId33" imgW="647419" imgH="215806" progId="Equation.3">
                  <p:embed/>
                  <p:pic>
                    <p:nvPicPr>
                      <p:cNvPr id="493900" name="Object 332">
                        <a:extLst>
                          <a:ext uri="{FF2B5EF4-FFF2-40B4-BE49-F238E27FC236}">
                            <a16:creationId xmlns:a16="http://schemas.microsoft.com/office/drawing/2014/main" id="{44F7392A-10BA-4385-A346-AAB2CC83F501}"/>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43800" y="59436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4233" name="Group 665">
            <a:extLst>
              <a:ext uri="{FF2B5EF4-FFF2-40B4-BE49-F238E27FC236}">
                <a16:creationId xmlns:a16="http://schemas.microsoft.com/office/drawing/2014/main" id="{DEEBCE7A-9C9E-41EA-8958-C735BD20E60F}"/>
              </a:ext>
            </a:extLst>
          </p:cNvPr>
          <p:cNvGraphicFramePr>
            <a:graphicFrameLocks noGrp="1"/>
          </p:cNvGraphicFramePr>
          <p:nvPr>
            <p:extLst>
              <p:ext uri="{D42A27DB-BD31-4B8C-83A1-F6EECF244321}">
                <p14:modId xmlns:p14="http://schemas.microsoft.com/office/powerpoint/2010/main" val="3566268036"/>
              </p:ext>
            </p:extLst>
          </p:nvPr>
        </p:nvGraphicFramePr>
        <p:xfrm>
          <a:off x="3657600" y="1828800"/>
          <a:ext cx="4876800" cy="4505960"/>
        </p:xfrm>
        <a:graphic>
          <a:graphicData uri="http://schemas.openxmlformats.org/drawingml/2006/table">
            <a:tbl>
              <a:tblPr/>
              <a:tblGrid>
                <a:gridCol w="974725">
                  <a:extLst>
                    <a:ext uri="{9D8B030D-6E8A-4147-A177-3AD203B41FA5}">
                      <a16:colId xmlns:a16="http://schemas.microsoft.com/office/drawing/2014/main" val="3215258030"/>
                    </a:ext>
                  </a:extLst>
                </a:gridCol>
                <a:gridCol w="976313">
                  <a:extLst>
                    <a:ext uri="{9D8B030D-6E8A-4147-A177-3AD203B41FA5}">
                      <a16:colId xmlns:a16="http://schemas.microsoft.com/office/drawing/2014/main" val="1649047474"/>
                    </a:ext>
                  </a:extLst>
                </a:gridCol>
                <a:gridCol w="974725">
                  <a:extLst>
                    <a:ext uri="{9D8B030D-6E8A-4147-A177-3AD203B41FA5}">
                      <a16:colId xmlns:a16="http://schemas.microsoft.com/office/drawing/2014/main" val="2362934679"/>
                    </a:ext>
                  </a:extLst>
                </a:gridCol>
                <a:gridCol w="976312">
                  <a:extLst>
                    <a:ext uri="{9D8B030D-6E8A-4147-A177-3AD203B41FA5}">
                      <a16:colId xmlns:a16="http://schemas.microsoft.com/office/drawing/2014/main" val="3050040180"/>
                    </a:ext>
                  </a:extLst>
                </a:gridCol>
                <a:gridCol w="974725">
                  <a:extLst>
                    <a:ext uri="{9D8B030D-6E8A-4147-A177-3AD203B41FA5}">
                      <a16:colId xmlns:a16="http://schemas.microsoft.com/office/drawing/2014/main" val="2293035406"/>
                    </a:ext>
                  </a:extLst>
                </a:gridCol>
              </a:tblGrid>
              <a:tr h="68580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A</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B</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C</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Min-terms</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Max-terms</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3553136"/>
                  </a:ext>
                </a:extLst>
              </a:tr>
              <a:tr h="2746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780908"/>
                  </a:ext>
                </a:extLst>
              </a:tr>
              <a:tr h="2746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0573437"/>
                  </a:ext>
                </a:extLst>
              </a:tr>
              <a:tr h="2746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8533273"/>
                  </a:ext>
                </a:extLst>
              </a:tr>
              <a:tr h="2746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2442573"/>
                  </a:ext>
                </a:extLst>
              </a:tr>
              <a:tr h="2746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619098"/>
                  </a:ext>
                </a:extLst>
              </a:tr>
              <a:tr h="48260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829867"/>
                  </a:ext>
                </a:extLst>
              </a:tr>
              <a:tr h="2746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64442991"/>
                  </a:ext>
                </a:extLst>
              </a:tr>
              <a:tr h="2746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76672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0B5CDABF-3AF5-4EEA-9619-58556C3C6197}"/>
              </a:ext>
            </a:extLst>
          </p:cNvPr>
          <p:cNvSpPr>
            <a:spLocks noGrp="1" noChangeArrowheads="1"/>
          </p:cNvSpPr>
          <p:nvPr>
            <p:ph type="title"/>
          </p:nvPr>
        </p:nvSpPr>
        <p:spPr/>
        <p:txBody>
          <a:bodyPr/>
          <a:lstStyle/>
          <a:p>
            <a:r>
              <a:rPr lang="en-GB" altLang="en-US"/>
              <a:t>SOP-POS Conversion</a:t>
            </a:r>
          </a:p>
        </p:txBody>
      </p:sp>
      <p:sp>
        <p:nvSpPr>
          <p:cNvPr id="494595" name="Rectangle 3">
            <a:extLst>
              <a:ext uri="{FF2B5EF4-FFF2-40B4-BE49-F238E27FC236}">
                <a16:creationId xmlns:a16="http://schemas.microsoft.com/office/drawing/2014/main" id="{E34F2C71-2990-43C3-8ECD-BB595204C523}"/>
              </a:ext>
            </a:extLst>
          </p:cNvPr>
          <p:cNvSpPr>
            <a:spLocks noGrp="1" noChangeArrowheads="1"/>
          </p:cNvSpPr>
          <p:nvPr>
            <p:ph type="body" idx="1"/>
          </p:nvPr>
        </p:nvSpPr>
        <p:spPr/>
        <p:txBody>
          <a:bodyPr/>
          <a:lstStyle/>
          <a:p>
            <a:r>
              <a:rPr lang="en-GB" altLang="en-US"/>
              <a:t>Minterm values present in SOP expression not present in corresponding POS expression</a:t>
            </a:r>
          </a:p>
          <a:p>
            <a:r>
              <a:rPr lang="en-GB" altLang="en-US"/>
              <a:t>Maxterm values present in POS expression not present in corresponding SOP expression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a:extLst>
              <a:ext uri="{FF2B5EF4-FFF2-40B4-BE49-F238E27FC236}">
                <a16:creationId xmlns:a16="http://schemas.microsoft.com/office/drawing/2014/main" id="{81A1076E-24AD-45EF-80CC-AB92783BF93F}"/>
              </a:ext>
            </a:extLst>
          </p:cNvPr>
          <p:cNvSpPr>
            <a:spLocks noGrp="1" noChangeArrowheads="1"/>
          </p:cNvSpPr>
          <p:nvPr>
            <p:ph type="body" idx="1"/>
          </p:nvPr>
        </p:nvSpPr>
        <p:spPr/>
        <p:txBody>
          <a:bodyPr/>
          <a:lstStyle/>
          <a:p>
            <a:r>
              <a:rPr lang="en-GB" altLang="en-US" dirty="0"/>
              <a:t>Canonical Sum</a:t>
            </a:r>
          </a:p>
          <a:p>
            <a:endParaRPr lang="en-GB" altLang="en-US" dirty="0"/>
          </a:p>
          <a:p>
            <a:endParaRPr lang="en-GB" altLang="en-US" dirty="0"/>
          </a:p>
          <a:p>
            <a:r>
              <a:rPr lang="en-GB" altLang="en-US" dirty="0"/>
              <a:t>Canonical Product</a:t>
            </a:r>
          </a:p>
          <a:p>
            <a:endParaRPr lang="en-GB" altLang="en-US" dirty="0"/>
          </a:p>
          <a:p>
            <a:endParaRPr lang="en-GB" altLang="en-US" dirty="0"/>
          </a:p>
          <a:p>
            <a:pPr marL="0" indent="0">
              <a:buNone/>
            </a:pPr>
            <a:r>
              <a:rPr lang="en-GB" altLang="en-US" dirty="0"/>
              <a:t>                        </a:t>
            </a:r>
          </a:p>
        </p:txBody>
      </p:sp>
      <p:sp>
        <p:nvSpPr>
          <p:cNvPr id="495620" name="Rectangle 4">
            <a:extLst>
              <a:ext uri="{FF2B5EF4-FFF2-40B4-BE49-F238E27FC236}">
                <a16:creationId xmlns:a16="http://schemas.microsoft.com/office/drawing/2014/main" id="{6714CFC7-B6F6-4849-93CB-46859F6BD92F}"/>
              </a:ext>
            </a:extLst>
          </p:cNvPr>
          <p:cNvSpPr>
            <a:spLocks noGrp="1" noChangeArrowheads="1"/>
          </p:cNvSpPr>
          <p:nvPr>
            <p:ph type="title"/>
          </p:nvPr>
        </p:nvSpPr>
        <p:spPr>
          <a:noFill/>
          <a:ln/>
        </p:spPr>
        <p:txBody>
          <a:bodyPr/>
          <a:lstStyle/>
          <a:p>
            <a:r>
              <a:rPr lang="en-GB" altLang="en-US"/>
              <a:t>SOP-POS Conversion</a:t>
            </a:r>
          </a:p>
        </p:txBody>
      </p:sp>
      <p:sp>
        <p:nvSpPr>
          <p:cNvPr id="495622" name="Rectangle 6">
            <a:extLst>
              <a:ext uri="{FF2B5EF4-FFF2-40B4-BE49-F238E27FC236}">
                <a16:creationId xmlns:a16="http://schemas.microsoft.com/office/drawing/2014/main" id="{F44D7C41-0607-4E59-9269-D98A83CB0E4F}"/>
              </a:ext>
            </a:extLst>
          </p:cNvPr>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5621" name="Object 5">
            <a:extLst>
              <a:ext uri="{FF2B5EF4-FFF2-40B4-BE49-F238E27FC236}">
                <a16:creationId xmlns:a16="http://schemas.microsoft.com/office/drawing/2014/main" id="{105F4346-0175-4DB2-91D0-DE0991B22FB1}"/>
              </a:ext>
            </a:extLst>
          </p:cNvPr>
          <p:cNvGraphicFramePr>
            <a:graphicFrameLocks noChangeAspect="1"/>
          </p:cNvGraphicFramePr>
          <p:nvPr>
            <p:extLst>
              <p:ext uri="{D42A27DB-BD31-4B8C-83A1-F6EECF244321}">
                <p14:modId xmlns:p14="http://schemas.microsoft.com/office/powerpoint/2010/main" val="509940639"/>
              </p:ext>
            </p:extLst>
          </p:nvPr>
        </p:nvGraphicFramePr>
        <p:xfrm>
          <a:off x="2446337" y="2475688"/>
          <a:ext cx="5365750" cy="538163"/>
        </p:xfrm>
        <a:graphic>
          <a:graphicData uri="http://schemas.openxmlformats.org/presentationml/2006/ole">
            <mc:AlternateContent xmlns:mc="http://schemas.openxmlformats.org/markup-compatibility/2006">
              <mc:Choice xmlns:v="urn:schemas-microsoft-com:vml" Requires="v">
                <p:oleObj spid="_x0000_s19476" name="Equation" r:id="rId4" imgW="2183452" imgH="215806" progId="Equation.3">
                  <p:embed/>
                </p:oleObj>
              </mc:Choice>
              <mc:Fallback>
                <p:oleObj name="Equation" r:id="rId4" imgW="2183452" imgH="215806" progId="Equation.3">
                  <p:embed/>
                  <p:pic>
                    <p:nvPicPr>
                      <p:cNvPr id="495621" name="Object 5">
                        <a:extLst>
                          <a:ext uri="{FF2B5EF4-FFF2-40B4-BE49-F238E27FC236}">
                            <a16:creationId xmlns:a16="http://schemas.microsoft.com/office/drawing/2014/main" id="{105F4346-0175-4DB2-91D0-DE0991B22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6337" y="2475688"/>
                        <a:ext cx="53657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24" name="Rectangle 8">
            <a:extLst>
              <a:ext uri="{FF2B5EF4-FFF2-40B4-BE49-F238E27FC236}">
                <a16:creationId xmlns:a16="http://schemas.microsoft.com/office/drawing/2014/main" id="{5400AC3F-FC2F-4B23-9D50-9425DE59466E}"/>
              </a:ext>
            </a:extLst>
          </p:cNvPr>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495626" name="Rectangle 10">
            <a:extLst>
              <a:ext uri="{FF2B5EF4-FFF2-40B4-BE49-F238E27FC236}">
                <a16:creationId xmlns:a16="http://schemas.microsoft.com/office/drawing/2014/main" id="{6069E6E8-5388-4EA2-9779-A6714A920599}"/>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5625" name="Object 9">
            <a:extLst>
              <a:ext uri="{FF2B5EF4-FFF2-40B4-BE49-F238E27FC236}">
                <a16:creationId xmlns:a16="http://schemas.microsoft.com/office/drawing/2014/main" id="{F875251D-03F0-408D-942A-DFC0D65AF9CD}"/>
              </a:ext>
            </a:extLst>
          </p:cNvPr>
          <p:cNvGraphicFramePr>
            <a:graphicFrameLocks noChangeAspect="1"/>
          </p:cNvGraphicFramePr>
          <p:nvPr>
            <p:extLst>
              <p:ext uri="{D42A27DB-BD31-4B8C-83A1-F6EECF244321}">
                <p14:modId xmlns:p14="http://schemas.microsoft.com/office/powerpoint/2010/main" val="270862044"/>
              </p:ext>
            </p:extLst>
          </p:nvPr>
        </p:nvGraphicFramePr>
        <p:xfrm>
          <a:off x="2378075" y="3938912"/>
          <a:ext cx="5502275" cy="603250"/>
        </p:xfrm>
        <a:graphic>
          <a:graphicData uri="http://schemas.openxmlformats.org/presentationml/2006/ole">
            <mc:AlternateContent xmlns:mc="http://schemas.openxmlformats.org/markup-compatibility/2006">
              <mc:Choice xmlns:v="urn:schemas-microsoft-com:vml" Requires="v">
                <p:oleObj spid="_x0000_s19477" name="Equation" r:id="rId6" imgW="2171700" imgH="241300" progId="Equation.3">
                  <p:embed/>
                </p:oleObj>
              </mc:Choice>
              <mc:Fallback>
                <p:oleObj name="Equation" r:id="rId6" imgW="2171700" imgH="241300" progId="Equation.3">
                  <p:embed/>
                  <p:pic>
                    <p:nvPicPr>
                      <p:cNvPr id="495625" name="Object 9">
                        <a:extLst>
                          <a:ext uri="{FF2B5EF4-FFF2-40B4-BE49-F238E27FC236}">
                            <a16:creationId xmlns:a16="http://schemas.microsoft.com/office/drawing/2014/main" id="{F875251D-03F0-408D-942A-DFC0D65AF9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8075" y="3938912"/>
                        <a:ext cx="55022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28" name="Rectangle 12">
            <a:extLst>
              <a:ext uri="{FF2B5EF4-FFF2-40B4-BE49-F238E27FC236}">
                <a16:creationId xmlns:a16="http://schemas.microsoft.com/office/drawing/2014/main" id="{B2995A96-42F7-4712-901E-2C7FF994BDFA}"/>
              </a:ext>
            </a:extLst>
          </p:cNvPr>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495630" name="Rectangle 14">
            <a:extLst>
              <a:ext uri="{FF2B5EF4-FFF2-40B4-BE49-F238E27FC236}">
                <a16:creationId xmlns:a16="http://schemas.microsoft.com/office/drawing/2014/main" id="{AF033268-704C-4BEA-B7AE-43CC7320D849}"/>
              </a:ext>
            </a:extLst>
          </p:cNvPr>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495632" name="Rectangle 16">
            <a:extLst>
              <a:ext uri="{FF2B5EF4-FFF2-40B4-BE49-F238E27FC236}">
                <a16:creationId xmlns:a16="http://schemas.microsoft.com/office/drawing/2014/main" id="{A5B8AA69-8542-406D-8297-F5FDD5E92ECF}"/>
              </a:ext>
            </a:extLst>
          </p:cNvPr>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495634" name="Rectangle 18">
            <a:extLst>
              <a:ext uri="{FF2B5EF4-FFF2-40B4-BE49-F238E27FC236}">
                <a16:creationId xmlns:a16="http://schemas.microsoft.com/office/drawing/2014/main" id="{7EDCF0B7-7508-46F7-B8EF-6BDDD3C9E9CD}"/>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5633" name="Object 17">
            <a:extLst>
              <a:ext uri="{FF2B5EF4-FFF2-40B4-BE49-F238E27FC236}">
                <a16:creationId xmlns:a16="http://schemas.microsoft.com/office/drawing/2014/main" id="{AB579E8A-F593-45B4-9A81-B38BFC3DD5A7}"/>
              </a:ext>
            </a:extLst>
          </p:cNvPr>
          <p:cNvGraphicFramePr>
            <a:graphicFrameLocks noChangeAspect="1"/>
          </p:cNvGraphicFramePr>
          <p:nvPr>
            <p:extLst>
              <p:ext uri="{D42A27DB-BD31-4B8C-83A1-F6EECF244321}">
                <p14:modId xmlns:p14="http://schemas.microsoft.com/office/powerpoint/2010/main" val="112531917"/>
              </p:ext>
            </p:extLst>
          </p:nvPr>
        </p:nvGraphicFramePr>
        <p:xfrm>
          <a:off x="3511297" y="1776730"/>
          <a:ext cx="2678113" cy="603250"/>
        </p:xfrm>
        <a:graphic>
          <a:graphicData uri="http://schemas.openxmlformats.org/presentationml/2006/ole">
            <mc:AlternateContent xmlns:mc="http://schemas.openxmlformats.org/markup-compatibility/2006">
              <mc:Choice xmlns:v="urn:schemas-microsoft-com:vml" Requires="v">
                <p:oleObj spid="_x0000_s19478" name="Equation" r:id="rId8" imgW="1054100" imgH="241300" progId="Equation.3">
                  <p:embed/>
                </p:oleObj>
              </mc:Choice>
              <mc:Fallback>
                <p:oleObj name="Equation" r:id="rId8" imgW="1054100" imgH="241300" progId="Equation.3">
                  <p:embed/>
                  <p:pic>
                    <p:nvPicPr>
                      <p:cNvPr id="495633" name="Object 17">
                        <a:extLst>
                          <a:ext uri="{FF2B5EF4-FFF2-40B4-BE49-F238E27FC236}">
                            <a16:creationId xmlns:a16="http://schemas.microsoft.com/office/drawing/2014/main" id="{AB579E8A-F593-45B4-9A81-B38BFC3DD5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1297" y="1776730"/>
                        <a:ext cx="26781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36" name="Rectangle 20">
            <a:extLst>
              <a:ext uri="{FF2B5EF4-FFF2-40B4-BE49-F238E27FC236}">
                <a16:creationId xmlns:a16="http://schemas.microsoft.com/office/drawing/2014/main" id="{6EFCE9D2-5A70-44D3-B65C-547EA9EF1D5D}"/>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5635" name="Object 19">
            <a:extLst>
              <a:ext uri="{FF2B5EF4-FFF2-40B4-BE49-F238E27FC236}">
                <a16:creationId xmlns:a16="http://schemas.microsoft.com/office/drawing/2014/main" id="{65957E4A-778A-4A80-B4B8-A4CC48C3C880}"/>
              </a:ext>
            </a:extLst>
          </p:cNvPr>
          <p:cNvGraphicFramePr>
            <a:graphicFrameLocks noChangeAspect="1"/>
          </p:cNvGraphicFramePr>
          <p:nvPr>
            <p:extLst>
              <p:ext uri="{D42A27DB-BD31-4B8C-83A1-F6EECF244321}">
                <p14:modId xmlns:p14="http://schemas.microsoft.com/office/powerpoint/2010/main" val="1596029618"/>
              </p:ext>
            </p:extLst>
          </p:nvPr>
        </p:nvGraphicFramePr>
        <p:xfrm>
          <a:off x="3994150" y="3267201"/>
          <a:ext cx="2101850" cy="604838"/>
        </p:xfrm>
        <a:graphic>
          <a:graphicData uri="http://schemas.openxmlformats.org/presentationml/2006/ole">
            <mc:AlternateContent xmlns:mc="http://schemas.openxmlformats.org/markup-compatibility/2006">
              <mc:Choice xmlns:v="urn:schemas-microsoft-com:vml" Requires="v">
                <p:oleObj spid="_x0000_s19479" name="Equation" r:id="rId10" imgW="825500" imgH="241300" progId="Equation.3">
                  <p:embed/>
                </p:oleObj>
              </mc:Choice>
              <mc:Fallback>
                <p:oleObj name="Equation" r:id="rId10" imgW="825500" imgH="241300" progId="Equation.3">
                  <p:embed/>
                  <p:pic>
                    <p:nvPicPr>
                      <p:cNvPr id="495635" name="Object 19">
                        <a:extLst>
                          <a:ext uri="{FF2B5EF4-FFF2-40B4-BE49-F238E27FC236}">
                            <a16:creationId xmlns:a16="http://schemas.microsoft.com/office/drawing/2014/main" id="{65957E4A-778A-4A80-B4B8-A4CC48C3C8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4150" y="3267201"/>
                        <a:ext cx="21018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38" name="Rectangle 22">
            <a:extLst>
              <a:ext uri="{FF2B5EF4-FFF2-40B4-BE49-F238E27FC236}">
                <a16:creationId xmlns:a16="http://schemas.microsoft.com/office/drawing/2014/main" id="{55614106-9AAD-4B2F-9A96-AEBA4AA370CF}"/>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5637" name="Object 21">
            <a:extLst>
              <a:ext uri="{FF2B5EF4-FFF2-40B4-BE49-F238E27FC236}">
                <a16:creationId xmlns:a16="http://schemas.microsoft.com/office/drawing/2014/main" id="{065E7A49-6913-4ED1-A7F4-766EE26D3B77}"/>
              </a:ext>
            </a:extLst>
          </p:cNvPr>
          <p:cNvGraphicFramePr>
            <a:graphicFrameLocks noChangeAspect="1"/>
          </p:cNvGraphicFramePr>
          <p:nvPr>
            <p:extLst>
              <p:ext uri="{D42A27DB-BD31-4B8C-83A1-F6EECF244321}">
                <p14:modId xmlns:p14="http://schemas.microsoft.com/office/powerpoint/2010/main" val="3065782465"/>
              </p:ext>
            </p:extLst>
          </p:nvPr>
        </p:nvGraphicFramePr>
        <p:xfrm>
          <a:off x="3179065" y="4956695"/>
          <a:ext cx="2678113" cy="603250"/>
        </p:xfrm>
        <a:graphic>
          <a:graphicData uri="http://schemas.openxmlformats.org/presentationml/2006/ole">
            <mc:AlternateContent xmlns:mc="http://schemas.openxmlformats.org/markup-compatibility/2006">
              <mc:Choice xmlns:v="urn:schemas-microsoft-com:vml" Requires="v">
                <p:oleObj spid="_x0000_s19480" name="Equation" r:id="rId12" imgW="1054100" imgH="241300" progId="Equation.3">
                  <p:embed/>
                </p:oleObj>
              </mc:Choice>
              <mc:Fallback>
                <p:oleObj name="Equation" r:id="rId12" imgW="1054100" imgH="241300" progId="Equation.3">
                  <p:embed/>
                  <p:pic>
                    <p:nvPicPr>
                      <p:cNvPr id="495637" name="Object 21">
                        <a:extLst>
                          <a:ext uri="{FF2B5EF4-FFF2-40B4-BE49-F238E27FC236}">
                            <a16:creationId xmlns:a16="http://schemas.microsoft.com/office/drawing/2014/main" id="{065E7A49-6913-4ED1-A7F4-766EE26D3B7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065" y="4956695"/>
                        <a:ext cx="26781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40" name="Rectangle 24">
            <a:extLst>
              <a:ext uri="{FF2B5EF4-FFF2-40B4-BE49-F238E27FC236}">
                <a16:creationId xmlns:a16="http://schemas.microsoft.com/office/drawing/2014/main" id="{BA5EA642-FDD9-4C2F-B9C8-78F8DB1AE856}"/>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5639" name="Object 23">
            <a:extLst>
              <a:ext uri="{FF2B5EF4-FFF2-40B4-BE49-F238E27FC236}">
                <a16:creationId xmlns:a16="http://schemas.microsoft.com/office/drawing/2014/main" id="{15CC62A4-82CF-4C36-9BE8-F6E75F5F0EB5}"/>
              </a:ext>
            </a:extLst>
          </p:cNvPr>
          <p:cNvGraphicFramePr>
            <a:graphicFrameLocks noChangeAspect="1"/>
          </p:cNvGraphicFramePr>
          <p:nvPr>
            <p:extLst>
              <p:ext uri="{D42A27DB-BD31-4B8C-83A1-F6EECF244321}">
                <p14:modId xmlns:p14="http://schemas.microsoft.com/office/powerpoint/2010/main" val="4114311093"/>
              </p:ext>
            </p:extLst>
          </p:nvPr>
        </p:nvGraphicFramePr>
        <p:xfrm>
          <a:off x="7147118" y="4966350"/>
          <a:ext cx="2101850" cy="604838"/>
        </p:xfrm>
        <a:graphic>
          <a:graphicData uri="http://schemas.openxmlformats.org/presentationml/2006/ole">
            <mc:AlternateContent xmlns:mc="http://schemas.openxmlformats.org/markup-compatibility/2006">
              <mc:Choice xmlns:v="urn:schemas-microsoft-com:vml" Requires="v">
                <p:oleObj spid="_x0000_s19481" name="Equation" r:id="rId14" imgW="825500" imgH="241300" progId="Equation.3">
                  <p:embed/>
                </p:oleObj>
              </mc:Choice>
              <mc:Fallback>
                <p:oleObj name="Equation" r:id="rId14" imgW="825500" imgH="241300" progId="Equation.3">
                  <p:embed/>
                  <p:pic>
                    <p:nvPicPr>
                      <p:cNvPr id="495639" name="Object 23">
                        <a:extLst>
                          <a:ext uri="{FF2B5EF4-FFF2-40B4-BE49-F238E27FC236}">
                            <a16:creationId xmlns:a16="http://schemas.microsoft.com/office/drawing/2014/main" id="{15CC62A4-82CF-4C36-9BE8-F6E75F5F0E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7118" y="4966350"/>
                        <a:ext cx="21018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Equals 1">
            <a:extLst>
              <a:ext uri="{FF2B5EF4-FFF2-40B4-BE49-F238E27FC236}">
                <a16:creationId xmlns:a16="http://schemas.microsoft.com/office/drawing/2014/main" id="{97B8D2CD-0073-49F4-A47B-D4B70DA3285F}"/>
              </a:ext>
            </a:extLst>
          </p:cNvPr>
          <p:cNvSpPr/>
          <p:nvPr/>
        </p:nvSpPr>
        <p:spPr>
          <a:xfrm>
            <a:off x="6096000" y="5057143"/>
            <a:ext cx="707136" cy="40182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4" name="Rectangle 6">
            <a:extLst>
              <a:ext uri="{FF2B5EF4-FFF2-40B4-BE49-F238E27FC236}">
                <a16:creationId xmlns:a16="http://schemas.microsoft.com/office/drawing/2014/main" id="{E4375AF0-E412-48E8-8F8F-9E1494505D69}"/>
              </a:ext>
            </a:extLst>
          </p:cNvPr>
          <p:cNvSpPr>
            <a:spLocks noGrp="1" noChangeArrowheads="1"/>
          </p:cNvSpPr>
          <p:nvPr>
            <p:ph type="title"/>
          </p:nvPr>
        </p:nvSpPr>
        <p:spPr/>
        <p:txBody>
          <a:bodyPr/>
          <a:lstStyle/>
          <a:p>
            <a:r>
              <a:rPr lang="en-US" altLang="en-US"/>
              <a:t>NOT Gate</a:t>
            </a:r>
          </a:p>
        </p:txBody>
      </p:sp>
      <p:sp>
        <p:nvSpPr>
          <p:cNvPr id="140295" name="Rectangle 7">
            <a:extLst>
              <a:ext uri="{FF2B5EF4-FFF2-40B4-BE49-F238E27FC236}">
                <a16:creationId xmlns:a16="http://schemas.microsoft.com/office/drawing/2014/main" id="{DDD4114A-9AC8-47BD-BF8D-E7028FCD536E}"/>
              </a:ext>
            </a:extLst>
          </p:cNvPr>
          <p:cNvSpPr>
            <a:spLocks noGrp="1" noChangeArrowheads="1"/>
          </p:cNvSpPr>
          <p:nvPr>
            <p:ph type="body" idx="1"/>
          </p:nvPr>
        </p:nvSpPr>
        <p:spPr>
          <a:xfrm>
            <a:off x="1981200" y="1828800"/>
            <a:ext cx="8382000" cy="1676400"/>
          </a:xfrm>
        </p:spPr>
        <p:txBody>
          <a:bodyPr/>
          <a:lstStyle/>
          <a:p>
            <a:pPr>
              <a:buFontTx/>
              <a:buNone/>
            </a:pPr>
            <a:r>
              <a:rPr lang="en-US" altLang="en-US" dirty="0"/>
              <a:t>A NOT gate accepts one input signal (0 or 1) and returns</a:t>
            </a:r>
          </a:p>
          <a:p>
            <a:pPr>
              <a:buFontTx/>
              <a:buNone/>
            </a:pPr>
            <a:r>
              <a:rPr lang="en-US" altLang="en-US" dirty="0"/>
              <a:t>the opposite signal as output</a:t>
            </a:r>
          </a:p>
        </p:txBody>
      </p:sp>
      <p:pic>
        <p:nvPicPr>
          <p:cNvPr id="140296" name="Picture 8">
            <a:extLst>
              <a:ext uri="{FF2B5EF4-FFF2-40B4-BE49-F238E27FC236}">
                <a16:creationId xmlns:a16="http://schemas.microsoft.com/office/drawing/2014/main" id="{8D8F9D75-C1A2-43DA-9428-3CC89B609D8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85344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01989C79-F7BA-4157-9226-FBFF63727317}"/>
              </a:ext>
            </a:extLst>
          </p:cNvPr>
          <p:cNvSpPr>
            <a:spLocks noGrp="1" noChangeArrowheads="1"/>
          </p:cNvSpPr>
          <p:nvPr>
            <p:ph type="title"/>
          </p:nvPr>
        </p:nvSpPr>
        <p:spPr/>
        <p:txBody>
          <a:bodyPr/>
          <a:lstStyle/>
          <a:p>
            <a:r>
              <a:rPr lang="en-GB" altLang="en-US" sz="4100"/>
              <a:t>Boolean Expressions and Truth Tables</a:t>
            </a:r>
          </a:p>
        </p:txBody>
      </p:sp>
      <p:sp>
        <p:nvSpPr>
          <p:cNvPr id="498691" name="Rectangle 3">
            <a:extLst>
              <a:ext uri="{FF2B5EF4-FFF2-40B4-BE49-F238E27FC236}">
                <a16:creationId xmlns:a16="http://schemas.microsoft.com/office/drawing/2014/main" id="{24CCF1F2-DBDD-4C21-974E-88281D7CA1AF}"/>
              </a:ext>
            </a:extLst>
          </p:cNvPr>
          <p:cNvSpPr>
            <a:spLocks noGrp="1" noChangeArrowheads="1"/>
          </p:cNvSpPr>
          <p:nvPr>
            <p:ph type="body" idx="1"/>
          </p:nvPr>
        </p:nvSpPr>
        <p:spPr/>
        <p:txBody>
          <a:bodyPr/>
          <a:lstStyle/>
          <a:p>
            <a:r>
              <a:rPr lang="en-GB" altLang="en-US"/>
              <a:t>Standard SOP &amp; POS expressions converted to truth table form</a:t>
            </a:r>
          </a:p>
          <a:p>
            <a:r>
              <a:rPr lang="en-GB" altLang="en-US"/>
              <a:t>Standard SOP &amp; POS expressions determined from truth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2FF0F8AD-304F-4447-AC07-9A17341887A2}"/>
              </a:ext>
            </a:extLst>
          </p:cNvPr>
          <p:cNvSpPr>
            <a:spLocks noGrp="1" noChangeArrowheads="1"/>
          </p:cNvSpPr>
          <p:nvPr>
            <p:ph type="title"/>
          </p:nvPr>
        </p:nvSpPr>
        <p:spPr/>
        <p:txBody>
          <a:bodyPr/>
          <a:lstStyle/>
          <a:p>
            <a:r>
              <a:rPr lang="en-GB" altLang="en-US"/>
              <a:t>SOP-Truth Table Conversion</a:t>
            </a:r>
          </a:p>
        </p:txBody>
      </p:sp>
      <p:sp>
        <p:nvSpPr>
          <p:cNvPr id="499718" name="Rectangle 6">
            <a:extLst>
              <a:ext uri="{FF2B5EF4-FFF2-40B4-BE49-F238E27FC236}">
                <a16:creationId xmlns:a16="http://schemas.microsoft.com/office/drawing/2014/main" id="{16490BAC-4C93-4493-B172-0B6918930A98}"/>
              </a:ext>
            </a:extLst>
          </p:cNvPr>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9717" name="Object 5">
            <a:extLst>
              <a:ext uri="{FF2B5EF4-FFF2-40B4-BE49-F238E27FC236}">
                <a16:creationId xmlns:a16="http://schemas.microsoft.com/office/drawing/2014/main" id="{704DF4CF-20B3-491E-BAC5-CF521417CA05}"/>
              </a:ext>
            </a:extLst>
          </p:cNvPr>
          <p:cNvGraphicFramePr>
            <a:graphicFrameLocks noChangeAspect="1"/>
          </p:cNvGraphicFramePr>
          <p:nvPr>
            <p:extLst>
              <p:ext uri="{D42A27DB-BD31-4B8C-83A1-F6EECF244321}">
                <p14:modId xmlns:p14="http://schemas.microsoft.com/office/powerpoint/2010/main" val="975444687"/>
              </p:ext>
            </p:extLst>
          </p:nvPr>
        </p:nvGraphicFramePr>
        <p:xfrm>
          <a:off x="5806533" y="1884872"/>
          <a:ext cx="1466850" cy="538163"/>
        </p:xfrm>
        <a:graphic>
          <a:graphicData uri="http://schemas.openxmlformats.org/presentationml/2006/ole">
            <mc:AlternateContent xmlns:mc="http://schemas.openxmlformats.org/markup-compatibility/2006">
              <mc:Choice xmlns:v="urn:schemas-microsoft-com:vml" Requires="v">
                <p:oleObj spid="_x0000_s20491" name="Equation" r:id="rId4" imgW="596880" imgH="215640" progId="Equation.3">
                  <p:embed/>
                </p:oleObj>
              </mc:Choice>
              <mc:Fallback>
                <p:oleObj name="Equation" r:id="rId4" imgW="596880" imgH="215640" progId="Equation.3">
                  <p:embed/>
                  <p:pic>
                    <p:nvPicPr>
                      <p:cNvPr id="499717" name="Object 5">
                        <a:extLst>
                          <a:ext uri="{FF2B5EF4-FFF2-40B4-BE49-F238E27FC236}">
                            <a16:creationId xmlns:a16="http://schemas.microsoft.com/office/drawing/2014/main" id="{704DF4CF-20B3-491E-BAC5-CF521417CA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6533" y="1884872"/>
                        <a:ext cx="14668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9720" name="Rectangle 8">
            <a:extLst>
              <a:ext uri="{FF2B5EF4-FFF2-40B4-BE49-F238E27FC236}">
                <a16:creationId xmlns:a16="http://schemas.microsoft.com/office/drawing/2014/main" id="{46435CFE-4AAC-40F5-861B-0CEAA8EDBA27}"/>
              </a:ext>
            </a:extLst>
          </p:cNvPr>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9719" name="Object 7">
            <a:extLst>
              <a:ext uri="{FF2B5EF4-FFF2-40B4-BE49-F238E27FC236}">
                <a16:creationId xmlns:a16="http://schemas.microsoft.com/office/drawing/2014/main" id="{0CEC914C-9132-4634-A64F-480673554952}"/>
              </a:ext>
            </a:extLst>
          </p:cNvPr>
          <p:cNvGraphicFramePr>
            <a:graphicFrameLocks noChangeAspect="1"/>
          </p:cNvGraphicFramePr>
          <p:nvPr>
            <p:extLst>
              <p:ext uri="{D42A27DB-BD31-4B8C-83A1-F6EECF244321}">
                <p14:modId xmlns:p14="http://schemas.microsoft.com/office/powerpoint/2010/main" val="1521291991"/>
              </p:ext>
            </p:extLst>
          </p:nvPr>
        </p:nvGraphicFramePr>
        <p:xfrm>
          <a:off x="5239513" y="1295400"/>
          <a:ext cx="4532313" cy="539750"/>
        </p:xfrm>
        <a:graphic>
          <a:graphicData uri="http://schemas.openxmlformats.org/presentationml/2006/ole">
            <mc:AlternateContent xmlns:mc="http://schemas.openxmlformats.org/markup-compatibility/2006">
              <mc:Choice xmlns:v="urn:schemas-microsoft-com:vml" Requires="v">
                <p:oleObj spid="_x0000_s20492" name="Equation" r:id="rId6" imgW="1841400" imgH="215640" progId="Equation.3">
                  <p:embed/>
                </p:oleObj>
              </mc:Choice>
              <mc:Fallback>
                <p:oleObj name="Equation" r:id="rId6" imgW="1841400" imgH="215640" progId="Equation.3">
                  <p:embed/>
                  <p:pic>
                    <p:nvPicPr>
                      <p:cNvPr id="499719" name="Object 7">
                        <a:extLst>
                          <a:ext uri="{FF2B5EF4-FFF2-40B4-BE49-F238E27FC236}">
                            <a16:creationId xmlns:a16="http://schemas.microsoft.com/office/drawing/2014/main" id="{0CEC914C-9132-4634-A64F-4806735549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9513" y="1295400"/>
                        <a:ext cx="453231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9722" name="Rectangle 10">
            <a:extLst>
              <a:ext uri="{FF2B5EF4-FFF2-40B4-BE49-F238E27FC236}">
                <a16:creationId xmlns:a16="http://schemas.microsoft.com/office/drawing/2014/main" id="{9C541173-9394-4A9F-8361-761A6CE40D91}"/>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499721" name="Object 9">
            <a:extLst>
              <a:ext uri="{FF2B5EF4-FFF2-40B4-BE49-F238E27FC236}">
                <a16:creationId xmlns:a16="http://schemas.microsoft.com/office/drawing/2014/main" id="{DDB9EBD2-43ED-4A96-9FF2-4284AEB55FB7}"/>
              </a:ext>
            </a:extLst>
          </p:cNvPr>
          <p:cNvGraphicFramePr>
            <a:graphicFrameLocks noChangeAspect="1"/>
          </p:cNvGraphicFramePr>
          <p:nvPr>
            <p:extLst>
              <p:ext uri="{D42A27DB-BD31-4B8C-83A1-F6EECF244321}">
                <p14:modId xmlns:p14="http://schemas.microsoft.com/office/powerpoint/2010/main" val="2889147071"/>
              </p:ext>
            </p:extLst>
          </p:nvPr>
        </p:nvGraphicFramePr>
        <p:xfrm>
          <a:off x="2867025" y="1325563"/>
          <a:ext cx="2514600" cy="604838"/>
        </p:xfrm>
        <a:graphic>
          <a:graphicData uri="http://schemas.openxmlformats.org/presentationml/2006/ole">
            <mc:AlternateContent xmlns:mc="http://schemas.openxmlformats.org/markup-compatibility/2006">
              <mc:Choice xmlns:v="urn:schemas-microsoft-com:vml" Requires="v">
                <p:oleObj spid="_x0000_s20493" name="Equation" r:id="rId8" imgW="990170" imgH="241195" progId="Equation.3">
                  <p:embed/>
                </p:oleObj>
              </mc:Choice>
              <mc:Fallback>
                <p:oleObj name="Equation" r:id="rId8" imgW="990170" imgH="241195" progId="Equation.3">
                  <p:embed/>
                  <p:pic>
                    <p:nvPicPr>
                      <p:cNvPr id="499721" name="Object 9">
                        <a:extLst>
                          <a:ext uri="{FF2B5EF4-FFF2-40B4-BE49-F238E27FC236}">
                            <a16:creationId xmlns:a16="http://schemas.microsoft.com/office/drawing/2014/main" id="{DDB9EBD2-43ED-4A96-9FF2-4284AEB55F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7025" y="1325563"/>
                        <a:ext cx="251460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0229" name="Group 517">
            <a:extLst>
              <a:ext uri="{FF2B5EF4-FFF2-40B4-BE49-F238E27FC236}">
                <a16:creationId xmlns:a16="http://schemas.microsoft.com/office/drawing/2014/main" id="{1E20B859-B655-4B2F-A42A-5483C9DEF91C}"/>
              </a:ext>
            </a:extLst>
          </p:cNvPr>
          <p:cNvGraphicFramePr>
            <a:graphicFrameLocks noGrp="1"/>
          </p:cNvGraphicFramePr>
          <p:nvPr>
            <p:ph idx="1"/>
          </p:nvPr>
        </p:nvGraphicFramePr>
        <p:xfrm>
          <a:off x="2590800" y="2590800"/>
          <a:ext cx="7315200" cy="3962400"/>
        </p:xfrm>
        <a:graphic>
          <a:graphicData uri="http://schemas.openxmlformats.org/drawingml/2006/table">
            <a:tbl>
              <a:tblPr/>
              <a:tblGrid>
                <a:gridCol w="1827213">
                  <a:extLst>
                    <a:ext uri="{9D8B030D-6E8A-4147-A177-3AD203B41FA5}">
                      <a16:colId xmlns:a16="http://schemas.microsoft.com/office/drawing/2014/main" val="201845863"/>
                    </a:ext>
                  </a:extLst>
                </a:gridCol>
                <a:gridCol w="1828800">
                  <a:extLst>
                    <a:ext uri="{9D8B030D-6E8A-4147-A177-3AD203B41FA5}">
                      <a16:colId xmlns:a16="http://schemas.microsoft.com/office/drawing/2014/main" val="2351148987"/>
                    </a:ext>
                  </a:extLst>
                </a:gridCol>
                <a:gridCol w="1827212">
                  <a:extLst>
                    <a:ext uri="{9D8B030D-6E8A-4147-A177-3AD203B41FA5}">
                      <a16:colId xmlns:a16="http://schemas.microsoft.com/office/drawing/2014/main" val="820254996"/>
                    </a:ext>
                  </a:extLst>
                </a:gridCol>
                <a:gridCol w="1831975">
                  <a:extLst>
                    <a:ext uri="{9D8B030D-6E8A-4147-A177-3AD203B41FA5}">
                      <a16:colId xmlns:a16="http://schemas.microsoft.com/office/drawing/2014/main" val="2812022698"/>
                    </a:ext>
                  </a:extLst>
                </a:gridCol>
              </a:tblGrid>
              <a:tr h="323850">
                <a:tc gridSpan="3">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Input</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Output</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1964642"/>
                  </a:ext>
                </a:extLst>
              </a:tr>
              <a:tr h="32385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A</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B</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C</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666122"/>
                  </a:ext>
                </a:extLst>
              </a:tr>
              <a:tr h="322263">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0976924"/>
                  </a:ext>
                </a:extLst>
              </a:tr>
              <a:tr h="32385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5324497"/>
                  </a:ext>
                </a:extLst>
              </a:tr>
              <a:tr h="32385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5487418"/>
                  </a:ext>
                </a:extLst>
              </a:tr>
              <a:tr h="32385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9775862"/>
                  </a:ext>
                </a:extLst>
              </a:tr>
              <a:tr h="32385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2948517"/>
                  </a:ext>
                </a:extLst>
              </a:tr>
              <a:tr h="322263">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1163516"/>
                  </a:ext>
                </a:extLst>
              </a:tr>
              <a:tr h="32385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85007"/>
                  </a:ext>
                </a:extLst>
              </a:tr>
              <a:tr h="323850">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049655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EE21C077-300D-4ABD-8D82-F15037CADF6C}"/>
              </a:ext>
            </a:extLst>
          </p:cNvPr>
          <p:cNvSpPr>
            <a:spLocks noGrp="1" noChangeArrowheads="1"/>
          </p:cNvSpPr>
          <p:nvPr>
            <p:ph type="title"/>
          </p:nvPr>
        </p:nvSpPr>
        <p:spPr/>
        <p:txBody>
          <a:bodyPr/>
          <a:lstStyle/>
          <a:p>
            <a:r>
              <a:rPr lang="en-GB" altLang="en-US"/>
              <a:t>POS-Truth Table Conversion</a:t>
            </a:r>
          </a:p>
        </p:txBody>
      </p:sp>
      <p:sp>
        <p:nvSpPr>
          <p:cNvPr id="502787" name="Rectangle 3">
            <a:extLst>
              <a:ext uri="{FF2B5EF4-FFF2-40B4-BE49-F238E27FC236}">
                <a16:creationId xmlns:a16="http://schemas.microsoft.com/office/drawing/2014/main" id="{2F2B81AE-A7AD-43A2-A024-A70BA5E065EF}"/>
              </a:ext>
            </a:extLst>
          </p:cNvPr>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502789" name="Rectangle 5">
            <a:extLst>
              <a:ext uri="{FF2B5EF4-FFF2-40B4-BE49-F238E27FC236}">
                <a16:creationId xmlns:a16="http://schemas.microsoft.com/office/drawing/2014/main" id="{A87386A3-14D7-402D-BD8F-543B18280B93}"/>
              </a:ext>
            </a:extLst>
          </p:cNvPr>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502791" name="Rectangle 7">
            <a:extLst>
              <a:ext uri="{FF2B5EF4-FFF2-40B4-BE49-F238E27FC236}">
                <a16:creationId xmlns:a16="http://schemas.microsoft.com/office/drawing/2014/main" id="{EC0CCBE0-76F9-4B54-BB8E-B1EF7AE97523}"/>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sp>
        <p:nvSpPr>
          <p:cNvPr id="502849" name="Rectangle 65">
            <a:extLst>
              <a:ext uri="{FF2B5EF4-FFF2-40B4-BE49-F238E27FC236}">
                <a16:creationId xmlns:a16="http://schemas.microsoft.com/office/drawing/2014/main" id="{98752830-154B-4730-9246-12D06A2E340F}"/>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502848" name="Object 64">
            <a:extLst>
              <a:ext uri="{FF2B5EF4-FFF2-40B4-BE49-F238E27FC236}">
                <a16:creationId xmlns:a16="http://schemas.microsoft.com/office/drawing/2014/main" id="{6B10CB69-A27E-4753-AF33-DE6B49984968}"/>
              </a:ext>
            </a:extLst>
          </p:cNvPr>
          <p:cNvGraphicFramePr>
            <a:graphicFrameLocks noChangeAspect="1"/>
          </p:cNvGraphicFramePr>
          <p:nvPr>
            <p:extLst>
              <p:ext uri="{D42A27DB-BD31-4B8C-83A1-F6EECF244321}">
                <p14:modId xmlns:p14="http://schemas.microsoft.com/office/powerpoint/2010/main" val="850033517"/>
              </p:ext>
            </p:extLst>
          </p:nvPr>
        </p:nvGraphicFramePr>
        <p:xfrm>
          <a:off x="4600702" y="1718752"/>
          <a:ext cx="2406650" cy="603250"/>
        </p:xfrm>
        <a:graphic>
          <a:graphicData uri="http://schemas.openxmlformats.org/presentationml/2006/ole">
            <mc:AlternateContent xmlns:mc="http://schemas.openxmlformats.org/markup-compatibility/2006">
              <mc:Choice xmlns:v="urn:schemas-microsoft-com:vml" Requires="v">
                <p:oleObj spid="_x0000_s21515" name="Equation" r:id="rId4" imgW="952200" imgH="241200" progId="Equation.3">
                  <p:embed/>
                </p:oleObj>
              </mc:Choice>
              <mc:Fallback>
                <p:oleObj name="Equation" r:id="rId4" imgW="952200" imgH="241200" progId="Equation.3">
                  <p:embed/>
                  <p:pic>
                    <p:nvPicPr>
                      <p:cNvPr id="502848" name="Object 64">
                        <a:extLst>
                          <a:ext uri="{FF2B5EF4-FFF2-40B4-BE49-F238E27FC236}">
                            <a16:creationId xmlns:a16="http://schemas.microsoft.com/office/drawing/2014/main" id="{6B10CB69-A27E-4753-AF33-DE6B499849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702" y="1718752"/>
                        <a:ext cx="240665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851" name="Rectangle 67">
            <a:extLst>
              <a:ext uri="{FF2B5EF4-FFF2-40B4-BE49-F238E27FC236}">
                <a16:creationId xmlns:a16="http://schemas.microsoft.com/office/drawing/2014/main" id="{75778999-3B9F-42D7-8325-C390D9A7EEF6}"/>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502850" name="Object 66">
            <a:extLst>
              <a:ext uri="{FF2B5EF4-FFF2-40B4-BE49-F238E27FC236}">
                <a16:creationId xmlns:a16="http://schemas.microsoft.com/office/drawing/2014/main" id="{4134C652-5EDC-4D4A-9B88-AFF9ECB71C09}"/>
              </a:ext>
            </a:extLst>
          </p:cNvPr>
          <p:cNvGraphicFramePr>
            <a:graphicFrameLocks noChangeAspect="1"/>
          </p:cNvGraphicFramePr>
          <p:nvPr>
            <p:extLst>
              <p:ext uri="{D42A27DB-BD31-4B8C-83A1-F6EECF244321}">
                <p14:modId xmlns:p14="http://schemas.microsoft.com/office/powerpoint/2010/main" val="3636877163"/>
              </p:ext>
            </p:extLst>
          </p:nvPr>
        </p:nvGraphicFramePr>
        <p:xfrm>
          <a:off x="1708732" y="1215201"/>
          <a:ext cx="2339975" cy="603250"/>
        </p:xfrm>
        <a:graphic>
          <a:graphicData uri="http://schemas.openxmlformats.org/presentationml/2006/ole">
            <mc:AlternateContent xmlns:mc="http://schemas.openxmlformats.org/markup-compatibility/2006">
              <mc:Choice xmlns:v="urn:schemas-microsoft-com:vml" Requires="v">
                <p:oleObj spid="_x0000_s21516" name="Equation" r:id="rId6" imgW="927000" imgH="241200" progId="Equation.3">
                  <p:embed/>
                </p:oleObj>
              </mc:Choice>
              <mc:Fallback>
                <p:oleObj name="Equation" r:id="rId6" imgW="927000" imgH="241200" progId="Equation.3">
                  <p:embed/>
                  <p:pic>
                    <p:nvPicPr>
                      <p:cNvPr id="502850" name="Object 66">
                        <a:extLst>
                          <a:ext uri="{FF2B5EF4-FFF2-40B4-BE49-F238E27FC236}">
                            <a16:creationId xmlns:a16="http://schemas.microsoft.com/office/drawing/2014/main" id="{4134C652-5EDC-4D4A-9B88-AFF9ECB71C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8732" y="1215201"/>
                        <a:ext cx="23399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853" name="Rectangle 69">
            <a:extLst>
              <a:ext uri="{FF2B5EF4-FFF2-40B4-BE49-F238E27FC236}">
                <a16:creationId xmlns:a16="http://schemas.microsoft.com/office/drawing/2014/main" id="{7D660C80-D00E-488E-9A52-D676A44B3BC2}"/>
              </a:ext>
            </a:extLst>
          </p:cNvPr>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IN"/>
          </a:p>
        </p:txBody>
      </p:sp>
      <p:graphicFrame>
        <p:nvGraphicFramePr>
          <p:cNvPr id="502852" name="Object 68">
            <a:extLst>
              <a:ext uri="{FF2B5EF4-FFF2-40B4-BE49-F238E27FC236}">
                <a16:creationId xmlns:a16="http://schemas.microsoft.com/office/drawing/2014/main" id="{088F28D4-7389-40B8-865D-62A46953C08C}"/>
              </a:ext>
            </a:extLst>
          </p:cNvPr>
          <p:cNvGraphicFramePr>
            <a:graphicFrameLocks noChangeAspect="1"/>
          </p:cNvGraphicFramePr>
          <p:nvPr>
            <p:extLst>
              <p:ext uri="{D42A27DB-BD31-4B8C-83A1-F6EECF244321}">
                <p14:modId xmlns:p14="http://schemas.microsoft.com/office/powerpoint/2010/main" val="1750248706"/>
              </p:ext>
            </p:extLst>
          </p:nvPr>
        </p:nvGraphicFramePr>
        <p:xfrm>
          <a:off x="4032250" y="1155765"/>
          <a:ext cx="7550150" cy="603250"/>
        </p:xfrm>
        <a:graphic>
          <a:graphicData uri="http://schemas.openxmlformats.org/presentationml/2006/ole">
            <mc:AlternateContent xmlns:mc="http://schemas.openxmlformats.org/markup-compatibility/2006">
              <mc:Choice xmlns:v="urn:schemas-microsoft-com:vml" Requires="v">
                <p:oleObj spid="_x0000_s21517" name="Equation" r:id="rId8" imgW="2984500" imgH="241300" progId="Equation.3">
                  <p:embed/>
                </p:oleObj>
              </mc:Choice>
              <mc:Fallback>
                <p:oleObj name="Equation" r:id="rId8" imgW="2984500" imgH="241300" progId="Equation.3">
                  <p:embed/>
                  <p:pic>
                    <p:nvPicPr>
                      <p:cNvPr id="502852" name="Object 68">
                        <a:extLst>
                          <a:ext uri="{FF2B5EF4-FFF2-40B4-BE49-F238E27FC236}">
                            <a16:creationId xmlns:a16="http://schemas.microsoft.com/office/drawing/2014/main" id="{088F28D4-7389-40B8-865D-62A46953C0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250" y="1155765"/>
                        <a:ext cx="755015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106" name="Group 322">
            <a:extLst>
              <a:ext uri="{FF2B5EF4-FFF2-40B4-BE49-F238E27FC236}">
                <a16:creationId xmlns:a16="http://schemas.microsoft.com/office/drawing/2014/main" id="{ABE7C9E0-CC03-47C2-99E2-D15422A8EF04}"/>
              </a:ext>
            </a:extLst>
          </p:cNvPr>
          <p:cNvGraphicFramePr>
            <a:graphicFrameLocks noGrp="1"/>
          </p:cNvGraphicFramePr>
          <p:nvPr>
            <p:ph idx="1"/>
          </p:nvPr>
        </p:nvGraphicFramePr>
        <p:xfrm>
          <a:off x="2590800" y="2590800"/>
          <a:ext cx="7315200" cy="3962400"/>
        </p:xfrm>
        <a:graphic>
          <a:graphicData uri="http://schemas.openxmlformats.org/drawingml/2006/table">
            <a:tbl>
              <a:tblPr/>
              <a:tblGrid>
                <a:gridCol w="1827213">
                  <a:extLst>
                    <a:ext uri="{9D8B030D-6E8A-4147-A177-3AD203B41FA5}">
                      <a16:colId xmlns:a16="http://schemas.microsoft.com/office/drawing/2014/main" val="4075186140"/>
                    </a:ext>
                  </a:extLst>
                </a:gridCol>
                <a:gridCol w="1828800">
                  <a:extLst>
                    <a:ext uri="{9D8B030D-6E8A-4147-A177-3AD203B41FA5}">
                      <a16:colId xmlns:a16="http://schemas.microsoft.com/office/drawing/2014/main" val="1465447557"/>
                    </a:ext>
                  </a:extLst>
                </a:gridCol>
                <a:gridCol w="1827212">
                  <a:extLst>
                    <a:ext uri="{9D8B030D-6E8A-4147-A177-3AD203B41FA5}">
                      <a16:colId xmlns:a16="http://schemas.microsoft.com/office/drawing/2014/main" val="1157860014"/>
                    </a:ext>
                  </a:extLst>
                </a:gridCol>
                <a:gridCol w="1831975">
                  <a:extLst>
                    <a:ext uri="{9D8B030D-6E8A-4147-A177-3AD203B41FA5}">
                      <a16:colId xmlns:a16="http://schemas.microsoft.com/office/drawing/2014/main" val="2838605414"/>
                    </a:ext>
                  </a:extLst>
                </a:gridCol>
              </a:tblGrid>
              <a:tr h="338138">
                <a:tc gridSpan="3">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Input</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Output</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5190699"/>
                  </a:ext>
                </a:extLst>
              </a:tr>
              <a:tr h="339725">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A</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B</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C</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2910217"/>
                  </a:ext>
                </a:extLst>
              </a:tr>
              <a:tr h="3381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7209982"/>
                  </a:ext>
                </a:extLst>
              </a:tr>
              <a:tr h="339725">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6605635"/>
                  </a:ext>
                </a:extLst>
              </a:tr>
              <a:tr h="3381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8534966"/>
                  </a:ext>
                </a:extLst>
              </a:tr>
              <a:tr h="3381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426248"/>
                  </a:ext>
                </a:extLst>
              </a:tr>
              <a:tr h="339725">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7004647"/>
                  </a:ext>
                </a:extLst>
              </a:tr>
              <a:tr h="3381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605194"/>
                  </a:ext>
                </a:extLst>
              </a:tr>
              <a:tr h="339725">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4803430"/>
                  </a:ext>
                </a:extLst>
              </a:tr>
              <a:tr h="338138">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Times New Roman" panose="02020603050405020304" pitchFamily="18" charset="0"/>
                        </a:defRPr>
                      </a:lvl2pPr>
                      <a:lvl3pPr algn="l">
                        <a:spcBef>
                          <a:spcPct val="20000"/>
                        </a:spcBef>
                        <a:buClr>
                          <a:schemeClr val="folHlink"/>
                        </a:buClr>
                        <a:buSzPct val="60000"/>
                        <a:buFont typeface="Wingdings" panose="05000000000000000000" pitchFamily="2" charset="2"/>
                        <a:defRPr sz="2000">
                          <a:solidFill>
                            <a:schemeClr val="tx1"/>
                          </a:solidFill>
                          <a:effectLst>
                            <a:outerShdw blurRad="38100" dist="38100" dir="2700000" algn="tl">
                              <a:srgbClr val="000000"/>
                            </a:outerShdw>
                          </a:effectLst>
                          <a:latin typeface="Times New Roman" panose="02020603050405020304" pitchFamily="18" charset="0"/>
                        </a:defRPr>
                      </a:lvl3pPr>
                      <a:lvl4pPr algn="l">
                        <a:spcBef>
                          <a:spcPct val="20000"/>
                        </a:spcBef>
                        <a:buClr>
                          <a:schemeClr val="tx1"/>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4pPr>
                      <a:lvl5pPr algn="l">
                        <a:spcBef>
                          <a:spcPct val="20000"/>
                        </a:spcBef>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a:t>
                      </a:r>
                      <a:endParaRPr kumimoji="0" lang="en-GB"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031199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2D12BB-0701-4B63-99E6-FA23E2A1EC06}"/>
              </a:ext>
            </a:extLst>
          </p:cNvPr>
          <p:cNvSpPr>
            <a:spLocks noGrp="1"/>
          </p:cNvSpPr>
          <p:nvPr>
            <p:ph type="ftr" sz="quarter" idx="10"/>
          </p:nvPr>
        </p:nvSpPr>
        <p:spPr/>
        <p:txBody>
          <a:bodyPr/>
          <a:lstStyle/>
          <a:p>
            <a:r>
              <a:rPr lang="en-US" altLang="en-US"/>
              <a:t>Gate-Level Minimization</a:t>
            </a:r>
          </a:p>
        </p:txBody>
      </p:sp>
      <p:sp>
        <p:nvSpPr>
          <p:cNvPr id="347138" name="Rectangle 2">
            <a:extLst>
              <a:ext uri="{FF2B5EF4-FFF2-40B4-BE49-F238E27FC236}">
                <a16:creationId xmlns:a16="http://schemas.microsoft.com/office/drawing/2014/main" id="{BB6618E0-FFC0-44CC-8A97-CF3691619D26}"/>
              </a:ext>
            </a:extLst>
          </p:cNvPr>
          <p:cNvSpPr>
            <a:spLocks noGrp="1" noChangeArrowheads="1"/>
          </p:cNvSpPr>
          <p:nvPr>
            <p:ph type="title"/>
          </p:nvPr>
        </p:nvSpPr>
        <p:spPr/>
        <p:txBody>
          <a:bodyPr/>
          <a:lstStyle/>
          <a:p>
            <a:r>
              <a:rPr lang="en-US" altLang="en-US"/>
              <a:t>What is minimization?</a:t>
            </a:r>
          </a:p>
        </p:txBody>
      </p:sp>
      <p:sp>
        <p:nvSpPr>
          <p:cNvPr id="347139" name="Rectangle 3">
            <a:extLst>
              <a:ext uri="{FF2B5EF4-FFF2-40B4-BE49-F238E27FC236}">
                <a16:creationId xmlns:a16="http://schemas.microsoft.com/office/drawing/2014/main" id="{8173D18D-BF7E-4DE2-AA8C-177191A76E33}"/>
              </a:ext>
            </a:extLst>
          </p:cNvPr>
          <p:cNvSpPr>
            <a:spLocks noGrp="1" noChangeArrowheads="1"/>
          </p:cNvSpPr>
          <p:nvPr>
            <p:ph type="body" idx="1"/>
          </p:nvPr>
        </p:nvSpPr>
        <p:spPr>
          <a:xfrm>
            <a:off x="1905000" y="1416050"/>
            <a:ext cx="8343900" cy="2603790"/>
          </a:xfrm>
        </p:spPr>
        <p:txBody>
          <a:bodyPr/>
          <a:lstStyle/>
          <a:p>
            <a:r>
              <a:rPr lang="en-US" altLang="en-US" dirty="0">
                <a:effectLst/>
              </a:rPr>
              <a:t>Simplifying Boolean expressions</a:t>
            </a:r>
          </a:p>
          <a:p>
            <a:r>
              <a:rPr lang="en-US" altLang="en-US" dirty="0">
                <a:effectLst/>
              </a:rPr>
              <a:t>Algebraic manipulations is hard since there is not a uniform way of doing it</a:t>
            </a:r>
          </a:p>
          <a:p>
            <a:r>
              <a:rPr lang="en-US" altLang="en-US" dirty="0">
                <a:effectLst/>
              </a:rPr>
              <a:t>Karnaugh map or K-map techniques is very commonly used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3B9A2B3-FB6B-4581-BAAD-254B2E53EBB9}"/>
              </a:ext>
            </a:extLst>
          </p:cNvPr>
          <p:cNvSpPr>
            <a:spLocks noGrp="1" noChangeArrowheads="1"/>
          </p:cNvSpPr>
          <p:nvPr>
            <p:ph type="ctrTitle"/>
          </p:nvPr>
        </p:nvSpPr>
        <p:spPr>
          <a:xfrm>
            <a:off x="1885950" y="1295400"/>
            <a:ext cx="8420100" cy="1054608"/>
          </a:xfrm>
          <a:ln>
            <a:solidFill>
              <a:schemeClr val="tx1"/>
            </a:solidFill>
            <a:miter lim="800000"/>
            <a:headEnd/>
            <a:tailEnd/>
          </a:ln>
        </p:spPr>
        <p:txBody>
          <a:bodyPr/>
          <a:lstStyle/>
          <a:p>
            <a:r>
              <a:rPr lang="en-US" altLang="en-US" dirty="0"/>
              <a:t>Karnaugh Maps (K-Maps)</a:t>
            </a:r>
          </a:p>
        </p:txBody>
      </p:sp>
      <p:sp>
        <p:nvSpPr>
          <p:cNvPr id="13315" name="Rectangle 3">
            <a:extLst>
              <a:ext uri="{FF2B5EF4-FFF2-40B4-BE49-F238E27FC236}">
                <a16:creationId xmlns:a16="http://schemas.microsoft.com/office/drawing/2014/main" id="{D8D01E13-6A97-4702-8403-C7D98EFF7C9E}"/>
              </a:ext>
            </a:extLst>
          </p:cNvPr>
          <p:cNvSpPr>
            <a:spLocks noGrp="1" noChangeArrowheads="1"/>
          </p:cNvSpPr>
          <p:nvPr>
            <p:ph type="subTitle" idx="1"/>
          </p:nvPr>
        </p:nvSpPr>
        <p:spPr>
          <a:xfrm>
            <a:off x="2133600" y="3962400"/>
            <a:ext cx="7759700" cy="1600200"/>
          </a:xfrm>
        </p:spPr>
        <p:txBody>
          <a:bodyPr/>
          <a:lstStyle/>
          <a:p>
            <a:pPr marL="288925" indent="-288925" algn="l">
              <a:buFontTx/>
              <a:buChar char="•"/>
            </a:pPr>
            <a:r>
              <a:rPr lang="en-US" altLang="en-US" dirty="0"/>
              <a:t>A visual way to simplify logic expressions</a:t>
            </a:r>
          </a:p>
          <a:p>
            <a:pPr marL="288925" indent="-288925" algn="l">
              <a:buFontTx/>
              <a:buChar char="•"/>
            </a:pPr>
            <a:r>
              <a:rPr lang="en-US" altLang="en-US" dirty="0"/>
              <a:t>It gives the most simplified form of the expression</a:t>
            </a:r>
            <a:endParaRPr lang="en-GB"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F6270DA-23A9-413D-8216-CECA8974D228}"/>
              </a:ext>
            </a:extLst>
          </p:cNvPr>
          <p:cNvSpPr>
            <a:spLocks noGrp="1" noChangeArrowheads="1"/>
          </p:cNvSpPr>
          <p:nvPr>
            <p:ph type="title"/>
          </p:nvPr>
        </p:nvSpPr>
        <p:spPr>
          <a:xfrm>
            <a:off x="1638300" y="228600"/>
            <a:ext cx="8173212" cy="777240"/>
          </a:xfrm>
        </p:spPr>
        <p:txBody>
          <a:bodyPr>
            <a:noAutofit/>
          </a:bodyPr>
          <a:lstStyle/>
          <a:p>
            <a:r>
              <a:rPr lang="en-US" altLang="en-US" sz="3200" b="1" dirty="0"/>
              <a:t>Rules to obtain the most simplified expression</a:t>
            </a:r>
            <a:endParaRPr lang="en-GB" altLang="en-US" sz="3200" b="1" dirty="0"/>
          </a:p>
        </p:txBody>
      </p:sp>
      <p:sp>
        <p:nvSpPr>
          <p:cNvPr id="14339" name="Rectangle 3">
            <a:extLst>
              <a:ext uri="{FF2B5EF4-FFF2-40B4-BE49-F238E27FC236}">
                <a16:creationId xmlns:a16="http://schemas.microsoft.com/office/drawing/2014/main" id="{1F67C76C-0BEE-4A36-90C3-D3EDB4DDD15B}"/>
              </a:ext>
            </a:extLst>
          </p:cNvPr>
          <p:cNvSpPr>
            <a:spLocks noGrp="1" noChangeArrowheads="1"/>
          </p:cNvSpPr>
          <p:nvPr>
            <p:ph type="body" idx="1"/>
          </p:nvPr>
        </p:nvSpPr>
        <p:spPr>
          <a:xfrm>
            <a:off x="595884" y="1292352"/>
            <a:ext cx="11000232" cy="5108448"/>
          </a:xfrm>
        </p:spPr>
        <p:txBody>
          <a:bodyPr>
            <a:normAutofit lnSpcReduction="10000"/>
          </a:bodyPr>
          <a:lstStyle/>
          <a:p>
            <a:pPr marL="95250" indent="-95250"/>
            <a:r>
              <a:rPr lang="en-US" altLang="en-US" dirty="0">
                <a:latin typeface="Aparajita" panose="02020603050405020304" pitchFamily="18" charset="0"/>
                <a:cs typeface="Aparajita" panose="02020603050405020304" pitchFamily="18" charset="0"/>
              </a:rPr>
              <a:t> Simplification of logic expression using Boolean algebra is awkward because:</a:t>
            </a:r>
          </a:p>
          <a:p>
            <a:pPr marL="666750" lvl="1" indent="-190500"/>
            <a:r>
              <a:rPr lang="en-US" altLang="en-US" dirty="0">
                <a:latin typeface="Aparajita" panose="02020603050405020304" pitchFamily="18" charset="0"/>
                <a:cs typeface="Aparajita" panose="02020603050405020304" pitchFamily="18" charset="0"/>
              </a:rPr>
              <a:t>it lacks specific rules to predict the most suitable next step in the simplification process</a:t>
            </a:r>
          </a:p>
          <a:p>
            <a:pPr marL="666750" lvl="1" indent="-190500"/>
            <a:r>
              <a:rPr lang="en-US" altLang="en-US" dirty="0">
                <a:latin typeface="Aparajita" panose="02020603050405020304" pitchFamily="18" charset="0"/>
                <a:cs typeface="Aparajita" panose="02020603050405020304" pitchFamily="18" charset="0"/>
              </a:rPr>
              <a:t>it is difficult to determine whether the simplest form has been achieved.</a:t>
            </a:r>
          </a:p>
          <a:p>
            <a:pPr marL="95250" indent="-95250"/>
            <a:r>
              <a:rPr lang="en-US" altLang="en-US" dirty="0">
                <a:latin typeface="Aparajita" panose="02020603050405020304" pitchFamily="18" charset="0"/>
                <a:cs typeface="Aparajita" panose="02020603050405020304" pitchFamily="18" charset="0"/>
              </a:rPr>
              <a:t> A Karnaugh map is a graphical method used to obtained the most simplified form of an expression in a standard form (Sum-of-Products or Product-of-Sums).</a:t>
            </a:r>
          </a:p>
          <a:p>
            <a:pPr marL="95250" indent="-95250"/>
            <a:r>
              <a:rPr lang="en-US" altLang="en-US" dirty="0">
                <a:latin typeface="Aparajita" panose="02020603050405020304" pitchFamily="18" charset="0"/>
                <a:cs typeface="Aparajita" panose="02020603050405020304" pitchFamily="18" charset="0"/>
              </a:rPr>
              <a:t> The simplest form of an expression is the one that has the minimum number of terms with the least number of literals (variables) in each term.</a:t>
            </a:r>
          </a:p>
          <a:p>
            <a:pPr marL="95250" indent="-95250"/>
            <a:r>
              <a:rPr lang="en-US" altLang="en-US" dirty="0">
                <a:latin typeface="Aparajita" panose="02020603050405020304" pitchFamily="18" charset="0"/>
                <a:cs typeface="Aparajita" panose="02020603050405020304" pitchFamily="18" charset="0"/>
              </a:rPr>
              <a:t> By simplifying an expression to the one that uses the minimum number of terms, we ensure that the function will be implemented with the minimum number of gates.</a:t>
            </a:r>
          </a:p>
          <a:p>
            <a:pPr marL="95250" indent="-95250"/>
            <a:r>
              <a:rPr lang="en-US" altLang="en-US" dirty="0">
                <a:latin typeface="Aparajita" panose="02020603050405020304" pitchFamily="18" charset="0"/>
                <a:cs typeface="Aparajita" panose="02020603050405020304" pitchFamily="18" charset="0"/>
              </a:rPr>
              <a:t> By simplifying an expression to the one that uses the least number of literals for each terms, we ensure that the function will be implemented with gates that have the minimum number of inputs.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F0B32B24-9592-4F64-8570-D600EF76F664}"/>
              </a:ext>
            </a:extLst>
          </p:cNvPr>
          <p:cNvSpPr>
            <a:spLocks noGrp="1" noChangeArrowheads="1"/>
          </p:cNvSpPr>
          <p:nvPr>
            <p:ph type="title"/>
          </p:nvPr>
        </p:nvSpPr>
        <p:spPr>
          <a:xfrm>
            <a:off x="1473200" y="228600"/>
            <a:ext cx="9163050" cy="457200"/>
          </a:xfrm>
        </p:spPr>
        <p:txBody>
          <a:bodyPr>
            <a:normAutofit fontScale="90000"/>
          </a:bodyPr>
          <a:lstStyle/>
          <a:p>
            <a:r>
              <a:rPr lang="en-US" altLang="en-US"/>
              <a:t>Three-Variable K-Maps</a:t>
            </a:r>
            <a:endParaRPr lang="en-GB" altLang="en-US"/>
          </a:p>
        </p:txBody>
      </p:sp>
      <p:graphicFrame>
        <p:nvGraphicFramePr>
          <p:cNvPr id="1026" name="Object 5">
            <a:extLst>
              <a:ext uri="{FF2B5EF4-FFF2-40B4-BE49-F238E27FC236}">
                <a16:creationId xmlns:a16="http://schemas.microsoft.com/office/drawing/2014/main" id="{A1C3E0F0-6CD0-488F-B6C5-8DBC7B984600}"/>
              </a:ext>
            </a:extLst>
          </p:cNvPr>
          <p:cNvGraphicFramePr>
            <a:graphicFrameLocks noChangeAspect="1"/>
          </p:cNvGraphicFramePr>
          <p:nvPr/>
        </p:nvGraphicFramePr>
        <p:xfrm>
          <a:off x="1295400" y="990601"/>
          <a:ext cx="9448800" cy="5491163"/>
        </p:xfrm>
        <a:graphic>
          <a:graphicData uri="http://schemas.openxmlformats.org/presentationml/2006/ole">
            <mc:AlternateContent xmlns:mc="http://schemas.openxmlformats.org/markup-compatibility/2006">
              <mc:Choice xmlns:v="urn:schemas-microsoft-com:vml" Requires="v">
                <p:oleObj spid="_x0000_s9223" name="VISIO" r:id="rId3" imgW="8373240" imgH="4865760" progId="Visio.Drawing.6">
                  <p:embed/>
                </p:oleObj>
              </mc:Choice>
              <mc:Fallback>
                <p:oleObj name="VISIO" r:id="rId3" imgW="8373240" imgH="4865760" progId="Visio.Drawing.6">
                  <p:embed/>
                  <p:pic>
                    <p:nvPicPr>
                      <p:cNvPr id="1026" name="Object 5">
                        <a:extLst>
                          <a:ext uri="{FF2B5EF4-FFF2-40B4-BE49-F238E27FC236}">
                            <a16:creationId xmlns:a16="http://schemas.microsoft.com/office/drawing/2014/main" id="{A1C3E0F0-6CD0-488F-B6C5-8DBC7B984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990601"/>
                        <a:ext cx="9448800" cy="549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564A4C9B-3C2A-4FAF-B5B8-E101B5901F9C}"/>
              </a:ext>
            </a:extLst>
          </p:cNvPr>
          <p:cNvSpPr>
            <a:spLocks noGrp="1" noChangeArrowheads="1"/>
          </p:cNvSpPr>
          <p:nvPr>
            <p:ph type="title"/>
          </p:nvPr>
        </p:nvSpPr>
        <p:spPr>
          <a:xfrm>
            <a:off x="1473200" y="228600"/>
            <a:ext cx="9163050" cy="457200"/>
          </a:xfrm>
        </p:spPr>
        <p:txBody>
          <a:bodyPr>
            <a:normAutofit fontScale="90000"/>
          </a:bodyPr>
          <a:lstStyle/>
          <a:p>
            <a:r>
              <a:rPr lang="en-US" altLang="en-US" sz="2800"/>
              <a:t>Four-Variable K-Maps</a:t>
            </a:r>
            <a:endParaRPr lang="en-GB" altLang="en-US" sz="2800"/>
          </a:p>
        </p:txBody>
      </p:sp>
      <p:graphicFrame>
        <p:nvGraphicFramePr>
          <p:cNvPr id="3074" name="Object 4">
            <a:extLst>
              <a:ext uri="{FF2B5EF4-FFF2-40B4-BE49-F238E27FC236}">
                <a16:creationId xmlns:a16="http://schemas.microsoft.com/office/drawing/2014/main" id="{4E430C36-5C78-40FE-B64B-2029BADC8699}"/>
              </a:ext>
            </a:extLst>
          </p:cNvPr>
          <p:cNvGraphicFramePr>
            <a:graphicFrameLocks noChangeAspect="1"/>
          </p:cNvGraphicFramePr>
          <p:nvPr>
            <p:extLst>
              <p:ext uri="{D42A27DB-BD31-4B8C-83A1-F6EECF244321}">
                <p14:modId xmlns:p14="http://schemas.microsoft.com/office/powerpoint/2010/main" val="1594623641"/>
              </p:ext>
            </p:extLst>
          </p:nvPr>
        </p:nvGraphicFramePr>
        <p:xfrm>
          <a:off x="1111250" y="606425"/>
          <a:ext cx="9525000" cy="5645150"/>
        </p:xfrm>
        <a:graphic>
          <a:graphicData uri="http://schemas.openxmlformats.org/presentationml/2006/ole">
            <mc:AlternateContent xmlns:mc="http://schemas.openxmlformats.org/markup-compatibility/2006">
              <mc:Choice xmlns:v="urn:schemas-microsoft-com:vml" Requires="v">
                <p:oleObj spid="_x0000_s10247" name="VISIO" r:id="rId3" imgW="8402040" imgH="4979880" progId="Visio.Drawing.6">
                  <p:embed/>
                </p:oleObj>
              </mc:Choice>
              <mc:Fallback>
                <p:oleObj name="VISIO" r:id="rId3" imgW="8402040" imgH="4979880" progId="Visio.Drawing.6">
                  <p:embed/>
                  <p:pic>
                    <p:nvPicPr>
                      <p:cNvPr id="3074" name="Object 4">
                        <a:extLst>
                          <a:ext uri="{FF2B5EF4-FFF2-40B4-BE49-F238E27FC236}">
                            <a16:creationId xmlns:a16="http://schemas.microsoft.com/office/drawing/2014/main" id="{4E430C36-5C78-40FE-B64B-2029BADC8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50" y="606425"/>
                        <a:ext cx="9525000"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BBF4B005-6323-4E4D-A785-DC71C86D0581}"/>
              </a:ext>
            </a:extLst>
          </p:cNvPr>
          <p:cNvSpPr>
            <a:spLocks noGrp="1" noChangeArrowheads="1"/>
          </p:cNvSpPr>
          <p:nvPr>
            <p:ph type="title"/>
          </p:nvPr>
        </p:nvSpPr>
        <p:spPr>
          <a:xfrm>
            <a:off x="1638300" y="228600"/>
            <a:ext cx="8915400" cy="381000"/>
          </a:xfrm>
        </p:spPr>
        <p:txBody>
          <a:bodyPr>
            <a:normAutofit fontScale="90000"/>
          </a:bodyPr>
          <a:lstStyle/>
          <a:p>
            <a:r>
              <a:rPr lang="en-US" altLang="en-US" sz="2800"/>
              <a:t>Four-Variable K-Maps</a:t>
            </a:r>
            <a:endParaRPr lang="en-GB" altLang="en-US" sz="2800"/>
          </a:p>
        </p:txBody>
      </p:sp>
      <p:graphicFrame>
        <p:nvGraphicFramePr>
          <p:cNvPr id="4098" name="Object 4">
            <a:extLst>
              <a:ext uri="{FF2B5EF4-FFF2-40B4-BE49-F238E27FC236}">
                <a16:creationId xmlns:a16="http://schemas.microsoft.com/office/drawing/2014/main" id="{E068F130-66F0-435E-A6F9-DAB486D24B19}"/>
              </a:ext>
            </a:extLst>
          </p:cNvPr>
          <p:cNvGraphicFramePr>
            <a:graphicFrameLocks noChangeAspect="1"/>
          </p:cNvGraphicFramePr>
          <p:nvPr>
            <p:extLst>
              <p:ext uri="{D42A27DB-BD31-4B8C-83A1-F6EECF244321}">
                <p14:modId xmlns:p14="http://schemas.microsoft.com/office/powerpoint/2010/main" val="3157974159"/>
              </p:ext>
            </p:extLst>
          </p:nvPr>
        </p:nvGraphicFramePr>
        <p:xfrm>
          <a:off x="1447800" y="680243"/>
          <a:ext cx="9296400" cy="5497513"/>
        </p:xfrm>
        <a:graphic>
          <a:graphicData uri="http://schemas.openxmlformats.org/presentationml/2006/ole">
            <mc:AlternateContent xmlns:mc="http://schemas.openxmlformats.org/markup-compatibility/2006">
              <mc:Choice xmlns:v="urn:schemas-microsoft-com:vml" Requires="v">
                <p:oleObj spid="_x0000_s11271" name="VISIO" r:id="rId3" imgW="8390880" imgH="4961880" progId="Visio.Drawing.6">
                  <p:embed/>
                </p:oleObj>
              </mc:Choice>
              <mc:Fallback>
                <p:oleObj name="VISIO" r:id="rId3" imgW="8390880" imgH="4961880" progId="Visio.Drawing.6">
                  <p:embed/>
                  <p:pic>
                    <p:nvPicPr>
                      <p:cNvPr id="4098" name="Object 4">
                        <a:extLst>
                          <a:ext uri="{FF2B5EF4-FFF2-40B4-BE49-F238E27FC236}">
                            <a16:creationId xmlns:a16="http://schemas.microsoft.com/office/drawing/2014/main" id="{E068F130-66F0-435E-A6F9-DAB486D24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80243"/>
                        <a:ext cx="9296400" cy="549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04AEC92-1D83-4A68-A100-F46837E55915}"/>
              </a:ext>
            </a:extLst>
          </p:cNvPr>
          <p:cNvSpPr>
            <a:spLocks noGrp="1" noChangeArrowheads="1"/>
          </p:cNvSpPr>
          <p:nvPr>
            <p:ph type="title"/>
          </p:nvPr>
        </p:nvSpPr>
        <p:spPr>
          <a:xfrm>
            <a:off x="1447800" y="228600"/>
            <a:ext cx="9105900" cy="457200"/>
          </a:xfrm>
        </p:spPr>
        <p:txBody>
          <a:bodyPr>
            <a:normAutofit fontScale="90000"/>
          </a:bodyPr>
          <a:lstStyle/>
          <a:p>
            <a:r>
              <a:rPr lang="en-US" altLang="en-US" sz="2800"/>
              <a:t>Design of combinational digital circuits</a:t>
            </a:r>
            <a:endParaRPr lang="en-GB" altLang="en-US" sz="2800"/>
          </a:p>
        </p:txBody>
      </p:sp>
      <p:sp>
        <p:nvSpPr>
          <p:cNvPr id="8196" name="Rectangle 3">
            <a:extLst>
              <a:ext uri="{FF2B5EF4-FFF2-40B4-BE49-F238E27FC236}">
                <a16:creationId xmlns:a16="http://schemas.microsoft.com/office/drawing/2014/main" id="{78445E36-9B16-425C-8C0A-D6F025AF85AD}"/>
              </a:ext>
            </a:extLst>
          </p:cNvPr>
          <p:cNvSpPr>
            <a:spLocks noGrp="1" noChangeArrowheads="1"/>
          </p:cNvSpPr>
          <p:nvPr>
            <p:ph type="body" idx="1"/>
          </p:nvPr>
        </p:nvSpPr>
        <p:spPr>
          <a:xfrm>
            <a:off x="1371600" y="762000"/>
            <a:ext cx="9448800" cy="5638800"/>
          </a:xfrm>
        </p:spPr>
        <p:txBody>
          <a:bodyPr/>
          <a:lstStyle/>
          <a:p>
            <a:r>
              <a:rPr lang="en-US" altLang="en-US" sz="2000"/>
              <a:t>Steps to design a combinational digital circuit:</a:t>
            </a:r>
          </a:p>
          <a:p>
            <a:pPr lvl="1">
              <a:lnSpc>
                <a:spcPct val="90000"/>
              </a:lnSpc>
            </a:pPr>
            <a:r>
              <a:rPr lang="en-US" altLang="en-US" sz="1800"/>
              <a:t>From the problem statement derive the truth table</a:t>
            </a:r>
          </a:p>
          <a:p>
            <a:pPr lvl="1">
              <a:lnSpc>
                <a:spcPct val="90000"/>
              </a:lnSpc>
            </a:pPr>
            <a:r>
              <a:rPr lang="en-US" altLang="en-US" sz="1800"/>
              <a:t>From the truth table derive the unsimplified logic expression</a:t>
            </a:r>
          </a:p>
          <a:p>
            <a:pPr lvl="1">
              <a:lnSpc>
                <a:spcPct val="90000"/>
              </a:lnSpc>
            </a:pPr>
            <a:r>
              <a:rPr lang="en-US" altLang="en-US" sz="1800"/>
              <a:t>Simplify the logic expression </a:t>
            </a:r>
          </a:p>
          <a:p>
            <a:pPr lvl="1">
              <a:lnSpc>
                <a:spcPct val="90000"/>
              </a:lnSpc>
            </a:pPr>
            <a:r>
              <a:rPr lang="en-US" altLang="en-US" sz="1800"/>
              <a:t>From the simplified expression draw the logic circuit</a:t>
            </a:r>
          </a:p>
          <a:p>
            <a:r>
              <a:rPr lang="en-US" altLang="en-US" sz="2000"/>
              <a:t>Example: Design a 3-input (A,B,C) digital circuit that will give at its output (X) a logic 1 only if the binary number formed at the input has more ones than zeros.</a:t>
            </a:r>
          </a:p>
        </p:txBody>
      </p:sp>
      <p:graphicFrame>
        <p:nvGraphicFramePr>
          <p:cNvPr id="8194" name="Object 4">
            <a:extLst>
              <a:ext uri="{FF2B5EF4-FFF2-40B4-BE49-F238E27FC236}">
                <a16:creationId xmlns:a16="http://schemas.microsoft.com/office/drawing/2014/main" id="{A13ECB12-7861-4F01-B6B6-AFDFAFBFDB52}"/>
              </a:ext>
            </a:extLst>
          </p:cNvPr>
          <p:cNvGraphicFramePr>
            <a:graphicFrameLocks noChangeAspect="1"/>
          </p:cNvGraphicFramePr>
          <p:nvPr/>
        </p:nvGraphicFramePr>
        <p:xfrm>
          <a:off x="1676400" y="3352800"/>
          <a:ext cx="9144000" cy="3130550"/>
        </p:xfrm>
        <a:graphic>
          <a:graphicData uri="http://schemas.openxmlformats.org/presentationml/2006/ole">
            <mc:AlternateContent xmlns:mc="http://schemas.openxmlformats.org/markup-compatibility/2006">
              <mc:Choice xmlns:v="urn:schemas-microsoft-com:vml" Requires="v">
                <p:oleObj spid="_x0000_s12295" name="VISIO" r:id="rId3" imgW="8153280" imgH="2790360" progId="Visio.Drawing.6">
                  <p:embed/>
                </p:oleObj>
              </mc:Choice>
              <mc:Fallback>
                <p:oleObj name="VISIO" r:id="rId3" imgW="8153280" imgH="2790360" progId="Visio.Drawing.6">
                  <p:embed/>
                  <p:pic>
                    <p:nvPicPr>
                      <p:cNvPr id="8194" name="Object 4">
                        <a:extLst>
                          <a:ext uri="{FF2B5EF4-FFF2-40B4-BE49-F238E27FC236}">
                            <a16:creationId xmlns:a16="http://schemas.microsoft.com/office/drawing/2014/main" id="{A13ECB12-7861-4F01-B6B6-AFDFAFBFDB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352800"/>
                        <a:ext cx="9144000"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8" name="Rectangle 6">
            <a:extLst>
              <a:ext uri="{FF2B5EF4-FFF2-40B4-BE49-F238E27FC236}">
                <a16:creationId xmlns:a16="http://schemas.microsoft.com/office/drawing/2014/main" id="{18437C73-FE0A-4034-83C4-F4962630C75C}"/>
              </a:ext>
            </a:extLst>
          </p:cNvPr>
          <p:cNvSpPr>
            <a:spLocks noGrp="1" noChangeArrowheads="1"/>
          </p:cNvSpPr>
          <p:nvPr>
            <p:ph type="title"/>
          </p:nvPr>
        </p:nvSpPr>
        <p:spPr/>
        <p:txBody>
          <a:bodyPr/>
          <a:lstStyle/>
          <a:p>
            <a:r>
              <a:rPr lang="en-US" altLang="en-US"/>
              <a:t>AND Gate</a:t>
            </a:r>
          </a:p>
        </p:txBody>
      </p:sp>
      <p:sp>
        <p:nvSpPr>
          <p:cNvPr id="141319" name="Rectangle 7">
            <a:extLst>
              <a:ext uri="{FF2B5EF4-FFF2-40B4-BE49-F238E27FC236}">
                <a16:creationId xmlns:a16="http://schemas.microsoft.com/office/drawing/2014/main" id="{08FC7ACC-BFD9-41FA-AE86-617393172AE2}"/>
              </a:ext>
            </a:extLst>
          </p:cNvPr>
          <p:cNvSpPr>
            <a:spLocks noGrp="1" noChangeArrowheads="1"/>
          </p:cNvSpPr>
          <p:nvPr>
            <p:ph type="body" idx="1"/>
          </p:nvPr>
        </p:nvSpPr>
        <p:spPr>
          <a:xfrm>
            <a:off x="1981200" y="1676400"/>
            <a:ext cx="8229600" cy="2133600"/>
          </a:xfrm>
        </p:spPr>
        <p:txBody>
          <a:bodyPr/>
          <a:lstStyle/>
          <a:p>
            <a:pPr>
              <a:buFontTx/>
              <a:buNone/>
            </a:pPr>
            <a:r>
              <a:rPr lang="en-US" altLang="en-US" dirty="0"/>
              <a:t>An AND gate accepts two input signals</a:t>
            </a:r>
          </a:p>
          <a:p>
            <a:pPr>
              <a:buFontTx/>
              <a:buNone/>
            </a:pPr>
            <a:r>
              <a:rPr lang="en-US" altLang="en-US" dirty="0"/>
              <a:t>If both are 1, the output is 1; otherwise, the output is 0</a:t>
            </a:r>
          </a:p>
        </p:txBody>
      </p:sp>
      <p:pic>
        <p:nvPicPr>
          <p:cNvPr id="141322" name="Picture 10">
            <a:extLst>
              <a:ext uri="{FF2B5EF4-FFF2-40B4-BE49-F238E27FC236}">
                <a16:creationId xmlns:a16="http://schemas.microsoft.com/office/drawing/2014/main" id="{E30AEABF-39C0-40C6-A2AE-7D9ED955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429000"/>
            <a:ext cx="73914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a:extLst>
              <a:ext uri="{FF2B5EF4-FFF2-40B4-BE49-F238E27FC236}">
                <a16:creationId xmlns:a16="http://schemas.microsoft.com/office/drawing/2014/main" id="{D7CD2F33-2335-4C39-9C95-2CFCBF61874B}"/>
              </a:ext>
            </a:extLst>
          </p:cNvPr>
          <p:cNvSpPr>
            <a:spLocks noGrp="1" noChangeArrowheads="1"/>
          </p:cNvSpPr>
          <p:nvPr>
            <p:ph type="title"/>
          </p:nvPr>
        </p:nvSpPr>
        <p:spPr>
          <a:xfrm>
            <a:off x="1447800" y="228600"/>
            <a:ext cx="9105900" cy="381000"/>
          </a:xfrm>
        </p:spPr>
        <p:txBody>
          <a:bodyPr>
            <a:normAutofit fontScale="90000"/>
          </a:bodyPr>
          <a:lstStyle/>
          <a:p>
            <a:r>
              <a:rPr lang="en-US" altLang="en-US" sz="2800" dirty="0"/>
              <a:t>Design of combinational digital circuits</a:t>
            </a:r>
            <a:endParaRPr lang="en-GB" altLang="en-US" sz="2800" dirty="0"/>
          </a:p>
        </p:txBody>
      </p:sp>
      <p:sp>
        <p:nvSpPr>
          <p:cNvPr id="9220" name="Rectangle 1027">
            <a:extLst>
              <a:ext uri="{FF2B5EF4-FFF2-40B4-BE49-F238E27FC236}">
                <a16:creationId xmlns:a16="http://schemas.microsoft.com/office/drawing/2014/main" id="{C1868CF6-70AB-4D0A-A457-8404CB3B1C6D}"/>
              </a:ext>
            </a:extLst>
          </p:cNvPr>
          <p:cNvSpPr>
            <a:spLocks noGrp="1" noChangeArrowheads="1"/>
          </p:cNvSpPr>
          <p:nvPr>
            <p:ph type="body" idx="1"/>
          </p:nvPr>
        </p:nvSpPr>
        <p:spPr>
          <a:xfrm>
            <a:off x="1371600" y="734568"/>
            <a:ext cx="9144000" cy="5638800"/>
          </a:xfrm>
        </p:spPr>
        <p:txBody>
          <a:bodyPr/>
          <a:lstStyle/>
          <a:p>
            <a:pPr marL="285750" indent="-285750"/>
            <a:r>
              <a:rPr lang="en-US" altLang="en-US" sz="2000"/>
              <a:t>Example: Design a 4-input (A,B,C,D) digital circuit that will give at its output (X) a logic 1 only if the binary number formed at the input is between 2 and 9 (including).</a:t>
            </a:r>
          </a:p>
        </p:txBody>
      </p:sp>
      <p:graphicFrame>
        <p:nvGraphicFramePr>
          <p:cNvPr id="9218" name="Object 1030">
            <a:extLst>
              <a:ext uri="{FF2B5EF4-FFF2-40B4-BE49-F238E27FC236}">
                <a16:creationId xmlns:a16="http://schemas.microsoft.com/office/drawing/2014/main" id="{E4EDCFBB-983C-42EF-A91C-226EE437E958}"/>
              </a:ext>
            </a:extLst>
          </p:cNvPr>
          <p:cNvGraphicFramePr>
            <a:graphicFrameLocks noChangeAspect="1"/>
          </p:cNvGraphicFramePr>
          <p:nvPr/>
        </p:nvGraphicFramePr>
        <p:xfrm>
          <a:off x="1447800" y="1905001"/>
          <a:ext cx="9144000" cy="4321175"/>
        </p:xfrm>
        <a:graphic>
          <a:graphicData uri="http://schemas.openxmlformats.org/presentationml/2006/ole">
            <mc:AlternateContent xmlns:mc="http://schemas.openxmlformats.org/markup-compatibility/2006">
              <mc:Choice xmlns:v="urn:schemas-microsoft-com:vml" Requires="v">
                <p:oleObj spid="_x0000_s13319" name="VISIO" r:id="rId3" imgW="8967240" imgH="4238280" progId="Visio.Drawing.6">
                  <p:embed/>
                </p:oleObj>
              </mc:Choice>
              <mc:Fallback>
                <p:oleObj name="VISIO" r:id="rId3" imgW="8967240" imgH="4238280" progId="Visio.Drawing.6">
                  <p:embed/>
                  <p:pic>
                    <p:nvPicPr>
                      <p:cNvPr id="9218" name="Object 1030">
                        <a:extLst>
                          <a:ext uri="{FF2B5EF4-FFF2-40B4-BE49-F238E27FC236}">
                            <a16:creationId xmlns:a16="http://schemas.microsoft.com/office/drawing/2014/main" id="{E4EDCFBB-983C-42EF-A91C-226EE437E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05001"/>
                        <a:ext cx="91440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C9565968-A260-4CAA-AB5C-052A7AF212FD}"/>
              </a:ext>
            </a:extLst>
          </p:cNvPr>
          <p:cNvSpPr>
            <a:spLocks noGrp="1"/>
          </p:cNvSpPr>
          <p:nvPr>
            <p:ph type="ftr" sz="quarter" idx="10"/>
          </p:nvPr>
        </p:nvSpPr>
        <p:spPr/>
        <p:txBody>
          <a:bodyPr/>
          <a:lstStyle/>
          <a:p>
            <a:r>
              <a:rPr lang="en-US" altLang="en-US" dirty="0">
                <a:solidFill>
                  <a:schemeClr val="tx1"/>
                </a:solidFill>
              </a:rPr>
              <a:t>Gate-Level Minimization</a:t>
            </a:r>
          </a:p>
        </p:txBody>
      </p:sp>
      <p:sp>
        <p:nvSpPr>
          <p:cNvPr id="392194" name="Rectangle 2">
            <a:extLst>
              <a:ext uri="{FF2B5EF4-FFF2-40B4-BE49-F238E27FC236}">
                <a16:creationId xmlns:a16="http://schemas.microsoft.com/office/drawing/2014/main" id="{D373B619-2F2A-4376-9836-4B00C3E13A77}"/>
              </a:ext>
            </a:extLst>
          </p:cNvPr>
          <p:cNvSpPr>
            <a:spLocks noGrp="1" noChangeArrowheads="1"/>
          </p:cNvSpPr>
          <p:nvPr>
            <p:ph type="title"/>
          </p:nvPr>
        </p:nvSpPr>
        <p:spPr/>
        <p:txBody>
          <a:bodyPr/>
          <a:lstStyle/>
          <a:p>
            <a:pPr algn="ctr"/>
            <a:r>
              <a:rPr lang="en-US" altLang="en-US" b="1" dirty="0"/>
              <a:t>Don’t Care Conditions</a:t>
            </a:r>
          </a:p>
        </p:txBody>
      </p:sp>
      <p:sp>
        <p:nvSpPr>
          <p:cNvPr id="392195" name="Rectangle 3">
            <a:extLst>
              <a:ext uri="{FF2B5EF4-FFF2-40B4-BE49-F238E27FC236}">
                <a16:creationId xmlns:a16="http://schemas.microsoft.com/office/drawing/2014/main" id="{AB95A66B-0560-4054-B818-AACB6BEF0E40}"/>
              </a:ext>
            </a:extLst>
          </p:cNvPr>
          <p:cNvSpPr>
            <a:spLocks noGrp="1" noChangeArrowheads="1"/>
          </p:cNvSpPr>
          <p:nvPr>
            <p:ph type="body" idx="1"/>
          </p:nvPr>
        </p:nvSpPr>
        <p:spPr>
          <a:xfrm>
            <a:off x="1905000" y="1416050"/>
            <a:ext cx="8343900" cy="1948412"/>
          </a:xfrm>
          <a:solidFill>
            <a:schemeClr val="bg1"/>
          </a:solidFill>
          <a:ln>
            <a:solidFill>
              <a:schemeClr val="bg1"/>
            </a:solidFill>
          </a:ln>
        </p:spPr>
        <p:txBody>
          <a:bodyPr/>
          <a:lstStyle/>
          <a:p>
            <a:r>
              <a:rPr lang="en-US" altLang="en-US" dirty="0"/>
              <a:t>A network is usually composed of sub-networks</a:t>
            </a:r>
          </a:p>
          <a:p>
            <a:r>
              <a:rPr lang="en-US" altLang="en-US" dirty="0"/>
              <a:t>Net-1 may not produce all combinations of A,B, and C</a:t>
            </a:r>
          </a:p>
          <a:p>
            <a:r>
              <a:rPr lang="en-US" altLang="en-US" dirty="0"/>
              <a:t>In this case, F don’t care about those combinations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Slide Number Placeholder 4">
            <a:extLst>
              <a:ext uri="{FF2B5EF4-FFF2-40B4-BE49-F238E27FC236}">
                <a16:creationId xmlns:a16="http://schemas.microsoft.com/office/drawing/2014/main" id="{72225E43-CAA9-4E99-9808-A37B946EF30C}"/>
              </a:ext>
            </a:extLst>
          </p:cNvPr>
          <p:cNvSpPr>
            <a:spLocks noGrp="1"/>
          </p:cNvSpPr>
          <p:nvPr>
            <p:ph type="sldNum" sz="quarter" idx="11"/>
          </p:nvPr>
        </p:nvSpPr>
        <p:spPr/>
        <p:txBody>
          <a:bodyPr/>
          <a:lstStyle/>
          <a:p>
            <a:pPr eaLnBrk="0" fontAlgn="base" hangingPunct="0">
              <a:spcBef>
                <a:spcPct val="0"/>
              </a:spcBef>
              <a:spcAft>
                <a:spcPct val="0"/>
              </a:spcAft>
            </a:pPr>
            <a:fld id="{67CD2778-9468-4A54-BFED-11583170A0A8}" type="slidenum">
              <a:rPr lang="en-US" altLang="en-US">
                <a:solidFill>
                  <a:srgbClr val="FFFFFF"/>
                </a:solidFill>
              </a:rPr>
              <a:pPr eaLnBrk="0" fontAlgn="base" hangingPunct="0">
                <a:spcBef>
                  <a:spcPct val="0"/>
                </a:spcBef>
                <a:spcAft>
                  <a:spcPct val="0"/>
                </a:spcAft>
              </a:pPr>
              <a:t>32</a:t>
            </a:fld>
            <a:endParaRPr lang="en-US" altLang="en-US">
              <a:solidFill>
                <a:srgbClr val="FFFFFF"/>
              </a:solidFill>
            </a:endParaRPr>
          </a:p>
        </p:txBody>
      </p:sp>
      <p:sp>
        <p:nvSpPr>
          <p:cNvPr id="393220" name="Rectangle 4">
            <a:extLst>
              <a:ext uri="{FF2B5EF4-FFF2-40B4-BE49-F238E27FC236}">
                <a16:creationId xmlns:a16="http://schemas.microsoft.com/office/drawing/2014/main" id="{08793885-8416-4086-BC6C-5EB03C030639}"/>
              </a:ext>
            </a:extLst>
          </p:cNvPr>
          <p:cNvSpPr>
            <a:spLocks noGrp="1" noChangeArrowheads="1"/>
          </p:cNvSpPr>
          <p:nvPr>
            <p:ph type="title"/>
          </p:nvPr>
        </p:nvSpPr>
        <p:spPr>
          <a:noFill/>
          <a:ln/>
        </p:spPr>
        <p:txBody>
          <a:bodyPr/>
          <a:lstStyle/>
          <a:p>
            <a:pPr algn="ctr"/>
            <a:r>
              <a:rPr lang="en-US" altLang="en-US" dirty="0">
                <a:solidFill>
                  <a:schemeClr val="bg2"/>
                </a:solidFill>
                <a:effectLst/>
              </a:rPr>
              <a:t>Don’t Care Conditions</a:t>
            </a:r>
          </a:p>
        </p:txBody>
      </p:sp>
      <p:sp>
        <p:nvSpPr>
          <p:cNvPr id="393238" name="Rectangle 22">
            <a:extLst>
              <a:ext uri="{FF2B5EF4-FFF2-40B4-BE49-F238E27FC236}">
                <a16:creationId xmlns:a16="http://schemas.microsoft.com/office/drawing/2014/main" id="{321AC298-B64F-4E08-818D-AE5EB05CF71D}"/>
              </a:ext>
            </a:extLst>
          </p:cNvPr>
          <p:cNvSpPr>
            <a:spLocks noChangeArrowheads="1"/>
          </p:cNvSpPr>
          <p:nvPr/>
        </p:nvSpPr>
        <p:spPr bwMode="auto">
          <a:xfrm>
            <a:off x="3581400" y="1143000"/>
            <a:ext cx="2438400" cy="3810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400" b="1">
              <a:solidFill>
                <a:srgbClr val="FFFFFF"/>
              </a:solidFill>
              <a:latin typeface="Arial" panose="020B0604020202020204" pitchFamily="34" charset="0"/>
            </a:endParaRPr>
          </a:p>
        </p:txBody>
      </p:sp>
      <p:sp>
        <p:nvSpPr>
          <p:cNvPr id="393239" name="Line 23">
            <a:extLst>
              <a:ext uri="{FF2B5EF4-FFF2-40B4-BE49-F238E27FC236}">
                <a16:creationId xmlns:a16="http://schemas.microsoft.com/office/drawing/2014/main" id="{38B94968-8D7A-4CC7-A276-CFAE9EBA5F01}"/>
              </a:ext>
            </a:extLst>
          </p:cNvPr>
          <p:cNvSpPr>
            <a:spLocks noChangeShapeType="1"/>
          </p:cNvSpPr>
          <p:nvPr/>
        </p:nvSpPr>
        <p:spPr bwMode="auto">
          <a:xfrm>
            <a:off x="3581400" y="1676400"/>
            <a:ext cx="243840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b="1">
              <a:solidFill>
                <a:srgbClr val="FFFFFF"/>
              </a:solidFill>
              <a:latin typeface="Arial" panose="020B0604020202020204" pitchFamily="34" charset="0"/>
            </a:endParaRPr>
          </a:p>
        </p:txBody>
      </p:sp>
      <p:graphicFrame>
        <p:nvGraphicFramePr>
          <p:cNvPr id="393240" name="Object 24">
            <a:extLst>
              <a:ext uri="{FF2B5EF4-FFF2-40B4-BE49-F238E27FC236}">
                <a16:creationId xmlns:a16="http://schemas.microsoft.com/office/drawing/2014/main" id="{5CF33165-2960-489B-9973-4087C07B5794}"/>
              </a:ext>
            </a:extLst>
          </p:cNvPr>
          <p:cNvGraphicFramePr>
            <a:graphicFrameLocks noChangeAspect="1"/>
          </p:cNvGraphicFramePr>
          <p:nvPr/>
        </p:nvGraphicFramePr>
        <p:xfrm>
          <a:off x="3600451" y="1219200"/>
          <a:ext cx="2390775" cy="414338"/>
        </p:xfrm>
        <a:graphic>
          <a:graphicData uri="http://schemas.openxmlformats.org/presentationml/2006/ole">
            <mc:AlternateContent xmlns:mc="http://schemas.openxmlformats.org/markup-compatibility/2006">
              <mc:Choice xmlns:v="urn:schemas-microsoft-com:vml" Requires="v">
                <p:oleObj spid="_x0000_s14348" name="Equation" r:id="rId3" imgW="787320" imgH="177480" progId="Equation.3">
                  <p:embed/>
                </p:oleObj>
              </mc:Choice>
              <mc:Fallback>
                <p:oleObj name="Equation" r:id="rId3" imgW="787320" imgH="177480" progId="Equation.3">
                  <p:embed/>
                  <p:pic>
                    <p:nvPicPr>
                      <p:cNvPr id="393240" name="Object 24">
                        <a:extLst>
                          <a:ext uri="{FF2B5EF4-FFF2-40B4-BE49-F238E27FC236}">
                            <a16:creationId xmlns:a16="http://schemas.microsoft.com/office/drawing/2014/main" id="{5CF33165-2960-489B-9973-4087C07B5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1" y="1219200"/>
                        <a:ext cx="2390775" cy="4143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3241" name="Text Box 25">
            <a:extLst>
              <a:ext uri="{FF2B5EF4-FFF2-40B4-BE49-F238E27FC236}">
                <a16:creationId xmlns:a16="http://schemas.microsoft.com/office/drawing/2014/main" id="{E48E5E7C-013B-4C76-86E4-F015FC894C8E}"/>
              </a:ext>
            </a:extLst>
          </p:cNvPr>
          <p:cNvSpPr txBox="1">
            <a:spLocks noChangeArrowheads="1"/>
          </p:cNvSpPr>
          <p:nvPr/>
        </p:nvSpPr>
        <p:spPr bwMode="auto">
          <a:xfrm>
            <a:off x="3657600" y="1830389"/>
            <a:ext cx="2286000" cy="317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0      0       0     1      </a:t>
            </a:r>
          </a:p>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0      0       1     x      </a:t>
            </a:r>
          </a:p>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0      1       0     0</a:t>
            </a:r>
          </a:p>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0      1       1     1</a:t>
            </a:r>
          </a:p>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1      0       0     0</a:t>
            </a:r>
          </a:p>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1      0       1     0</a:t>
            </a:r>
          </a:p>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1      1       0     x</a:t>
            </a:r>
          </a:p>
          <a:p>
            <a:pPr eaLnBrk="0" fontAlgn="base" hangingPunct="0">
              <a:lnSpc>
                <a:spcPct val="60000"/>
              </a:lnSpc>
              <a:spcBef>
                <a:spcPct val="50000"/>
              </a:spcBef>
              <a:spcAft>
                <a:spcPct val="0"/>
              </a:spcAft>
            </a:pPr>
            <a:r>
              <a:rPr lang="en-US" altLang="en-US" sz="2400" b="1" dirty="0">
                <a:solidFill>
                  <a:srgbClr val="000000"/>
                </a:solidFill>
                <a:latin typeface="Times New Roman" panose="02020603050405020304" pitchFamily="18" charset="0"/>
              </a:rPr>
              <a:t>1      1       1     1</a:t>
            </a:r>
          </a:p>
        </p:txBody>
      </p:sp>
      <p:sp>
        <p:nvSpPr>
          <p:cNvPr id="393242" name="Line 26">
            <a:extLst>
              <a:ext uri="{FF2B5EF4-FFF2-40B4-BE49-F238E27FC236}">
                <a16:creationId xmlns:a16="http://schemas.microsoft.com/office/drawing/2014/main" id="{CC498917-A5EA-4D0B-9D1F-0CBF1F932260}"/>
              </a:ext>
            </a:extLst>
          </p:cNvPr>
          <p:cNvSpPr>
            <a:spLocks noChangeShapeType="1"/>
          </p:cNvSpPr>
          <p:nvPr/>
        </p:nvSpPr>
        <p:spPr bwMode="auto">
          <a:xfrm>
            <a:off x="5410200" y="1143000"/>
            <a:ext cx="0" cy="3810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b="1">
              <a:solidFill>
                <a:srgbClr val="FFFFFF"/>
              </a:solidFill>
              <a:latin typeface="Arial" panose="020B0604020202020204" pitchFamily="34" charset="0"/>
            </a:endParaRPr>
          </a:p>
        </p:txBody>
      </p:sp>
      <p:sp>
        <p:nvSpPr>
          <p:cNvPr id="393243" name="Line 27">
            <a:extLst>
              <a:ext uri="{FF2B5EF4-FFF2-40B4-BE49-F238E27FC236}">
                <a16:creationId xmlns:a16="http://schemas.microsoft.com/office/drawing/2014/main" id="{166E97AA-2A01-4E89-B691-0A36758CF3F5}"/>
              </a:ext>
            </a:extLst>
          </p:cNvPr>
          <p:cNvSpPr>
            <a:spLocks noChangeShapeType="1"/>
          </p:cNvSpPr>
          <p:nvPr/>
        </p:nvSpPr>
        <p:spPr bwMode="auto">
          <a:xfrm>
            <a:off x="6019800" y="1143000"/>
            <a:ext cx="0" cy="3810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b="1">
              <a:solidFill>
                <a:srgbClr val="FFFFFF"/>
              </a:solidFill>
              <a:latin typeface="Arial" panose="020B0604020202020204" pitchFamily="34" charset="0"/>
            </a:endParaRPr>
          </a:p>
        </p:txBody>
      </p:sp>
      <p:graphicFrame>
        <p:nvGraphicFramePr>
          <p:cNvPr id="393244" name="Object 28">
            <a:extLst>
              <a:ext uri="{FF2B5EF4-FFF2-40B4-BE49-F238E27FC236}">
                <a16:creationId xmlns:a16="http://schemas.microsoft.com/office/drawing/2014/main" id="{91D43F7D-FAB6-4268-8B7F-12D4E2957CB9}"/>
              </a:ext>
            </a:extLst>
          </p:cNvPr>
          <p:cNvGraphicFramePr>
            <a:graphicFrameLocks noChangeAspect="1"/>
          </p:cNvGraphicFramePr>
          <p:nvPr/>
        </p:nvGraphicFramePr>
        <p:xfrm>
          <a:off x="2438400" y="5087938"/>
          <a:ext cx="7366000" cy="1389062"/>
        </p:xfrm>
        <a:graphic>
          <a:graphicData uri="http://schemas.openxmlformats.org/presentationml/2006/ole">
            <mc:AlternateContent xmlns:mc="http://schemas.openxmlformats.org/markup-compatibility/2006">
              <mc:Choice xmlns:v="urn:schemas-microsoft-com:vml" Requires="v">
                <p:oleObj spid="_x0000_s14349" name="Equation" r:id="rId5" imgW="3708360" imgH="698400" progId="Equation.3">
                  <p:embed/>
                </p:oleObj>
              </mc:Choice>
              <mc:Fallback>
                <p:oleObj name="Equation" r:id="rId5" imgW="3708360" imgH="698400" progId="Equation.3">
                  <p:embed/>
                  <p:pic>
                    <p:nvPicPr>
                      <p:cNvPr id="393244" name="Object 28">
                        <a:extLst>
                          <a:ext uri="{FF2B5EF4-FFF2-40B4-BE49-F238E27FC236}">
                            <a16:creationId xmlns:a16="http://schemas.microsoft.com/office/drawing/2014/main" id="{91D43F7D-FAB6-4268-8B7F-12D4E2957C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087938"/>
                        <a:ext cx="7366000" cy="13890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3245" name="Text Box 29">
            <a:extLst>
              <a:ext uri="{FF2B5EF4-FFF2-40B4-BE49-F238E27FC236}">
                <a16:creationId xmlns:a16="http://schemas.microsoft.com/office/drawing/2014/main" id="{1B78D9C3-66F3-4999-9D73-153F6883C156}"/>
              </a:ext>
            </a:extLst>
          </p:cNvPr>
          <p:cNvSpPr txBox="1">
            <a:spLocks noChangeArrowheads="1"/>
          </p:cNvSpPr>
          <p:nvPr/>
        </p:nvSpPr>
        <p:spPr bwMode="auto">
          <a:xfrm>
            <a:off x="1752600" y="1371600"/>
            <a:ext cx="1905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sz="2400" b="1" dirty="0">
                <a:solidFill>
                  <a:srgbClr val="000000"/>
                </a:solidFill>
                <a:latin typeface="Arial" panose="020B0604020202020204" pitchFamily="34" charset="0"/>
              </a:rPr>
              <a:t>X can be considered as 0 or 1, whichever is more convenient</a:t>
            </a:r>
          </a:p>
        </p:txBody>
      </p:sp>
      <p:pic>
        <p:nvPicPr>
          <p:cNvPr id="393246" name="Picture 30">
            <a:extLst>
              <a:ext uri="{FF2B5EF4-FFF2-40B4-BE49-F238E27FC236}">
                <a16:creationId xmlns:a16="http://schemas.microsoft.com/office/drawing/2014/main" id="{F8C11A8C-0845-4594-97B8-8AF82A7696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371600"/>
            <a:ext cx="44196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ooter Placeholder 3">
            <a:extLst>
              <a:ext uri="{FF2B5EF4-FFF2-40B4-BE49-F238E27FC236}">
                <a16:creationId xmlns:a16="http://schemas.microsoft.com/office/drawing/2014/main" id="{8DAE0306-EDC8-4A3D-8E1D-64D70803F959}"/>
              </a:ext>
            </a:extLst>
          </p:cNvPr>
          <p:cNvSpPr>
            <a:spLocks noGrp="1"/>
          </p:cNvSpPr>
          <p:nvPr>
            <p:ph type="ftr" sz="quarter" idx="10"/>
          </p:nvPr>
        </p:nvSpPr>
        <p:spPr>
          <a:xfrm>
            <a:off x="282019" y="6377463"/>
            <a:ext cx="2743200" cy="365125"/>
          </a:xfrm>
        </p:spPr>
        <p:txBody>
          <a:bodyPr/>
          <a:lstStyle/>
          <a:p>
            <a:r>
              <a:rPr lang="en-US" altLang="en-US" dirty="0">
                <a:solidFill>
                  <a:schemeClr val="bg2"/>
                </a:solidFill>
              </a:rPr>
              <a:t>Gate-Level Minimization</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a:extLst>
              <a:ext uri="{FF2B5EF4-FFF2-40B4-BE49-F238E27FC236}">
                <a16:creationId xmlns:a16="http://schemas.microsoft.com/office/drawing/2014/main" id="{E5B38F0B-B484-48FA-98EF-81E676819D30}"/>
              </a:ext>
            </a:extLst>
          </p:cNvPr>
          <p:cNvSpPr>
            <a:spLocks noGrp="1"/>
          </p:cNvSpPr>
          <p:nvPr>
            <p:ph idx="1"/>
          </p:nvPr>
        </p:nvSpPr>
        <p:spPr>
          <a:xfrm>
            <a:off x="2133600" y="3276600"/>
            <a:ext cx="7924800" cy="838200"/>
          </a:xfrm>
        </p:spPr>
        <p:txBody>
          <a:bodyPr>
            <a:normAutofit/>
          </a:bodyPr>
          <a:lstStyle/>
          <a:p>
            <a:pPr marL="0" indent="0" algn="ctr">
              <a:buNone/>
            </a:pPr>
            <a:endParaRPr lang="en-US" altLang="en-US" dirty="0"/>
          </a:p>
          <a:p>
            <a:pPr marL="0" indent="0" algn="ctr">
              <a:buNone/>
            </a:pPr>
            <a:endParaRPr lang="en-US" altLang="en-US" dirty="0"/>
          </a:p>
        </p:txBody>
      </p:sp>
      <p:sp>
        <p:nvSpPr>
          <p:cNvPr id="40964" name="TextBox 3">
            <a:extLst>
              <a:ext uri="{FF2B5EF4-FFF2-40B4-BE49-F238E27FC236}">
                <a16:creationId xmlns:a16="http://schemas.microsoft.com/office/drawing/2014/main" id="{181E5E27-2189-40AD-A47B-136019B44D3B}"/>
              </a:ext>
            </a:extLst>
          </p:cNvPr>
          <p:cNvSpPr txBox="1">
            <a:spLocks noChangeArrowheads="1"/>
          </p:cNvSpPr>
          <p:nvPr/>
        </p:nvSpPr>
        <p:spPr bwMode="auto">
          <a:xfrm>
            <a:off x="2837688" y="2967037"/>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f(x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1</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2</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3</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4</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 Σ m(4, 6, 8, 10, 11, 12, 15) + D(3, 5, 7, 9)</a:t>
            </a:r>
          </a:p>
        </p:txBody>
      </p:sp>
      <p:sp>
        <p:nvSpPr>
          <p:cNvPr id="3" name="Title 2">
            <a:extLst>
              <a:ext uri="{FF2B5EF4-FFF2-40B4-BE49-F238E27FC236}">
                <a16:creationId xmlns:a16="http://schemas.microsoft.com/office/drawing/2014/main" id="{C5B53044-F134-4BBF-9684-18419F332D9A}"/>
              </a:ext>
            </a:extLst>
          </p:cNvPr>
          <p:cNvSpPr>
            <a:spLocks noGrp="1"/>
          </p:cNvSpPr>
          <p:nvPr>
            <p:ph type="title"/>
          </p:nvPr>
        </p:nvSpPr>
        <p:spPr>
          <a:xfrm>
            <a:off x="838200" y="1057274"/>
            <a:ext cx="10515600" cy="1325563"/>
          </a:xfrm>
        </p:spPr>
        <p:txBody>
          <a:bodyPr>
            <a:normAutofit fontScale="90000"/>
          </a:bodyPr>
          <a:lstStyle/>
          <a:p>
            <a:pPr algn="ctr"/>
            <a:r>
              <a:rPr lang="en-US" altLang="en-US" dirty="0"/>
              <a:t>Design the SOP and POS </a:t>
            </a:r>
            <a:br>
              <a:rPr lang="en-US" altLang="en-US" dirty="0"/>
            </a:br>
            <a:r>
              <a:rPr lang="en-US" altLang="en-US" dirty="0"/>
              <a:t>expression for the function</a:t>
            </a:r>
            <a:br>
              <a:rPr lang="en-US" altLang="en-US" dirty="0"/>
            </a:br>
            <a:endParaRPr lang="en-IN" dirty="0"/>
          </a:p>
        </p:txBody>
      </p:sp>
    </p:spTree>
    <p:extLst>
      <p:ext uri="{BB962C8B-B14F-4D97-AF65-F5344CB8AC3E}">
        <p14:creationId xmlns:p14="http://schemas.microsoft.com/office/powerpoint/2010/main" val="131838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AF27409-251D-4C16-BE52-9B62F9433EAF}"/>
              </a:ext>
            </a:extLst>
          </p:cNvPr>
          <p:cNvSpPr>
            <a:spLocks noGrp="1"/>
          </p:cNvSpPr>
          <p:nvPr>
            <p:ph type="title"/>
          </p:nvPr>
        </p:nvSpPr>
        <p:spPr>
          <a:xfrm>
            <a:off x="1524000" y="76200"/>
            <a:ext cx="9144000" cy="685800"/>
          </a:xfrm>
        </p:spPr>
        <p:txBody>
          <a:bodyPr>
            <a:normAutofit fontScale="90000"/>
          </a:bodyPr>
          <a:lstStyle/>
          <a:p>
            <a:r>
              <a:rPr lang="en-US" altLang="en-US"/>
              <a:t>Let’s Use a K-Map</a:t>
            </a:r>
          </a:p>
        </p:txBody>
      </p:sp>
      <p:sp>
        <p:nvSpPr>
          <p:cNvPr id="41987" name="TextBox 3">
            <a:extLst>
              <a:ext uri="{FF2B5EF4-FFF2-40B4-BE49-F238E27FC236}">
                <a16:creationId xmlns:a16="http://schemas.microsoft.com/office/drawing/2014/main" id="{E1E6DAA0-5F1D-4821-A6C5-7BA39C9D05FF}"/>
              </a:ext>
            </a:extLst>
          </p:cNvPr>
          <p:cNvSpPr txBox="1">
            <a:spLocks noChangeArrowheads="1"/>
          </p:cNvSpPr>
          <p:nvPr/>
        </p:nvSpPr>
        <p:spPr bwMode="auto">
          <a:xfrm>
            <a:off x="2590800" y="1219201"/>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f(x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1</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2</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3</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4</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 Σ m(4, 6, 8, 10, 11, 12, 15) + D(3, 5, 7, 9)</a:t>
            </a:r>
          </a:p>
        </p:txBody>
      </p:sp>
      <p:pic>
        <p:nvPicPr>
          <p:cNvPr id="41988" name="Picture 3" descr="F:\LogicBook\PowerPoint\chapter4\figure4.6.wmf">
            <a:extLst>
              <a:ext uri="{FF2B5EF4-FFF2-40B4-BE49-F238E27FC236}">
                <a16:creationId xmlns:a16="http://schemas.microsoft.com/office/drawing/2014/main" id="{60618090-8737-4F26-9C24-64021F50C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28850"/>
            <a:ext cx="4387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0BB9BBFC-E8BB-4782-A693-092EB049FB28}"/>
                  </a:ext>
                </a:extLst>
              </p:cNvPr>
              <p:cNvGraphicFramePr>
                <a:graphicFrameLocks noChangeAspect="1"/>
              </p:cNvGraphicFramePr>
              <p:nvPr>
                <p:extLst>
                  <p:ext uri="{D42A27DB-BD31-4B8C-83A1-F6EECF244321}">
                    <p14:modId xmlns:p14="http://schemas.microsoft.com/office/powerpoint/2010/main" val="2530244435"/>
                  </p:ext>
                </p:extLst>
              </p:nvPr>
            </p:nvGraphicFramePr>
            <p:xfrm>
              <a:off x="-2464551" y="2730012"/>
              <a:ext cx="3048000" cy="1714500"/>
            </p:xfrm>
            <a:graphic>
              <a:graphicData uri="http://schemas.microsoft.com/office/powerpoint/2016/slidezoom">
                <pslz:sldZm>
                  <pslz:sldZmObj sldId="1080" cId="1318388255">
                    <pslz:zmPr id="{16F2EF7F-3192-4BE9-984A-196C3DF8016B}"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id="{0BB9BBFC-E8BB-4782-A693-092EB049FB28}"/>
                  </a:ext>
                </a:extLst>
              </p:cNvPr>
              <p:cNvPicPr>
                <a:picLocks noGrp="1" noRot="1" noChangeAspect="1" noMove="1" noResize="1" noEditPoints="1" noAdjustHandles="1" noChangeArrowheads="1" noChangeShapeType="1"/>
              </p:cNvPicPr>
              <p:nvPr/>
            </p:nvPicPr>
            <p:blipFill>
              <a:blip r:embed="rId3"/>
              <a:stretch>
                <a:fillRect/>
              </a:stretch>
            </p:blipFill>
            <p:spPr>
              <a:xfrm>
                <a:off x="-2464551" y="273001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92503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DAC3FE0-DDC5-4753-9601-36912ABCBB05}"/>
              </a:ext>
            </a:extLst>
          </p:cNvPr>
          <p:cNvSpPr>
            <a:spLocks noGrp="1"/>
          </p:cNvSpPr>
          <p:nvPr>
            <p:ph type="title"/>
          </p:nvPr>
        </p:nvSpPr>
        <p:spPr>
          <a:xfrm>
            <a:off x="1524000" y="76200"/>
            <a:ext cx="9144000" cy="685800"/>
          </a:xfrm>
        </p:spPr>
        <p:txBody>
          <a:bodyPr>
            <a:normAutofit fontScale="90000"/>
          </a:bodyPr>
          <a:lstStyle/>
          <a:p>
            <a:r>
              <a:rPr lang="en-US" altLang="en-US"/>
              <a:t>Let’s Use a K-Map</a:t>
            </a:r>
          </a:p>
        </p:txBody>
      </p:sp>
      <p:sp>
        <p:nvSpPr>
          <p:cNvPr id="43011" name="TextBox 3">
            <a:extLst>
              <a:ext uri="{FF2B5EF4-FFF2-40B4-BE49-F238E27FC236}">
                <a16:creationId xmlns:a16="http://schemas.microsoft.com/office/drawing/2014/main" id="{A975617C-9078-4105-BB4E-F86EDF75CA23}"/>
              </a:ext>
            </a:extLst>
          </p:cNvPr>
          <p:cNvSpPr txBox="1">
            <a:spLocks noChangeArrowheads="1"/>
          </p:cNvSpPr>
          <p:nvPr/>
        </p:nvSpPr>
        <p:spPr bwMode="auto">
          <a:xfrm>
            <a:off x="2590800" y="1219201"/>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f(x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1</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2</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3</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dirty="0">
                <a:ln>
                  <a:noFill/>
                </a:ln>
                <a:solidFill>
                  <a:prstClr val="black"/>
                </a:solidFill>
                <a:effectLst/>
                <a:uLnTx/>
                <a:uFillTx/>
                <a:latin typeface="Times" panose="02020603050405020304" pitchFamily="18" charset="0"/>
                <a:ea typeface="MS PGothic" panose="020B0600070205080204" pitchFamily="34" charset="-128"/>
                <a:cs typeface="+mn-cs"/>
              </a:rPr>
              <a:t>4</a:t>
            </a:r>
            <a:r>
              <a:rPr kumimoji="0" lang="en-US" altLang="en-US" sz="2400" b="0" i="0" u="none" strike="noStrike" kern="1200" cap="none" spc="0" normalizeH="0" baseline="0" noProof="0" dirty="0">
                <a:ln>
                  <a:noFill/>
                </a:ln>
                <a:solidFill>
                  <a:prstClr val="black"/>
                </a:solidFill>
                <a:effectLst/>
                <a:uLnTx/>
                <a:uFillTx/>
                <a:latin typeface="Times" panose="02020603050405020304" pitchFamily="18" charset="0"/>
                <a:ea typeface="MS PGothic" panose="020B0600070205080204" pitchFamily="34" charset="-128"/>
                <a:cs typeface="+mn-cs"/>
              </a:rPr>
              <a:t>) = Σ m(4, 6, 8, 10, 11, 12, 15) + D(3, 5, 7, 9)</a:t>
            </a:r>
          </a:p>
        </p:txBody>
      </p:sp>
      <p:grpSp>
        <p:nvGrpSpPr>
          <p:cNvPr id="43012" name="Group 2">
            <a:extLst>
              <a:ext uri="{FF2B5EF4-FFF2-40B4-BE49-F238E27FC236}">
                <a16:creationId xmlns:a16="http://schemas.microsoft.com/office/drawing/2014/main" id="{B2174229-CE56-461C-8BE0-245EC70DE281}"/>
              </a:ext>
            </a:extLst>
          </p:cNvPr>
          <p:cNvGrpSpPr>
            <a:grpSpLocks/>
          </p:cNvGrpSpPr>
          <p:nvPr/>
        </p:nvGrpSpPr>
        <p:grpSpPr bwMode="auto">
          <a:xfrm>
            <a:off x="4343400" y="2228850"/>
            <a:ext cx="4387850" cy="4324350"/>
            <a:chOff x="2819400" y="2228850"/>
            <a:chExt cx="4387850" cy="4324350"/>
          </a:xfrm>
        </p:grpSpPr>
        <p:pic>
          <p:nvPicPr>
            <p:cNvPr id="43013" name="Picture 3" descr="F:\LogicBook\PowerPoint\chapter4\figure4.6.wmf">
              <a:extLst>
                <a:ext uri="{FF2B5EF4-FFF2-40B4-BE49-F238E27FC236}">
                  <a16:creationId xmlns:a16="http://schemas.microsoft.com/office/drawing/2014/main" id="{0100F55A-20BD-4652-AC48-4E4A7BD2A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28850"/>
              <a:ext cx="4387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5">
              <a:extLst>
                <a:ext uri="{FF2B5EF4-FFF2-40B4-BE49-F238E27FC236}">
                  <a16:creationId xmlns:a16="http://schemas.microsoft.com/office/drawing/2014/main" id="{A37182E6-1FDA-40CE-866E-C112EE3EF367}"/>
                </a:ext>
              </a:extLst>
            </p:cNvPr>
            <p:cNvSpPr txBox="1">
              <a:spLocks noChangeArrowheads="1"/>
            </p:cNvSpPr>
            <p:nvPr/>
          </p:nvSpPr>
          <p:spPr bwMode="auto">
            <a:xfrm>
              <a:off x="4001474" y="3429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3015" name="TextBox 6">
              <a:extLst>
                <a:ext uri="{FF2B5EF4-FFF2-40B4-BE49-F238E27FC236}">
                  <a16:creationId xmlns:a16="http://schemas.microsoft.com/office/drawing/2014/main" id="{70EB4B56-C733-48DB-8E12-8EA3765B1720}"/>
                </a:ext>
              </a:extLst>
            </p:cNvPr>
            <p:cNvSpPr txBox="1">
              <a:spLocks noChangeArrowheads="1"/>
            </p:cNvSpPr>
            <p:nvPr/>
          </p:nvSpPr>
          <p:spPr bwMode="auto">
            <a:xfrm>
              <a:off x="4009293" y="4048369"/>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3016" name="TextBox 7">
              <a:extLst>
                <a:ext uri="{FF2B5EF4-FFF2-40B4-BE49-F238E27FC236}">
                  <a16:creationId xmlns:a16="http://schemas.microsoft.com/office/drawing/2014/main" id="{6767F644-95F7-4CD9-BC01-CB30AE348DE6}"/>
                </a:ext>
              </a:extLst>
            </p:cNvPr>
            <p:cNvSpPr txBox="1">
              <a:spLocks noChangeArrowheads="1"/>
            </p:cNvSpPr>
            <p:nvPr/>
          </p:nvSpPr>
          <p:spPr bwMode="auto">
            <a:xfrm>
              <a:off x="4636475" y="3429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3017" name="TextBox 8">
              <a:extLst>
                <a:ext uri="{FF2B5EF4-FFF2-40B4-BE49-F238E27FC236}">
                  <a16:creationId xmlns:a16="http://schemas.microsoft.com/office/drawing/2014/main" id="{24AD170E-74EC-4DCF-A174-90A6701C605F}"/>
                </a:ext>
              </a:extLst>
            </p:cNvPr>
            <p:cNvSpPr txBox="1">
              <a:spLocks noChangeArrowheads="1"/>
            </p:cNvSpPr>
            <p:nvPr/>
          </p:nvSpPr>
          <p:spPr bwMode="auto">
            <a:xfrm>
              <a:off x="4644294" y="404878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3018" name="TextBox 11">
              <a:extLst>
                <a:ext uri="{FF2B5EF4-FFF2-40B4-BE49-F238E27FC236}">
                  <a16:creationId xmlns:a16="http://schemas.microsoft.com/office/drawing/2014/main" id="{7BEE66F7-6165-47B4-86B5-28332154B5CF}"/>
                </a:ext>
              </a:extLst>
            </p:cNvPr>
            <p:cNvSpPr txBox="1">
              <a:spLocks noChangeArrowheads="1"/>
            </p:cNvSpPr>
            <p:nvPr/>
          </p:nvSpPr>
          <p:spPr bwMode="auto">
            <a:xfrm>
              <a:off x="4011243" y="471463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3019" name="TextBox 12">
              <a:extLst>
                <a:ext uri="{FF2B5EF4-FFF2-40B4-BE49-F238E27FC236}">
                  <a16:creationId xmlns:a16="http://schemas.microsoft.com/office/drawing/2014/main" id="{D689EE89-A2DB-4F45-A5F2-C9C567741D43}"/>
                </a:ext>
              </a:extLst>
            </p:cNvPr>
            <p:cNvSpPr txBox="1">
              <a:spLocks noChangeArrowheads="1"/>
            </p:cNvSpPr>
            <p:nvPr/>
          </p:nvSpPr>
          <p:spPr bwMode="auto">
            <a:xfrm>
              <a:off x="4019062" y="5334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3020" name="TextBox 13">
              <a:extLst>
                <a:ext uri="{FF2B5EF4-FFF2-40B4-BE49-F238E27FC236}">
                  <a16:creationId xmlns:a16="http://schemas.microsoft.com/office/drawing/2014/main" id="{E48B31A7-22A0-4BC5-9800-5BF93B937BDD}"/>
                </a:ext>
              </a:extLst>
            </p:cNvPr>
            <p:cNvSpPr txBox="1">
              <a:spLocks noChangeArrowheads="1"/>
            </p:cNvSpPr>
            <p:nvPr/>
          </p:nvSpPr>
          <p:spPr bwMode="auto">
            <a:xfrm>
              <a:off x="4646244" y="4715042"/>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3021" name="TextBox 14">
              <a:extLst>
                <a:ext uri="{FF2B5EF4-FFF2-40B4-BE49-F238E27FC236}">
                  <a16:creationId xmlns:a16="http://schemas.microsoft.com/office/drawing/2014/main" id="{BF0682E0-9595-4438-82E1-8FF34DC4AB82}"/>
                </a:ext>
              </a:extLst>
            </p:cNvPr>
            <p:cNvSpPr txBox="1">
              <a:spLocks noChangeArrowheads="1"/>
            </p:cNvSpPr>
            <p:nvPr/>
          </p:nvSpPr>
          <p:spPr bwMode="auto">
            <a:xfrm>
              <a:off x="4654063" y="5334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3022" name="TextBox 15">
              <a:extLst>
                <a:ext uri="{FF2B5EF4-FFF2-40B4-BE49-F238E27FC236}">
                  <a16:creationId xmlns:a16="http://schemas.microsoft.com/office/drawing/2014/main" id="{1B281EDD-21E5-4ED7-9913-23F3B1C51F35}"/>
                </a:ext>
              </a:extLst>
            </p:cNvPr>
            <p:cNvSpPr txBox="1">
              <a:spLocks noChangeArrowheads="1"/>
            </p:cNvSpPr>
            <p:nvPr/>
          </p:nvSpPr>
          <p:spPr bwMode="auto">
            <a:xfrm>
              <a:off x="5248031" y="3429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3023" name="TextBox 16">
              <a:extLst>
                <a:ext uri="{FF2B5EF4-FFF2-40B4-BE49-F238E27FC236}">
                  <a16:creationId xmlns:a16="http://schemas.microsoft.com/office/drawing/2014/main" id="{7007D732-BD30-4416-B2EB-A9035B910E78}"/>
                </a:ext>
              </a:extLst>
            </p:cNvPr>
            <p:cNvSpPr txBox="1">
              <a:spLocks noChangeArrowheads="1"/>
            </p:cNvSpPr>
            <p:nvPr/>
          </p:nvSpPr>
          <p:spPr bwMode="auto">
            <a:xfrm>
              <a:off x="5255850" y="4048369"/>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3024" name="TextBox 17">
              <a:extLst>
                <a:ext uri="{FF2B5EF4-FFF2-40B4-BE49-F238E27FC236}">
                  <a16:creationId xmlns:a16="http://schemas.microsoft.com/office/drawing/2014/main" id="{7AE5B58A-ABEC-4536-8C9F-7171343CB7F3}"/>
                </a:ext>
              </a:extLst>
            </p:cNvPr>
            <p:cNvSpPr txBox="1">
              <a:spLocks noChangeArrowheads="1"/>
            </p:cNvSpPr>
            <p:nvPr/>
          </p:nvSpPr>
          <p:spPr bwMode="auto">
            <a:xfrm>
              <a:off x="5883032" y="3429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3025" name="TextBox 18">
              <a:extLst>
                <a:ext uri="{FF2B5EF4-FFF2-40B4-BE49-F238E27FC236}">
                  <a16:creationId xmlns:a16="http://schemas.microsoft.com/office/drawing/2014/main" id="{6F768924-5BBB-4D86-AE42-C632A4A6F085}"/>
                </a:ext>
              </a:extLst>
            </p:cNvPr>
            <p:cNvSpPr txBox="1">
              <a:spLocks noChangeArrowheads="1"/>
            </p:cNvSpPr>
            <p:nvPr/>
          </p:nvSpPr>
          <p:spPr bwMode="auto">
            <a:xfrm>
              <a:off x="5890851" y="404878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3026" name="TextBox 19">
              <a:extLst>
                <a:ext uri="{FF2B5EF4-FFF2-40B4-BE49-F238E27FC236}">
                  <a16:creationId xmlns:a16="http://schemas.microsoft.com/office/drawing/2014/main" id="{DEF7C134-62C7-4AA4-B21B-2D237BDF1161}"/>
                </a:ext>
              </a:extLst>
            </p:cNvPr>
            <p:cNvSpPr txBox="1">
              <a:spLocks noChangeArrowheads="1"/>
            </p:cNvSpPr>
            <p:nvPr/>
          </p:nvSpPr>
          <p:spPr bwMode="auto">
            <a:xfrm>
              <a:off x="5257800" y="471463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3027" name="TextBox 20">
              <a:extLst>
                <a:ext uri="{FF2B5EF4-FFF2-40B4-BE49-F238E27FC236}">
                  <a16:creationId xmlns:a16="http://schemas.microsoft.com/office/drawing/2014/main" id="{123396AA-6B25-4C10-A4BF-3C08B666AA9D}"/>
                </a:ext>
              </a:extLst>
            </p:cNvPr>
            <p:cNvSpPr txBox="1">
              <a:spLocks noChangeArrowheads="1"/>
            </p:cNvSpPr>
            <p:nvPr/>
          </p:nvSpPr>
          <p:spPr bwMode="auto">
            <a:xfrm>
              <a:off x="5265619" y="5334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3028" name="TextBox 21">
              <a:extLst>
                <a:ext uri="{FF2B5EF4-FFF2-40B4-BE49-F238E27FC236}">
                  <a16:creationId xmlns:a16="http://schemas.microsoft.com/office/drawing/2014/main" id="{C2E53697-569A-48F5-B13B-3A319293E809}"/>
                </a:ext>
              </a:extLst>
            </p:cNvPr>
            <p:cNvSpPr txBox="1">
              <a:spLocks noChangeArrowheads="1"/>
            </p:cNvSpPr>
            <p:nvPr/>
          </p:nvSpPr>
          <p:spPr bwMode="auto">
            <a:xfrm>
              <a:off x="5892801" y="4715042"/>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3029" name="TextBox 22">
              <a:extLst>
                <a:ext uri="{FF2B5EF4-FFF2-40B4-BE49-F238E27FC236}">
                  <a16:creationId xmlns:a16="http://schemas.microsoft.com/office/drawing/2014/main" id="{04EB118D-B921-4F94-8237-86F36C6E0111}"/>
                </a:ext>
              </a:extLst>
            </p:cNvPr>
            <p:cNvSpPr txBox="1">
              <a:spLocks noChangeArrowheads="1"/>
            </p:cNvSpPr>
            <p:nvPr/>
          </p:nvSpPr>
          <p:spPr bwMode="auto">
            <a:xfrm>
              <a:off x="5900620" y="5334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grpSp>
    </p:spTree>
    <p:extLst>
      <p:ext uri="{BB962C8B-B14F-4D97-AF65-F5344CB8AC3E}">
        <p14:creationId xmlns:p14="http://schemas.microsoft.com/office/powerpoint/2010/main" val="1464778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8F88D08-5AD8-4548-8C60-DA6FA513EDFC}"/>
              </a:ext>
            </a:extLst>
          </p:cNvPr>
          <p:cNvSpPr>
            <a:spLocks noGrp="1"/>
          </p:cNvSpPr>
          <p:nvPr>
            <p:ph type="title"/>
          </p:nvPr>
        </p:nvSpPr>
        <p:spPr/>
        <p:txBody>
          <a:bodyPr/>
          <a:lstStyle/>
          <a:p>
            <a:r>
              <a:rPr lang="en-US" altLang="en-US"/>
              <a:t>The SOP Expression</a:t>
            </a:r>
          </a:p>
        </p:txBody>
      </p:sp>
      <p:pic>
        <p:nvPicPr>
          <p:cNvPr id="44035" name="Picture 3" descr="Screen shot 2013-09-25 at 12.59.31 PM.png">
            <a:extLst>
              <a:ext uri="{FF2B5EF4-FFF2-40B4-BE49-F238E27FC236}">
                <a16:creationId xmlns:a16="http://schemas.microsoft.com/office/drawing/2014/main" id="{CFC06C2A-AC77-4367-9677-F29A12ABD6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768476"/>
            <a:ext cx="5791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2640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C3EC621-51BD-4D9A-B78D-AAF33CEFCDBD}"/>
              </a:ext>
            </a:extLst>
          </p:cNvPr>
          <p:cNvSpPr>
            <a:spLocks noGrp="1"/>
          </p:cNvSpPr>
          <p:nvPr>
            <p:ph type="title"/>
          </p:nvPr>
        </p:nvSpPr>
        <p:spPr>
          <a:xfrm>
            <a:off x="1524000" y="76200"/>
            <a:ext cx="9144000" cy="685800"/>
          </a:xfrm>
        </p:spPr>
        <p:txBody>
          <a:bodyPr>
            <a:normAutofit fontScale="90000"/>
          </a:bodyPr>
          <a:lstStyle/>
          <a:p>
            <a:r>
              <a:rPr lang="en-US" altLang="en-US"/>
              <a:t>What about the POS Expression?</a:t>
            </a:r>
          </a:p>
        </p:txBody>
      </p:sp>
      <p:sp>
        <p:nvSpPr>
          <p:cNvPr id="45059" name="TextBox 3">
            <a:extLst>
              <a:ext uri="{FF2B5EF4-FFF2-40B4-BE49-F238E27FC236}">
                <a16:creationId xmlns:a16="http://schemas.microsoft.com/office/drawing/2014/main" id="{743EE6DE-84C8-4D9C-B4DD-FDFC374ECE6B}"/>
              </a:ext>
            </a:extLst>
          </p:cNvPr>
          <p:cNvSpPr txBox="1">
            <a:spLocks noChangeArrowheads="1"/>
          </p:cNvSpPr>
          <p:nvPr/>
        </p:nvSpPr>
        <p:spPr bwMode="auto">
          <a:xfrm>
            <a:off x="2590800" y="1219201"/>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f(x</a:t>
            </a:r>
            <a:r>
              <a:rPr kumimoji="0" lang="en-US" altLang="en-US" sz="2400" b="0" i="0" u="none" strike="noStrike" kern="1200" cap="none" spc="0" normalizeH="0" baseline="-25000" noProof="0">
                <a:ln>
                  <a:noFill/>
                </a:ln>
                <a:solidFill>
                  <a:prstClr val="black"/>
                </a:solidFill>
                <a:effectLst/>
                <a:uLnTx/>
                <a:uFillTx/>
                <a:latin typeface="Times" panose="02020603050405020304" pitchFamily="18" charset="0"/>
                <a:ea typeface="MS PGothic" panose="020B0600070205080204" pitchFamily="34" charset="-128"/>
                <a:cs typeface="+mn-cs"/>
              </a:rPr>
              <a:t>1</a:t>
            </a:r>
            <a:r>
              <a:rPr kumimoji="0" lang="en-US" altLang="en-US" sz="24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a:ln>
                  <a:noFill/>
                </a:ln>
                <a:solidFill>
                  <a:prstClr val="black"/>
                </a:solidFill>
                <a:effectLst/>
                <a:uLnTx/>
                <a:uFillTx/>
                <a:latin typeface="Times" panose="02020603050405020304" pitchFamily="18" charset="0"/>
                <a:ea typeface="MS PGothic" panose="020B0600070205080204" pitchFamily="34" charset="-128"/>
                <a:cs typeface="+mn-cs"/>
              </a:rPr>
              <a:t>2</a:t>
            </a:r>
            <a:r>
              <a:rPr kumimoji="0" lang="en-US" altLang="en-US" sz="24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a:ln>
                  <a:noFill/>
                </a:ln>
                <a:solidFill>
                  <a:prstClr val="black"/>
                </a:solidFill>
                <a:effectLst/>
                <a:uLnTx/>
                <a:uFillTx/>
                <a:latin typeface="Times" panose="02020603050405020304" pitchFamily="18" charset="0"/>
                <a:ea typeface="MS PGothic" panose="020B0600070205080204" pitchFamily="34" charset="-128"/>
                <a:cs typeface="+mn-cs"/>
              </a:rPr>
              <a:t>3</a:t>
            </a:r>
            <a:r>
              <a:rPr kumimoji="0" lang="en-US" altLang="en-US" sz="24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 x</a:t>
            </a:r>
            <a:r>
              <a:rPr kumimoji="0" lang="en-US" altLang="en-US" sz="2400" b="0" i="0" u="none" strike="noStrike" kern="1200" cap="none" spc="0" normalizeH="0" baseline="-25000" noProof="0">
                <a:ln>
                  <a:noFill/>
                </a:ln>
                <a:solidFill>
                  <a:prstClr val="black"/>
                </a:solidFill>
                <a:effectLst/>
                <a:uLnTx/>
                <a:uFillTx/>
                <a:latin typeface="Times" panose="02020603050405020304" pitchFamily="18" charset="0"/>
                <a:ea typeface="MS PGothic" panose="020B0600070205080204" pitchFamily="34" charset="-128"/>
                <a:cs typeface="+mn-cs"/>
              </a:rPr>
              <a:t>4</a:t>
            </a:r>
            <a:r>
              <a:rPr kumimoji="0" lang="en-US" altLang="en-US" sz="24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 = Σ m(4, 6, 8, 10, 11, 12, 15) + D(3, 5, 7, 9)</a:t>
            </a:r>
          </a:p>
        </p:txBody>
      </p:sp>
      <p:grpSp>
        <p:nvGrpSpPr>
          <p:cNvPr id="45060" name="Group 2">
            <a:extLst>
              <a:ext uri="{FF2B5EF4-FFF2-40B4-BE49-F238E27FC236}">
                <a16:creationId xmlns:a16="http://schemas.microsoft.com/office/drawing/2014/main" id="{E9B63358-87BF-4933-A3D5-9062C5C0547B}"/>
              </a:ext>
            </a:extLst>
          </p:cNvPr>
          <p:cNvGrpSpPr>
            <a:grpSpLocks/>
          </p:cNvGrpSpPr>
          <p:nvPr/>
        </p:nvGrpSpPr>
        <p:grpSpPr bwMode="auto">
          <a:xfrm>
            <a:off x="4343400" y="2228850"/>
            <a:ext cx="4387850" cy="4324350"/>
            <a:chOff x="2819400" y="2228850"/>
            <a:chExt cx="4387850" cy="4324350"/>
          </a:xfrm>
        </p:grpSpPr>
        <p:pic>
          <p:nvPicPr>
            <p:cNvPr id="45061" name="Picture 3" descr="F:\LogicBook\PowerPoint\chapter4\figure4.6.wmf">
              <a:extLst>
                <a:ext uri="{FF2B5EF4-FFF2-40B4-BE49-F238E27FC236}">
                  <a16:creationId xmlns:a16="http://schemas.microsoft.com/office/drawing/2014/main" id="{656E4F83-3B3F-4278-8F3D-C02E39EA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28850"/>
              <a:ext cx="4387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Box 5">
              <a:extLst>
                <a:ext uri="{FF2B5EF4-FFF2-40B4-BE49-F238E27FC236}">
                  <a16:creationId xmlns:a16="http://schemas.microsoft.com/office/drawing/2014/main" id="{AA17215C-CB60-4A4D-8427-B9D0C8F7DA0C}"/>
                </a:ext>
              </a:extLst>
            </p:cNvPr>
            <p:cNvSpPr txBox="1">
              <a:spLocks noChangeArrowheads="1"/>
            </p:cNvSpPr>
            <p:nvPr/>
          </p:nvSpPr>
          <p:spPr bwMode="auto">
            <a:xfrm>
              <a:off x="4001474" y="3429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5063" name="TextBox 6">
              <a:extLst>
                <a:ext uri="{FF2B5EF4-FFF2-40B4-BE49-F238E27FC236}">
                  <a16:creationId xmlns:a16="http://schemas.microsoft.com/office/drawing/2014/main" id="{24058C9B-551C-4B5D-960F-DD4733E54585}"/>
                </a:ext>
              </a:extLst>
            </p:cNvPr>
            <p:cNvSpPr txBox="1">
              <a:spLocks noChangeArrowheads="1"/>
            </p:cNvSpPr>
            <p:nvPr/>
          </p:nvSpPr>
          <p:spPr bwMode="auto">
            <a:xfrm>
              <a:off x="4009293" y="4048369"/>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5064" name="TextBox 7">
              <a:extLst>
                <a:ext uri="{FF2B5EF4-FFF2-40B4-BE49-F238E27FC236}">
                  <a16:creationId xmlns:a16="http://schemas.microsoft.com/office/drawing/2014/main" id="{8F689074-26B1-4D34-B452-BDDD19707AFD}"/>
                </a:ext>
              </a:extLst>
            </p:cNvPr>
            <p:cNvSpPr txBox="1">
              <a:spLocks noChangeArrowheads="1"/>
            </p:cNvSpPr>
            <p:nvPr/>
          </p:nvSpPr>
          <p:spPr bwMode="auto">
            <a:xfrm>
              <a:off x="4636475" y="3429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5065" name="TextBox 8">
              <a:extLst>
                <a:ext uri="{FF2B5EF4-FFF2-40B4-BE49-F238E27FC236}">
                  <a16:creationId xmlns:a16="http://schemas.microsoft.com/office/drawing/2014/main" id="{501AA9AA-6BF1-4B65-9FB3-57BA818790D6}"/>
                </a:ext>
              </a:extLst>
            </p:cNvPr>
            <p:cNvSpPr txBox="1">
              <a:spLocks noChangeArrowheads="1"/>
            </p:cNvSpPr>
            <p:nvPr/>
          </p:nvSpPr>
          <p:spPr bwMode="auto">
            <a:xfrm>
              <a:off x="4644294" y="404878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5066" name="TextBox 11">
              <a:extLst>
                <a:ext uri="{FF2B5EF4-FFF2-40B4-BE49-F238E27FC236}">
                  <a16:creationId xmlns:a16="http://schemas.microsoft.com/office/drawing/2014/main" id="{04DF0435-AACE-4CEF-8A86-3954E6047569}"/>
                </a:ext>
              </a:extLst>
            </p:cNvPr>
            <p:cNvSpPr txBox="1">
              <a:spLocks noChangeArrowheads="1"/>
            </p:cNvSpPr>
            <p:nvPr/>
          </p:nvSpPr>
          <p:spPr bwMode="auto">
            <a:xfrm>
              <a:off x="4011243" y="471463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5067" name="TextBox 12">
              <a:extLst>
                <a:ext uri="{FF2B5EF4-FFF2-40B4-BE49-F238E27FC236}">
                  <a16:creationId xmlns:a16="http://schemas.microsoft.com/office/drawing/2014/main" id="{AD2B7679-CF05-413B-B0CA-79BBC53D9E0D}"/>
                </a:ext>
              </a:extLst>
            </p:cNvPr>
            <p:cNvSpPr txBox="1">
              <a:spLocks noChangeArrowheads="1"/>
            </p:cNvSpPr>
            <p:nvPr/>
          </p:nvSpPr>
          <p:spPr bwMode="auto">
            <a:xfrm>
              <a:off x="4019062" y="5334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5068" name="TextBox 13">
              <a:extLst>
                <a:ext uri="{FF2B5EF4-FFF2-40B4-BE49-F238E27FC236}">
                  <a16:creationId xmlns:a16="http://schemas.microsoft.com/office/drawing/2014/main" id="{B6038910-1CF4-4517-862D-72BBA40D151D}"/>
                </a:ext>
              </a:extLst>
            </p:cNvPr>
            <p:cNvSpPr txBox="1">
              <a:spLocks noChangeArrowheads="1"/>
            </p:cNvSpPr>
            <p:nvPr/>
          </p:nvSpPr>
          <p:spPr bwMode="auto">
            <a:xfrm>
              <a:off x="4646244" y="4715042"/>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5069" name="TextBox 14">
              <a:extLst>
                <a:ext uri="{FF2B5EF4-FFF2-40B4-BE49-F238E27FC236}">
                  <a16:creationId xmlns:a16="http://schemas.microsoft.com/office/drawing/2014/main" id="{383DEDE4-6A5E-4FC3-A56C-FB2679B67C63}"/>
                </a:ext>
              </a:extLst>
            </p:cNvPr>
            <p:cNvSpPr txBox="1">
              <a:spLocks noChangeArrowheads="1"/>
            </p:cNvSpPr>
            <p:nvPr/>
          </p:nvSpPr>
          <p:spPr bwMode="auto">
            <a:xfrm>
              <a:off x="4654063" y="5334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5070" name="TextBox 15">
              <a:extLst>
                <a:ext uri="{FF2B5EF4-FFF2-40B4-BE49-F238E27FC236}">
                  <a16:creationId xmlns:a16="http://schemas.microsoft.com/office/drawing/2014/main" id="{A4493621-06A0-4DEC-BCCF-AD29A19C3EC5}"/>
                </a:ext>
              </a:extLst>
            </p:cNvPr>
            <p:cNvSpPr txBox="1">
              <a:spLocks noChangeArrowheads="1"/>
            </p:cNvSpPr>
            <p:nvPr/>
          </p:nvSpPr>
          <p:spPr bwMode="auto">
            <a:xfrm>
              <a:off x="5248031" y="3429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5071" name="TextBox 16">
              <a:extLst>
                <a:ext uri="{FF2B5EF4-FFF2-40B4-BE49-F238E27FC236}">
                  <a16:creationId xmlns:a16="http://schemas.microsoft.com/office/drawing/2014/main" id="{1CAE48A2-C1D9-4271-9F1D-80AF9943F30C}"/>
                </a:ext>
              </a:extLst>
            </p:cNvPr>
            <p:cNvSpPr txBox="1">
              <a:spLocks noChangeArrowheads="1"/>
            </p:cNvSpPr>
            <p:nvPr/>
          </p:nvSpPr>
          <p:spPr bwMode="auto">
            <a:xfrm>
              <a:off x="5255850" y="4048369"/>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5072" name="TextBox 17">
              <a:extLst>
                <a:ext uri="{FF2B5EF4-FFF2-40B4-BE49-F238E27FC236}">
                  <a16:creationId xmlns:a16="http://schemas.microsoft.com/office/drawing/2014/main" id="{693E985A-C1BB-4DC8-8C0B-47BFEDFFF980}"/>
                </a:ext>
              </a:extLst>
            </p:cNvPr>
            <p:cNvSpPr txBox="1">
              <a:spLocks noChangeArrowheads="1"/>
            </p:cNvSpPr>
            <p:nvPr/>
          </p:nvSpPr>
          <p:spPr bwMode="auto">
            <a:xfrm>
              <a:off x="5883032" y="3429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5073" name="TextBox 18">
              <a:extLst>
                <a:ext uri="{FF2B5EF4-FFF2-40B4-BE49-F238E27FC236}">
                  <a16:creationId xmlns:a16="http://schemas.microsoft.com/office/drawing/2014/main" id="{90FEB927-F1DD-4BF3-A4CE-325384DFCD11}"/>
                </a:ext>
              </a:extLst>
            </p:cNvPr>
            <p:cNvSpPr txBox="1">
              <a:spLocks noChangeArrowheads="1"/>
            </p:cNvSpPr>
            <p:nvPr/>
          </p:nvSpPr>
          <p:spPr bwMode="auto">
            <a:xfrm>
              <a:off x="5890851" y="404878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45074" name="TextBox 19">
              <a:extLst>
                <a:ext uri="{FF2B5EF4-FFF2-40B4-BE49-F238E27FC236}">
                  <a16:creationId xmlns:a16="http://schemas.microsoft.com/office/drawing/2014/main" id="{DD954059-30F0-408D-B041-297A0E4CAF5C}"/>
                </a:ext>
              </a:extLst>
            </p:cNvPr>
            <p:cNvSpPr txBox="1">
              <a:spLocks noChangeArrowheads="1"/>
            </p:cNvSpPr>
            <p:nvPr/>
          </p:nvSpPr>
          <p:spPr bwMode="auto">
            <a:xfrm>
              <a:off x="5257800" y="471463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5075" name="TextBox 20">
              <a:extLst>
                <a:ext uri="{FF2B5EF4-FFF2-40B4-BE49-F238E27FC236}">
                  <a16:creationId xmlns:a16="http://schemas.microsoft.com/office/drawing/2014/main" id="{58213889-86A6-47E9-BA5B-32C1EA5C4F91}"/>
                </a:ext>
              </a:extLst>
            </p:cNvPr>
            <p:cNvSpPr txBox="1">
              <a:spLocks noChangeArrowheads="1"/>
            </p:cNvSpPr>
            <p:nvPr/>
          </p:nvSpPr>
          <p:spPr bwMode="auto">
            <a:xfrm>
              <a:off x="5265619" y="5334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45076" name="TextBox 21">
              <a:extLst>
                <a:ext uri="{FF2B5EF4-FFF2-40B4-BE49-F238E27FC236}">
                  <a16:creationId xmlns:a16="http://schemas.microsoft.com/office/drawing/2014/main" id="{B2AF63D4-53F5-43B3-81E1-378EC49C13D5}"/>
                </a:ext>
              </a:extLst>
            </p:cNvPr>
            <p:cNvSpPr txBox="1">
              <a:spLocks noChangeArrowheads="1"/>
            </p:cNvSpPr>
            <p:nvPr/>
          </p:nvSpPr>
          <p:spPr bwMode="auto">
            <a:xfrm>
              <a:off x="5892801" y="4715042"/>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45077" name="TextBox 22">
              <a:extLst>
                <a:ext uri="{FF2B5EF4-FFF2-40B4-BE49-F238E27FC236}">
                  <a16:creationId xmlns:a16="http://schemas.microsoft.com/office/drawing/2014/main" id="{8312F105-983A-4F75-BA3D-D8F014250C61}"/>
                </a:ext>
              </a:extLst>
            </p:cNvPr>
            <p:cNvSpPr txBox="1">
              <a:spLocks noChangeArrowheads="1"/>
            </p:cNvSpPr>
            <p:nvPr/>
          </p:nvSpPr>
          <p:spPr bwMode="auto">
            <a:xfrm>
              <a:off x="5900620" y="5334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grpSp>
    </p:spTree>
    <p:extLst>
      <p:ext uri="{BB962C8B-B14F-4D97-AF65-F5344CB8AC3E}">
        <p14:creationId xmlns:p14="http://schemas.microsoft.com/office/powerpoint/2010/main" val="3616203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8CB48F9-F85D-4366-9D89-9DD20BC634B7}"/>
              </a:ext>
            </a:extLst>
          </p:cNvPr>
          <p:cNvSpPr>
            <a:spLocks noGrp="1"/>
          </p:cNvSpPr>
          <p:nvPr>
            <p:ph type="title"/>
          </p:nvPr>
        </p:nvSpPr>
        <p:spPr/>
        <p:txBody>
          <a:bodyPr/>
          <a:lstStyle/>
          <a:p>
            <a:r>
              <a:rPr lang="en-US" altLang="en-US"/>
              <a:t>The POS Expression</a:t>
            </a:r>
          </a:p>
        </p:txBody>
      </p:sp>
      <p:pic>
        <p:nvPicPr>
          <p:cNvPr id="46083" name="Picture 2" descr="Screen shot 2013-09-25 at 12.59.47 PM.png">
            <a:extLst>
              <a:ext uri="{FF2B5EF4-FFF2-40B4-BE49-F238E27FC236}">
                <a16:creationId xmlns:a16="http://schemas.microsoft.com/office/drawing/2014/main" id="{9A2D7B9E-1FD2-42FD-BA82-ABA03DCD9E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447801"/>
            <a:ext cx="67818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125">
            <a:extLst>
              <a:ext uri="{FF2B5EF4-FFF2-40B4-BE49-F238E27FC236}">
                <a16:creationId xmlns:a16="http://schemas.microsoft.com/office/drawing/2014/main" id="{E1C498B4-3BAC-48C0-9C76-50083503DD24}"/>
              </a:ext>
            </a:extLst>
          </p:cNvPr>
          <p:cNvSpPr txBox="1">
            <a:spLocks noChangeArrowheads="1"/>
          </p:cNvSpPr>
          <p:nvPr/>
        </p:nvSpPr>
        <p:spPr bwMode="auto">
          <a:xfrm>
            <a:off x="8077201" y="6550026"/>
            <a:ext cx="2632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 Figure 2.67b from the textbook ]</a:t>
            </a:r>
          </a:p>
        </p:txBody>
      </p:sp>
    </p:spTree>
    <p:extLst>
      <p:ext uri="{BB962C8B-B14F-4D97-AF65-F5344CB8AC3E}">
        <p14:creationId xmlns:p14="http://schemas.microsoft.com/office/powerpoint/2010/main" val="3398335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a:extLst>
              <a:ext uri="{FF2B5EF4-FFF2-40B4-BE49-F238E27FC236}">
                <a16:creationId xmlns:a16="http://schemas.microsoft.com/office/drawing/2014/main" id="{E8ACC213-B567-4F68-868D-192CC61C4343}"/>
              </a:ext>
            </a:extLst>
          </p:cNvPr>
          <p:cNvSpPr>
            <a:spLocks noGrp="1"/>
          </p:cNvSpPr>
          <p:nvPr>
            <p:ph idx="1"/>
          </p:nvPr>
        </p:nvSpPr>
        <p:spPr>
          <a:xfrm>
            <a:off x="2133600" y="3276600"/>
            <a:ext cx="7924800" cy="838200"/>
          </a:xfrm>
        </p:spPr>
        <p:txBody>
          <a:bodyPr>
            <a:normAutofit/>
          </a:bodyPr>
          <a:lstStyle/>
          <a:p>
            <a:pPr marL="0" indent="0" algn="ctr">
              <a:buNone/>
            </a:pPr>
            <a:endParaRPr lang="en-US" altLang="en-US" dirty="0"/>
          </a:p>
          <a:p>
            <a:pPr marL="0" indent="0" algn="ctr">
              <a:buNone/>
            </a:pPr>
            <a:endParaRPr lang="en-US" altLang="en-US" dirty="0"/>
          </a:p>
        </p:txBody>
      </p:sp>
      <p:pic>
        <p:nvPicPr>
          <p:cNvPr id="47108" name="Picture 2" descr="Screen shot 2013-09-25 at 3.22.20 PM.png">
            <a:extLst>
              <a:ext uri="{FF2B5EF4-FFF2-40B4-BE49-F238E27FC236}">
                <a16:creationId xmlns:a16="http://schemas.microsoft.com/office/drawing/2014/main" id="{0AA0F6C3-8973-4312-A565-3243662A45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2976" y="3584448"/>
            <a:ext cx="84582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0A35D1C4-CE0E-4EF8-8C05-394AB7124012}"/>
              </a:ext>
            </a:extLst>
          </p:cNvPr>
          <p:cNvSpPr>
            <a:spLocks noGrp="1"/>
          </p:cNvSpPr>
          <p:nvPr>
            <p:ph type="title"/>
          </p:nvPr>
        </p:nvSpPr>
        <p:spPr>
          <a:xfrm>
            <a:off x="957072" y="1134332"/>
            <a:ext cx="10515600" cy="1325563"/>
          </a:xfrm>
        </p:spPr>
        <p:txBody>
          <a:bodyPr>
            <a:normAutofit fontScale="90000"/>
          </a:bodyPr>
          <a:lstStyle/>
          <a:p>
            <a:pPr algn="ctr"/>
            <a:r>
              <a:rPr lang="en-US" altLang="en-US" dirty="0"/>
              <a:t>Use K-maps to find the  SOP and POS </a:t>
            </a:r>
            <a:br>
              <a:rPr lang="en-US" altLang="en-US" dirty="0"/>
            </a:br>
            <a:r>
              <a:rPr lang="en-US" altLang="en-US" dirty="0"/>
              <a:t>expression for the function</a:t>
            </a:r>
            <a:br>
              <a:rPr lang="en-US" altLang="en-US" dirty="0"/>
            </a:br>
            <a:endParaRPr lang="en-IN" dirty="0"/>
          </a:p>
        </p:txBody>
      </p:sp>
    </p:spTree>
    <p:extLst>
      <p:ext uri="{BB962C8B-B14F-4D97-AF65-F5344CB8AC3E}">
        <p14:creationId xmlns:p14="http://schemas.microsoft.com/office/powerpoint/2010/main" val="33617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72043CA-BB0D-45ED-BADB-BF7213FF4210}"/>
              </a:ext>
            </a:extLst>
          </p:cNvPr>
          <p:cNvSpPr>
            <a:spLocks noGrp="1"/>
          </p:cNvSpPr>
          <p:nvPr>
            <p:ph type="sldNum" sz="quarter" idx="10"/>
          </p:nvPr>
        </p:nvSpPr>
        <p:spPr/>
        <p:txBody>
          <a:bodyPr/>
          <a:lstStyle/>
          <a:p>
            <a:fld id="{CBBBB3F5-CD9B-434C-8288-0B30CC4ED03A}" type="slidenum">
              <a:rPr lang="en-US" altLang="en-US"/>
              <a:pPr/>
              <a:t>4</a:t>
            </a:fld>
            <a:endParaRPr lang="en-US" altLang="en-US"/>
          </a:p>
        </p:txBody>
      </p:sp>
      <p:sp>
        <p:nvSpPr>
          <p:cNvPr id="142342" name="Rectangle 6">
            <a:extLst>
              <a:ext uri="{FF2B5EF4-FFF2-40B4-BE49-F238E27FC236}">
                <a16:creationId xmlns:a16="http://schemas.microsoft.com/office/drawing/2014/main" id="{D610F5BB-67E1-4427-9080-E165BF135126}"/>
              </a:ext>
            </a:extLst>
          </p:cNvPr>
          <p:cNvSpPr>
            <a:spLocks noGrp="1" noChangeArrowheads="1"/>
          </p:cNvSpPr>
          <p:nvPr>
            <p:ph type="title"/>
          </p:nvPr>
        </p:nvSpPr>
        <p:spPr/>
        <p:txBody>
          <a:bodyPr/>
          <a:lstStyle/>
          <a:p>
            <a:r>
              <a:rPr lang="en-US" altLang="en-US"/>
              <a:t>OR Gate</a:t>
            </a:r>
          </a:p>
        </p:txBody>
      </p:sp>
      <p:sp>
        <p:nvSpPr>
          <p:cNvPr id="142343" name="Rectangle 7">
            <a:extLst>
              <a:ext uri="{FF2B5EF4-FFF2-40B4-BE49-F238E27FC236}">
                <a16:creationId xmlns:a16="http://schemas.microsoft.com/office/drawing/2014/main" id="{E3F2CAA9-3FD8-46C3-9027-5DE80DE0BBCF}"/>
              </a:ext>
            </a:extLst>
          </p:cNvPr>
          <p:cNvSpPr>
            <a:spLocks noGrp="1" noChangeArrowheads="1"/>
          </p:cNvSpPr>
          <p:nvPr>
            <p:ph type="body" idx="1"/>
          </p:nvPr>
        </p:nvSpPr>
        <p:spPr>
          <a:xfrm>
            <a:off x="1905000" y="1295400"/>
            <a:ext cx="8382000" cy="2209800"/>
          </a:xfrm>
        </p:spPr>
        <p:txBody>
          <a:bodyPr/>
          <a:lstStyle/>
          <a:p>
            <a:pPr>
              <a:buFontTx/>
              <a:buNone/>
            </a:pPr>
            <a:r>
              <a:rPr lang="en-US" altLang="en-US" dirty="0"/>
              <a:t>An OR gate accepts two input signals</a:t>
            </a:r>
          </a:p>
          <a:p>
            <a:pPr>
              <a:buFontTx/>
              <a:buNone/>
            </a:pPr>
            <a:r>
              <a:rPr lang="en-US" altLang="en-US" dirty="0"/>
              <a:t>If both are 0, the output is 0; otherwise, the output is 1</a:t>
            </a:r>
          </a:p>
        </p:txBody>
      </p:sp>
      <p:pic>
        <p:nvPicPr>
          <p:cNvPr id="142348" name="Picture 12">
            <a:extLst>
              <a:ext uri="{FF2B5EF4-FFF2-40B4-BE49-F238E27FC236}">
                <a16:creationId xmlns:a16="http://schemas.microsoft.com/office/drawing/2014/main" id="{FA43BA3D-20D1-4776-812C-142FC5BAE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24200"/>
            <a:ext cx="670560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CD214C4-A778-4091-8FF9-AE69647E57F7}"/>
              </a:ext>
            </a:extLst>
          </p:cNvPr>
          <p:cNvSpPr>
            <a:spLocks noGrp="1"/>
          </p:cNvSpPr>
          <p:nvPr>
            <p:ph type="title"/>
          </p:nvPr>
        </p:nvSpPr>
        <p:spPr>
          <a:xfrm>
            <a:off x="1524000" y="76200"/>
            <a:ext cx="9144000" cy="685800"/>
          </a:xfrm>
        </p:spPr>
        <p:txBody>
          <a:bodyPr>
            <a:normAutofit fontScale="90000"/>
          </a:bodyPr>
          <a:lstStyle/>
          <a:p>
            <a:r>
              <a:rPr lang="en-US" altLang="en-US"/>
              <a:t>Let’s map the expression to the K-Map</a:t>
            </a:r>
          </a:p>
        </p:txBody>
      </p:sp>
      <p:pic>
        <p:nvPicPr>
          <p:cNvPr id="48131" name="Picture 3" descr="F:\LogicBook\PowerPoint\chapter4\figure4.6.wmf">
            <a:extLst>
              <a:ext uri="{FF2B5EF4-FFF2-40B4-BE49-F238E27FC236}">
                <a16:creationId xmlns:a16="http://schemas.microsoft.com/office/drawing/2014/main" id="{886B2F65-AC7D-4109-983C-03814D156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28850"/>
            <a:ext cx="4387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descr="Screen shot 2013-09-25 at 3.25.19 PM.png">
            <a:extLst>
              <a:ext uri="{FF2B5EF4-FFF2-40B4-BE49-F238E27FC236}">
                <a16:creationId xmlns:a16="http://schemas.microsoft.com/office/drawing/2014/main" id="{4BA58EC3-4D26-4A28-8C8E-9ACE4AB683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descr="Screen shot 2013-09-25 at 3.30.22 PM.png">
            <a:extLst>
              <a:ext uri="{FF2B5EF4-FFF2-40B4-BE49-F238E27FC236}">
                <a16:creationId xmlns:a16="http://schemas.microsoft.com/office/drawing/2014/main" id="{F2550490-0752-4429-8F53-379797211D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752601"/>
            <a:ext cx="24384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930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6FBAACC-0530-49F3-9463-55BB0A167EEB}"/>
              </a:ext>
            </a:extLst>
          </p:cNvPr>
          <p:cNvSpPr>
            <a:spLocks noGrp="1"/>
          </p:cNvSpPr>
          <p:nvPr>
            <p:ph type="title"/>
          </p:nvPr>
        </p:nvSpPr>
        <p:spPr>
          <a:xfrm>
            <a:off x="1524000" y="76200"/>
            <a:ext cx="9144000" cy="685800"/>
          </a:xfrm>
        </p:spPr>
        <p:txBody>
          <a:bodyPr>
            <a:normAutofit fontScale="90000"/>
          </a:bodyPr>
          <a:lstStyle/>
          <a:p>
            <a:r>
              <a:rPr lang="en-US" altLang="en-US"/>
              <a:t>Let’s map the expression to the K-Map</a:t>
            </a:r>
          </a:p>
        </p:txBody>
      </p:sp>
      <p:pic>
        <p:nvPicPr>
          <p:cNvPr id="49155" name="Picture 3" descr="F:\LogicBook\PowerPoint\chapter4\figure4.6.wmf">
            <a:extLst>
              <a:ext uri="{FF2B5EF4-FFF2-40B4-BE49-F238E27FC236}">
                <a16:creationId xmlns:a16="http://schemas.microsoft.com/office/drawing/2014/main" id="{08C06EF8-232F-4B52-9B24-F8262AC7E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28850"/>
            <a:ext cx="4387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5" descr="Screen shot 2013-09-25 at 3.30.22 PM.png">
            <a:extLst>
              <a:ext uri="{FF2B5EF4-FFF2-40B4-BE49-F238E27FC236}">
                <a16:creationId xmlns:a16="http://schemas.microsoft.com/office/drawing/2014/main" id="{43DE8945-749E-4045-B3B7-F20AD13255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752601"/>
            <a:ext cx="24384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6">
            <a:extLst>
              <a:ext uri="{FF2B5EF4-FFF2-40B4-BE49-F238E27FC236}">
                <a16:creationId xmlns:a16="http://schemas.microsoft.com/office/drawing/2014/main" id="{DCC55CEE-F223-4A32-B578-62772D2BF56A}"/>
              </a:ext>
            </a:extLst>
          </p:cNvPr>
          <p:cNvSpPr txBox="1">
            <a:spLocks noChangeArrowheads="1"/>
          </p:cNvSpPr>
          <p:nvPr/>
        </p:nvSpPr>
        <p:spPr bwMode="auto">
          <a:xfrm>
            <a:off x="6772275" y="3429001"/>
            <a:ext cx="5080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srgbClr val="DE2C28"/>
                </a:solidFill>
                <a:effectLst/>
                <a:uLnTx/>
                <a:uFillTx/>
                <a:latin typeface="Times" panose="02020603050405020304" pitchFamily="18" charset="0"/>
                <a:ea typeface="MS PGothic" panose="020B0600070205080204" pitchFamily="34" charset="-128"/>
                <a:cs typeface="+mn-cs"/>
              </a:rPr>
              <a:t>d</a:t>
            </a:r>
          </a:p>
        </p:txBody>
      </p:sp>
      <p:sp>
        <p:nvSpPr>
          <p:cNvPr id="49158" name="TextBox 7">
            <a:extLst>
              <a:ext uri="{FF2B5EF4-FFF2-40B4-BE49-F238E27FC236}">
                <a16:creationId xmlns:a16="http://schemas.microsoft.com/office/drawing/2014/main" id="{0DEED302-F891-42F8-84B6-C7634F323CC3}"/>
              </a:ext>
            </a:extLst>
          </p:cNvPr>
          <p:cNvSpPr txBox="1">
            <a:spLocks noChangeArrowheads="1"/>
          </p:cNvSpPr>
          <p:nvPr/>
        </p:nvSpPr>
        <p:spPr bwMode="auto">
          <a:xfrm>
            <a:off x="7415213" y="4048126"/>
            <a:ext cx="5080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srgbClr val="DE2C28"/>
                </a:solidFill>
                <a:effectLst/>
                <a:uLnTx/>
                <a:uFillTx/>
                <a:latin typeface="Times" panose="02020603050405020304" pitchFamily="18" charset="0"/>
                <a:ea typeface="MS PGothic" panose="020B0600070205080204" pitchFamily="34" charset="-128"/>
                <a:cs typeface="+mn-cs"/>
              </a:rPr>
              <a:t>d</a:t>
            </a:r>
          </a:p>
        </p:txBody>
      </p:sp>
      <p:sp>
        <p:nvSpPr>
          <p:cNvPr id="49159" name="TextBox 8">
            <a:extLst>
              <a:ext uri="{FF2B5EF4-FFF2-40B4-BE49-F238E27FC236}">
                <a16:creationId xmlns:a16="http://schemas.microsoft.com/office/drawing/2014/main" id="{AA5AAEBA-85F9-40A5-94F3-B33D5402147B}"/>
              </a:ext>
            </a:extLst>
          </p:cNvPr>
          <p:cNvSpPr txBox="1">
            <a:spLocks noChangeArrowheads="1"/>
          </p:cNvSpPr>
          <p:nvPr/>
        </p:nvSpPr>
        <p:spPr bwMode="auto">
          <a:xfrm>
            <a:off x="6789738" y="5334001"/>
            <a:ext cx="5080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srgbClr val="DE2C28"/>
                </a:solidFill>
                <a:effectLst/>
                <a:uLnTx/>
                <a:uFillTx/>
                <a:latin typeface="Times" panose="02020603050405020304" pitchFamily="18" charset="0"/>
                <a:ea typeface="MS PGothic" panose="020B0600070205080204" pitchFamily="34" charset="-128"/>
                <a:cs typeface="+mn-cs"/>
              </a:rPr>
              <a:t>d</a:t>
            </a:r>
          </a:p>
        </p:txBody>
      </p:sp>
      <p:pic>
        <p:nvPicPr>
          <p:cNvPr id="49160" name="Picture 9" descr="Screen shot 2013-09-25 at 3.25.19 PM.png">
            <a:extLst>
              <a:ext uri="{FF2B5EF4-FFF2-40B4-BE49-F238E27FC236}">
                <a16:creationId xmlns:a16="http://schemas.microsoft.com/office/drawing/2014/main" id="{EEC7688B-7E0C-428D-9A25-7A044AA8FF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14300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231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0A42DAB-286C-42B1-A83A-5FA791FBB973}"/>
              </a:ext>
            </a:extLst>
          </p:cNvPr>
          <p:cNvSpPr>
            <a:spLocks noGrp="1"/>
          </p:cNvSpPr>
          <p:nvPr>
            <p:ph type="title"/>
          </p:nvPr>
        </p:nvSpPr>
        <p:spPr>
          <a:xfrm>
            <a:off x="1524000" y="76200"/>
            <a:ext cx="9144000" cy="685800"/>
          </a:xfrm>
        </p:spPr>
        <p:txBody>
          <a:bodyPr>
            <a:normAutofit fontScale="90000"/>
          </a:bodyPr>
          <a:lstStyle/>
          <a:p>
            <a:r>
              <a:rPr lang="en-US" altLang="en-US"/>
              <a:t>Let’s map the expression to the K-Map</a:t>
            </a:r>
          </a:p>
        </p:txBody>
      </p:sp>
      <p:pic>
        <p:nvPicPr>
          <p:cNvPr id="50179" name="Picture 3" descr="F:\LogicBook\PowerPoint\chapter4\figure4.6.wmf">
            <a:extLst>
              <a:ext uri="{FF2B5EF4-FFF2-40B4-BE49-F238E27FC236}">
                <a16:creationId xmlns:a16="http://schemas.microsoft.com/office/drawing/2014/main" id="{3AB75E88-2C81-438B-80B5-BD92FEECC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28850"/>
            <a:ext cx="4387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descr="Screen shot 2013-09-25 at 3.25.19 PM.png">
            <a:extLst>
              <a:ext uri="{FF2B5EF4-FFF2-40B4-BE49-F238E27FC236}">
                <a16:creationId xmlns:a16="http://schemas.microsoft.com/office/drawing/2014/main" id="{1C22A5A0-4713-4952-9E41-79DCC7BD79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6">
            <a:extLst>
              <a:ext uri="{FF2B5EF4-FFF2-40B4-BE49-F238E27FC236}">
                <a16:creationId xmlns:a16="http://schemas.microsoft.com/office/drawing/2014/main" id="{E34641B0-E0F7-411A-AF0F-5FDF6CE0A11F}"/>
              </a:ext>
            </a:extLst>
          </p:cNvPr>
          <p:cNvSpPr txBox="1">
            <a:spLocks noChangeArrowheads="1"/>
          </p:cNvSpPr>
          <p:nvPr/>
        </p:nvSpPr>
        <p:spPr bwMode="auto">
          <a:xfrm>
            <a:off x="6772275" y="3429001"/>
            <a:ext cx="5080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srgbClr val="DE2C28"/>
                </a:solidFill>
                <a:effectLst/>
                <a:uLnTx/>
                <a:uFillTx/>
                <a:latin typeface="Times" panose="02020603050405020304" pitchFamily="18" charset="0"/>
                <a:ea typeface="MS PGothic" panose="020B0600070205080204" pitchFamily="34" charset="-128"/>
                <a:cs typeface="+mn-cs"/>
              </a:rPr>
              <a:t>d</a:t>
            </a:r>
          </a:p>
        </p:txBody>
      </p:sp>
      <p:sp>
        <p:nvSpPr>
          <p:cNvPr id="50182" name="TextBox 7">
            <a:extLst>
              <a:ext uri="{FF2B5EF4-FFF2-40B4-BE49-F238E27FC236}">
                <a16:creationId xmlns:a16="http://schemas.microsoft.com/office/drawing/2014/main" id="{ECB55C67-A324-4865-8EBF-95CDD0362719}"/>
              </a:ext>
            </a:extLst>
          </p:cNvPr>
          <p:cNvSpPr txBox="1">
            <a:spLocks noChangeArrowheads="1"/>
          </p:cNvSpPr>
          <p:nvPr/>
        </p:nvSpPr>
        <p:spPr bwMode="auto">
          <a:xfrm>
            <a:off x="7415213" y="4048126"/>
            <a:ext cx="5080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srgbClr val="DE2C28"/>
                </a:solidFill>
                <a:effectLst/>
                <a:uLnTx/>
                <a:uFillTx/>
                <a:latin typeface="Times" panose="02020603050405020304" pitchFamily="18" charset="0"/>
                <a:ea typeface="MS PGothic" panose="020B0600070205080204" pitchFamily="34" charset="-128"/>
                <a:cs typeface="+mn-cs"/>
              </a:rPr>
              <a:t>d</a:t>
            </a:r>
          </a:p>
        </p:txBody>
      </p:sp>
      <p:sp>
        <p:nvSpPr>
          <p:cNvPr id="50183" name="TextBox 8">
            <a:extLst>
              <a:ext uri="{FF2B5EF4-FFF2-40B4-BE49-F238E27FC236}">
                <a16:creationId xmlns:a16="http://schemas.microsoft.com/office/drawing/2014/main" id="{C01121DA-585A-4BC6-9A38-8D84A66FD2A9}"/>
              </a:ext>
            </a:extLst>
          </p:cNvPr>
          <p:cNvSpPr txBox="1">
            <a:spLocks noChangeArrowheads="1"/>
          </p:cNvSpPr>
          <p:nvPr/>
        </p:nvSpPr>
        <p:spPr bwMode="auto">
          <a:xfrm>
            <a:off x="6789738" y="5334001"/>
            <a:ext cx="5080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srgbClr val="DE2C28"/>
                </a:solidFill>
                <a:effectLst/>
                <a:uLnTx/>
                <a:uFillTx/>
                <a:latin typeface="Times" panose="02020603050405020304" pitchFamily="18" charset="0"/>
                <a:ea typeface="MS PGothic" panose="020B0600070205080204" pitchFamily="34" charset="-128"/>
                <a:cs typeface="+mn-cs"/>
              </a:rPr>
              <a:t>d</a:t>
            </a:r>
          </a:p>
        </p:txBody>
      </p:sp>
    </p:spTree>
    <p:extLst>
      <p:ext uri="{BB962C8B-B14F-4D97-AF65-F5344CB8AC3E}">
        <p14:creationId xmlns:p14="http://schemas.microsoft.com/office/powerpoint/2010/main" val="3310811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C92F920C-C169-4F54-9138-72C59D6DD649}"/>
              </a:ext>
            </a:extLst>
          </p:cNvPr>
          <p:cNvSpPr>
            <a:spLocks noGrp="1"/>
          </p:cNvSpPr>
          <p:nvPr>
            <p:ph type="title"/>
          </p:nvPr>
        </p:nvSpPr>
        <p:spPr>
          <a:xfrm>
            <a:off x="1524000" y="0"/>
            <a:ext cx="9144000" cy="685800"/>
          </a:xfrm>
        </p:spPr>
        <p:txBody>
          <a:bodyPr>
            <a:normAutofit fontScale="90000"/>
          </a:bodyPr>
          <a:lstStyle/>
          <a:p>
            <a:r>
              <a:rPr lang="en-US" altLang="en-US"/>
              <a:t>The SOP Expression</a:t>
            </a:r>
          </a:p>
        </p:txBody>
      </p:sp>
      <p:pic>
        <p:nvPicPr>
          <p:cNvPr id="51204" name="Picture 2" descr="Screen shot 2013-09-25 at 1.03.04 PM.png">
            <a:extLst>
              <a:ext uri="{FF2B5EF4-FFF2-40B4-BE49-F238E27FC236}">
                <a16:creationId xmlns:a16="http://schemas.microsoft.com/office/drawing/2014/main" id="{FCDA4882-A434-401E-8471-5F2354F164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502855"/>
            <a:ext cx="5105400" cy="45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Screen shot 2013-09-25 at 3.25.19 PM.png">
            <a:extLst>
              <a:ext uri="{FF2B5EF4-FFF2-40B4-BE49-F238E27FC236}">
                <a16:creationId xmlns:a16="http://schemas.microsoft.com/office/drawing/2014/main" id="{0E5CC38A-92A7-4DB9-AD11-C1F45930B6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descr="Screen shot 2013-09-25 at 3.36.16 PM.png">
            <a:extLst>
              <a:ext uri="{FF2B5EF4-FFF2-40B4-BE49-F238E27FC236}">
                <a16:creationId xmlns:a16="http://schemas.microsoft.com/office/drawing/2014/main" id="{044CC4C8-3062-4FDF-B48F-ADBCFDC7E2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6019293"/>
            <a:ext cx="63246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77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18CB89D-F026-41C8-B35B-8400694B3429}"/>
              </a:ext>
            </a:extLst>
          </p:cNvPr>
          <p:cNvSpPr>
            <a:spLocks noGrp="1"/>
          </p:cNvSpPr>
          <p:nvPr>
            <p:ph type="title"/>
          </p:nvPr>
        </p:nvSpPr>
        <p:spPr>
          <a:xfrm>
            <a:off x="1524000" y="76200"/>
            <a:ext cx="9144000" cy="685800"/>
          </a:xfrm>
        </p:spPr>
        <p:txBody>
          <a:bodyPr>
            <a:normAutofit fontScale="90000"/>
          </a:bodyPr>
          <a:lstStyle/>
          <a:p>
            <a:r>
              <a:rPr lang="en-US" altLang="en-US"/>
              <a:t>What about the POS Expression?</a:t>
            </a:r>
          </a:p>
        </p:txBody>
      </p:sp>
      <p:grpSp>
        <p:nvGrpSpPr>
          <p:cNvPr id="52227" name="Group 2">
            <a:extLst>
              <a:ext uri="{FF2B5EF4-FFF2-40B4-BE49-F238E27FC236}">
                <a16:creationId xmlns:a16="http://schemas.microsoft.com/office/drawing/2014/main" id="{1748F368-BEFD-4798-9B15-E9809D596BA3}"/>
              </a:ext>
            </a:extLst>
          </p:cNvPr>
          <p:cNvGrpSpPr>
            <a:grpSpLocks/>
          </p:cNvGrpSpPr>
          <p:nvPr/>
        </p:nvGrpSpPr>
        <p:grpSpPr bwMode="auto">
          <a:xfrm>
            <a:off x="4160520" y="1396746"/>
            <a:ext cx="4387850" cy="4324350"/>
            <a:chOff x="2819400" y="2228850"/>
            <a:chExt cx="4387850" cy="4324350"/>
          </a:xfrm>
        </p:grpSpPr>
        <p:pic>
          <p:nvPicPr>
            <p:cNvPr id="52228" name="Picture 3" descr="F:\LogicBook\PowerPoint\chapter4\figure4.6.wmf">
              <a:extLst>
                <a:ext uri="{FF2B5EF4-FFF2-40B4-BE49-F238E27FC236}">
                  <a16:creationId xmlns:a16="http://schemas.microsoft.com/office/drawing/2014/main" id="{73CBA62A-D277-4A37-A172-53D2E9C0E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28850"/>
              <a:ext cx="4387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Box 5">
              <a:extLst>
                <a:ext uri="{FF2B5EF4-FFF2-40B4-BE49-F238E27FC236}">
                  <a16:creationId xmlns:a16="http://schemas.microsoft.com/office/drawing/2014/main" id="{C109BD27-32D8-4593-B25B-98B03E8F8B16}"/>
                </a:ext>
              </a:extLst>
            </p:cNvPr>
            <p:cNvSpPr txBox="1">
              <a:spLocks noChangeArrowheads="1"/>
            </p:cNvSpPr>
            <p:nvPr/>
          </p:nvSpPr>
          <p:spPr bwMode="auto">
            <a:xfrm>
              <a:off x="4001474" y="3429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30" name="TextBox 6">
              <a:extLst>
                <a:ext uri="{FF2B5EF4-FFF2-40B4-BE49-F238E27FC236}">
                  <a16:creationId xmlns:a16="http://schemas.microsoft.com/office/drawing/2014/main" id="{6F95B935-FEE7-47D5-9CA4-A365A01DFD1C}"/>
                </a:ext>
              </a:extLst>
            </p:cNvPr>
            <p:cNvSpPr txBox="1">
              <a:spLocks noChangeArrowheads="1"/>
            </p:cNvSpPr>
            <p:nvPr/>
          </p:nvSpPr>
          <p:spPr bwMode="auto">
            <a:xfrm>
              <a:off x="4009293" y="4048369"/>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31" name="TextBox 7">
              <a:extLst>
                <a:ext uri="{FF2B5EF4-FFF2-40B4-BE49-F238E27FC236}">
                  <a16:creationId xmlns:a16="http://schemas.microsoft.com/office/drawing/2014/main" id="{8040514F-271B-4D49-801E-DF9186CD3DAB}"/>
                </a:ext>
              </a:extLst>
            </p:cNvPr>
            <p:cNvSpPr txBox="1">
              <a:spLocks noChangeArrowheads="1"/>
            </p:cNvSpPr>
            <p:nvPr/>
          </p:nvSpPr>
          <p:spPr bwMode="auto">
            <a:xfrm>
              <a:off x="4636475" y="3429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32" name="TextBox 8">
              <a:extLst>
                <a:ext uri="{FF2B5EF4-FFF2-40B4-BE49-F238E27FC236}">
                  <a16:creationId xmlns:a16="http://schemas.microsoft.com/office/drawing/2014/main" id="{4EB34C1E-88FA-45FC-9AB6-4AEFA1FB6793}"/>
                </a:ext>
              </a:extLst>
            </p:cNvPr>
            <p:cNvSpPr txBox="1">
              <a:spLocks noChangeArrowheads="1"/>
            </p:cNvSpPr>
            <p:nvPr/>
          </p:nvSpPr>
          <p:spPr bwMode="auto">
            <a:xfrm>
              <a:off x="4644294" y="404878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52233" name="TextBox 11">
              <a:extLst>
                <a:ext uri="{FF2B5EF4-FFF2-40B4-BE49-F238E27FC236}">
                  <a16:creationId xmlns:a16="http://schemas.microsoft.com/office/drawing/2014/main" id="{0D99EBC9-2626-417D-A91F-BD976AA7DF54}"/>
                </a:ext>
              </a:extLst>
            </p:cNvPr>
            <p:cNvSpPr txBox="1">
              <a:spLocks noChangeArrowheads="1"/>
            </p:cNvSpPr>
            <p:nvPr/>
          </p:nvSpPr>
          <p:spPr bwMode="auto">
            <a:xfrm>
              <a:off x="4011243" y="471463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34" name="TextBox 12">
              <a:extLst>
                <a:ext uri="{FF2B5EF4-FFF2-40B4-BE49-F238E27FC236}">
                  <a16:creationId xmlns:a16="http://schemas.microsoft.com/office/drawing/2014/main" id="{1D3859D5-61F5-4A76-AFC0-405D0248C085}"/>
                </a:ext>
              </a:extLst>
            </p:cNvPr>
            <p:cNvSpPr txBox="1">
              <a:spLocks noChangeArrowheads="1"/>
            </p:cNvSpPr>
            <p:nvPr/>
          </p:nvSpPr>
          <p:spPr bwMode="auto">
            <a:xfrm>
              <a:off x="4019062" y="5334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52235" name="TextBox 13">
              <a:extLst>
                <a:ext uri="{FF2B5EF4-FFF2-40B4-BE49-F238E27FC236}">
                  <a16:creationId xmlns:a16="http://schemas.microsoft.com/office/drawing/2014/main" id="{25D051FB-73B6-431B-ADE9-AA020B69B9F0}"/>
                </a:ext>
              </a:extLst>
            </p:cNvPr>
            <p:cNvSpPr txBox="1">
              <a:spLocks noChangeArrowheads="1"/>
            </p:cNvSpPr>
            <p:nvPr/>
          </p:nvSpPr>
          <p:spPr bwMode="auto">
            <a:xfrm>
              <a:off x="4646244" y="4715042"/>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36" name="TextBox 14">
              <a:extLst>
                <a:ext uri="{FF2B5EF4-FFF2-40B4-BE49-F238E27FC236}">
                  <a16:creationId xmlns:a16="http://schemas.microsoft.com/office/drawing/2014/main" id="{C93DCF23-D9BD-481C-BCCD-6A8C53DC13D0}"/>
                </a:ext>
              </a:extLst>
            </p:cNvPr>
            <p:cNvSpPr txBox="1">
              <a:spLocks noChangeArrowheads="1"/>
            </p:cNvSpPr>
            <p:nvPr/>
          </p:nvSpPr>
          <p:spPr bwMode="auto">
            <a:xfrm>
              <a:off x="4654063" y="5334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52237" name="TextBox 15">
              <a:extLst>
                <a:ext uri="{FF2B5EF4-FFF2-40B4-BE49-F238E27FC236}">
                  <a16:creationId xmlns:a16="http://schemas.microsoft.com/office/drawing/2014/main" id="{4B429A48-5DB9-4C32-AA6C-BE4A7BA002E7}"/>
                </a:ext>
              </a:extLst>
            </p:cNvPr>
            <p:cNvSpPr txBox="1">
              <a:spLocks noChangeArrowheads="1"/>
            </p:cNvSpPr>
            <p:nvPr/>
          </p:nvSpPr>
          <p:spPr bwMode="auto">
            <a:xfrm>
              <a:off x="5248031" y="3429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52238" name="TextBox 16">
              <a:extLst>
                <a:ext uri="{FF2B5EF4-FFF2-40B4-BE49-F238E27FC236}">
                  <a16:creationId xmlns:a16="http://schemas.microsoft.com/office/drawing/2014/main" id="{218B4E67-809F-4113-B8BC-AB5080DEC9B1}"/>
                </a:ext>
              </a:extLst>
            </p:cNvPr>
            <p:cNvSpPr txBox="1">
              <a:spLocks noChangeArrowheads="1"/>
            </p:cNvSpPr>
            <p:nvPr/>
          </p:nvSpPr>
          <p:spPr bwMode="auto">
            <a:xfrm>
              <a:off x="5255850" y="4048369"/>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39" name="TextBox 17">
              <a:extLst>
                <a:ext uri="{FF2B5EF4-FFF2-40B4-BE49-F238E27FC236}">
                  <a16:creationId xmlns:a16="http://schemas.microsoft.com/office/drawing/2014/main" id="{DB7CCD37-7C1A-449B-BAD6-0CC9A43D32FD}"/>
                </a:ext>
              </a:extLst>
            </p:cNvPr>
            <p:cNvSpPr txBox="1">
              <a:spLocks noChangeArrowheads="1"/>
            </p:cNvSpPr>
            <p:nvPr/>
          </p:nvSpPr>
          <p:spPr bwMode="auto">
            <a:xfrm>
              <a:off x="5883032" y="3429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sp>
          <p:nvSpPr>
            <p:cNvPr id="52240" name="TextBox 18">
              <a:extLst>
                <a:ext uri="{FF2B5EF4-FFF2-40B4-BE49-F238E27FC236}">
                  <a16:creationId xmlns:a16="http://schemas.microsoft.com/office/drawing/2014/main" id="{C348902B-9546-4169-87C9-4EF35597EAE9}"/>
                </a:ext>
              </a:extLst>
            </p:cNvPr>
            <p:cNvSpPr txBox="1">
              <a:spLocks noChangeArrowheads="1"/>
            </p:cNvSpPr>
            <p:nvPr/>
          </p:nvSpPr>
          <p:spPr bwMode="auto">
            <a:xfrm>
              <a:off x="5890851" y="404878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52241" name="TextBox 19">
              <a:extLst>
                <a:ext uri="{FF2B5EF4-FFF2-40B4-BE49-F238E27FC236}">
                  <a16:creationId xmlns:a16="http://schemas.microsoft.com/office/drawing/2014/main" id="{EA6F7C05-F521-495E-9637-9F065E938AE6}"/>
                </a:ext>
              </a:extLst>
            </p:cNvPr>
            <p:cNvSpPr txBox="1">
              <a:spLocks noChangeArrowheads="1"/>
            </p:cNvSpPr>
            <p:nvPr/>
          </p:nvSpPr>
          <p:spPr bwMode="auto">
            <a:xfrm>
              <a:off x="5257800" y="471463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42" name="TextBox 20">
              <a:extLst>
                <a:ext uri="{FF2B5EF4-FFF2-40B4-BE49-F238E27FC236}">
                  <a16:creationId xmlns:a16="http://schemas.microsoft.com/office/drawing/2014/main" id="{24F4CFB4-3430-43FD-9C0B-CC3923F2F468}"/>
                </a:ext>
              </a:extLst>
            </p:cNvPr>
            <p:cNvSpPr txBox="1">
              <a:spLocks noChangeArrowheads="1"/>
            </p:cNvSpPr>
            <p:nvPr/>
          </p:nvSpPr>
          <p:spPr bwMode="auto">
            <a:xfrm>
              <a:off x="5265619" y="5334000"/>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d</a:t>
              </a:r>
            </a:p>
          </p:txBody>
        </p:sp>
        <p:sp>
          <p:nvSpPr>
            <p:cNvPr id="52243" name="TextBox 21">
              <a:extLst>
                <a:ext uri="{FF2B5EF4-FFF2-40B4-BE49-F238E27FC236}">
                  <a16:creationId xmlns:a16="http://schemas.microsoft.com/office/drawing/2014/main" id="{80293A8E-2A69-402A-961C-EB54109FDD91}"/>
                </a:ext>
              </a:extLst>
            </p:cNvPr>
            <p:cNvSpPr txBox="1">
              <a:spLocks noChangeArrowheads="1"/>
            </p:cNvSpPr>
            <p:nvPr/>
          </p:nvSpPr>
          <p:spPr bwMode="auto">
            <a:xfrm>
              <a:off x="5892801" y="4715042"/>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1</a:t>
              </a:r>
            </a:p>
          </p:txBody>
        </p:sp>
        <p:sp>
          <p:nvSpPr>
            <p:cNvPr id="52244" name="TextBox 22">
              <a:extLst>
                <a:ext uri="{FF2B5EF4-FFF2-40B4-BE49-F238E27FC236}">
                  <a16:creationId xmlns:a16="http://schemas.microsoft.com/office/drawing/2014/main" id="{10E0A932-AC46-480B-A0BA-FECC4597D5D9}"/>
                </a:ext>
              </a:extLst>
            </p:cNvPr>
            <p:cNvSpPr txBox="1">
              <a:spLocks noChangeArrowheads="1"/>
            </p:cNvSpPr>
            <p:nvPr/>
          </p:nvSpPr>
          <p:spPr bwMode="auto">
            <a:xfrm>
              <a:off x="5900620" y="5334411"/>
              <a:ext cx="50799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0</a:t>
              </a:r>
            </a:p>
          </p:txBody>
        </p:sp>
      </p:grpSp>
    </p:spTree>
    <p:extLst>
      <p:ext uri="{BB962C8B-B14F-4D97-AF65-F5344CB8AC3E}">
        <p14:creationId xmlns:p14="http://schemas.microsoft.com/office/powerpoint/2010/main" val="2078093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527AEC3B-8D40-45E6-BBE8-AED0EF2723F1}"/>
              </a:ext>
            </a:extLst>
          </p:cNvPr>
          <p:cNvSpPr>
            <a:spLocks noGrp="1"/>
          </p:cNvSpPr>
          <p:nvPr>
            <p:ph type="title"/>
          </p:nvPr>
        </p:nvSpPr>
        <p:spPr>
          <a:xfrm>
            <a:off x="1524000" y="0"/>
            <a:ext cx="9144000" cy="685800"/>
          </a:xfrm>
        </p:spPr>
        <p:txBody>
          <a:bodyPr>
            <a:normAutofit fontScale="90000"/>
          </a:bodyPr>
          <a:lstStyle/>
          <a:p>
            <a:r>
              <a:rPr lang="en-US" altLang="en-US"/>
              <a:t>The POS Expression</a:t>
            </a:r>
          </a:p>
        </p:txBody>
      </p:sp>
      <p:sp>
        <p:nvSpPr>
          <p:cNvPr id="53251" name="TextBox 125">
            <a:extLst>
              <a:ext uri="{FF2B5EF4-FFF2-40B4-BE49-F238E27FC236}">
                <a16:creationId xmlns:a16="http://schemas.microsoft.com/office/drawing/2014/main" id="{D22D8BA0-CB7C-4938-9247-0BB063F5FB13}"/>
              </a:ext>
            </a:extLst>
          </p:cNvPr>
          <p:cNvSpPr txBox="1">
            <a:spLocks noChangeArrowheads="1"/>
          </p:cNvSpPr>
          <p:nvPr/>
        </p:nvSpPr>
        <p:spPr bwMode="auto">
          <a:xfrm>
            <a:off x="8077201" y="6550026"/>
            <a:ext cx="2632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Times" panose="02020603050405020304" pitchFamily="18" charset="0"/>
                <a:ea typeface="MS PGothic" panose="020B0600070205080204" pitchFamily="34" charset="-128"/>
                <a:cs typeface="+mn-cs"/>
              </a:rPr>
              <a:t>[ Figure 2.68b from the textbook ]</a:t>
            </a:r>
          </a:p>
        </p:txBody>
      </p:sp>
      <p:pic>
        <p:nvPicPr>
          <p:cNvPr id="53252" name="Picture 3" descr="Screen shot 2013-09-25 at 1.03.16 PM.png">
            <a:extLst>
              <a:ext uri="{FF2B5EF4-FFF2-40B4-BE49-F238E27FC236}">
                <a16:creationId xmlns:a16="http://schemas.microsoft.com/office/drawing/2014/main" id="{561383F8-7C1D-4C59-9989-90D5C36724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838201"/>
            <a:ext cx="7108825"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descr="Screen shot 2013-09-25 at 3.36.22 PM.png">
            <a:extLst>
              <a:ext uri="{FF2B5EF4-FFF2-40B4-BE49-F238E27FC236}">
                <a16:creationId xmlns:a16="http://schemas.microsoft.com/office/drawing/2014/main" id="{DF0AF718-3E36-4C0B-9E83-84350D8066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86401"/>
            <a:ext cx="8001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80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0" name="Rectangle 6">
            <a:extLst>
              <a:ext uri="{FF2B5EF4-FFF2-40B4-BE49-F238E27FC236}">
                <a16:creationId xmlns:a16="http://schemas.microsoft.com/office/drawing/2014/main" id="{1E1DB57F-470B-428D-A9DE-177B9F9CD0F6}"/>
              </a:ext>
            </a:extLst>
          </p:cNvPr>
          <p:cNvSpPr>
            <a:spLocks noGrp="1" noChangeArrowheads="1"/>
          </p:cNvSpPr>
          <p:nvPr>
            <p:ph type="title"/>
          </p:nvPr>
        </p:nvSpPr>
        <p:spPr/>
        <p:txBody>
          <a:bodyPr/>
          <a:lstStyle/>
          <a:p>
            <a:r>
              <a:rPr lang="en-US" altLang="en-US"/>
              <a:t>NAND Gate</a:t>
            </a:r>
          </a:p>
        </p:txBody>
      </p:sp>
      <p:sp>
        <p:nvSpPr>
          <p:cNvPr id="144391" name="Rectangle 7">
            <a:extLst>
              <a:ext uri="{FF2B5EF4-FFF2-40B4-BE49-F238E27FC236}">
                <a16:creationId xmlns:a16="http://schemas.microsoft.com/office/drawing/2014/main" id="{3A247BAE-9DE1-488F-9EF0-6CB2C29E4267}"/>
              </a:ext>
            </a:extLst>
          </p:cNvPr>
          <p:cNvSpPr>
            <a:spLocks noGrp="1" noChangeArrowheads="1"/>
          </p:cNvSpPr>
          <p:nvPr>
            <p:ph type="body" idx="1"/>
          </p:nvPr>
        </p:nvSpPr>
        <p:spPr>
          <a:xfrm>
            <a:off x="1981200" y="1676400"/>
            <a:ext cx="8552688" cy="1066800"/>
          </a:xfrm>
        </p:spPr>
        <p:txBody>
          <a:bodyPr>
            <a:normAutofit/>
          </a:bodyPr>
          <a:lstStyle/>
          <a:p>
            <a:pPr>
              <a:lnSpc>
                <a:spcPct val="90000"/>
              </a:lnSpc>
              <a:buFontTx/>
              <a:buNone/>
            </a:pPr>
            <a:r>
              <a:rPr lang="en-US" altLang="en-US" dirty="0"/>
              <a:t>The NAND gate accepts two input signals</a:t>
            </a:r>
          </a:p>
          <a:p>
            <a:pPr>
              <a:lnSpc>
                <a:spcPct val="90000"/>
              </a:lnSpc>
              <a:buFontTx/>
              <a:buNone/>
            </a:pPr>
            <a:r>
              <a:rPr lang="en-US" altLang="en-US" dirty="0"/>
              <a:t>If both are 1, the output is 0; otherwise, the output is 1</a:t>
            </a:r>
          </a:p>
        </p:txBody>
      </p:sp>
      <p:pic>
        <p:nvPicPr>
          <p:cNvPr id="144392" name="Picture 8">
            <a:extLst>
              <a:ext uri="{FF2B5EF4-FFF2-40B4-BE49-F238E27FC236}">
                <a16:creationId xmlns:a16="http://schemas.microsoft.com/office/drawing/2014/main" id="{F0384370-4968-4B57-B0A4-11B05A319C3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429000"/>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49ABC3D1-8A37-44A7-9695-1C931D5B3DEC}"/>
              </a:ext>
            </a:extLst>
          </p:cNvPr>
          <p:cNvSpPr>
            <a:spLocks noGrp="1" noChangeArrowheads="1"/>
          </p:cNvSpPr>
          <p:nvPr>
            <p:ph type="title"/>
          </p:nvPr>
        </p:nvSpPr>
        <p:spPr/>
        <p:txBody>
          <a:bodyPr/>
          <a:lstStyle/>
          <a:p>
            <a:r>
              <a:rPr lang="en-US" altLang="en-US"/>
              <a:t>NOR Gate</a:t>
            </a:r>
          </a:p>
        </p:txBody>
      </p:sp>
      <p:sp>
        <p:nvSpPr>
          <p:cNvPr id="195590" name="Rectangle 6">
            <a:extLst>
              <a:ext uri="{FF2B5EF4-FFF2-40B4-BE49-F238E27FC236}">
                <a16:creationId xmlns:a16="http://schemas.microsoft.com/office/drawing/2014/main" id="{0DF6DA81-762D-4936-B785-A3CDB22CA1A5}"/>
              </a:ext>
            </a:extLst>
          </p:cNvPr>
          <p:cNvSpPr>
            <a:spLocks noChangeArrowheads="1"/>
          </p:cNvSpPr>
          <p:nvPr/>
        </p:nvSpPr>
        <p:spPr bwMode="auto">
          <a:xfrm>
            <a:off x="2133600" y="1447800"/>
            <a:ext cx="7848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800">
                <a:latin typeface="Arial" panose="020B0604020202020204" pitchFamily="34" charset="0"/>
              </a:rPr>
              <a:t>The NOR gate accepts two input signals</a:t>
            </a:r>
          </a:p>
          <a:p>
            <a:pPr>
              <a:lnSpc>
                <a:spcPct val="140000"/>
              </a:lnSpc>
            </a:pPr>
            <a:r>
              <a:rPr lang="en-US" altLang="en-US" sz="2800">
                <a:latin typeface="Arial" panose="020B0604020202020204" pitchFamily="34" charset="0"/>
              </a:rPr>
              <a:t>If both are 0, the output is 1; otherwise, </a:t>
            </a:r>
          </a:p>
          <a:p>
            <a:pPr>
              <a:lnSpc>
                <a:spcPct val="70000"/>
              </a:lnSpc>
            </a:pPr>
            <a:r>
              <a:rPr lang="en-US" altLang="en-US" sz="2800">
                <a:latin typeface="Arial" panose="020B0604020202020204" pitchFamily="34" charset="0"/>
              </a:rPr>
              <a:t>the output is 0</a:t>
            </a:r>
            <a:endParaRPr lang="en-US" altLang="en-US" sz="2800"/>
          </a:p>
        </p:txBody>
      </p:sp>
      <p:sp>
        <p:nvSpPr>
          <p:cNvPr id="195591" name="Rectangle 7">
            <a:extLst>
              <a:ext uri="{FF2B5EF4-FFF2-40B4-BE49-F238E27FC236}">
                <a16:creationId xmlns:a16="http://schemas.microsoft.com/office/drawing/2014/main" id="{F6A546BF-81E0-4DF4-B04C-0BA7B1155081}"/>
              </a:ext>
            </a:extLst>
          </p:cNvPr>
          <p:cNvSpPr>
            <a:spLocks noGrp="1" noChangeArrowheads="1"/>
          </p:cNvSpPr>
          <p:nvPr>
            <p:ph type="body" idx="1"/>
          </p:nvPr>
        </p:nvSpPr>
        <p:spPr/>
        <p:txBody>
          <a:bodyPr/>
          <a:lstStyle/>
          <a:p>
            <a:pPr>
              <a:buFontTx/>
              <a:buNone/>
            </a:pPr>
            <a:endParaRPr lang="en-US" altLang="en-US"/>
          </a:p>
          <a:p>
            <a:pPr>
              <a:buFontTx/>
              <a:buNone/>
            </a:pPr>
            <a:endParaRPr lang="en-US" altLang="en-US"/>
          </a:p>
        </p:txBody>
      </p:sp>
      <p:pic>
        <p:nvPicPr>
          <p:cNvPr id="195592" name="Picture 8">
            <a:extLst>
              <a:ext uri="{FF2B5EF4-FFF2-40B4-BE49-F238E27FC236}">
                <a16:creationId xmlns:a16="http://schemas.microsoft.com/office/drawing/2014/main" id="{B7BB8D58-2F54-4DFF-B1CF-BE28AECDC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124200"/>
            <a:ext cx="5867400" cy="2293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64C87F3F-6B2E-497D-A8BC-AD52D7938154}"/>
              </a:ext>
            </a:extLst>
          </p:cNvPr>
          <p:cNvSpPr>
            <a:spLocks noGrp="1" noChangeArrowheads="1"/>
          </p:cNvSpPr>
          <p:nvPr>
            <p:ph type="title"/>
          </p:nvPr>
        </p:nvSpPr>
        <p:spPr/>
        <p:txBody>
          <a:bodyPr/>
          <a:lstStyle/>
          <a:p>
            <a:r>
              <a:rPr lang="en-US" altLang="en-US" dirty="0"/>
              <a:t>EX-OR Gate</a:t>
            </a:r>
          </a:p>
        </p:txBody>
      </p:sp>
      <p:sp>
        <p:nvSpPr>
          <p:cNvPr id="166918" name="Rectangle 6">
            <a:extLst>
              <a:ext uri="{FF2B5EF4-FFF2-40B4-BE49-F238E27FC236}">
                <a16:creationId xmlns:a16="http://schemas.microsoft.com/office/drawing/2014/main" id="{68860810-2B6C-4AAA-9E99-FD5A22F10ED1}"/>
              </a:ext>
            </a:extLst>
          </p:cNvPr>
          <p:cNvSpPr>
            <a:spLocks noChangeArrowheads="1"/>
          </p:cNvSpPr>
          <p:nvPr/>
        </p:nvSpPr>
        <p:spPr bwMode="auto">
          <a:xfrm>
            <a:off x="1905000" y="1600200"/>
            <a:ext cx="8229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800">
                <a:latin typeface="Arial" panose="020B0604020202020204" pitchFamily="34" charset="0"/>
              </a:rPr>
              <a:t>An XOR gate accepts two input signals</a:t>
            </a:r>
          </a:p>
          <a:p>
            <a:pPr>
              <a:lnSpc>
                <a:spcPct val="150000"/>
              </a:lnSpc>
            </a:pPr>
            <a:r>
              <a:rPr lang="en-US" altLang="en-US" sz="2800">
                <a:latin typeface="Arial" panose="020B0604020202020204" pitchFamily="34" charset="0"/>
              </a:rPr>
              <a:t>If both are the same, the output is 0; otherwise,</a:t>
            </a:r>
          </a:p>
          <a:p>
            <a:r>
              <a:rPr lang="en-US" altLang="en-US" sz="2800">
                <a:latin typeface="Arial" panose="020B0604020202020204" pitchFamily="34" charset="0"/>
              </a:rPr>
              <a:t>the output is 1</a:t>
            </a:r>
          </a:p>
          <a:p>
            <a:endParaRPr lang="en-US" altLang="en-US">
              <a:latin typeface="Arial" panose="020B0604020202020204" pitchFamily="34" charset="0"/>
            </a:endParaRPr>
          </a:p>
        </p:txBody>
      </p:sp>
      <p:pic>
        <p:nvPicPr>
          <p:cNvPr id="166919" name="Picture 7">
            <a:extLst>
              <a:ext uri="{FF2B5EF4-FFF2-40B4-BE49-F238E27FC236}">
                <a16:creationId xmlns:a16="http://schemas.microsoft.com/office/drawing/2014/main" id="{9C4FD747-CE20-4608-9394-A2A13A5EB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3429000"/>
            <a:ext cx="6056313"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64C87F3F-6B2E-497D-A8BC-AD52D7938154}"/>
              </a:ext>
            </a:extLst>
          </p:cNvPr>
          <p:cNvSpPr>
            <a:spLocks noGrp="1" noChangeArrowheads="1"/>
          </p:cNvSpPr>
          <p:nvPr>
            <p:ph type="title"/>
          </p:nvPr>
        </p:nvSpPr>
        <p:spPr/>
        <p:txBody>
          <a:bodyPr/>
          <a:lstStyle/>
          <a:p>
            <a:r>
              <a:rPr lang="en-US" altLang="en-US" dirty="0"/>
              <a:t>EX-NOR Gate</a:t>
            </a:r>
          </a:p>
        </p:txBody>
      </p:sp>
      <p:sp>
        <p:nvSpPr>
          <p:cNvPr id="166918" name="Rectangle 6">
            <a:extLst>
              <a:ext uri="{FF2B5EF4-FFF2-40B4-BE49-F238E27FC236}">
                <a16:creationId xmlns:a16="http://schemas.microsoft.com/office/drawing/2014/main" id="{68860810-2B6C-4AAA-9E99-FD5A22F10ED1}"/>
              </a:ext>
            </a:extLst>
          </p:cNvPr>
          <p:cNvSpPr>
            <a:spLocks noChangeArrowheads="1"/>
          </p:cNvSpPr>
          <p:nvPr/>
        </p:nvSpPr>
        <p:spPr bwMode="auto">
          <a:xfrm>
            <a:off x="1901952" y="1600200"/>
            <a:ext cx="8232648" cy="1527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An XOR gate accepts two input signals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If both are the same, the output is 1;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output is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3" name="Picture 2">
            <a:extLst>
              <a:ext uri="{FF2B5EF4-FFF2-40B4-BE49-F238E27FC236}">
                <a16:creationId xmlns:a16="http://schemas.microsoft.com/office/drawing/2014/main" id="{B74C2AA3-1C50-4902-B2F6-ED624B53AC81}"/>
              </a:ext>
            </a:extLst>
          </p:cNvPr>
          <p:cNvPicPr>
            <a:picLocks noChangeAspect="1"/>
          </p:cNvPicPr>
          <p:nvPr/>
        </p:nvPicPr>
        <p:blipFill>
          <a:blip r:embed="rId3"/>
          <a:stretch>
            <a:fillRect/>
          </a:stretch>
        </p:blipFill>
        <p:spPr>
          <a:xfrm>
            <a:off x="2697870" y="3573927"/>
            <a:ext cx="6247619" cy="2361905"/>
          </a:xfrm>
          <a:prstGeom prst="rect">
            <a:avLst/>
          </a:prstGeom>
        </p:spPr>
      </p:pic>
    </p:spTree>
    <p:extLst>
      <p:ext uri="{BB962C8B-B14F-4D97-AF65-F5344CB8AC3E}">
        <p14:creationId xmlns:p14="http://schemas.microsoft.com/office/powerpoint/2010/main" val="29439621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4" name="Rectangle 6">
            <a:extLst>
              <a:ext uri="{FF2B5EF4-FFF2-40B4-BE49-F238E27FC236}">
                <a16:creationId xmlns:a16="http://schemas.microsoft.com/office/drawing/2014/main" id="{5D458F9D-D0B0-42EF-9B22-81627C8B80FE}"/>
              </a:ext>
            </a:extLst>
          </p:cNvPr>
          <p:cNvSpPr>
            <a:spLocks noGrp="1" noChangeArrowheads="1"/>
          </p:cNvSpPr>
          <p:nvPr>
            <p:ph type="title"/>
          </p:nvPr>
        </p:nvSpPr>
        <p:spPr/>
        <p:txBody>
          <a:bodyPr/>
          <a:lstStyle/>
          <a:p>
            <a:r>
              <a:rPr lang="en-US" altLang="en-US"/>
              <a:t>Review of Gate Processing</a:t>
            </a:r>
          </a:p>
        </p:txBody>
      </p:sp>
      <p:sp>
        <p:nvSpPr>
          <p:cNvPr id="145415" name="Rectangle 7">
            <a:extLst>
              <a:ext uri="{FF2B5EF4-FFF2-40B4-BE49-F238E27FC236}">
                <a16:creationId xmlns:a16="http://schemas.microsoft.com/office/drawing/2014/main" id="{F38769F1-15F3-4632-B701-C3769F572677}"/>
              </a:ext>
            </a:extLst>
          </p:cNvPr>
          <p:cNvSpPr>
            <a:spLocks noGrp="1" noChangeArrowheads="1"/>
          </p:cNvSpPr>
          <p:nvPr>
            <p:ph type="body" idx="1"/>
          </p:nvPr>
        </p:nvSpPr>
        <p:spPr/>
        <p:txBody>
          <a:bodyPr/>
          <a:lstStyle/>
          <a:p>
            <a:pPr>
              <a:buFontTx/>
              <a:buNone/>
            </a:pPr>
            <a:r>
              <a:rPr lang="en-US" altLang="en-US" dirty="0"/>
              <a:t>A </a:t>
            </a:r>
            <a:r>
              <a:rPr lang="en-US" altLang="en-US" dirty="0">
                <a:solidFill>
                  <a:srgbClr val="0000FF"/>
                </a:solidFill>
              </a:rPr>
              <a:t>NOT</a:t>
            </a:r>
            <a:r>
              <a:rPr lang="en-US" altLang="en-US" dirty="0"/>
              <a:t> gate </a:t>
            </a:r>
            <a:r>
              <a:rPr lang="en-US" altLang="en-US" dirty="0">
                <a:solidFill>
                  <a:srgbClr val="0000FF"/>
                </a:solidFill>
              </a:rPr>
              <a:t>inverts</a:t>
            </a:r>
            <a:r>
              <a:rPr lang="en-US" altLang="en-US" dirty="0"/>
              <a:t> its single input </a:t>
            </a:r>
          </a:p>
          <a:p>
            <a:pPr>
              <a:buFontTx/>
              <a:buNone/>
            </a:pPr>
            <a:r>
              <a:rPr lang="en-US" altLang="en-US" dirty="0"/>
              <a:t>An </a:t>
            </a:r>
            <a:r>
              <a:rPr lang="en-US" altLang="en-US" dirty="0">
                <a:solidFill>
                  <a:srgbClr val="0000FF"/>
                </a:solidFill>
              </a:rPr>
              <a:t>AND</a:t>
            </a:r>
            <a:r>
              <a:rPr lang="en-US" altLang="en-US" dirty="0"/>
              <a:t> gate produces </a:t>
            </a:r>
            <a:r>
              <a:rPr lang="en-US" altLang="en-US" dirty="0">
                <a:solidFill>
                  <a:srgbClr val="0000FF"/>
                </a:solidFill>
              </a:rPr>
              <a:t>1</a:t>
            </a:r>
            <a:r>
              <a:rPr lang="en-US" altLang="en-US" dirty="0"/>
              <a:t> if </a:t>
            </a:r>
            <a:r>
              <a:rPr lang="en-US" altLang="en-US" dirty="0">
                <a:solidFill>
                  <a:srgbClr val="0000FF"/>
                </a:solidFill>
              </a:rPr>
              <a:t>both</a:t>
            </a:r>
            <a:r>
              <a:rPr lang="en-US" altLang="en-US" dirty="0"/>
              <a:t> input values are </a:t>
            </a:r>
            <a:r>
              <a:rPr lang="en-US" altLang="en-US" dirty="0">
                <a:solidFill>
                  <a:srgbClr val="0000FF"/>
                </a:solidFill>
              </a:rPr>
              <a:t>1</a:t>
            </a:r>
            <a:endParaRPr lang="en-US" altLang="en-US" dirty="0"/>
          </a:p>
          <a:p>
            <a:pPr>
              <a:buFontTx/>
              <a:buNone/>
            </a:pPr>
            <a:r>
              <a:rPr lang="en-US" altLang="en-US" dirty="0"/>
              <a:t>An </a:t>
            </a:r>
            <a:r>
              <a:rPr lang="en-US" altLang="en-US" dirty="0">
                <a:solidFill>
                  <a:srgbClr val="0000FF"/>
                </a:solidFill>
              </a:rPr>
              <a:t>OR</a:t>
            </a:r>
            <a:r>
              <a:rPr lang="en-US" altLang="en-US" dirty="0"/>
              <a:t> gate produces </a:t>
            </a:r>
            <a:r>
              <a:rPr lang="en-US" altLang="en-US" dirty="0">
                <a:solidFill>
                  <a:srgbClr val="0000FF"/>
                </a:solidFill>
              </a:rPr>
              <a:t>0</a:t>
            </a:r>
            <a:r>
              <a:rPr lang="en-US" altLang="en-US" dirty="0"/>
              <a:t> if </a:t>
            </a:r>
            <a:r>
              <a:rPr lang="en-US" altLang="en-US" dirty="0">
                <a:solidFill>
                  <a:srgbClr val="0000FF"/>
                </a:solidFill>
              </a:rPr>
              <a:t>both</a:t>
            </a:r>
            <a:r>
              <a:rPr lang="en-US" altLang="en-US" dirty="0"/>
              <a:t> input values are </a:t>
            </a:r>
            <a:r>
              <a:rPr lang="en-US" altLang="en-US" dirty="0">
                <a:solidFill>
                  <a:srgbClr val="0000FF"/>
                </a:solidFill>
              </a:rPr>
              <a:t>0</a:t>
            </a:r>
          </a:p>
          <a:p>
            <a:pPr>
              <a:buFontTx/>
              <a:buNone/>
            </a:pPr>
            <a:r>
              <a:rPr lang="en-US" altLang="en-US" dirty="0"/>
              <a:t>A </a:t>
            </a:r>
            <a:r>
              <a:rPr lang="en-US" altLang="en-US" dirty="0">
                <a:solidFill>
                  <a:srgbClr val="0000FF"/>
                </a:solidFill>
              </a:rPr>
              <a:t>NAND</a:t>
            </a:r>
            <a:r>
              <a:rPr lang="en-US" altLang="en-US" dirty="0"/>
              <a:t> gate produces </a:t>
            </a:r>
            <a:r>
              <a:rPr lang="en-US" altLang="en-US" dirty="0">
                <a:solidFill>
                  <a:srgbClr val="0000FF"/>
                </a:solidFill>
              </a:rPr>
              <a:t>0</a:t>
            </a:r>
            <a:r>
              <a:rPr lang="en-US" altLang="en-US" dirty="0"/>
              <a:t> if </a:t>
            </a:r>
            <a:r>
              <a:rPr lang="en-US" altLang="en-US" dirty="0">
                <a:solidFill>
                  <a:srgbClr val="0000FF"/>
                </a:solidFill>
              </a:rPr>
              <a:t>both</a:t>
            </a:r>
            <a:r>
              <a:rPr lang="en-US" altLang="en-US" dirty="0"/>
              <a:t> inputs are </a:t>
            </a:r>
            <a:r>
              <a:rPr lang="en-US" altLang="en-US" dirty="0">
                <a:solidFill>
                  <a:srgbClr val="0000FF"/>
                </a:solidFill>
              </a:rPr>
              <a:t>1</a:t>
            </a:r>
            <a:endParaRPr lang="en-US" altLang="en-US" dirty="0"/>
          </a:p>
          <a:p>
            <a:pPr>
              <a:buFontTx/>
              <a:buNone/>
            </a:pPr>
            <a:r>
              <a:rPr lang="en-US" altLang="en-US" dirty="0"/>
              <a:t>A </a:t>
            </a:r>
            <a:r>
              <a:rPr lang="en-US" altLang="en-US" dirty="0">
                <a:solidFill>
                  <a:srgbClr val="0000FF"/>
                </a:solidFill>
              </a:rPr>
              <a:t>NOR</a:t>
            </a:r>
            <a:r>
              <a:rPr lang="en-US" altLang="en-US" dirty="0"/>
              <a:t> gate produces a </a:t>
            </a:r>
            <a:r>
              <a:rPr lang="en-US" altLang="en-US" dirty="0">
                <a:solidFill>
                  <a:srgbClr val="0000FF"/>
                </a:solidFill>
              </a:rPr>
              <a:t>1</a:t>
            </a:r>
            <a:r>
              <a:rPr lang="en-US" altLang="en-US" dirty="0"/>
              <a:t> if both inputs are </a:t>
            </a:r>
            <a:r>
              <a:rPr lang="en-US" altLang="en-US" dirty="0">
                <a:solidFill>
                  <a:srgbClr val="0000FF"/>
                </a:solidFill>
              </a:rPr>
              <a:t>0</a:t>
            </a:r>
          </a:p>
          <a:p>
            <a:pPr>
              <a:buNone/>
            </a:pPr>
            <a:r>
              <a:rPr lang="en-US" altLang="en-US" dirty="0"/>
              <a:t>An </a:t>
            </a:r>
            <a:r>
              <a:rPr lang="en-US" altLang="en-US" dirty="0">
                <a:solidFill>
                  <a:srgbClr val="0000FF"/>
                </a:solidFill>
              </a:rPr>
              <a:t>EX-OR</a:t>
            </a:r>
            <a:r>
              <a:rPr lang="en-US" altLang="en-US" dirty="0"/>
              <a:t> gate produces </a:t>
            </a:r>
            <a:r>
              <a:rPr lang="en-US" altLang="en-US" dirty="0">
                <a:solidFill>
                  <a:srgbClr val="0000FF"/>
                </a:solidFill>
              </a:rPr>
              <a:t>0</a:t>
            </a:r>
            <a:r>
              <a:rPr lang="en-US" altLang="en-US" dirty="0"/>
              <a:t> if input values are the </a:t>
            </a:r>
            <a:r>
              <a:rPr lang="en-US" altLang="en-US" dirty="0">
                <a:solidFill>
                  <a:srgbClr val="0000FF"/>
                </a:solidFill>
              </a:rPr>
              <a:t>differ</a:t>
            </a:r>
            <a:endParaRPr lang="en-US" altLang="en-US" dirty="0"/>
          </a:p>
          <a:p>
            <a:pPr>
              <a:buNone/>
            </a:pPr>
            <a:r>
              <a:rPr lang="en-US" altLang="en-US" dirty="0"/>
              <a:t>An </a:t>
            </a:r>
            <a:r>
              <a:rPr lang="en-US" altLang="en-US" dirty="0">
                <a:solidFill>
                  <a:srgbClr val="0000FF"/>
                </a:solidFill>
              </a:rPr>
              <a:t>EX-NOR</a:t>
            </a:r>
            <a:r>
              <a:rPr lang="en-US" altLang="en-US" dirty="0"/>
              <a:t> gate produces </a:t>
            </a:r>
            <a:r>
              <a:rPr lang="en-US" altLang="en-US" dirty="0">
                <a:solidFill>
                  <a:srgbClr val="0000FF"/>
                </a:solidFill>
              </a:rPr>
              <a:t>0</a:t>
            </a:r>
            <a:r>
              <a:rPr lang="en-US" altLang="en-US" dirty="0"/>
              <a:t> if input values are the </a:t>
            </a:r>
            <a:r>
              <a:rPr lang="en-US" altLang="en-US" dirty="0">
                <a:solidFill>
                  <a:srgbClr val="0000FF"/>
                </a:solidFill>
              </a:rPr>
              <a:t>Same</a:t>
            </a:r>
            <a:endParaRPr lang="en-US" altLang="en-US" dirty="0"/>
          </a:p>
          <a:p>
            <a:pPr>
              <a:buFontTx/>
              <a:buNone/>
            </a:pPr>
            <a:endParaRPr lang="en-US" alt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a:themeElements>
    <a:clrScheme name="Presentation 8">
      <a:dk1>
        <a:srgbClr val="000000"/>
      </a:dk1>
      <a:lt1>
        <a:srgbClr val="FFFFFF"/>
      </a:lt1>
      <a:dk2>
        <a:srgbClr val="3678D8"/>
      </a:dk2>
      <a:lt2>
        <a:srgbClr val="FFCC00"/>
      </a:lt2>
      <a:accent1>
        <a:srgbClr val="E7B373"/>
      </a:accent1>
      <a:accent2>
        <a:srgbClr val="67C5A3"/>
      </a:accent2>
      <a:accent3>
        <a:srgbClr val="AEBEE9"/>
      </a:accent3>
      <a:accent4>
        <a:srgbClr val="DADADA"/>
      </a:accent4>
      <a:accent5>
        <a:srgbClr val="F1D6BC"/>
      </a:accent5>
      <a:accent6>
        <a:srgbClr val="5DB293"/>
      </a:accent6>
      <a:hlink>
        <a:srgbClr val="3B98CB"/>
      </a:hlink>
      <a:folHlink>
        <a:srgbClr val="F4867A"/>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3678D8"/>
        </a:dk2>
        <a:lt2>
          <a:srgbClr val="FFCC00"/>
        </a:lt2>
        <a:accent1>
          <a:srgbClr val="E7B373"/>
        </a:accent1>
        <a:accent2>
          <a:srgbClr val="67C5A3"/>
        </a:accent2>
        <a:accent3>
          <a:srgbClr val="AEBEE9"/>
        </a:accent3>
        <a:accent4>
          <a:srgbClr val="DADADA"/>
        </a:accent4>
        <a:accent5>
          <a:srgbClr val="F1D6BC"/>
        </a:accent5>
        <a:accent6>
          <a:srgbClr val="5DB293"/>
        </a:accent6>
        <a:hlink>
          <a:srgbClr val="3B98CB"/>
        </a:hlink>
        <a:folHlink>
          <a:srgbClr val="F4867A"/>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2234</Words>
  <Application>Microsoft Office PowerPoint</Application>
  <PresentationFormat>Widescreen</PresentationFormat>
  <Paragraphs>364</Paragraphs>
  <Slides>45</Slides>
  <Notes>16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45</vt:i4>
      </vt:variant>
    </vt:vector>
  </HeadingPairs>
  <TitlesOfParts>
    <vt:vector size="56" baseType="lpstr">
      <vt:lpstr>Aparajita</vt:lpstr>
      <vt:lpstr>Arial</vt:lpstr>
      <vt:lpstr>Calibri</vt:lpstr>
      <vt:lpstr>Calibri Light</vt:lpstr>
      <vt:lpstr>Times</vt:lpstr>
      <vt:lpstr>Times New Roman</vt:lpstr>
      <vt:lpstr>Wingdings</vt:lpstr>
      <vt:lpstr>Office Theme</vt:lpstr>
      <vt:lpstr>Presentation</vt:lpstr>
      <vt:lpstr>Equation</vt:lpstr>
      <vt:lpstr>VISIO</vt:lpstr>
      <vt:lpstr>Gates</vt:lpstr>
      <vt:lpstr>NOT Gate</vt:lpstr>
      <vt:lpstr>AND Gate</vt:lpstr>
      <vt:lpstr>OR Gate</vt:lpstr>
      <vt:lpstr>NAND Gate</vt:lpstr>
      <vt:lpstr>NOR Gate</vt:lpstr>
      <vt:lpstr>EX-OR Gate</vt:lpstr>
      <vt:lpstr>EX-NOR Gate</vt:lpstr>
      <vt:lpstr>Review of Gate Processing</vt:lpstr>
      <vt:lpstr>Properties of Boolean Algebra</vt:lpstr>
      <vt:lpstr>Simplification Goals</vt:lpstr>
      <vt:lpstr>Minimization Methods</vt:lpstr>
      <vt:lpstr>Standard SOP and POS form</vt:lpstr>
      <vt:lpstr>Standard SOP form</vt:lpstr>
      <vt:lpstr>Standard POS form</vt:lpstr>
      <vt:lpstr>Why Standard SOP and POS forms?</vt:lpstr>
      <vt:lpstr>Minterms and Maxterms &amp; Binary representations</vt:lpstr>
      <vt:lpstr>SOP-POS Conversion</vt:lpstr>
      <vt:lpstr>SOP-POS Conversion</vt:lpstr>
      <vt:lpstr>Boolean Expressions and Truth Tables</vt:lpstr>
      <vt:lpstr>SOP-Truth Table Conversion</vt:lpstr>
      <vt:lpstr>POS-Truth Table Conversion</vt:lpstr>
      <vt:lpstr>What is minimization?</vt:lpstr>
      <vt:lpstr>Karnaugh Maps (K-Maps)</vt:lpstr>
      <vt:lpstr>Rules to obtain the most simplified expression</vt:lpstr>
      <vt:lpstr>Three-Variable K-Maps</vt:lpstr>
      <vt:lpstr>Four-Variable K-Maps</vt:lpstr>
      <vt:lpstr>Four-Variable K-Maps</vt:lpstr>
      <vt:lpstr>Design of combinational digital circuits</vt:lpstr>
      <vt:lpstr>Design of combinational digital circuits</vt:lpstr>
      <vt:lpstr>Don’t Care Conditions</vt:lpstr>
      <vt:lpstr>Don’t Care Conditions</vt:lpstr>
      <vt:lpstr>Design the SOP and POS  expression for the function </vt:lpstr>
      <vt:lpstr>Let’s Use a K-Map</vt:lpstr>
      <vt:lpstr>Let’s Use a K-Map</vt:lpstr>
      <vt:lpstr>The SOP Expression</vt:lpstr>
      <vt:lpstr>What about the POS Expression?</vt:lpstr>
      <vt:lpstr>The POS Expression</vt:lpstr>
      <vt:lpstr>Use K-maps to find the  SOP and POS  expression for the function </vt:lpstr>
      <vt:lpstr>Let’s map the expression to the K-Map</vt:lpstr>
      <vt:lpstr>Let’s map the expression to the K-Map</vt:lpstr>
      <vt:lpstr>Let’s map the expression to the K-Map</vt:lpstr>
      <vt:lpstr>The SOP Expression</vt:lpstr>
      <vt:lpstr>What about the POS Expression?</vt:lpstr>
      <vt:lpstr>The POS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Gates</dc:title>
  <dc:creator>Ravi Kumar Pathak</dc:creator>
  <cp:lastModifiedBy>Ravi Kumar Pathak</cp:lastModifiedBy>
  <cp:revision>5</cp:revision>
  <dcterms:created xsi:type="dcterms:W3CDTF">2022-04-19T08:12:45Z</dcterms:created>
  <dcterms:modified xsi:type="dcterms:W3CDTF">2022-04-21T10:05:44Z</dcterms:modified>
</cp:coreProperties>
</file>