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2" r:id="rId5"/>
    <p:sldId id="259" r:id="rId6"/>
    <p:sldId id="260" r:id="rId7"/>
    <p:sldId id="264" r:id="rId8"/>
    <p:sldId id="26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28945E2-A852-4518-A06C-E35396FB584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125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35111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9777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17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218993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276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2675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5654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713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001754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65055-8555-4BA5-BB57-325BB53B26A4}"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8945E2-A852-4518-A06C-E35396FB584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3273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65055-8555-4BA5-BB57-325BB53B26A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302043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B65055-8555-4BA5-BB57-325BB53B26A4}"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8945E2-A852-4518-A06C-E35396FB584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153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B65055-8555-4BA5-BB57-325BB53B26A4}"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8945E2-A852-4518-A06C-E35396FB584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575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65055-8555-4BA5-BB57-325BB53B26A4}"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280643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39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65055-8555-4BA5-BB57-325BB53B26A4}"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8945E2-A852-4518-A06C-E35396FB5848}" type="slidenum">
              <a:rPr lang="en-IN" smtClean="0"/>
              <a:t>‹#›</a:t>
            </a:fld>
            <a:endParaRPr lang="en-IN"/>
          </a:p>
        </p:txBody>
      </p:sp>
    </p:spTree>
    <p:extLst>
      <p:ext uri="{BB962C8B-B14F-4D97-AF65-F5344CB8AC3E}">
        <p14:creationId xmlns:p14="http://schemas.microsoft.com/office/powerpoint/2010/main" val="141535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B65055-8555-4BA5-BB57-325BB53B26A4}" type="datetimeFigureOut">
              <a:rPr lang="en-IN" smtClean="0"/>
              <a:t>27-09-2023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8945E2-A852-4518-A06C-E35396FB5848}" type="slidenum">
              <a:rPr lang="en-IN" smtClean="0"/>
              <a:t>‹#›</a:t>
            </a:fld>
            <a:endParaRPr lang="en-IN"/>
          </a:p>
        </p:txBody>
      </p:sp>
    </p:spTree>
    <p:extLst>
      <p:ext uri="{BB962C8B-B14F-4D97-AF65-F5344CB8AC3E}">
        <p14:creationId xmlns:p14="http://schemas.microsoft.com/office/powerpoint/2010/main" val="21396264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BDE593-AFE5-F0D5-5D0C-D761DBC9B69A}"/>
              </a:ext>
            </a:extLst>
          </p:cNvPr>
          <p:cNvSpPr txBox="1"/>
          <p:nvPr/>
        </p:nvSpPr>
        <p:spPr>
          <a:xfrm>
            <a:off x="2968487" y="1749288"/>
            <a:ext cx="6255026" cy="1323439"/>
          </a:xfrm>
          <a:prstGeom prst="rect">
            <a:avLst/>
          </a:prstGeom>
          <a:noFill/>
        </p:spPr>
        <p:txBody>
          <a:bodyPr wrap="square" rtlCol="0">
            <a:spAutoFit/>
          </a:bodyPr>
          <a:lstStyle/>
          <a:p>
            <a:pPr algn="ctr"/>
            <a:r>
              <a:rPr lang="en-US" sz="4000" dirty="0">
                <a:latin typeface="Algerian" panose="04020705040A02060702" pitchFamily="82" charset="0"/>
              </a:rPr>
              <a:t>AI-BASED DIABETES PREDICTION SYSTEM</a:t>
            </a:r>
            <a:endParaRPr lang="en-IN" sz="4000" dirty="0">
              <a:latin typeface="Algerian" panose="04020705040A02060702" pitchFamily="82" charset="0"/>
            </a:endParaRPr>
          </a:p>
        </p:txBody>
      </p:sp>
      <p:sp>
        <p:nvSpPr>
          <p:cNvPr id="5" name="TextBox 4">
            <a:extLst>
              <a:ext uri="{FF2B5EF4-FFF2-40B4-BE49-F238E27FC236}">
                <a16:creationId xmlns:a16="http://schemas.microsoft.com/office/drawing/2014/main" id="{C9270B3B-3A06-EFC8-E793-8267D2A480FD}"/>
              </a:ext>
            </a:extLst>
          </p:cNvPr>
          <p:cNvSpPr txBox="1"/>
          <p:nvPr/>
        </p:nvSpPr>
        <p:spPr>
          <a:xfrm>
            <a:off x="2968487" y="3516917"/>
            <a:ext cx="6255026" cy="1754326"/>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SUBMITTED BY</a:t>
            </a:r>
          </a:p>
          <a:p>
            <a:pPr algn="ctr"/>
            <a:r>
              <a:rPr lang="en-US" b="1" dirty="0"/>
              <a:t> </a:t>
            </a:r>
          </a:p>
          <a:p>
            <a:pPr algn="ctr"/>
            <a:r>
              <a:rPr lang="en-US" dirty="0">
                <a:latin typeface="Arial" panose="020B0604020202020204" pitchFamily="34" charset="0"/>
                <a:cs typeface="Arial" panose="020B0604020202020204" pitchFamily="34" charset="0"/>
              </a:rPr>
              <a:t>RAVINDHAR G - 710021106314</a:t>
            </a:r>
          </a:p>
          <a:p>
            <a:pPr algn="ctr"/>
            <a:r>
              <a:rPr lang="en-US" dirty="0">
                <a:latin typeface="Arial" panose="020B0604020202020204" pitchFamily="34" charset="0"/>
                <a:cs typeface="Arial" panose="020B0604020202020204" pitchFamily="34" charset="0"/>
              </a:rPr>
              <a:t>DEPARTMENT  OF ELECTRONICS AND COMMUNICATION ENGINEERING</a:t>
            </a:r>
          </a:p>
          <a:p>
            <a:pPr algn="ctr"/>
            <a:r>
              <a:rPr lang="en-US" dirty="0">
                <a:latin typeface="Arial" panose="020B0604020202020204" pitchFamily="34" charset="0"/>
                <a:cs typeface="Arial" panose="020B0604020202020204" pitchFamily="34" charset="0"/>
              </a:rPr>
              <a:t>ANNA UNIVERSITY REGIONAL CAMPUS COIMBATORE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779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0BA54-C26D-D360-6AE5-2A4F2EEC98B2}"/>
              </a:ext>
            </a:extLst>
          </p:cNvPr>
          <p:cNvSpPr txBox="1"/>
          <p:nvPr/>
        </p:nvSpPr>
        <p:spPr>
          <a:xfrm>
            <a:off x="3985709" y="1338469"/>
            <a:ext cx="4220579"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PROBLEM STATEMENT</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527753E-75C4-EBB6-59B8-FDBB96280C88}"/>
              </a:ext>
            </a:extLst>
          </p:cNvPr>
          <p:cNvSpPr txBox="1"/>
          <p:nvPr/>
        </p:nvSpPr>
        <p:spPr>
          <a:xfrm>
            <a:off x="1987823" y="2459504"/>
            <a:ext cx="8216349" cy="2246769"/>
          </a:xfrm>
          <a:prstGeom prst="rect">
            <a:avLst/>
          </a:prstGeom>
          <a:noFill/>
        </p:spPr>
        <p:txBody>
          <a:bodyPr wrap="square" rtlCol="0">
            <a:spAutoFit/>
          </a:bodyPr>
          <a:lstStyle/>
          <a:p>
            <a:pPr algn="just"/>
            <a:r>
              <a:rPr lang="en-US" sz="2000" b="0" i="0" dirty="0">
                <a:effectLst/>
                <a:latin typeface="Arial" panose="020B0604020202020204" pitchFamily="34" charset="0"/>
                <a:cs typeface="Arial" panose="020B0604020202020204" pitchFamily="34" charset="0"/>
              </a:rPr>
              <a:t>The problem at hand is the growing prevalence of diabetes, a chronic disease with serious health consequences. Traditional methods of diabetes diagnosis often occur late in the disease's progression, leading to inadequate management and increased healthcare costs. To address this issue, we propose the development of an AI-based diabetes prediction system that can accurately identify individuals at risk of diabetes at an early stage.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395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4C04A-A02D-6FE3-21D6-BC83E6E61CE9}"/>
              </a:ext>
            </a:extLst>
          </p:cNvPr>
          <p:cNvSpPr txBox="1"/>
          <p:nvPr/>
        </p:nvSpPr>
        <p:spPr>
          <a:xfrm>
            <a:off x="2663687" y="79513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809B378-8F82-38A2-162B-496DF56EAF7B}"/>
              </a:ext>
            </a:extLst>
          </p:cNvPr>
          <p:cNvSpPr txBox="1"/>
          <p:nvPr/>
        </p:nvSpPr>
        <p:spPr>
          <a:xfrm>
            <a:off x="1484243" y="1716397"/>
            <a:ext cx="9223513" cy="3547446"/>
          </a:xfrm>
          <a:prstGeom prst="rect">
            <a:avLst/>
          </a:prstGeom>
          <a:noFill/>
        </p:spPr>
        <p:txBody>
          <a:bodyPr wrap="square" rtlCol="0">
            <a:spAutoFit/>
          </a:bodyPr>
          <a:lstStyle/>
          <a:p>
            <a:pPr>
              <a:lnSpc>
                <a:spcPct val="107000"/>
              </a:lnSpc>
              <a:spcAft>
                <a:spcPts val="800"/>
              </a:spcAft>
            </a:pPr>
            <a:r>
              <a:rPr lang="en-IN" sz="1800" b="1" kern="100" dirty="0">
                <a:effectLst/>
                <a:latin typeface="Arial" panose="020B0604020202020204" pitchFamily="34" charset="0"/>
                <a:ea typeface="Calibri" panose="020F0502020204030204" pitchFamily="34" charset="0"/>
                <a:cs typeface="Arial" panose="020B0604020202020204" pitchFamily="34" charset="0"/>
              </a:rPr>
              <a:t>1.Problem Definition:</a:t>
            </a: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Arial" panose="020B0604020202020204" pitchFamily="34" charset="0"/>
              </a:rPr>
              <a:t>Identify the need for early diabetes prediction and personalized intervention to reduce the burden of the disease.</a:t>
            </a: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Arial" panose="020B0604020202020204" pitchFamily="34" charset="0"/>
              </a:rPr>
              <a:t>Understand the target user groups, including patients, healthcare providers, and caregivers.</a:t>
            </a:r>
          </a:p>
          <a:p>
            <a:pPr>
              <a:lnSpc>
                <a:spcPct val="107000"/>
              </a:lnSpc>
              <a:spcAft>
                <a:spcPts val="800"/>
              </a:spcAft>
            </a:pPr>
            <a:r>
              <a:rPr lang="en-IN" sz="1800" b="1" kern="100" dirty="0">
                <a:effectLst/>
                <a:latin typeface="Arial" panose="020B0604020202020204" pitchFamily="34" charset="0"/>
                <a:ea typeface="Calibri" panose="020F0502020204030204" pitchFamily="34" charset="0"/>
                <a:cs typeface="Arial" panose="020B0604020202020204" pitchFamily="34" charset="0"/>
              </a:rPr>
              <a:t>2.Empathize:</a:t>
            </a: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Arial" panose="020B0604020202020204" pitchFamily="34" charset="0"/>
              </a:rPr>
              <a:t>Conduct user interviews and surveys to gather insights into the challenges faced by individuals at risk of diabetes.</a:t>
            </a: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Arial" panose="020B0604020202020204" pitchFamily="34" charset="0"/>
              </a:rPr>
              <a:t>Understand the existing healthcare system and its limitations in diabetes management.</a:t>
            </a:r>
          </a:p>
        </p:txBody>
      </p:sp>
    </p:spTree>
    <p:extLst>
      <p:ext uri="{BB962C8B-B14F-4D97-AF65-F5344CB8AC3E}">
        <p14:creationId xmlns:p14="http://schemas.microsoft.com/office/powerpoint/2010/main" val="256182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E3104A-7BD3-890C-4FAA-CE4F6F8D681B}"/>
              </a:ext>
            </a:extLst>
          </p:cNvPr>
          <p:cNvSpPr txBox="1"/>
          <p:nvPr/>
        </p:nvSpPr>
        <p:spPr>
          <a:xfrm>
            <a:off x="2663687" y="79513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257D243-515A-4149-0E41-17585D11360E}"/>
              </a:ext>
            </a:extLst>
          </p:cNvPr>
          <p:cNvSpPr txBox="1"/>
          <p:nvPr/>
        </p:nvSpPr>
        <p:spPr>
          <a:xfrm>
            <a:off x="1484243" y="1716397"/>
            <a:ext cx="9223513" cy="3656578"/>
          </a:xfrm>
          <a:prstGeom prst="rect">
            <a:avLst/>
          </a:prstGeom>
          <a:noFill/>
        </p:spPr>
        <p:txBody>
          <a:bodyPr wrap="square" rtlCol="0">
            <a:spAutoFit/>
          </a:bodyPr>
          <a:lstStyle/>
          <a:p>
            <a:pPr>
              <a:lnSpc>
                <a:spcPct val="107000"/>
              </a:lnSpc>
              <a:spcAft>
                <a:spcPts val="800"/>
              </a:spcAf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3.Ideation:</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Times New Roman" panose="02020603050405020304" pitchFamily="18" charset="0"/>
              </a:rPr>
              <a:t>Brainstorm potential AI-driven solutions, considering data sources, algorithms, and user interfaces.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Times New Roman" panose="02020603050405020304" pitchFamily="18" charset="0"/>
              </a:rPr>
              <a:t>Explore technologies like machine learning, deep learning, and natural language processing for data analysis and prediction.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kern="1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4.Prototyping:</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Times New Roman" panose="02020603050405020304" pitchFamily="18" charset="0"/>
              </a:rPr>
              <a:t>Develop a prototype of the diabetes prediction system, focusing on a user-friendly interface and data integration.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Times New Roman" panose="02020603050405020304" pitchFamily="18" charset="0"/>
              </a:rPr>
              <a:t>Create </a:t>
            </a:r>
            <a:r>
              <a:rPr lang="en-IN" kern="100" dirty="0" err="1">
                <a:effectLst/>
                <a:latin typeface="Arial" panose="020B0604020202020204" pitchFamily="34" charset="0"/>
                <a:ea typeface="Calibri" panose="020F0502020204030204" pitchFamily="34" charset="0"/>
                <a:cs typeface="Times New Roman" panose="02020603050405020304" pitchFamily="18" charset="0"/>
              </a:rPr>
              <a:t>mockups</a:t>
            </a:r>
            <a:r>
              <a:rPr lang="en-IN" kern="100" dirty="0">
                <a:effectLst/>
                <a:latin typeface="Arial" panose="020B0604020202020204" pitchFamily="34" charset="0"/>
                <a:ea typeface="Calibri" panose="020F0502020204030204" pitchFamily="34" charset="0"/>
                <a:cs typeface="Times New Roman" panose="02020603050405020304" pitchFamily="18" charset="0"/>
              </a:rPr>
              <a:t> and wireframes to visualize the user experience.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139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A39D53-7EDB-9A5B-2158-FFC42E3D8A88}"/>
              </a:ext>
            </a:extLst>
          </p:cNvPr>
          <p:cNvSpPr txBox="1"/>
          <p:nvPr/>
        </p:nvSpPr>
        <p:spPr>
          <a:xfrm>
            <a:off x="2663687" y="79513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75F1026-E115-D5A9-DB20-3768E8AA145A}"/>
              </a:ext>
            </a:extLst>
          </p:cNvPr>
          <p:cNvSpPr txBox="1"/>
          <p:nvPr/>
        </p:nvSpPr>
        <p:spPr>
          <a:xfrm>
            <a:off x="1484243" y="1716397"/>
            <a:ext cx="9223513" cy="3656578"/>
          </a:xfrm>
          <a:prstGeom prst="rect">
            <a:avLst/>
          </a:prstGeom>
          <a:noFill/>
        </p:spPr>
        <p:txBody>
          <a:bodyPr wrap="square" rtlCol="0">
            <a:spAutoFit/>
          </a:bodyPr>
          <a:lstStyle/>
          <a:p>
            <a:pPr>
              <a:lnSpc>
                <a:spcPct val="107000"/>
              </a:lnSpc>
              <a:spcAft>
                <a:spcPts val="800"/>
              </a:spcAft>
            </a:pPr>
            <a:r>
              <a:rPr lang="en-IN" sz="1800" b="1" kern="100" dirty="0">
                <a:effectLst/>
                <a:latin typeface="Arial" panose="020B0604020202020204" pitchFamily="34" charset="0"/>
                <a:ea typeface="Calibri" panose="020F0502020204030204" pitchFamily="34" charset="0"/>
                <a:cs typeface="Arial" panose="020B0604020202020204" pitchFamily="34" charset="0"/>
              </a:rPr>
              <a:t>5.Testing:</a:t>
            </a: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Arial" panose="020B0604020202020204" pitchFamily="34" charset="0"/>
              </a:rPr>
              <a:t> Gather feedback from potential users and healthcare professionals on the prototype.</a:t>
            </a: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Arial" panose="020B0604020202020204" pitchFamily="34" charset="0"/>
              </a:rPr>
              <a:t>Iterate on the design based on user feedback to improve usability and functionality.</a:t>
            </a:r>
          </a:p>
          <a:p>
            <a:pPr>
              <a:lnSpc>
                <a:spcPct val="107000"/>
              </a:lnSpc>
              <a:spcAft>
                <a:spcPts val="800"/>
              </a:spcAft>
            </a:pPr>
            <a:endParaRPr lang="en-IN" sz="1800" b="1" kern="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b="1" kern="100" dirty="0">
                <a:effectLst/>
                <a:latin typeface="Arial" panose="020B0604020202020204" pitchFamily="34" charset="0"/>
                <a:ea typeface="Calibri" panose="020F0502020204030204" pitchFamily="34" charset="0"/>
                <a:cs typeface="Arial" panose="020B0604020202020204" pitchFamily="34" charset="0"/>
              </a:rPr>
              <a:t>6.Implementation:</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Arial" panose="020B0604020202020204" pitchFamily="34" charset="0"/>
              </a:rPr>
              <a:t>Develop the AI algorithms for diabetes prediction, considering features like blood glucose levels, medical history, lifestyle data, and genetic factors.</a:t>
            </a: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Arial" panose="020B0604020202020204" pitchFamily="34" charset="0"/>
              </a:rPr>
              <a:t>Build a secure and scalable infrastructure to handle large volumes of data.</a:t>
            </a:r>
          </a:p>
        </p:txBody>
      </p:sp>
    </p:spTree>
    <p:extLst>
      <p:ext uri="{BB962C8B-B14F-4D97-AF65-F5344CB8AC3E}">
        <p14:creationId xmlns:p14="http://schemas.microsoft.com/office/powerpoint/2010/main" val="214148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18032A-DFB1-B019-1421-000F8FCAA37C}"/>
              </a:ext>
            </a:extLst>
          </p:cNvPr>
          <p:cNvSpPr txBox="1"/>
          <p:nvPr/>
        </p:nvSpPr>
        <p:spPr>
          <a:xfrm>
            <a:off x="2663687" y="795132"/>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DESIGN THINKING APPROACH</a:t>
            </a:r>
            <a:endParaRPr lang="en-IN"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C93FB8F-12FA-950F-DF13-3B206D70F291}"/>
              </a:ext>
            </a:extLst>
          </p:cNvPr>
          <p:cNvSpPr txBox="1"/>
          <p:nvPr/>
        </p:nvSpPr>
        <p:spPr>
          <a:xfrm>
            <a:off x="1590261" y="2551284"/>
            <a:ext cx="9223513" cy="2156809"/>
          </a:xfrm>
          <a:prstGeom prst="rect">
            <a:avLst/>
          </a:prstGeom>
          <a:noFill/>
        </p:spPr>
        <p:txBody>
          <a:bodyPr wrap="square" rtlCol="0">
            <a:spAutoFit/>
          </a:bodyPr>
          <a:lstStyle/>
          <a:p>
            <a:pPr>
              <a:lnSpc>
                <a:spcPct val="107000"/>
              </a:lnSpc>
              <a:spcAft>
                <a:spcPts val="800"/>
              </a:spcAft>
            </a:pPr>
            <a:r>
              <a:rPr lang="en-IN" sz="1800" b="1" kern="100" dirty="0">
                <a:effectLst/>
                <a:latin typeface="Arial" panose="020B0604020202020204" pitchFamily="34" charset="0"/>
                <a:ea typeface="Calibri" panose="020F0502020204030204" pitchFamily="34" charset="0"/>
                <a:cs typeface="Arial" panose="020B0604020202020204" pitchFamily="34" charset="0"/>
              </a:rPr>
              <a:t>7. Evaluate:</a:t>
            </a: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Arial" panose="020B0604020202020204" pitchFamily="34" charset="0"/>
              </a:rPr>
              <a:t> Monitor system performance: Continuously assess the AI model's accuracy and update it as needed.</a:t>
            </a:r>
          </a:p>
          <a:p>
            <a:pPr marL="1200150" lvl="2" indent="-285750">
              <a:lnSpc>
                <a:spcPct val="107000"/>
              </a:lnSpc>
              <a:spcAft>
                <a:spcPts val="800"/>
              </a:spcAft>
              <a:buFont typeface="Arial" panose="020B0604020202020204" pitchFamily="34" charset="0"/>
              <a:buChar char="•"/>
            </a:pPr>
            <a:r>
              <a:rPr lang="en-IN" kern="100" dirty="0">
                <a:effectLst/>
                <a:latin typeface="Arial" panose="020B0604020202020204" pitchFamily="34" charset="0"/>
                <a:ea typeface="Calibri" panose="020F0502020204030204" pitchFamily="34" charset="0"/>
                <a:cs typeface="Arial" panose="020B0604020202020204" pitchFamily="34" charset="0"/>
              </a:rPr>
              <a:t>Gather feedback: Seek feedback from users and healthcare providers to make improvements.</a:t>
            </a:r>
          </a:p>
          <a:p>
            <a:pPr>
              <a:lnSpc>
                <a:spcPct val="107000"/>
              </a:lnSpc>
              <a:spcAft>
                <a:spcPts val="800"/>
              </a:spcAft>
            </a:pPr>
            <a:endParaRPr lang="en-IN"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0031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61B368-6860-9FB6-DF19-996781BEC8B9}"/>
              </a:ext>
            </a:extLst>
          </p:cNvPr>
          <p:cNvSpPr txBox="1"/>
          <p:nvPr/>
        </p:nvSpPr>
        <p:spPr>
          <a:xfrm>
            <a:off x="2663686" y="898984"/>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D81C5B7-6F87-E337-25EC-4D468B8C86A5}"/>
              </a:ext>
            </a:extLst>
          </p:cNvPr>
          <p:cNvPicPr>
            <a:picLocks noChangeAspect="1"/>
          </p:cNvPicPr>
          <p:nvPr/>
        </p:nvPicPr>
        <p:blipFill rotWithShape="1">
          <a:blip r:embed="rId2">
            <a:extLst>
              <a:ext uri="{28A0092B-C50C-407E-A947-70E740481C1C}">
                <a14:useLocalDpi xmlns:a14="http://schemas.microsoft.com/office/drawing/2010/main" val="0"/>
              </a:ext>
            </a:extLst>
          </a:blip>
          <a:srcRect l="24080" t="3097" r="30863" b="1884"/>
          <a:stretch/>
        </p:blipFill>
        <p:spPr>
          <a:xfrm>
            <a:off x="3803374" y="1577007"/>
            <a:ext cx="4585252" cy="4585253"/>
          </a:xfrm>
          <a:prstGeom prst="rect">
            <a:avLst/>
          </a:prstGeom>
        </p:spPr>
      </p:pic>
      <p:sp>
        <p:nvSpPr>
          <p:cNvPr id="7" name="TextBox 6">
            <a:extLst>
              <a:ext uri="{FF2B5EF4-FFF2-40B4-BE49-F238E27FC236}">
                <a16:creationId xmlns:a16="http://schemas.microsoft.com/office/drawing/2014/main" id="{1DBD3176-8A33-86AD-A8C1-8B14D61622BB}"/>
              </a:ext>
            </a:extLst>
          </p:cNvPr>
          <p:cNvSpPr txBox="1"/>
          <p:nvPr/>
        </p:nvSpPr>
        <p:spPr>
          <a:xfrm>
            <a:off x="5155095" y="2027581"/>
            <a:ext cx="2080591" cy="369332"/>
          </a:xfrm>
          <a:prstGeom prst="rect">
            <a:avLst/>
          </a:prstGeom>
          <a:noFill/>
        </p:spPr>
        <p:txBody>
          <a:bodyPr wrap="square" rtlCol="0">
            <a:spAutoFit/>
          </a:bodyPr>
          <a:lstStyle/>
          <a:p>
            <a:r>
              <a:rPr lang="en-US" b="1" dirty="0"/>
              <a:t>DATA SOURCE</a:t>
            </a:r>
            <a:endParaRPr lang="en-IN" b="1" dirty="0"/>
          </a:p>
        </p:txBody>
      </p:sp>
      <p:sp>
        <p:nvSpPr>
          <p:cNvPr id="8" name="TextBox 7">
            <a:extLst>
              <a:ext uri="{FF2B5EF4-FFF2-40B4-BE49-F238E27FC236}">
                <a16:creationId xmlns:a16="http://schemas.microsoft.com/office/drawing/2014/main" id="{97BFFB25-C443-6750-0151-B5FB62C6ACBC}"/>
              </a:ext>
            </a:extLst>
          </p:cNvPr>
          <p:cNvSpPr txBox="1"/>
          <p:nvPr/>
        </p:nvSpPr>
        <p:spPr>
          <a:xfrm>
            <a:off x="5002695" y="2981712"/>
            <a:ext cx="2186608" cy="646331"/>
          </a:xfrm>
          <a:prstGeom prst="rect">
            <a:avLst/>
          </a:prstGeom>
          <a:noFill/>
        </p:spPr>
        <p:txBody>
          <a:bodyPr wrap="square" rtlCol="0">
            <a:spAutoFit/>
          </a:bodyPr>
          <a:lstStyle/>
          <a:p>
            <a:pPr algn="ctr"/>
            <a:r>
              <a:rPr lang="en-US" b="1" dirty="0"/>
              <a:t>DATA PREPROCESSING</a:t>
            </a:r>
            <a:endParaRPr lang="en-IN" b="1" dirty="0"/>
          </a:p>
        </p:txBody>
      </p:sp>
      <p:sp>
        <p:nvSpPr>
          <p:cNvPr id="9" name="TextBox 8">
            <a:extLst>
              <a:ext uri="{FF2B5EF4-FFF2-40B4-BE49-F238E27FC236}">
                <a16:creationId xmlns:a16="http://schemas.microsoft.com/office/drawing/2014/main" id="{A087D596-65EC-0EA4-0D97-94FFEAEB7B5F}"/>
              </a:ext>
            </a:extLst>
          </p:cNvPr>
          <p:cNvSpPr txBox="1"/>
          <p:nvPr/>
        </p:nvSpPr>
        <p:spPr>
          <a:xfrm>
            <a:off x="5307495" y="4212842"/>
            <a:ext cx="2186608" cy="369332"/>
          </a:xfrm>
          <a:prstGeom prst="rect">
            <a:avLst/>
          </a:prstGeom>
          <a:noFill/>
        </p:spPr>
        <p:txBody>
          <a:bodyPr wrap="square" rtlCol="0">
            <a:spAutoFit/>
          </a:bodyPr>
          <a:lstStyle/>
          <a:p>
            <a:r>
              <a:rPr lang="en-US" b="1" dirty="0"/>
              <a:t>AI MODEL</a:t>
            </a:r>
            <a:endParaRPr lang="en-IN" b="1" dirty="0"/>
          </a:p>
        </p:txBody>
      </p:sp>
      <p:sp>
        <p:nvSpPr>
          <p:cNvPr id="10" name="TextBox 9">
            <a:extLst>
              <a:ext uri="{FF2B5EF4-FFF2-40B4-BE49-F238E27FC236}">
                <a16:creationId xmlns:a16="http://schemas.microsoft.com/office/drawing/2014/main" id="{D4813882-0747-66D5-78DD-706656F2CB5F}"/>
              </a:ext>
            </a:extLst>
          </p:cNvPr>
          <p:cNvSpPr txBox="1"/>
          <p:nvPr/>
        </p:nvSpPr>
        <p:spPr>
          <a:xfrm>
            <a:off x="5002695" y="5138053"/>
            <a:ext cx="2186608" cy="646331"/>
          </a:xfrm>
          <a:prstGeom prst="rect">
            <a:avLst/>
          </a:prstGeom>
          <a:noFill/>
        </p:spPr>
        <p:txBody>
          <a:bodyPr wrap="square" rtlCol="0">
            <a:spAutoFit/>
          </a:bodyPr>
          <a:lstStyle/>
          <a:p>
            <a:pPr algn="ctr"/>
            <a:r>
              <a:rPr lang="en-US" b="1" dirty="0"/>
              <a:t>USER INTERFACE</a:t>
            </a:r>
            <a:endParaRPr lang="en-IN" b="1" dirty="0"/>
          </a:p>
        </p:txBody>
      </p:sp>
    </p:spTree>
    <p:extLst>
      <p:ext uri="{BB962C8B-B14F-4D97-AF65-F5344CB8AC3E}">
        <p14:creationId xmlns:p14="http://schemas.microsoft.com/office/powerpoint/2010/main" val="145167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1813E2-CED9-16FE-E5F0-57E39FCC7554}"/>
              </a:ext>
            </a:extLst>
          </p:cNvPr>
          <p:cNvSpPr txBox="1"/>
          <p:nvPr/>
        </p:nvSpPr>
        <p:spPr>
          <a:xfrm>
            <a:off x="2663686" y="898984"/>
            <a:ext cx="6864626"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SYSTEM ARCHITECTURE</a:t>
            </a:r>
            <a:endParaRPr lang="en-IN" sz="2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37878E-6C79-2E07-ABA8-2E00C1CF0C85}"/>
              </a:ext>
            </a:extLst>
          </p:cNvPr>
          <p:cNvSpPr txBox="1"/>
          <p:nvPr/>
        </p:nvSpPr>
        <p:spPr>
          <a:xfrm>
            <a:off x="1484243" y="1809162"/>
            <a:ext cx="9223513" cy="3888244"/>
          </a:xfrm>
          <a:prstGeom prst="rect">
            <a:avLst/>
          </a:prstGeom>
          <a:noFill/>
        </p:spPr>
        <p:txBody>
          <a:bodyPr wrap="square" rtlCol="0">
            <a:spAutoFit/>
          </a:bodyPr>
          <a:lstStyle/>
          <a:p>
            <a:pPr algn="just">
              <a:spcAft>
                <a:spcPts val="800"/>
              </a:spcAft>
            </a:pPr>
            <a:r>
              <a:rPr lang="en-IN" sz="2000" b="1" kern="100" dirty="0">
                <a:effectLst/>
                <a:latin typeface="Arial" panose="020B0604020202020204" pitchFamily="34" charset="0"/>
                <a:ea typeface="Calibri" panose="020F0502020204030204" pitchFamily="34" charset="0"/>
                <a:cs typeface="Arial" panose="020B0604020202020204" pitchFamily="34" charset="0"/>
              </a:rPr>
              <a:t>Data Sources:</a:t>
            </a:r>
            <a:r>
              <a:rPr lang="en-IN" sz="2000" kern="100" dirty="0">
                <a:effectLst/>
                <a:latin typeface="Arial" panose="020B0604020202020204" pitchFamily="34" charset="0"/>
                <a:ea typeface="Calibri" panose="020F0502020204030204" pitchFamily="34" charset="0"/>
                <a:cs typeface="Arial" panose="020B0604020202020204" pitchFamily="34" charset="0"/>
              </a:rPr>
              <a:t> This is where the system collects data from various sources, such as medical records, lifestyle data, and patient demographics.</a:t>
            </a:r>
          </a:p>
          <a:p>
            <a:pPr algn="just">
              <a:spcAft>
                <a:spcPts val="800"/>
              </a:spcAft>
            </a:pPr>
            <a:r>
              <a:rPr lang="en-IN" sz="2000" b="1" kern="100" dirty="0">
                <a:effectLst/>
                <a:latin typeface="Arial" panose="020B0604020202020204" pitchFamily="34" charset="0"/>
                <a:ea typeface="Calibri" panose="020F0502020204030204" pitchFamily="34" charset="0"/>
                <a:cs typeface="Arial" panose="020B0604020202020204" pitchFamily="34" charset="0"/>
              </a:rPr>
              <a:t>Data Preprocessing:</a:t>
            </a:r>
            <a:r>
              <a:rPr lang="en-IN" sz="2000" kern="100" dirty="0">
                <a:effectLst/>
                <a:latin typeface="Arial" panose="020B0604020202020204" pitchFamily="34" charset="0"/>
                <a:ea typeface="Calibri" panose="020F0502020204030204" pitchFamily="34" charset="0"/>
                <a:cs typeface="Arial" panose="020B0604020202020204" pitchFamily="34" charset="0"/>
              </a:rPr>
              <a:t> Data preprocessing involves cleaning the data, selecting relevant features, and scaling them to make them suitable for the AI model.</a:t>
            </a:r>
          </a:p>
          <a:p>
            <a:pPr algn="just">
              <a:spcAft>
                <a:spcPts val="800"/>
              </a:spcAft>
            </a:pPr>
            <a:r>
              <a:rPr lang="en-IN" sz="2000" b="1" kern="100" dirty="0">
                <a:effectLst/>
                <a:latin typeface="Arial" panose="020B0604020202020204" pitchFamily="34" charset="0"/>
                <a:ea typeface="Calibri" panose="020F0502020204030204" pitchFamily="34" charset="0"/>
                <a:cs typeface="Arial" panose="020B0604020202020204" pitchFamily="34" charset="0"/>
              </a:rPr>
              <a:t>AI Model: </a:t>
            </a:r>
            <a:r>
              <a:rPr lang="en-IN" sz="2000" kern="100" dirty="0">
                <a:effectLst/>
                <a:latin typeface="Arial" panose="020B0604020202020204" pitchFamily="34" charset="0"/>
                <a:ea typeface="Calibri" panose="020F0502020204030204" pitchFamily="34" charset="0"/>
                <a:cs typeface="Arial" panose="020B0604020202020204" pitchFamily="34" charset="0"/>
              </a:rPr>
              <a:t>The AI model consists of machine learning algorithms that </a:t>
            </a:r>
            <a:r>
              <a:rPr lang="en-IN" sz="2000" kern="100" dirty="0" err="1">
                <a:effectLst/>
                <a:latin typeface="Arial" panose="020B0604020202020204" pitchFamily="34" charset="0"/>
                <a:ea typeface="Calibri" panose="020F0502020204030204" pitchFamily="34" charset="0"/>
                <a:cs typeface="Arial" panose="020B0604020202020204" pitchFamily="34" charset="0"/>
              </a:rPr>
              <a:t>analyze</a:t>
            </a:r>
            <a:r>
              <a:rPr lang="en-IN" sz="2000" kern="100" dirty="0">
                <a:effectLst/>
                <a:latin typeface="Arial" panose="020B0604020202020204" pitchFamily="34" charset="0"/>
                <a:ea typeface="Calibri" panose="020F0502020204030204" pitchFamily="34" charset="0"/>
                <a:cs typeface="Arial" panose="020B0604020202020204" pitchFamily="34" charset="0"/>
              </a:rPr>
              <a:t> the </a:t>
            </a:r>
            <a:r>
              <a:rPr lang="en-IN" sz="2000" kern="100" dirty="0" err="1">
                <a:effectLst/>
                <a:latin typeface="Arial" panose="020B0604020202020204" pitchFamily="34" charset="0"/>
                <a:ea typeface="Calibri" panose="020F0502020204030204" pitchFamily="34" charset="0"/>
                <a:cs typeface="Arial" panose="020B0604020202020204" pitchFamily="34" charset="0"/>
              </a:rPr>
              <a:t>preprocessed</a:t>
            </a:r>
            <a:r>
              <a:rPr lang="en-IN" sz="2000" kern="100" dirty="0">
                <a:effectLst/>
                <a:latin typeface="Arial" panose="020B0604020202020204" pitchFamily="34" charset="0"/>
                <a:ea typeface="Calibri" panose="020F0502020204030204" pitchFamily="34" charset="0"/>
                <a:cs typeface="Arial" panose="020B0604020202020204" pitchFamily="34" charset="0"/>
              </a:rPr>
              <a:t> data to make predictions about diabetes risk.</a:t>
            </a:r>
          </a:p>
          <a:p>
            <a:pPr algn="just">
              <a:spcAft>
                <a:spcPts val="800"/>
              </a:spcAft>
            </a:pPr>
            <a:r>
              <a:rPr lang="en-IN" sz="2000" b="1" kern="100" dirty="0">
                <a:effectLst/>
                <a:latin typeface="Arial" panose="020B0604020202020204" pitchFamily="34" charset="0"/>
                <a:ea typeface="Calibri" panose="020F0502020204030204" pitchFamily="34" charset="0"/>
                <a:cs typeface="Arial" panose="020B0604020202020204" pitchFamily="34" charset="0"/>
              </a:rPr>
              <a:t>User Interface: </a:t>
            </a:r>
            <a:r>
              <a:rPr lang="en-IN" sz="2000" kern="100" dirty="0">
                <a:effectLst/>
                <a:latin typeface="Arial" panose="020B0604020202020204" pitchFamily="34" charset="0"/>
                <a:ea typeface="Calibri" panose="020F0502020204030204" pitchFamily="34" charset="0"/>
                <a:cs typeface="Arial" panose="020B0604020202020204" pitchFamily="34" charset="0"/>
              </a:rPr>
              <a:t>The user interface allows users (patients or healthcare providers) to input relevant data and view the predictions generated by the AI model.</a:t>
            </a:r>
          </a:p>
          <a:p>
            <a:pPr algn="just">
              <a:spcAft>
                <a:spcPts val="800"/>
              </a:spcAft>
            </a:pPr>
            <a:r>
              <a:rPr lang="en-IN" sz="2000" kern="100" dirty="0">
                <a:effectLst/>
                <a:latin typeface="Arial" panose="020B0604020202020204" pitchFamily="34" charset="0"/>
                <a:ea typeface="Calibri" panose="020F0502020204030204" pitchFamily="34" charset="0"/>
                <a:cs typeface="Arial" panose="020B0604020202020204" pitchFamily="34" charset="0"/>
              </a:rPr>
              <a:t>These components work together to create an end-to-end system for diabetes prediction.</a:t>
            </a:r>
          </a:p>
        </p:txBody>
      </p:sp>
    </p:spTree>
    <p:extLst>
      <p:ext uri="{BB962C8B-B14F-4D97-AF65-F5344CB8AC3E}">
        <p14:creationId xmlns:p14="http://schemas.microsoft.com/office/powerpoint/2010/main" val="241191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F80B795-D0D5-D226-9EE8-F8C274BA5162}"/>
              </a:ext>
            </a:extLst>
          </p:cNvPr>
          <p:cNvSpPr txBox="1"/>
          <p:nvPr/>
        </p:nvSpPr>
        <p:spPr>
          <a:xfrm>
            <a:off x="3657600" y="1484244"/>
            <a:ext cx="48768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CONCLUSION</a:t>
            </a:r>
            <a:endParaRPr lang="en-IN" sz="28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51ACDC9-D94A-4336-5FC2-2A842DB0AE7F}"/>
              </a:ext>
            </a:extLst>
          </p:cNvPr>
          <p:cNvSpPr txBox="1"/>
          <p:nvPr/>
        </p:nvSpPr>
        <p:spPr>
          <a:xfrm>
            <a:off x="1626705" y="2661475"/>
            <a:ext cx="8938590" cy="2712281"/>
          </a:xfrm>
          <a:prstGeom prst="rect">
            <a:avLst/>
          </a:prstGeom>
          <a:noFill/>
        </p:spPr>
        <p:txBody>
          <a:bodyPr wrap="square" rtlCol="0">
            <a:spAutoFit/>
          </a:bodyPr>
          <a:lstStyle/>
          <a:p>
            <a:pPr algn="just">
              <a:lnSpc>
                <a:spcPct val="107000"/>
              </a:lnSpc>
              <a:spcAft>
                <a:spcPts val="800"/>
              </a:spcAft>
            </a:pPr>
            <a:r>
              <a:rPr lang="en-IN" sz="2000" kern="100" dirty="0">
                <a:latin typeface="Calibri" panose="020F0502020204030204" pitchFamily="34" charset="0"/>
                <a:ea typeface="Calibri" panose="020F0502020204030204" pitchFamily="34" charset="0"/>
                <a:cs typeface="Times New Roman" panose="02020603050405020304" pitchFamily="18" charset="0"/>
              </a:rPr>
              <a:t>			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he AI-based </a:t>
            </a:r>
            <a:r>
              <a:rPr lang="en-IN" sz="2000" kern="100" dirty="0">
                <a:effectLst/>
                <a:latin typeface="Arial" panose="020B0604020202020204" pitchFamily="34" charset="0"/>
                <a:ea typeface="Calibri" panose="020F0502020204030204" pitchFamily="34" charset="0"/>
                <a:cs typeface="Arial" panose="020B0604020202020204" pitchFamily="34" charset="0"/>
              </a:rPr>
              <a:t>diabetes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prediction system is a proactive solution to the problem of late diabetes diagnosis. By applying a design thinking approach, we have developed a system that leverages advanced AI techniques to predict diabetes risk early, enabling timely interventions and personalized healthcare. This system has the potential to improve the lives of individuals at risk of diabetes and enhance the efficiency of healthcare delivery. Early diagnosis is the key to better managing diabetes and reducing its long-term complications, and our AI system is a step forward in achieving this goal.</a:t>
            </a:r>
          </a:p>
        </p:txBody>
      </p:sp>
    </p:spTree>
    <p:extLst>
      <p:ext uri="{BB962C8B-B14F-4D97-AF65-F5344CB8AC3E}">
        <p14:creationId xmlns:p14="http://schemas.microsoft.com/office/powerpoint/2010/main" val="34942898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73</TotalTime>
  <Words>587</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Algerian</vt:lpstr>
      <vt:lpstr>Arial</vt:lpstr>
      <vt:lpstr>Calibri</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S</dc:creator>
  <cp:lastModifiedBy>Ajay S</cp:lastModifiedBy>
  <cp:revision>2</cp:revision>
  <dcterms:created xsi:type="dcterms:W3CDTF">2023-09-27T06:24:53Z</dcterms:created>
  <dcterms:modified xsi:type="dcterms:W3CDTF">2023-09-27T14:11:50Z</dcterms:modified>
</cp:coreProperties>
</file>