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0" r:id="rId4"/>
    <p:sldId id="258" r:id="rId5"/>
    <p:sldId id="259" r:id="rId6"/>
    <p:sldId id="260" r:id="rId7"/>
    <p:sldId id="267"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5" d="100"/>
          <a:sy n="75" d="100"/>
        </p:scale>
        <p:origin x="108"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smtClean="0"/>
              <a:t>Kolkata AR:</a:t>
            </a:r>
            <a:endParaRPr lang="en-IN" sz="1800" dirty="0"/>
          </a:p>
          <a:p>
            <a:pPr marL="457200" indent="-457200" algn="l">
              <a:buFont typeface="+mj-lt"/>
              <a:buAutoNum type="arabicPeriod"/>
            </a:pPr>
            <a:r>
              <a:rPr lang="en-IN" sz="1800" dirty="0"/>
              <a:t> </a:t>
            </a:r>
            <a:r>
              <a:rPr lang="en-IN" sz="1800" dirty="0" err="1" smtClean="0"/>
              <a:t>Anik</a:t>
            </a:r>
            <a:r>
              <a:rPr lang="en-IN" sz="1800" dirty="0" smtClean="0"/>
              <a:t> Banerjee</a:t>
            </a:r>
            <a:endParaRPr lang="en-IN" sz="1800" dirty="0"/>
          </a:p>
          <a:p>
            <a:pPr marL="457200" indent="-457200" algn="l">
              <a:buFont typeface="+mj-lt"/>
              <a:buAutoNum type="arabicPeriod"/>
            </a:pPr>
            <a:r>
              <a:rPr lang="en-IN" sz="1800" dirty="0"/>
              <a:t> </a:t>
            </a:r>
            <a:r>
              <a:rPr lang="en-IN" sz="1800" dirty="0" smtClean="0"/>
              <a:t>Ravi Shankar </a:t>
            </a:r>
            <a:r>
              <a:rPr lang="en-IN" sz="1800" dirty="0" err="1" smtClean="0"/>
              <a:t>Hela</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8869" y="1727200"/>
            <a:ext cx="9963331" cy="4859866"/>
          </a:xfrm>
          <a:prstGeom prst="rect">
            <a:avLst/>
          </a:prstGeom>
        </p:spPr>
      </p:pic>
      <p:sp>
        <p:nvSpPr>
          <p:cNvPr id="8"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Top 3 countries and Top 3 sectors</a:t>
            </a:r>
            <a:endParaRPr lang="en-IN" sz="3200" dirty="0"/>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Conclusion:</a:t>
            </a:r>
            <a:endParaRPr lang="en-IN" sz="3200" dirty="0"/>
          </a:p>
        </p:txBody>
      </p:sp>
      <p:sp>
        <p:nvSpPr>
          <p:cNvPr id="9" name="TextBox 8"/>
          <p:cNvSpPr txBox="1"/>
          <p:nvPr/>
        </p:nvSpPr>
        <p:spPr>
          <a:xfrm>
            <a:off x="1288869" y="1944952"/>
            <a:ext cx="10702109" cy="3970318"/>
          </a:xfrm>
          <a:prstGeom prst="rect">
            <a:avLst/>
          </a:prstGeom>
          <a:noFill/>
        </p:spPr>
        <p:txBody>
          <a:bodyPr wrap="square" rtlCol="0">
            <a:spAutoFit/>
          </a:bodyPr>
          <a:lstStyle/>
          <a:p>
            <a:r>
              <a:rPr lang="en-IN" b="1" dirty="0" smtClean="0"/>
              <a:t>Spark Fund an Finance and Investment company interested to invest in companies preferably interested in Seed, Private Equity or Venture funding</a:t>
            </a:r>
            <a:r>
              <a:rPr lang="en-IN" dirty="0" smtClean="0"/>
              <a:t>.</a:t>
            </a:r>
          </a:p>
          <a:p>
            <a:endParaRPr lang="en-IN" dirty="0"/>
          </a:p>
          <a:p>
            <a:r>
              <a:rPr lang="en-IN" dirty="0" smtClean="0"/>
              <a:t>Based on their guiding strategy the Analysis recommends the following</a:t>
            </a:r>
          </a:p>
          <a:p>
            <a:endParaRPr lang="en-IN" dirty="0"/>
          </a:p>
          <a:p>
            <a:pPr marL="342900" indent="-342900">
              <a:buFont typeface="+mj-lt"/>
              <a:buAutoNum type="arabicPeriod"/>
            </a:pPr>
            <a:r>
              <a:rPr lang="en-IN" dirty="0" smtClean="0">
                <a:solidFill>
                  <a:srgbClr val="0070C0"/>
                </a:solidFill>
              </a:rPr>
              <a:t>Spark Fund should invest in Venture type Funds.</a:t>
            </a:r>
          </a:p>
          <a:p>
            <a:pPr marL="800100" lvl="1" indent="-342900">
              <a:buFont typeface="+mj-lt"/>
              <a:buAutoNum type="alphaLcPeriod"/>
            </a:pPr>
            <a:r>
              <a:rPr lang="en-IN" dirty="0" smtClean="0"/>
              <a:t>60% of the funds go tot Venture funds and the average size of Investment is USD 11.7 MN</a:t>
            </a:r>
          </a:p>
          <a:p>
            <a:pPr marL="342900" indent="-342900">
              <a:buFont typeface="+mj-lt"/>
              <a:buAutoNum type="arabicPeriod"/>
            </a:pPr>
            <a:r>
              <a:rPr lang="en-IN" dirty="0" smtClean="0">
                <a:solidFill>
                  <a:srgbClr val="0070C0"/>
                </a:solidFill>
              </a:rPr>
              <a:t>It should invest in USA, Great Britain and India.</a:t>
            </a:r>
          </a:p>
          <a:p>
            <a:pPr marL="800100" lvl="1" indent="-342900">
              <a:buFont typeface="+mj-lt"/>
              <a:buAutoNum type="alphaLcPeriod"/>
            </a:pPr>
            <a:r>
              <a:rPr lang="en-IN" dirty="0" smtClean="0"/>
              <a:t>The top 3 English speaking countries based on total investment amount in Venture funds.</a:t>
            </a:r>
          </a:p>
          <a:p>
            <a:pPr marL="800100" lvl="1" indent="-342900">
              <a:buFont typeface="+mj-lt"/>
              <a:buAutoNum type="alphaLcPeriod"/>
            </a:pPr>
            <a:r>
              <a:rPr lang="en-IN" dirty="0" smtClean="0"/>
              <a:t>The combined Investment has been a whopping USD457, 222 </a:t>
            </a:r>
            <a:r>
              <a:rPr lang="en-IN" dirty="0" err="1" smtClean="0"/>
              <a:t>Mn</a:t>
            </a:r>
            <a:r>
              <a:rPr lang="en-IN" dirty="0" smtClean="0"/>
              <a:t>. </a:t>
            </a:r>
          </a:p>
          <a:p>
            <a:pPr marL="342900" indent="-342900">
              <a:buFont typeface="+mj-lt"/>
              <a:buAutoNum type="arabicPeriod"/>
            </a:pPr>
            <a:r>
              <a:rPr lang="en-IN" dirty="0" smtClean="0"/>
              <a:t>Sectors as per the most number of Investment,  given funding type is Venture and range USD5-15 </a:t>
            </a:r>
            <a:r>
              <a:rPr lang="en-IN" dirty="0" err="1" smtClean="0"/>
              <a:t>mn</a:t>
            </a:r>
            <a:r>
              <a:rPr lang="en-IN" dirty="0" smtClean="0"/>
              <a:t> is</a:t>
            </a:r>
          </a:p>
          <a:p>
            <a:pPr marL="800100" lvl="1" indent="-342900">
              <a:buFont typeface="+mj-lt"/>
              <a:buAutoNum type="alphaLcPeriod"/>
            </a:pPr>
            <a:r>
              <a:rPr lang="en-IN" dirty="0" smtClean="0"/>
              <a:t> </a:t>
            </a:r>
            <a:r>
              <a:rPr lang="en-IN" dirty="0" smtClean="0">
                <a:solidFill>
                  <a:srgbClr val="0070C0"/>
                </a:solidFill>
              </a:rPr>
              <a:t>Social, Finance, Analytics, Advertisement, Cleantech/Semiconductors and News Search and messaging. </a:t>
            </a:r>
          </a:p>
          <a:p>
            <a:pPr lvl="1"/>
            <a:endParaRPr lang="en-IN" dirty="0"/>
          </a:p>
          <a:p>
            <a:pPr lvl="1"/>
            <a:r>
              <a:rPr lang="en-IN" dirty="0" smtClean="0"/>
              <a:t>For key metrics on conclusion please refer to </a:t>
            </a:r>
            <a:r>
              <a:rPr lang="en-IN" dirty="0" smtClean="0">
                <a:hlinkClick r:id="rId2" action="ppaction://hlinksldjump"/>
              </a:rPr>
              <a:t>slide number 7</a:t>
            </a:r>
            <a:r>
              <a:rPr lang="en-IN" dirty="0" smtClean="0"/>
              <a:t>.</a:t>
            </a:r>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7" name="TextBox 6"/>
          <p:cNvSpPr txBox="1"/>
          <p:nvPr/>
        </p:nvSpPr>
        <p:spPr>
          <a:xfrm>
            <a:off x="4724400" y="2156618"/>
            <a:ext cx="7560733" cy="2862322"/>
          </a:xfrm>
          <a:prstGeom prst="rect">
            <a:avLst/>
          </a:prstGeom>
          <a:noFill/>
        </p:spPr>
        <p:txBody>
          <a:bodyPr wrap="square" rtlCol="0">
            <a:spAutoFit/>
          </a:bodyPr>
          <a:lstStyle/>
          <a:p>
            <a:r>
              <a:rPr lang="en-IN" b="1" dirty="0" smtClean="0"/>
              <a:t>Spark Fund n Finance and Investment company interested to invest in companies preferably interested in Seed, Private Equity or Venture funding</a:t>
            </a:r>
            <a:r>
              <a:rPr lang="en-IN" dirty="0" smtClean="0"/>
              <a:t>.</a:t>
            </a:r>
          </a:p>
          <a:p>
            <a:endParaRPr lang="en-IN" dirty="0"/>
          </a:p>
          <a:p>
            <a:r>
              <a:rPr lang="en-IN" dirty="0" smtClean="0"/>
              <a:t>They want to adopt “Follow the crowd” strategy which is,  Invest where most investment are happening.  They preferred ticket size is USD5 MN to USD15 MN. This gives us following guiding philosophy for our Analysis:</a:t>
            </a:r>
          </a:p>
          <a:p>
            <a:endParaRPr lang="en-IN" dirty="0"/>
          </a:p>
          <a:p>
            <a:pPr marL="342900" indent="-342900">
              <a:buFont typeface="+mj-lt"/>
              <a:buAutoNum type="arabicPeriod"/>
            </a:pPr>
            <a:r>
              <a:rPr lang="en-IN" dirty="0" smtClean="0"/>
              <a:t>Find countries where most investments has happened.</a:t>
            </a:r>
          </a:p>
          <a:p>
            <a:pPr marL="342900" indent="-342900">
              <a:buFont typeface="+mj-lt"/>
              <a:buAutoNum type="arabicPeriod"/>
            </a:pPr>
            <a:r>
              <a:rPr lang="en-IN" dirty="0" smtClean="0"/>
              <a:t>Find Sectors where most invest are happening in those countries.</a:t>
            </a:r>
          </a:p>
          <a:p>
            <a:pPr marL="342900" indent="-342900">
              <a:buFont typeface="+mj-lt"/>
              <a:buAutoNum type="arabicPeriod"/>
            </a:pPr>
            <a:r>
              <a:rPr lang="en-IN" dirty="0" smtClean="0"/>
              <a:t>Finding funding type that fits their preferred Ticket Size.</a:t>
            </a:r>
          </a:p>
        </p:txBody>
      </p:sp>
      <p:pic>
        <p:nvPicPr>
          <p:cNvPr id="8" name="Picture 7"/>
          <p:cNvPicPr>
            <a:picLocks noChangeAspect="1"/>
          </p:cNvPicPr>
          <p:nvPr/>
        </p:nvPicPr>
        <p:blipFill>
          <a:blip r:embed="rId2"/>
          <a:stretch>
            <a:fillRect/>
          </a:stretch>
        </p:blipFill>
        <p:spPr>
          <a:xfrm>
            <a:off x="83411" y="1771972"/>
            <a:ext cx="3895725" cy="3324961"/>
          </a:xfrm>
          <a:prstGeom prst="rect">
            <a:avLst/>
          </a:prstGeom>
        </p:spPr>
      </p:pic>
      <p:sp>
        <p:nvSpPr>
          <p:cNvPr id="11"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Motivation-Business Goals</a:t>
            </a:r>
            <a:endParaRPr lang="en-IN" sz="32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60067" y="1769004"/>
            <a:ext cx="4767057" cy="3771900"/>
          </a:xfrm>
          <a:prstGeom prst="rect">
            <a:avLst/>
          </a:prstGeom>
        </p:spPr>
      </p:pic>
      <p:pic>
        <p:nvPicPr>
          <p:cNvPr id="6" name="Picture 5"/>
          <p:cNvPicPr>
            <a:picLocks noChangeAspect="1"/>
          </p:cNvPicPr>
          <p:nvPr/>
        </p:nvPicPr>
        <p:blipFill>
          <a:blip r:embed="rId3"/>
          <a:stretch>
            <a:fillRect/>
          </a:stretch>
        </p:blipFill>
        <p:spPr>
          <a:xfrm>
            <a:off x="1288869" y="1769004"/>
            <a:ext cx="4783668" cy="3771900"/>
          </a:xfrm>
          <a:prstGeom prst="rect">
            <a:avLst/>
          </a:prstGeom>
        </p:spPr>
      </p:pic>
      <p:sp>
        <p:nvSpPr>
          <p:cNvPr id="11"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Intro to Datasets</a:t>
            </a:r>
            <a:endParaRPr lang="en-IN" sz="3200" dirty="0"/>
          </a:p>
        </p:txBody>
      </p:sp>
    </p:spTree>
    <p:extLst>
      <p:ext uri="{BB962C8B-B14F-4D97-AF65-F5344CB8AC3E}">
        <p14:creationId xmlns:p14="http://schemas.microsoft.com/office/powerpoint/2010/main" val="3438074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8869" y="1803399"/>
            <a:ext cx="9084733" cy="4191000"/>
          </a:xfrm>
          <a:prstGeom prst="rect">
            <a:avLst/>
          </a:prstGeom>
        </p:spPr>
      </p:pic>
      <p:sp>
        <p:nvSpPr>
          <p:cNvPr id="6" name="Title 1"/>
          <p:cNvSpPr txBox="1">
            <a:spLocks/>
          </p:cNvSpPr>
          <p:nvPr/>
        </p:nvSpPr>
        <p:spPr>
          <a:xfrm>
            <a:off x="1286933" y="829732"/>
            <a:ext cx="9315753" cy="818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Project Workflow</a:t>
            </a:r>
            <a:endParaRPr lang="en-IN" sz="3200" dirty="0"/>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88869" y="3253581"/>
            <a:ext cx="8258175" cy="1495425"/>
          </a:xfrm>
          <a:prstGeom prst="rect">
            <a:avLst/>
          </a:prstGeom>
        </p:spPr>
      </p:pic>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Analysis- Understanding Datasets</a:t>
            </a:r>
            <a:endParaRPr lang="en-IN" sz="32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b="1" dirty="0" smtClean="0"/>
              <a:t>Analysis- Insights from Datasets</a:t>
            </a:r>
            <a:endParaRPr lang="en-IN" sz="3200" dirty="0"/>
          </a:p>
        </p:txBody>
      </p:sp>
      <p:sp>
        <p:nvSpPr>
          <p:cNvPr id="3" name="Content Placeholder 2"/>
          <p:cNvSpPr>
            <a:spLocks noGrp="1"/>
          </p:cNvSpPr>
          <p:nvPr>
            <p:ph idx="1"/>
          </p:nvPr>
        </p:nvSpPr>
        <p:spPr/>
        <p:txBody>
          <a:bodyPr>
            <a:normAutofit/>
          </a:bodyPr>
          <a:lstStyle/>
          <a:p>
            <a:pPr marL="0" indent="0">
              <a:buNone/>
            </a:pPr>
            <a:endParaRPr lang="en-IN" sz="1400" dirty="0"/>
          </a:p>
        </p:txBody>
      </p:sp>
      <p:pic>
        <p:nvPicPr>
          <p:cNvPr id="4" name="Picture 3"/>
          <p:cNvPicPr>
            <a:picLocks noChangeAspect="1"/>
          </p:cNvPicPr>
          <p:nvPr/>
        </p:nvPicPr>
        <p:blipFill>
          <a:blip r:embed="rId2"/>
          <a:stretch>
            <a:fillRect/>
          </a:stretch>
        </p:blipFill>
        <p:spPr>
          <a:xfrm>
            <a:off x="1136469" y="2641600"/>
            <a:ext cx="8391525" cy="2590800"/>
          </a:xfrm>
          <a:prstGeom prst="rect">
            <a:avLst/>
          </a:prstGeom>
        </p:spPr>
      </p:pic>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Analysis- Insights from Datasets</a:t>
            </a:r>
            <a:endParaRPr lang="en-IN" sz="3200" dirty="0"/>
          </a:p>
        </p:txBody>
      </p:sp>
      <p:pic>
        <p:nvPicPr>
          <p:cNvPr id="8" name="Content Placeholder 7"/>
          <p:cNvPicPr>
            <a:picLocks noGrp="1" noChangeAspect="1"/>
          </p:cNvPicPr>
          <p:nvPr>
            <p:ph idx="1"/>
          </p:nvPr>
        </p:nvPicPr>
        <p:blipFill>
          <a:blip r:embed="rId2"/>
          <a:stretch>
            <a:fillRect/>
          </a:stretch>
        </p:blipFill>
        <p:spPr>
          <a:xfrm>
            <a:off x="1288869" y="2052902"/>
            <a:ext cx="10763250" cy="4286250"/>
          </a:xfrm>
          <a:prstGeom prst="rect">
            <a:avLst/>
          </a:prstGeom>
        </p:spPr>
      </p:pic>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9066" y="1854200"/>
            <a:ext cx="9144000" cy="4411134"/>
          </a:xfrm>
          <a:prstGeom prst="rect">
            <a:avLst/>
          </a:prstGeom>
        </p:spPr>
      </p:pic>
      <p:sp>
        <p:nvSpPr>
          <p:cNvPr id="7" name="Title 1"/>
          <p:cNvSpPr txBox="1">
            <a:spLocks/>
          </p:cNvSpPr>
          <p:nvPr/>
        </p:nvSpPr>
        <p:spPr>
          <a:xfrm>
            <a:off x="1288869" y="792480"/>
            <a:ext cx="9313817" cy="85613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800" b="1" dirty="0" smtClean="0"/>
              <a:t>Distribution</a:t>
            </a:r>
            <a:r>
              <a:rPr lang="en-IN" b="1" dirty="0" smtClean="0"/>
              <a:t> of total investments across Funds and average ticket-size of each.</a:t>
            </a:r>
            <a:endParaRPr lang="en-IN" sz="2800"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8869" y="792480"/>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Top 9 countries where highest amount of Venture Funds are invested</a:t>
            </a:r>
            <a:endParaRPr lang="en-IN" sz="3200" dirty="0"/>
          </a:p>
        </p:txBody>
      </p:sp>
      <p:pic>
        <p:nvPicPr>
          <p:cNvPr id="7" name="Picture 6"/>
          <p:cNvPicPr>
            <a:picLocks noChangeAspect="1"/>
          </p:cNvPicPr>
          <p:nvPr/>
        </p:nvPicPr>
        <p:blipFill>
          <a:blip r:embed="rId2"/>
          <a:stretch>
            <a:fillRect/>
          </a:stretch>
        </p:blipFill>
        <p:spPr>
          <a:xfrm>
            <a:off x="1464733" y="1797050"/>
            <a:ext cx="9652000" cy="4781550"/>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303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INVESTMENT CASE STUDY   SUBMISSION </vt:lpstr>
      <vt:lpstr>PowerPoint Presentation</vt:lpstr>
      <vt:lpstr>PowerPoint Presentation</vt:lpstr>
      <vt:lpstr>PowerPoint Presentation</vt:lpstr>
      <vt:lpstr>PowerPoint Presentation</vt:lpstr>
      <vt:lpstr>Analysis- Insights from Datasets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37</cp:revision>
  <dcterms:created xsi:type="dcterms:W3CDTF">2016-06-09T08:16:28Z</dcterms:created>
  <dcterms:modified xsi:type="dcterms:W3CDTF">2019-02-03T12:09:52Z</dcterms:modified>
</cp:coreProperties>
</file>