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0" r:id="rId4"/>
    <p:sldId id="258" r:id="rId5"/>
    <p:sldId id="259" r:id="rId6"/>
    <p:sldId id="260" r:id="rId7"/>
    <p:sldId id="271" r:id="rId8"/>
    <p:sldId id="272" r:id="rId9"/>
    <p:sldId id="274" r:id="rId10"/>
    <p:sldId id="273" r:id="rId11"/>
    <p:sldId id="275" r:id="rId12"/>
    <p:sldId id="277" r:id="rId13"/>
    <p:sldId id="278" r:id="rId14"/>
    <p:sldId id="265"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92729" autoAdjust="0"/>
  </p:normalViewPr>
  <p:slideViewPr>
    <p:cSldViewPr snapToGrid="0">
      <p:cViewPr varScale="1">
        <p:scale>
          <a:sx n="70" d="100"/>
          <a:sy n="70" d="100"/>
        </p:scale>
        <p:origin x="320" y="4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UBER’s </a:t>
            </a:r>
            <a:br>
              <a:rPr lang="en-IN" sz="2800" dirty="0" smtClean="0"/>
            </a:br>
            <a:r>
              <a:rPr lang="en-IN" sz="2800" dirty="0" smtClean="0"/>
              <a:t>Demand and Supply</a:t>
            </a:r>
            <a:r>
              <a:rPr lang="en-IN" sz="2800" dirty="0"/>
              <a:t/>
            </a:r>
            <a:br>
              <a:rPr lang="en-IN" sz="2800" dirty="0"/>
            </a:b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Ravi </a:t>
            </a:r>
            <a:r>
              <a:rPr lang="en-IN" sz="1800" dirty="0" smtClean="0"/>
              <a:t>Shankar </a:t>
            </a:r>
            <a:r>
              <a:rPr lang="en-IN" sz="1800" dirty="0" err="1" smtClean="0"/>
              <a:t>Hela</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1" name="TextBox 10"/>
          <p:cNvSpPr txBox="1"/>
          <p:nvPr/>
        </p:nvSpPr>
        <p:spPr>
          <a:xfrm>
            <a:off x="9130252" y="5484726"/>
            <a:ext cx="5723467" cy="1107996"/>
          </a:xfrm>
          <a:prstGeom prst="rect">
            <a:avLst/>
          </a:prstGeom>
          <a:noFill/>
        </p:spPr>
        <p:txBody>
          <a:bodyPr wrap="square" rtlCol="0">
            <a:spAutoFit/>
          </a:bodyPr>
          <a:lstStyle/>
          <a:p>
            <a:r>
              <a:rPr lang="en-IN" dirty="0" smtClean="0">
                <a:solidFill>
                  <a:srgbClr val="FF0000"/>
                </a:solidFill>
              </a:rPr>
              <a:t>We have two </a:t>
            </a:r>
            <a:r>
              <a:rPr lang="en-IN" b="1" dirty="0">
                <a:solidFill>
                  <a:srgbClr val="FF0000"/>
                </a:solidFill>
              </a:rPr>
              <a:t>D</a:t>
            </a:r>
            <a:r>
              <a:rPr lang="en-IN" b="1" dirty="0" smtClean="0">
                <a:solidFill>
                  <a:srgbClr val="FF0000"/>
                </a:solidFill>
              </a:rPr>
              <a:t>emand </a:t>
            </a:r>
            <a:r>
              <a:rPr lang="en-IN" b="1" dirty="0">
                <a:solidFill>
                  <a:srgbClr val="FF0000"/>
                </a:solidFill>
              </a:rPr>
              <a:t>P</a:t>
            </a:r>
            <a:r>
              <a:rPr lang="en-IN" b="1" dirty="0" smtClean="0">
                <a:solidFill>
                  <a:srgbClr val="FF0000"/>
                </a:solidFill>
              </a:rPr>
              <a:t>eak</a:t>
            </a:r>
          </a:p>
          <a:p>
            <a:r>
              <a:rPr lang="en-IN" sz="2400" dirty="0" smtClean="0">
                <a:solidFill>
                  <a:srgbClr val="FF0000"/>
                </a:solidFill>
              </a:rPr>
              <a:t>4:00AM-9:00AM</a:t>
            </a:r>
          </a:p>
          <a:p>
            <a:r>
              <a:rPr lang="en-IN" sz="2400" dirty="0" smtClean="0">
                <a:solidFill>
                  <a:srgbClr val="FF0000"/>
                </a:solidFill>
              </a:rPr>
              <a:t>5:00PM-10:00PM</a:t>
            </a:r>
          </a:p>
        </p:txBody>
      </p:sp>
      <p:sp>
        <p:nvSpPr>
          <p:cNvPr id="3" name="Rectangle 2"/>
          <p:cNvSpPr/>
          <p:nvPr/>
        </p:nvSpPr>
        <p:spPr>
          <a:xfrm>
            <a:off x="6209211" y="2376827"/>
            <a:ext cx="5547360" cy="646331"/>
          </a:xfrm>
          <a:prstGeom prst="rect">
            <a:avLst/>
          </a:prstGeom>
        </p:spPr>
        <p:txBody>
          <a:bodyPr wrap="square">
            <a:spAutoFit/>
          </a:bodyPr>
          <a:lstStyle/>
          <a:p>
            <a:r>
              <a:rPr lang="en-US" i="1" dirty="0"/>
              <a:t>There are two </a:t>
            </a:r>
            <a:r>
              <a:rPr lang="en-US" i="1" dirty="0" smtClean="0"/>
              <a:t>demand </a:t>
            </a:r>
            <a:r>
              <a:rPr lang="en-US" i="1" dirty="0"/>
              <a:t>peak </a:t>
            </a:r>
            <a:r>
              <a:rPr lang="en-US" i="1" dirty="0" smtClean="0"/>
              <a:t>where. </a:t>
            </a:r>
            <a:r>
              <a:rPr lang="en-US" i="1" dirty="0"/>
              <a:t>The first one is 4:00 am to 9:00 am and second one is 5:00 pm to 10:00 pm</a:t>
            </a:r>
            <a:endParaRPr lang="en-IN" dirty="0"/>
          </a:p>
        </p:txBody>
      </p:sp>
      <p:pic>
        <p:nvPicPr>
          <p:cNvPr id="4" name="Picture 3"/>
          <p:cNvPicPr>
            <a:picLocks noChangeAspect="1"/>
          </p:cNvPicPr>
          <p:nvPr/>
        </p:nvPicPr>
        <p:blipFill>
          <a:blip r:embed="rId2"/>
          <a:stretch>
            <a:fillRect/>
          </a:stretch>
        </p:blipFill>
        <p:spPr>
          <a:xfrm>
            <a:off x="262829" y="1674813"/>
            <a:ext cx="5638438" cy="4556654"/>
          </a:xfrm>
          <a:prstGeom prst="rect">
            <a:avLst/>
          </a:prstGeom>
        </p:spPr>
      </p:pic>
    </p:spTree>
    <p:extLst>
      <p:ext uri="{BB962C8B-B14F-4D97-AF65-F5344CB8AC3E}">
        <p14:creationId xmlns:p14="http://schemas.microsoft.com/office/powerpoint/2010/main" val="281928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1" name="TextBox 10"/>
          <p:cNvSpPr txBox="1"/>
          <p:nvPr/>
        </p:nvSpPr>
        <p:spPr>
          <a:xfrm>
            <a:off x="9067298" y="5589097"/>
            <a:ext cx="2941200" cy="1107996"/>
          </a:xfrm>
          <a:prstGeom prst="rect">
            <a:avLst/>
          </a:prstGeom>
          <a:noFill/>
        </p:spPr>
        <p:txBody>
          <a:bodyPr wrap="square" rtlCol="0">
            <a:spAutoFit/>
          </a:bodyPr>
          <a:lstStyle/>
          <a:p>
            <a:r>
              <a:rPr lang="en-IN" dirty="0" smtClean="0">
                <a:solidFill>
                  <a:srgbClr val="FF0000"/>
                </a:solidFill>
              </a:rPr>
              <a:t>We have two </a:t>
            </a:r>
            <a:r>
              <a:rPr lang="en-IN" b="1" dirty="0">
                <a:solidFill>
                  <a:srgbClr val="FF0000"/>
                </a:solidFill>
              </a:rPr>
              <a:t>D</a:t>
            </a:r>
            <a:r>
              <a:rPr lang="en-IN" b="1" dirty="0" smtClean="0">
                <a:solidFill>
                  <a:srgbClr val="FF0000"/>
                </a:solidFill>
              </a:rPr>
              <a:t>emand </a:t>
            </a:r>
            <a:r>
              <a:rPr lang="en-IN" b="1" dirty="0">
                <a:solidFill>
                  <a:srgbClr val="FF0000"/>
                </a:solidFill>
              </a:rPr>
              <a:t>P</a:t>
            </a:r>
            <a:r>
              <a:rPr lang="en-IN" b="1" dirty="0" smtClean="0">
                <a:solidFill>
                  <a:srgbClr val="FF0000"/>
                </a:solidFill>
              </a:rPr>
              <a:t>eak</a:t>
            </a:r>
          </a:p>
          <a:p>
            <a:r>
              <a:rPr lang="en-IN" sz="2400" dirty="0" smtClean="0">
                <a:solidFill>
                  <a:srgbClr val="FF0000"/>
                </a:solidFill>
              </a:rPr>
              <a:t>1</a:t>
            </a:r>
            <a:r>
              <a:rPr lang="en-IN" sz="2400" baseline="30000" dirty="0" smtClean="0">
                <a:solidFill>
                  <a:srgbClr val="FF0000"/>
                </a:solidFill>
              </a:rPr>
              <a:t>st</a:t>
            </a:r>
            <a:r>
              <a:rPr lang="en-IN" sz="2400" dirty="0" smtClean="0">
                <a:solidFill>
                  <a:srgbClr val="FF0000"/>
                </a:solidFill>
              </a:rPr>
              <a:t> Peak in City</a:t>
            </a:r>
          </a:p>
          <a:p>
            <a:r>
              <a:rPr lang="en-IN" sz="2400" dirty="0" smtClean="0">
                <a:solidFill>
                  <a:srgbClr val="FF0000"/>
                </a:solidFill>
              </a:rPr>
              <a:t>2</a:t>
            </a:r>
            <a:r>
              <a:rPr lang="en-IN" sz="2400" baseline="30000" dirty="0" smtClean="0">
                <a:solidFill>
                  <a:srgbClr val="FF0000"/>
                </a:solidFill>
              </a:rPr>
              <a:t>nd</a:t>
            </a:r>
            <a:r>
              <a:rPr lang="en-IN" sz="2400" dirty="0" smtClean="0">
                <a:solidFill>
                  <a:srgbClr val="FF0000"/>
                </a:solidFill>
              </a:rPr>
              <a:t> Peak in Airport</a:t>
            </a:r>
          </a:p>
        </p:txBody>
      </p:sp>
      <p:sp>
        <p:nvSpPr>
          <p:cNvPr id="3" name="Rectangle 2"/>
          <p:cNvSpPr/>
          <p:nvPr/>
        </p:nvSpPr>
        <p:spPr>
          <a:xfrm>
            <a:off x="6209211" y="2376827"/>
            <a:ext cx="5547360" cy="646331"/>
          </a:xfrm>
          <a:prstGeom prst="rect">
            <a:avLst/>
          </a:prstGeom>
        </p:spPr>
        <p:txBody>
          <a:bodyPr wrap="square">
            <a:spAutoFit/>
          </a:bodyPr>
          <a:lstStyle/>
          <a:p>
            <a:r>
              <a:rPr lang="en-US" i="1" dirty="0" smtClean="0"/>
              <a:t>The </a:t>
            </a:r>
            <a:r>
              <a:rPr lang="en-US" i="1" dirty="0"/>
              <a:t>first one is 4:00 am to 9:00 am </a:t>
            </a:r>
            <a:r>
              <a:rPr lang="en-US" i="1" dirty="0" smtClean="0"/>
              <a:t>is for City Pickup, and </a:t>
            </a:r>
            <a:r>
              <a:rPr lang="en-US" i="1" dirty="0"/>
              <a:t>second one is 5:00 pm to 10:00 </a:t>
            </a:r>
            <a:r>
              <a:rPr lang="en-US" i="1" dirty="0" smtClean="0"/>
              <a:t>pm is for Airport Pickup</a:t>
            </a:r>
            <a:endParaRPr lang="en-IN" dirty="0"/>
          </a:p>
        </p:txBody>
      </p:sp>
      <p:pic>
        <p:nvPicPr>
          <p:cNvPr id="5" name="Picture 4"/>
          <p:cNvPicPr>
            <a:picLocks noChangeAspect="1"/>
          </p:cNvPicPr>
          <p:nvPr/>
        </p:nvPicPr>
        <p:blipFill>
          <a:blip r:embed="rId2"/>
          <a:stretch>
            <a:fillRect/>
          </a:stretch>
        </p:blipFill>
        <p:spPr>
          <a:xfrm>
            <a:off x="167216" y="2192866"/>
            <a:ext cx="5725584" cy="3950229"/>
          </a:xfrm>
          <a:prstGeom prst="rect">
            <a:avLst/>
          </a:prstGeom>
        </p:spPr>
      </p:pic>
    </p:spTree>
    <p:extLst>
      <p:ext uri="{BB962C8B-B14F-4D97-AF65-F5344CB8AC3E}">
        <p14:creationId xmlns:p14="http://schemas.microsoft.com/office/powerpoint/2010/main" val="4034366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1" name="TextBox 10"/>
          <p:cNvSpPr txBox="1"/>
          <p:nvPr/>
        </p:nvSpPr>
        <p:spPr>
          <a:xfrm>
            <a:off x="9192553" y="5863684"/>
            <a:ext cx="2882607" cy="738664"/>
          </a:xfrm>
          <a:prstGeom prst="rect">
            <a:avLst/>
          </a:prstGeom>
          <a:noFill/>
        </p:spPr>
        <p:txBody>
          <a:bodyPr wrap="square" rtlCol="0">
            <a:spAutoFit/>
          </a:bodyPr>
          <a:lstStyle/>
          <a:p>
            <a:r>
              <a:rPr lang="en-IN" dirty="0" smtClean="0">
                <a:solidFill>
                  <a:srgbClr val="FF0000"/>
                </a:solidFill>
              </a:rPr>
              <a:t>Failure Rate </a:t>
            </a:r>
            <a:r>
              <a:rPr lang="en-IN" sz="2400" dirty="0" smtClean="0">
                <a:solidFill>
                  <a:srgbClr val="FF0000"/>
                </a:solidFill>
              </a:rPr>
              <a:t>Matches</a:t>
            </a:r>
          </a:p>
          <a:p>
            <a:r>
              <a:rPr lang="en-IN" dirty="0" smtClean="0">
                <a:solidFill>
                  <a:srgbClr val="FF0000"/>
                </a:solidFill>
              </a:rPr>
              <a:t>Demand Peaks</a:t>
            </a:r>
            <a:endParaRPr lang="en-IN" b="1" dirty="0" smtClean="0">
              <a:solidFill>
                <a:srgbClr val="FF0000"/>
              </a:solidFill>
            </a:endParaRPr>
          </a:p>
        </p:txBody>
      </p:sp>
      <p:sp>
        <p:nvSpPr>
          <p:cNvPr id="3" name="Rectangle 2"/>
          <p:cNvSpPr/>
          <p:nvPr/>
        </p:nvSpPr>
        <p:spPr>
          <a:xfrm>
            <a:off x="6644640" y="2135253"/>
            <a:ext cx="5547360" cy="3416320"/>
          </a:xfrm>
          <a:prstGeom prst="rect">
            <a:avLst/>
          </a:prstGeom>
        </p:spPr>
        <p:txBody>
          <a:bodyPr wrap="square">
            <a:spAutoFit/>
          </a:bodyPr>
          <a:lstStyle/>
          <a:p>
            <a:r>
              <a:rPr lang="en-US" i="1" dirty="0"/>
              <a:t>We see that the Fail Rate is highest in late </a:t>
            </a:r>
            <a:r>
              <a:rPr lang="en-US" i="1" dirty="0" smtClean="0"/>
              <a:t>night</a:t>
            </a:r>
          </a:p>
          <a:p>
            <a:endParaRPr lang="en-US" i="1" dirty="0"/>
          </a:p>
          <a:p>
            <a:r>
              <a:rPr lang="en-US" i="1" dirty="0" smtClean="0"/>
              <a:t>The </a:t>
            </a:r>
            <a:r>
              <a:rPr lang="en-US" i="1" dirty="0"/>
              <a:t>Fail comes down but stays relatively high during early </a:t>
            </a:r>
            <a:r>
              <a:rPr lang="en-US" i="1" dirty="0" smtClean="0"/>
              <a:t>hours till 10:00 AM. </a:t>
            </a:r>
          </a:p>
          <a:p>
            <a:endParaRPr lang="en-US" i="1" dirty="0" smtClean="0"/>
          </a:p>
          <a:p>
            <a:r>
              <a:rPr lang="en-US" i="1" dirty="0" smtClean="0"/>
              <a:t>Fail </a:t>
            </a:r>
            <a:r>
              <a:rPr lang="en-US" i="1" dirty="0"/>
              <a:t>rate is also high during evening </a:t>
            </a:r>
            <a:r>
              <a:rPr lang="en-US" i="1" dirty="0" smtClean="0"/>
              <a:t>5:00PM </a:t>
            </a:r>
            <a:r>
              <a:rPr lang="en-US" i="1" dirty="0"/>
              <a:t>to late </a:t>
            </a:r>
            <a:r>
              <a:rPr lang="en-US" i="1" dirty="0" smtClean="0"/>
              <a:t>evening 9:00PM. </a:t>
            </a:r>
          </a:p>
          <a:p>
            <a:endParaRPr lang="en-US" i="1" dirty="0" smtClean="0"/>
          </a:p>
          <a:p>
            <a:r>
              <a:rPr lang="en-US" i="1" dirty="0" smtClean="0"/>
              <a:t>The pattern conforms to Demand Peaks. However, the morning fails is influenced by City and night fails influenced by Airport.</a:t>
            </a:r>
            <a:endParaRPr lang="en-US" i="1" dirty="0"/>
          </a:p>
          <a:p>
            <a:endParaRPr lang="en-IN" dirty="0"/>
          </a:p>
        </p:txBody>
      </p:sp>
      <p:pic>
        <p:nvPicPr>
          <p:cNvPr id="6" name="Picture 5"/>
          <p:cNvPicPr>
            <a:picLocks noChangeAspect="1"/>
          </p:cNvPicPr>
          <p:nvPr/>
        </p:nvPicPr>
        <p:blipFill>
          <a:blip r:embed="rId2"/>
          <a:stretch>
            <a:fillRect/>
          </a:stretch>
        </p:blipFill>
        <p:spPr>
          <a:xfrm>
            <a:off x="307945" y="1860697"/>
            <a:ext cx="5681133" cy="2127104"/>
          </a:xfrm>
          <a:prstGeom prst="rect">
            <a:avLst/>
          </a:prstGeom>
        </p:spPr>
      </p:pic>
      <p:pic>
        <p:nvPicPr>
          <p:cNvPr id="12" name="Picture 11"/>
          <p:cNvPicPr>
            <a:picLocks noChangeAspect="1"/>
          </p:cNvPicPr>
          <p:nvPr/>
        </p:nvPicPr>
        <p:blipFill>
          <a:blip r:embed="rId3"/>
          <a:stretch>
            <a:fillRect/>
          </a:stretch>
        </p:blipFill>
        <p:spPr>
          <a:xfrm>
            <a:off x="658038" y="4173686"/>
            <a:ext cx="5708895" cy="2218062"/>
          </a:xfrm>
          <a:prstGeom prst="rect">
            <a:avLst/>
          </a:prstGeom>
        </p:spPr>
      </p:pic>
    </p:spTree>
    <p:extLst>
      <p:ext uri="{BB962C8B-B14F-4D97-AF65-F5344CB8AC3E}">
        <p14:creationId xmlns:p14="http://schemas.microsoft.com/office/powerpoint/2010/main" val="350192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3" name="Rectangle 12"/>
          <p:cNvSpPr/>
          <p:nvPr/>
        </p:nvSpPr>
        <p:spPr>
          <a:xfrm>
            <a:off x="6501674" y="2127579"/>
            <a:ext cx="5547360" cy="2031325"/>
          </a:xfrm>
          <a:prstGeom prst="rect">
            <a:avLst/>
          </a:prstGeom>
        </p:spPr>
        <p:txBody>
          <a:bodyPr wrap="square">
            <a:spAutoFit/>
          </a:bodyPr>
          <a:lstStyle/>
          <a:p>
            <a:r>
              <a:rPr lang="en-US" i="1" dirty="0" smtClean="0"/>
              <a:t>The high Fail rate in the Morning is influenced by City Demand Peak where we observe more </a:t>
            </a:r>
            <a:r>
              <a:rPr lang="en-US" i="1" dirty="0" err="1" smtClean="0"/>
              <a:t>Cancelletion</a:t>
            </a:r>
            <a:r>
              <a:rPr lang="en-US" i="1" dirty="0" smtClean="0"/>
              <a:t>.</a:t>
            </a:r>
          </a:p>
          <a:p>
            <a:endParaRPr lang="en-US" i="1" dirty="0" smtClean="0"/>
          </a:p>
          <a:p>
            <a:r>
              <a:rPr lang="en-US" i="1" dirty="0" smtClean="0"/>
              <a:t>The late evening-night Fail rate is influenced by Airport Demand Peak and is almost attributed to Cars not Available.</a:t>
            </a:r>
            <a:endParaRPr lang="en-US" i="1" dirty="0"/>
          </a:p>
          <a:p>
            <a:endParaRPr lang="en-IN" dirty="0"/>
          </a:p>
        </p:txBody>
      </p:sp>
      <p:sp>
        <p:nvSpPr>
          <p:cNvPr id="15" name="TextBox 14"/>
          <p:cNvSpPr txBox="1"/>
          <p:nvPr/>
        </p:nvSpPr>
        <p:spPr>
          <a:xfrm>
            <a:off x="8765512" y="5063067"/>
            <a:ext cx="3643083" cy="1661993"/>
          </a:xfrm>
          <a:prstGeom prst="rect">
            <a:avLst/>
          </a:prstGeom>
          <a:noFill/>
        </p:spPr>
        <p:txBody>
          <a:bodyPr wrap="square" rtlCol="0">
            <a:spAutoFit/>
          </a:bodyPr>
          <a:lstStyle/>
          <a:p>
            <a:r>
              <a:rPr lang="en-IN" dirty="0" smtClean="0">
                <a:solidFill>
                  <a:srgbClr val="FF0000"/>
                </a:solidFill>
              </a:rPr>
              <a:t>City pickup fails due to </a:t>
            </a:r>
            <a:r>
              <a:rPr lang="en-IN" sz="2400" dirty="0" smtClean="0">
                <a:solidFill>
                  <a:srgbClr val="FF0000"/>
                </a:solidFill>
              </a:rPr>
              <a:t>Cancellation</a:t>
            </a:r>
          </a:p>
          <a:p>
            <a:r>
              <a:rPr lang="en-IN" dirty="0" smtClean="0">
                <a:solidFill>
                  <a:srgbClr val="FF0000"/>
                </a:solidFill>
              </a:rPr>
              <a:t>Airport pick fails</a:t>
            </a:r>
          </a:p>
          <a:p>
            <a:r>
              <a:rPr lang="en-IN" sz="2400" dirty="0" smtClean="0">
                <a:solidFill>
                  <a:srgbClr val="FF0000"/>
                </a:solidFill>
              </a:rPr>
              <a:t>Cars unavailable </a:t>
            </a:r>
            <a:r>
              <a:rPr lang="en-IN" dirty="0" smtClean="0">
                <a:solidFill>
                  <a:srgbClr val="FF0000"/>
                </a:solidFill>
              </a:rPr>
              <a:t>at demand peak</a:t>
            </a:r>
            <a:endParaRPr lang="en-IN" sz="2400" dirty="0">
              <a:solidFill>
                <a:srgbClr val="FF0000"/>
              </a:solidFill>
            </a:endParaRPr>
          </a:p>
        </p:txBody>
      </p:sp>
      <p:pic>
        <p:nvPicPr>
          <p:cNvPr id="9" name="Picture 8"/>
          <p:cNvPicPr>
            <a:picLocks noChangeAspect="1"/>
          </p:cNvPicPr>
          <p:nvPr/>
        </p:nvPicPr>
        <p:blipFill>
          <a:blip r:embed="rId2"/>
          <a:stretch>
            <a:fillRect/>
          </a:stretch>
        </p:blipFill>
        <p:spPr>
          <a:xfrm>
            <a:off x="550333" y="1854200"/>
            <a:ext cx="5951341" cy="4870860"/>
          </a:xfrm>
          <a:prstGeom prst="rect">
            <a:avLst/>
          </a:prstGeom>
        </p:spPr>
      </p:pic>
    </p:spTree>
    <p:extLst>
      <p:ext uri="{BB962C8B-B14F-4D97-AF65-F5344CB8AC3E}">
        <p14:creationId xmlns:p14="http://schemas.microsoft.com/office/powerpoint/2010/main" val="2684573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Summary Insights:</a:t>
            </a:r>
            <a:endParaRPr lang="en-IN" sz="3200" dirty="0"/>
          </a:p>
        </p:txBody>
      </p:sp>
      <p:sp>
        <p:nvSpPr>
          <p:cNvPr id="9" name="TextBox 8"/>
          <p:cNvSpPr txBox="1"/>
          <p:nvPr/>
        </p:nvSpPr>
        <p:spPr>
          <a:xfrm>
            <a:off x="1198334" y="2270877"/>
            <a:ext cx="10702109" cy="4801314"/>
          </a:xfrm>
          <a:prstGeom prst="rect">
            <a:avLst/>
          </a:prstGeom>
          <a:noFill/>
        </p:spPr>
        <p:txBody>
          <a:bodyPr wrap="square" rtlCol="0">
            <a:spAutoFit/>
          </a:bodyPr>
          <a:lstStyle/>
          <a:p>
            <a:r>
              <a:rPr lang="en-US" b="1" dirty="0" smtClean="0"/>
              <a:t>Is </a:t>
            </a:r>
            <a:r>
              <a:rPr lang="en-US" b="1" dirty="0"/>
              <a:t>there a Demand Supply </a:t>
            </a:r>
            <a:r>
              <a:rPr lang="en-US" b="1" dirty="0" smtClean="0"/>
              <a:t>Gap? </a:t>
            </a:r>
            <a:r>
              <a:rPr lang="en-US" i="1" dirty="0" smtClean="0">
                <a:solidFill>
                  <a:srgbClr val="FF0000"/>
                </a:solidFill>
              </a:rPr>
              <a:t>Yes</a:t>
            </a:r>
            <a:endParaRPr lang="en-US" dirty="0">
              <a:solidFill>
                <a:srgbClr val="FF0000"/>
              </a:solidFill>
            </a:endParaRPr>
          </a:p>
          <a:p>
            <a:r>
              <a:rPr lang="en-US" b="1" dirty="0"/>
              <a:t>How big is the </a:t>
            </a:r>
            <a:r>
              <a:rPr lang="en-US" b="1" dirty="0" smtClean="0"/>
              <a:t>Gap?</a:t>
            </a:r>
          </a:p>
          <a:p>
            <a:r>
              <a:rPr lang="en-US" i="1" dirty="0" smtClean="0">
                <a:solidFill>
                  <a:srgbClr val="FF0000"/>
                </a:solidFill>
              </a:rPr>
              <a:t>Overall the failure rate is 58%.</a:t>
            </a:r>
            <a:r>
              <a:rPr lang="en-US" dirty="0" smtClean="0">
                <a:solidFill>
                  <a:srgbClr val="FF0000"/>
                </a:solidFill>
              </a:rPr>
              <a:t/>
            </a:r>
            <a:br>
              <a:rPr lang="en-US" dirty="0" smtClean="0">
                <a:solidFill>
                  <a:srgbClr val="FF0000"/>
                </a:solidFill>
              </a:rPr>
            </a:br>
            <a:r>
              <a:rPr lang="en-US" i="1" dirty="0" smtClean="0">
                <a:solidFill>
                  <a:srgbClr val="FF0000"/>
                </a:solidFill>
              </a:rPr>
              <a:t>There </a:t>
            </a:r>
            <a:r>
              <a:rPr lang="en-US" i="1" dirty="0">
                <a:solidFill>
                  <a:srgbClr val="FF0000"/>
                </a:solidFill>
              </a:rPr>
              <a:t>are two </a:t>
            </a:r>
            <a:r>
              <a:rPr lang="en-US" i="1" dirty="0" err="1" smtClean="0">
                <a:solidFill>
                  <a:srgbClr val="FF0000"/>
                </a:solidFill>
              </a:rPr>
              <a:t>demad</a:t>
            </a:r>
            <a:r>
              <a:rPr lang="en-US" i="1" dirty="0" smtClean="0">
                <a:solidFill>
                  <a:srgbClr val="FF0000"/>
                </a:solidFill>
              </a:rPr>
              <a:t> </a:t>
            </a:r>
            <a:r>
              <a:rPr lang="en-US" i="1" dirty="0">
                <a:solidFill>
                  <a:srgbClr val="FF0000"/>
                </a:solidFill>
              </a:rPr>
              <a:t>peak where Fail rate is high in the range of 60-70%. The first one is 4:00 am to 9:00 am and second one is 5:00 pm to 10:00 </a:t>
            </a:r>
            <a:r>
              <a:rPr lang="en-US" i="1" dirty="0" smtClean="0">
                <a:solidFill>
                  <a:srgbClr val="FF0000"/>
                </a:solidFill>
              </a:rPr>
              <a:t>pm</a:t>
            </a:r>
            <a:endParaRPr lang="en-US" dirty="0"/>
          </a:p>
          <a:p>
            <a:r>
              <a:rPr lang="en-US" b="1" dirty="0"/>
              <a:t>Given the data, which events contribute to Gap and to what extent?</a:t>
            </a:r>
            <a:r>
              <a:rPr lang="en-US" dirty="0"/>
              <a:t/>
            </a:r>
            <a:br>
              <a:rPr lang="en-US" dirty="0"/>
            </a:br>
            <a:r>
              <a:rPr lang="en-US" i="1" dirty="0">
                <a:solidFill>
                  <a:srgbClr val="FF0000"/>
                </a:solidFill>
              </a:rPr>
              <a:t>Demand peaks contributes to most of the failures (exception to this is late night between 12:00 AM to 4:00am)</a:t>
            </a:r>
            <a:r>
              <a:rPr lang="en-US" dirty="0"/>
              <a:t> </a:t>
            </a:r>
          </a:p>
          <a:p>
            <a:r>
              <a:rPr lang="en-US" b="1" dirty="0"/>
              <a:t>How does the Gap vary across given factors like Pick UP location, time of the day.</a:t>
            </a:r>
            <a:r>
              <a:rPr lang="en-US" dirty="0"/>
              <a:t/>
            </a:r>
            <a:br>
              <a:rPr lang="en-US" dirty="0"/>
            </a:br>
            <a:r>
              <a:rPr lang="en-US" i="1" dirty="0">
                <a:solidFill>
                  <a:srgbClr val="FF0000"/>
                </a:solidFill>
              </a:rPr>
              <a:t>The demand peak across Pick up point is significant. The </a:t>
            </a:r>
            <a:r>
              <a:rPr lang="en-US" i="1" dirty="0" err="1">
                <a:solidFill>
                  <a:srgbClr val="FF0000"/>
                </a:solidFill>
              </a:rPr>
              <a:t>mornining</a:t>
            </a:r>
            <a:r>
              <a:rPr lang="en-US" i="1" dirty="0">
                <a:solidFill>
                  <a:srgbClr val="FF0000"/>
                </a:solidFill>
              </a:rPr>
              <a:t> Peak is for City and late evening and night peak is for Airport.</a:t>
            </a:r>
            <a:r>
              <a:rPr lang="en-US" dirty="0">
                <a:solidFill>
                  <a:srgbClr val="FF0000"/>
                </a:solidFill>
              </a:rPr>
              <a:t> </a:t>
            </a:r>
            <a:br>
              <a:rPr lang="en-US" dirty="0">
                <a:solidFill>
                  <a:srgbClr val="FF0000"/>
                </a:solidFill>
              </a:rPr>
            </a:br>
            <a:r>
              <a:rPr lang="en-US" i="1" dirty="0">
                <a:solidFill>
                  <a:srgbClr val="FF0000"/>
                </a:solidFill>
              </a:rPr>
              <a:t>For the </a:t>
            </a:r>
            <a:r>
              <a:rPr lang="en-US" i="1" dirty="0" smtClean="0">
                <a:solidFill>
                  <a:srgbClr val="FF0000"/>
                </a:solidFill>
              </a:rPr>
              <a:t>morning </a:t>
            </a:r>
            <a:r>
              <a:rPr lang="en-US" i="1" dirty="0">
                <a:solidFill>
                  <a:srgbClr val="FF0000"/>
                </a:solidFill>
              </a:rPr>
              <a:t>peak of the City major cause of failure is </a:t>
            </a:r>
            <a:r>
              <a:rPr lang="en-US" i="1" dirty="0" smtClean="0">
                <a:solidFill>
                  <a:srgbClr val="FF0000"/>
                </a:solidFill>
              </a:rPr>
              <a:t>Cancellation </a:t>
            </a:r>
            <a:r>
              <a:rPr lang="en-US" i="1" dirty="0">
                <a:solidFill>
                  <a:srgbClr val="FF0000"/>
                </a:solidFill>
              </a:rPr>
              <a:t>whereas </a:t>
            </a:r>
            <a:r>
              <a:rPr lang="en-US" i="1" dirty="0" smtClean="0">
                <a:solidFill>
                  <a:srgbClr val="FF0000"/>
                </a:solidFill>
              </a:rPr>
              <a:t>for </a:t>
            </a:r>
            <a:r>
              <a:rPr lang="en-US" i="1" dirty="0">
                <a:solidFill>
                  <a:srgbClr val="FF0000"/>
                </a:solidFill>
              </a:rPr>
              <a:t>night peak of Airport almost all failures are due to unavailability of Cars.</a:t>
            </a:r>
            <a:r>
              <a:rPr lang="en-US" dirty="0">
                <a:solidFill>
                  <a:srgbClr val="FF0000"/>
                </a:solidFill>
              </a:rPr>
              <a:t> </a:t>
            </a:r>
            <a:br>
              <a:rPr lang="en-US" dirty="0">
                <a:solidFill>
                  <a:srgbClr val="FF0000"/>
                </a:solidFill>
              </a:rPr>
            </a:br>
            <a:endParaRPr lang="en-US" dirty="0">
              <a:solidFill>
                <a:srgbClr val="FF0000"/>
              </a:solidFill>
            </a:endParaRPr>
          </a:p>
          <a:p>
            <a:endParaRPr lang="en-IN" dirty="0" smtClean="0"/>
          </a:p>
          <a:p>
            <a:endParaRPr lang="en-IN" dirty="0" smtClean="0"/>
          </a:p>
          <a:p>
            <a:endParaRPr lang="en-IN" dirty="0"/>
          </a:p>
          <a:p>
            <a:endParaRPr lang="en-IN"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Recommendation:</a:t>
            </a:r>
            <a:endParaRPr lang="en-IN" sz="3200" dirty="0"/>
          </a:p>
        </p:txBody>
      </p:sp>
      <p:sp>
        <p:nvSpPr>
          <p:cNvPr id="9" name="TextBox 8"/>
          <p:cNvSpPr txBox="1"/>
          <p:nvPr/>
        </p:nvSpPr>
        <p:spPr>
          <a:xfrm>
            <a:off x="1288869" y="1555653"/>
            <a:ext cx="10702109" cy="5355312"/>
          </a:xfrm>
          <a:prstGeom prst="rect">
            <a:avLst/>
          </a:prstGeom>
          <a:noFill/>
        </p:spPr>
        <p:txBody>
          <a:bodyPr wrap="square" rtlCol="0">
            <a:spAutoFit/>
          </a:bodyPr>
          <a:lstStyle/>
          <a:p>
            <a:r>
              <a:rPr lang="en-IN" b="1" dirty="0" smtClean="0"/>
              <a:t>The morning spike in failure rate is mostly cancellation for City Pick up.  </a:t>
            </a:r>
          </a:p>
          <a:p>
            <a:r>
              <a:rPr lang="en-IN" dirty="0" smtClean="0"/>
              <a:t>We can hypothesis is that Driver’s are reluctant to come to Airport from City. As we observe in Slide 11(red filed portion) there is very low demand for Airport pick up during that time. The diver will have to wait for a pick up or he may have to drive back to city where he gets a booking. This means loss for driver in term of Time and Fuel).</a:t>
            </a:r>
          </a:p>
          <a:p>
            <a:endParaRPr lang="en-IN" dirty="0"/>
          </a:p>
          <a:p>
            <a:r>
              <a:rPr lang="en-IN" dirty="0" smtClean="0"/>
              <a:t>Management may incentivise drivers who accept these pick ups by charging premium on Customer Fare and passing the differential to drivers.</a:t>
            </a:r>
            <a:endParaRPr lang="en-IN" dirty="0"/>
          </a:p>
          <a:p>
            <a:r>
              <a:rPr lang="en-IN" b="1" dirty="0"/>
              <a:t>The n</a:t>
            </a:r>
            <a:r>
              <a:rPr lang="en-IN" b="1" dirty="0" smtClean="0"/>
              <a:t>ight </a:t>
            </a:r>
            <a:r>
              <a:rPr lang="en-IN" b="1" dirty="0"/>
              <a:t>spike in failure rate is mostly </a:t>
            </a:r>
            <a:r>
              <a:rPr lang="en-IN" b="1" dirty="0" smtClean="0"/>
              <a:t>unavailability of cars </a:t>
            </a:r>
            <a:r>
              <a:rPr lang="en-IN" b="1" dirty="0"/>
              <a:t>for </a:t>
            </a:r>
            <a:r>
              <a:rPr lang="en-IN" b="1" dirty="0" smtClean="0"/>
              <a:t>Airport Pick </a:t>
            </a:r>
            <a:r>
              <a:rPr lang="en-IN" b="1" dirty="0"/>
              <a:t>up. </a:t>
            </a:r>
          </a:p>
          <a:p>
            <a:r>
              <a:rPr lang="en-IN" dirty="0" smtClean="0"/>
              <a:t>Owing to low demand from City where We can give same argument as above and same recommendation.</a:t>
            </a:r>
            <a:r>
              <a:rPr lang="en-IN" b="1" dirty="0" smtClean="0"/>
              <a:t> </a:t>
            </a:r>
          </a:p>
          <a:p>
            <a:r>
              <a:rPr lang="en-IN" dirty="0" smtClean="0"/>
              <a:t>Other hypothesis could be that we have few drivers who do night shift. May recruit more drivers with higher incentives. Obviously charging the extra money to passenger fare.</a:t>
            </a:r>
          </a:p>
          <a:p>
            <a:endParaRPr lang="en-IN" dirty="0"/>
          </a:p>
          <a:p>
            <a:r>
              <a:rPr lang="en-IN" dirty="0" smtClean="0"/>
              <a:t>Beside this we may also promote other avenue like allowing private </a:t>
            </a:r>
            <a:r>
              <a:rPr lang="en-IN" dirty="0"/>
              <a:t>c</a:t>
            </a:r>
            <a:r>
              <a:rPr lang="en-IN" dirty="0" smtClean="0"/>
              <a:t>ars to register in Ola for pooling. Obviously this might require regulatory permissions.</a:t>
            </a:r>
            <a:endParaRPr lang="en-IN" dirty="0"/>
          </a:p>
          <a:p>
            <a:endParaRPr lang="en-IN" b="1" dirty="0"/>
          </a:p>
          <a:p>
            <a:r>
              <a:rPr lang="en-IN" dirty="0" smtClean="0"/>
              <a:t> </a:t>
            </a:r>
          </a:p>
          <a:p>
            <a:endParaRPr lang="en-IN" dirty="0"/>
          </a:p>
          <a:p>
            <a:endParaRPr lang="en-IN" dirty="0" smtClean="0"/>
          </a:p>
          <a:p>
            <a:endParaRPr lang="en-IN" dirty="0"/>
          </a:p>
        </p:txBody>
      </p:sp>
    </p:spTree>
    <p:extLst>
      <p:ext uri="{BB962C8B-B14F-4D97-AF65-F5344CB8AC3E}">
        <p14:creationId xmlns:p14="http://schemas.microsoft.com/office/powerpoint/2010/main" val="4271481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7" name="TextBox 6"/>
          <p:cNvSpPr txBox="1"/>
          <p:nvPr/>
        </p:nvSpPr>
        <p:spPr>
          <a:xfrm>
            <a:off x="3505200" y="1445418"/>
            <a:ext cx="8568267" cy="5355312"/>
          </a:xfrm>
          <a:prstGeom prst="rect">
            <a:avLst/>
          </a:prstGeom>
          <a:noFill/>
        </p:spPr>
        <p:txBody>
          <a:bodyPr wrap="square" rtlCol="0">
            <a:spAutoFit/>
          </a:bodyPr>
          <a:lstStyle/>
          <a:p>
            <a:endParaRPr lang="en-IN" dirty="0"/>
          </a:p>
          <a:p>
            <a:r>
              <a:rPr lang="en-US" dirty="0" smtClean="0"/>
              <a:t>Often UBER’s </a:t>
            </a:r>
            <a:r>
              <a:rPr lang="en-US" dirty="0"/>
              <a:t>customers, </a:t>
            </a:r>
            <a:r>
              <a:rPr lang="en-US" dirty="0" smtClean="0"/>
              <a:t>face difficulty getting a cab from Airport to City and vice versa. If the </a:t>
            </a:r>
            <a:r>
              <a:rPr lang="en-US" dirty="0"/>
              <a:t>drivers cancel the request of riders or if cars are unavailable, </a:t>
            </a:r>
            <a:r>
              <a:rPr lang="en-US" dirty="0" err="1"/>
              <a:t>Uber</a:t>
            </a:r>
            <a:r>
              <a:rPr lang="en-US" dirty="0"/>
              <a:t> </a:t>
            </a:r>
            <a:r>
              <a:rPr lang="en-US" dirty="0" smtClean="0"/>
              <a:t>loses </a:t>
            </a:r>
            <a:r>
              <a:rPr lang="en-US" dirty="0"/>
              <a:t>out on its revenue. </a:t>
            </a:r>
            <a:endParaRPr lang="en-US" dirty="0" smtClean="0"/>
          </a:p>
          <a:p>
            <a:endParaRPr lang="en-US" dirty="0" smtClean="0"/>
          </a:p>
          <a:p>
            <a:r>
              <a:rPr lang="en-US" dirty="0"/>
              <a:t>The aim of analysis is to identify the root cause of the problem (i.e. cancellation and non-availability of cars) and recommend ways to improve the situation. As a result of your analysis, you should be able to present to the client the root cause(s) and possible hypotheses of the problem(s) and recommend ways to improve them.  </a:t>
            </a:r>
            <a:r>
              <a:rPr lang="en-US" dirty="0" smtClean="0"/>
              <a:t>For this we formulate following questions to guide our analysis.</a:t>
            </a:r>
          </a:p>
          <a:p>
            <a:endParaRPr lang="en-US" dirty="0"/>
          </a:p>
          <a:p>
            <a:pPr marL="800100" lvl="1" indent="-342900">
              <a:buFont typeface="+mj-lt"/>
              <a:buAutoNum type="arabicPeriod"/>
            </a:pPr>
            <a:r>
              <a:rPr lang="en-US" dirty="0"/>
              <a:t>Is there a Demand Supply Gap?</a:t>
            </a:r>
          </a:p>
          <a:p>
            <a:pPr marL="800100" lvl="1" indent="-342900">
              <a:buFont typeface="+mj-lt"/>
              <a:buAutoNum type="arabicPeriod"/>
            </a:pPr>
            <a:r>
              <a:rPr lang="en-US" dirty="0"/>
              <a:t>How big is the Gap?</a:t>
            </a:r>
          </a:p>
          <a:p>
            <a:pPr marL="800100" lvl="1" indent="-342900">
              <a:buFont typeface="+mj-lt"/>
              <a:buAutoNum type="arabicPeriod"/>
            </a:pPr>
            <a:r>
              <a:rPr lang="en-US" dirty="0"/>
              <a:t>Given the data, which events contribute to Gap and to what extent?</a:t>
            </a:r>
          </a:p>
          <a:p>
            <a:pPr marL="800100" lvl="1" indent="-342900">
              <a:buFont typeface="+mj-lt"/>
              <a:buAutoNum type="arabicPeriod"/>
            </a:pPr>
            <a:r>
              <a:rPr lang="en-US" dirty="0"/>
              <a:t>How does the Gap vary across given factors like Pick UP location, time of the day.</a:t>
            </a:r>
          </a:p>
          <a:p>
            <a:pPr marL="800100" lvl="1" indent="-342900">
              <a:buFont typeface="+mj-lt"/>
              <a:buAutoNum type="arabicPeriod"/>
            </a:pPr>
            <a:r>
              <a:rPr lang="en-US" dirty="0" err="1"/>
              <a:t>Recommendarion</a:t>
            </a:r>
            <a:r>
              <a:rPr lang="en-US" dirty="0"/>
              <a:t> to the management to address the Gap</a:t>
            </a:r>
          </a:p>
          <a:p>
            <a:endParaRPr lang="en-US" dirty="0" smtClean="0"/>
          </a:p>
          <a:p>
            <a:endParaRPr lang="en-US" dirty="0" smtClean="0"/>
          </a:p>
          <a:p>
            <a:endParaRPr lang="en-IN" dirty="0"/>
          </a:p>
        </p:txBody>
      </p:sp>
      <p:pic>
        <p:nvPicPr>
          <p:cNvPr id="8" name="Picture 7"/>
          <p:cNvPicPr>
            <a:picLocks noChangeAspect="1"/>
          </p:cNvPicPr>
          <p:nvPr/>
        </p:nvPicPr>
        <p:blipFill>
          <a:blip r:embed="rId2"/>
          <a:stretch>
            <a:fillRect/>
          </a:stretch>
        </p:blipFill>
        <p:spPr>
          <a:xfrm>
            <a:off x="83411" y="1771972"/>
            <a:ext cx="3421789" cy="3324961"/>
          </a:xfrm>
          <a:prstGeom prst="rect">
            <a:avLst/>
          </a:prstGeom>
        </p:spPr>
      </p:pic>
      <p:sp>
        <p:nvSpPr>
          <p:cNvPr id="11"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Motivation-Business Goals</a:t>
            </a:r>
            <a:endParaRPr lang="en-IN" sz="32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Intro to Datasets</a:t>
            </a:r>
            <a:endParaRPr lang="en-IN" sz="3200" dirty="0"/>
          </a:p>
        </p:txBody>
      </p:sp>
      <p:pic>
        <p:nvPicPr>
          <p:cNvPr id="5" name="Picture 4"/>
          <p:cNvPicPr>
            <a:picLocks noChangeAspect="1"/>
          </p:cNvPicPr>
          <p:nvPr/>
        </p:nvPicPr>
        <p:blipFill>
          <a:blip r:embed="rId2"/>
          <a:stretch>
            <a:fillRect/>
          </a:stretch>
        </p:blipFill>
        <p:spPr>
          <a:xfrm>
            <a:off x="1103312" y="1873250"/>
            <a:ext cx="5210175" cy="2857500"/>
          </a:xfrm>
          <a:prstGeom prst="rect">
            <a:avLst/>
          </a:prstGeom>
        </p:spPr>
      </p:pic>
      <p:pic>
        <p:nvPicPr>
          <p:cNvPr id="7" name="Picture 6"/>
          <p:cNvPicPr>
            <a:picLocks noChangeAspect="1"/>
          </p:cNvPicPr>
          <p:nvPr/>
        </p:nvPicPr>
        <p:blipFill>
          <a:blip r:embed="rId3"/>
          <a:stretch>
            <a:fillRect/>
          </a:stretch>
        </p:blipFill>
        <p:spPr>
          <a:xfrm>
            <a:off x="6900334" y="1648618"/>
            <a:ext cx="4697412" cy="3338249"/>
          </a:xfrm>
          <a:prstGeom prst="rect">
            <a:avLst/>
          </a:prstGeom>
        </p:spPr>
      </p:pic>
    </p:spTree>
    <p:extLst>
      <p:ext uri="{BB962C8B-B14F-4D97-AF65-F5344CB8AC3E}">
        <p14:creationId xmlns:p14="http://schemas.microsoft.com/office/powerpoint/2010/main" val="3438074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6933" y="829732"/>
            <a:ext cx="9315753" cy="818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Data Quality</a:t>
            </a:r>
            <a:endParaRPr lang="en-IN" sz="3200" dirty="0"/>
          </a:p>
        </p:txBody>
      </p:sp>
      <p:sp>
        <p:nvSpPr>
          <p:cNvPr id="4" name="TextBox 3"/>
          <p:cNvSpPr txBox="1"/>
          <p:nvPr/>
        </p:nvSpPr>
        <p:spPr>
          <a:xfrm>
            <a:off x="524933" y="1648617"/>
            <a:ext cx="8568267" cy="4801314"/>
          </a:xfrm>
          <a:prstGeom prst="rect">
            <a:avLst/>
          </a:prstGeom>
          <a:noFill/>
        </p:spPr>
        <p:txBody>
          <a:bodyPr wrap="square" rtlCol="0">
            <a:spAutoFit/>
          </a:bodyPr>
          <a:lstStyle/>
          <a:p>
            <a:endParaRPr lang="en-IN" dirty="0"/>
          </a:p>
          <a:p>
            <a:pPr marL="800100" lvl="1" indent="-342900">
              <a:buFont typeface="+mj-lt"/>
              <a:buAutoNum type="arabicPeriod"/>
            </a:pPr>
            <a:r>
              <a:rPr lang="en-US" dirty="0" smtClean="0"/>
              <a:t>Inconsistent strings denoting dates with multiple formats standardized</a:t>
            </a: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r>
              <a:rPr lang="en-US" dirty="0" smtClean="0"/>
              <a:t>Feature like Status and Pickup point converted to category</a:t>
            </a: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a:p>
          <a:p>
            <a:pPr marL="800100" lvl="1" indent="-342900">
              <a:buFont typeface="+mj-lt"/>
              <a:buAutoNum type="arabicPeriod"/>
            </a:pPr>
            <a:endParaRPr lang="en-US" dirty="0"/>
          </a:p>
          <a:p>
            <a:endParaRPr lang="en-US" dirty="0" smtClean="0"/>
          </a:p>
          <a:p>
            <a:endParaRPr lang="en-IN" dirty="0"/>
          </a:p>
        </p:txBody>
      </p:sp>
      <p:pic>
        <p:nvPicPr>
          <p:cNvPr id="5" name="Picture 4"/>
          <p:cNvPicPr>
            <a:picLocks noChangeAspect="1"/>
          </p:cNvPicPr>
          <p:nvPr/>
        </p:nvPicPr>
        <p:blipFill>
          <a:blip r:embed="rId2"/>
          <a:stretch>
            <a:fillRect/>
          </a:stretch>
        </p:blipFill>
        <p:spPr>
          <a:xfrm>
            <a:off x="1406707" y="2539052"/>
            <a:ext cx="3104333" cy="1938514"/>
          </a:xfrm>
          <a:prstGeom prst="rect">
            <a:avLst/>
          </a:prstGeom>
        </p:spPr>
      </p:pic>
      <p:pic>
        <p:nvPicPr>
          <p:cNvPr id="7" name="Picture 6"/>
          <p:cNvPicPr>
            <a:picLocks noChangeAspect="1"/>
          </p:cNvPicPr>
          <p:nvPr/>
        </p:nvPicPr>
        <p:blipFill>
          <a:blip r:embed="rId3"/>
          <a:stretch>
            <a:fillRect/>
          </a:stretch>
        </p:blipFill>
        <p:spPr>
          <a:xfrm>
            <a:off x="4877389" y="2399464"/>
            <a:ext cx="3606211" cy="2078102"/>
          </a:xfrm>
          <a:prstGeom prst="rect">
            <a:avLst/>
          </a:prstGeom>
        </p:spPr>
      </p:pic>
      <p:pic>
        <p:nvPicPr>
          <p:cNvPr id="8" name="Picture 7"/>
          <p:cNvPicPr>
            <a:picLocks noChangeAspect="1"/>
          </p:cNvPicPr>
          <p:nvPr/>
        </p:nvPicPr>
        <p:blipFill>
          <a:blip r:embed="rId4"/>
          <a:stretch>
            <a:fillRect/>
          </a:stretch>
        </p:blipFill>
        <p:spPr>
          <a:xfrm>
            <a:off x="1406707" y="5084784"/>
            <a:ext cx="4122026" cy="1172082"/>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8869" y="792480"/>
            <a:ext cx="9313817"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3200" b="1" dirty="0" smtClean="0"/>
              <a:t>Missing Data Analysis</a:t>
            </a:r>
            <a:endParaRPr lang="en-IN" sz="3200" dirty="0"/>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850900" y="2511425"/>
            <a:ext cx="4495800" cy="2560108"/>
          </a:xfrm>
          <a:prstGeom prst="rect">
            <a:avLst/>
          </a:prstGeom>
        </p:spPr>
      </p:pic>
      <p:cxnSp>
        <p:nvCxnSpPr>
          <p:cNvPr id="7" name="Straight Arrow Connector 6"/>
          <p:cNvCxnSpPr/>
          <p:nvPr/>
        </p:nvCxnSpPr>
        <p:spPr>
          <a:xfrm>
            <a:off x="4114800" y="3623733"/>
            <a:ext cx="1075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14800" y="4572000"/>
            <a:ext cx="1075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90066" y="3429000"/>
            <a:ext cx="2827867" cy="369332"/>
          </a:xfrm>
          <a:prstGeom prst="rect">
            <a:avLst/>
          </a:prstGeom>
          <a:noFill/>
        </p:spPr>
        <p:txBody>
          <a:bodyPr wrap="square" rtlCol="0">
            <a:spAutoFit/>
          </a:bodyPr>
          <a:lstStyle/>
          <a:p>
            <a:r>
              <a:rPr lang="en-IN" dirty="0" smtClean="0">
                <a:solidFill>
                  <a:srgbClr val="FF0000"/>
                </a:solidFill>
              </a:rPr>
              <a:t>Failed cases(</a:t>
            </a:r>
            <a:r>
              <a:rPr lang="en-IN" dirty="0" err="1" smtClean="0">
                <a:solidFill>
                  <a:srgbClr val="FF0000"/>
                </a:solidFill>
              </a:rPr>
              <a:t>Cancelletion</a:t>
            </a:r>
            <a:r>
              <a:rPr lang="en-IN" dirty="0" smtClean="0">
                <a:solidFill>
                  <a:srgbClr val="FF0000"/>
                </a:solidFill>
              </a:rPr>
              <a:t>)</a:t>
            </a:r>
            <a:endParaRPr lang="en-IN" dirty="0">
              <a:solidFill>
                <a:srgbClr val="FF0000"/>
              </a:solidFill>
            </a:endParaRPr>
          </a:p>
        </p:txBody>
      </p:sp>
      <p:sp>
        <p:nvSpPr>
          <p:cNvPr id="13" name="TextBox 12"/>
          <p:cNvSpPr txBox="1"/>
          <p:nvPr/>
        </p:nvSpPr>
        <p:spPr>
          <a:xfrm>
            <a:off x="5190065" y="4366710"/>
            <a:ext cx="4885268" cy="369332"/>
          </a:xfrm>
          <a:prstGeom prst="rect">
            <a:avLst/>
          </a:prstGeom>
          <a:noFill/>
        </p:spPr>
        <p:txBody>
          <a:bodyPr wrap="square" rtlCol="0">
            <a:spAutoFit/>
          </a:bodyPr>
          <a:lstStyle/>
          <a:p>
            <a:r>
              <a:rPr lang="en-IN" dirty="0" smtClean="0">
                <a:solidFill>
                  <a:srgbClr val="FF0000"/>
                </a:solidFill>
              </a:rPr>
              <a:t>Failed cases(</a:t>
            </a:r>
            <a:r>
              <a:rPr lang="en-IN" dirty="0" err="1" smtClean="0">
                <a:solidFill>
                  <a:srgbClr val="FF0000"/>
                </a:solidFill>
              </a:rPr>
              <a:t>Cancelletion</a:t>
            </a:r>
            <a:r>
              <a:rPr lang="en-IN" dirty="0" smtClean="0">
                <a:solidFill>
                  <a:srgbClr val="FF0000"/>
                </a:solidFill>
              </a:rPr>
              <a:t>, Cars Not available</a:t>
            </a:r>
            <a:r>
              <a:rPr lang="en-IN" dirty="0" smtClean="0"/>
              <a:t>)</a:t>
            </a:r>
            <a:endParaRPr lang="en-IN"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pic>
        <p:nvPicPr>
          <p:cNvPr id="5" name="Picture 4"/>
          <p:cNvPicPr>
            <a:picLocks noChangeAspect="1"/>
          </p:cNvPicPr>
          <p:nvPr/>
        </p:nvPicPr>
        <p:blipFill>
          <a:blip r:embed="rId2"/>
          <a:stretch>
            <a:fillRect/>
          </a:stretch>
        </p:blipFill>
        <p:spPr>
          <a:xfrm>
            <a:off x="6189133" y="3350599"/>
            <a:ext cx="5706534" cy="1890268"/>
          </a:xfrm>
          <a:prstGeom prst="rect">
            <a:avLst/>
          </a:prstGeom>
        </p:spPr>
      </p:pic>
      <p:sp>
        <p:nvSpPr>
          <p:cNvPr id="6" name="Rectangle 5"/>
          <p:cNvSpPr/>
          <p:nvPr/>
        </p:nvSpPr>
        <p:spPr>
          <a:xfrm>
            <a:off x="1193800" y="1734235"/>
            <a:ext cx="8839200" cy="646331"/>
          </a:xfrm>
          <a:prstGeom prst="rect">
            <a:avLst/>
          </a:prstGeom>
        </p:spPr>
        <p:txBody>
          <a:bodyPr wrap="square">
            <a:spAutoFit/>
          </a:bodyPr>
          <a:lstStyle/>
          <a:p>
            <a:r>
              <a:rPr lang="en-IN" dirty="0" smtClean="0"/>
              <a:t>Created a new feature “supply” </a:t>
            </a:r>
            <a:r>
              <a:rPr lang="en-IN" dirty="0"/>
              <a:t>to lump failed cases </a:t>
            </a:r>
            <a:r>
              <a:rPr lang="en-IN" dirty="0" smtClean="0"/>
              <a:t>together as “Fail” and trip completed as “success”. Using this new feature we determine demand supply gap.</a:t>
            </a:r>
            <a:endParaRPr lang="en-IN" dirty="0"/>
          </a:p>
        </p:txBody>
      </p:sp>
      <p:pic>
        <p:nvPicPr>
          <p:cNvPr id="7" name="Picture 6"/>
          <p:cNvPicPr>
            <a:picLocks noChangeAspect="1"/>
          </p:cNvPicPr>
          <p:nvPr/>
        </p:nvPicPr>
        <p:blipFill>
          <a:blip r:embed="rId3"/>
          <a:stretch>
            <a:fillRect/>
          </a:stretch>
        </p:blipFill>
        <p:spPr>
          <a:xfrm>
            <a:off x="1193800" y="2650068"/>
            <a:ext cx="4116338" cy="4123266"/>
          </a:xfrm>
          <a:prstGeom prst="rect">
            <a:avLst/>
          </a:prstGeom>
        </p:spPr>
      </p:pic>
      <p:sp>
        <p:nvSpPr>
          <p:cNvPr id="8" name="TextBox 7"/>
          <p:cNvSpPr txBox="1"/>
          <p:nvPr/>
        </p:nvSpPr>
        <p:spPr>
          <a:xfrm>
            <a:off x="9797609" y="6210900"/>
            <a:ext cx="3018366" cy="461665"/>
          </a:xfrm>
          <a:prstGeom prst="rect">
            <a:avLst/>
          </a:prstGeom>
          <a:noFill/>
        </p:spPr>
        <p:txBody>
          <a:bodyPr wrap="square" rtlCol="0">
            <a:spAutoFit/>
          </a:bodyPr>
          <a:lstStyle/>
          <a:p>
            <a:r>
              <a:rPr lang="en-IN" dirty="0" smtClean="0">
                <a:solidFill>
                  <a:srgbClr val="FF0000"/>
                </a:solidFill>
              </a:rPr>
              <a:t>Overall Fail rate = </a:t>
            </a:r>
            <a:r>
              <a:rPr lang="en-IN" sz="2400" dirty="0" smtClean="0">
                <a:solidFill>
                  <a:srgbClr val="FF0000"/>
                </a:solidFill>
              </a:rPr>
              <a:t>58%</a:t>
            </a:r>
            <a:endParaRPr lang="en-IN" sz="2400" dirty="0">
              <a:solidFill>
                <a:srgbClr val="FF0000"/>
              </a:solidFill>
            </a:endParaRPr>
          </a:p>
        </p:txBody>
      </p:sp>
      <p:sp>
        <p:nvSpPr>
          <p:cNvPr id="9" name="TextBox 8"/>
          <p:cNvSpPr txBox="1"/>
          <p:nvPr/>
        </p:nvSpPr>
        <p:spPr>
          <a:xfrm>
            <a:off x="8673220" y="5598509"/>
            <a:ext cx="3652402" cy="461665"/>
          </a:xfrm>
          <a:prstGeom prst="rect">
            <a:avLst/>
          </a:prstGeom>
          <a:noFill/>
        </p:spPr>
        <p:txBody>
          <a:bodyPr wrap="square" rtlCol="0">
            <a:spAutoFit/>
          </a:bodyPr>
          <a:lstStyle/>
          <a:p>
            <a:r>
              <a:rPr lang="en-IN" sz="2400" dirty="0" smtClean="0">
                <a:solidFill>
                  <a:srgbClr val="FF0000"/>
                </a:solidFill>
              </a:rPr>
              <a:t>Yes, </a:t>
            </a:r>
            <a:r>
              <a:rPr lang="en-IN" dirty="0" smtClean="0">
                <a:solidFill>
                  <a:srgbClr val="FF0000"/>
                </a:solidFill>
              </a:rPr>
              <a:t>there is a demand supply gap</a:t>
            </a:r>
            <a:endParaRPr lang="en-IN" dirty="0">
              <a:solidFill>
                <a:srgbClr val="FF0000"/>
              </a:solidFill>
            </a:endParaRPr>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pic>
        <p:nvPicPr>
          <p:cNvPr id="4" name="Picture 3"/>
          <p:cNvPicPr>
            <a:picLocks noChangeAspect="1"/>
          </p:cNvPicPr>
          <p:nvPr/>
        </p:nvPicPr>
        <p:blipFill>
          <a:blip r:embed="rId2"/>
          <a:stretch>
            <a:fillRect/>
          </a:stretch>
        </p:blipFill>
        <p:spPr>
          <a:xfrm>
            <a:off x="6268719" y="2861733"/>
            <a:ext cx="4886325" cy="1695450"/>
          </a:xfrm>
          <a:prstGeom prst="rect">
            <a:avLst/>
          </a:prstGeom>
        </p:spPr>
      </p:pic>
      <p:pic>
        <p:nvPicPr>
          <p:cNvPr id="10" name="Picture 9"/>
          <p:cNvPicPr>
            <a:picLocks noChangeAspect="1"/>
          </p:cNvPicPr>
          <p:nvPr/>
        </p:nvPicPr>
        <p:blipFill>
          <a:blip r:embed="rId3"/>
          <a:stretch>
            <a:fillRect/>
          </a:stretch>
        </p:blipFill>
        <p:spPr>
          <a:xfrm>
            <a:off x="904519" y="2150534"/>
            <a:ext cx="4275666" cy="4131733"/>
          </a:xfrm>
          <a:prstGeom prst="rect">
            <a:avLst/>
          </a:prstGeom>
        </p:spPr>
      </p:pic>
      <p:sp>
        <p:nvSpPr>
          <p:cNvPr id="11" name="TextBox 10"/>
          <p:cNvSpPr txBox="1"/>
          <p:nvPr/>
        </p:nvSpPr>
        <p:spPr>
          <a:xfrm>
            <a:off x="9089679" y="5912935"/>
            <a:ext cx="3102321" cy="738664"/>
          </a:xfrm>
          <a:prstGeom prst="rect">
            <a:avLst/>
          </a:prstGeom>
          <a:noFill/>
        </p:spPr>
        <p:txBody>
          <a:bodyPr wrap="square" rtlCol="0">
            <a:spAutoFit/>
          </a:bodyPr>
          <a:lstStyle/>
          <a:p>
            <a:r>
              <a:rPr lang="en-IN" dirty="0" smtClean="0">
                <a:solidFill>
                  <a:srgbClr val="FF0000"/>
                </a:solidFill>
              </a:rPr>
              <a:t>No Cars Available contributing to </a:t>
            </a:r>
            <a:r>
              <a:rPr lang="en-IN" sz="2400" dirty="0" smtClean="0">
                <a:solidFill>
                  <a:srgbClr val="FF0000"/>
                </a:solidFill>
              </a:rPr>
              <a:t>68% </a:t>
            </a:r>
            <a:r>
              <a:rPr lang="en-IN" dirty="0" smtClean="0">
                <a:solidFill>
                  <a:srgbClr val="FF0000"/>
                </a:solidFill>
              </a:rPr>
              <a:t>of Service failure</a:t>
            </a:r>
            <a:endParaRPr lang="en-IN" dirty="0">
              <a:solidFill>
                <a:srgbClr val="FF0000"/>
              </a:solidFill>
            </a:endParaRPr>
          </a:p>
        </p:txBody>
      </p:sp>
    </p:spTree>
    <p:extLst>
      <p:ext uri="{BB962C8B-B14F-4D97-AF65-F5344CB8AC3E}">
        <p14:creationId xmlns:p14="http://schemas.microsoft.com/office/powerpoint/2010/main" val="227219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1" name="TextBox 10"/>
          <p:cNvSpPr txBox="1"/>
          <p:nvPr/>
        </p:nvSpPr>
        <p:spPr>
          <a:xfrm>
            <a:off x="8127496" y="5250426"/>
            <a:ext cx="4318001" cy="1384995"/>
          </a:xfrm>
          <a:prstGeom prst="rect">
            <a:avLst/>
          </a:prstGeom>
          <a:noFill/>
        </p:spPr>
        <p:txBody>
          <a:bodyPr wrap="square" rtlCol="0">
            <a:spAutoFit/>
          </a:bodyPr>
          <a:lstStyle/>
          <a:p>
            <a:r>
              <a:rPr lang="en-IN" dirty="0" smtClean="0">
                <a:solidFill>
                  <a:srgbClr val="FF0000"/>
                </a:solidFill>
              </a:rPr>
              <a:t>In general, </a:t>
            </a:r>
            <a:r>
              <a:rPr lang="en-IN" b="1" dirty="0" smtClean="0">
                <a:solidFill>
                  <a:srgbClr val="FF0000"/>
                </a:solidFill>
              </a:rPr>
              <a:t>Pick up point </a:t>
            </a:r>
            <a:r>
              <a:rPr lang="en-IN" dirty="0" smtClean="0">
                <a:solidFill>
                  <a:srgbClr val="FF0000"/>
                </a:solidFill>
              </a:rPr>
              <a:t>is </a:t>
            </a:r>
            <a:r>
              <a:rPr lang="en-IN" sz="2400" dirty="0" smtClean="0">
                <a:solidFill>
                  <a:srgbClr val="FF0000"/>
                </a:solidFill>
              </a:rPr>
              <a:t>Neutral</a:t>
            </a:r>
            <a:r>
              <a:rPr lang="en-IN" sz="6000" dirty="0" smtClean="0">
                <a:solidFill>
                  <a:srgbClr val="FF0000"/>
                </a:solidFill>
              </a:rPr>
              <a:t> </a:t>
            </a:r>
            <a:r>
              <a:rPr lang="en-IN" dirty="0" smtClean="0">
                <a:solidFill>
                  <a:srgbClr val="FF0000"/>
                </a:solidFill>
              </a:rPr>
              <a:t>to Service failure or </a:t>
            </a:r>
            <a:r>
              <a:rPr lang="en-IN" sz="2400" dirty="0" smtClean="0">
                <a:solidFill>
                  <a:srgbClr val="FF0000"/>
                </a:solidFill>
              </a:rPr>
              <a:t>Is It?</a:t>
            </a:r>
            <a:endParaRPr lang="en-IN" sz="2400" dirty="0">
              <a:solidFill>
                <a:srgbClr val="FF0000"/>
              </a:solidFill>
            </a:endParaRPr>
          </a:p>
        </p:txBody>
      </p:sp>
      <p:pic>
        <p:nvPicPr>
          <p:cNvPr id="6" name="Picture 5"/>
          <p:cNvPicPr>
            <a:picLocks noChangeAspect="1"/>
          </p:cNvPicPr>
          <p:nvPr/>
        </p:nvPicPr>
        <p:blipFill>
          <a:blip r:embed="rId2"/>
          <a:stretch>
            <a:fillRect/>
          </a:stretch>
        </p:blipFill>
        <p:spPr>
          <a:xfrm>
            <a:off x="536845" y="2063931"/>
            <a:ext cx="5419818" cy="4214949"/>
          </a:xfrm>
          <a:prstGeom prst="rect">
            <a:avLst/>
          </a:prstGeom>
        </p:spPr>
      </p:pic>
      <p:sp>
        <p:nvSpPr>
          <p:cNvPr id="3" name="Rectangle 2"/>
          <p:cNvSpPr/>
          <p:nvPr/>
        </p:nvSpPr>
        <p:spPr>
          <a:xfrm>
            <a:off x="6209211" y="2376827"/>
            <a:ext cx="5547360" cy="1754326"/>
          </a:xfrm>
          <a:prstGeom prst="rect">
            <a:avLst/>
          </a:prstGeom>
        </p:spPr>
        <p:txBody>
          <a:bodyPr wrap="square">
            <a:spAutoFit/>
          </a:bodyPr>
          <a:lstStyle/>
          <a:p>
            <a:r>
              <a:rPr lang="en-US" i="1" dirty="0" smtClean="0">
                <a:solidFill>
                  <a:srgbClr val="000000"/>
                </a:solidFill>
              </a:rPr>
              <a:t>Its </a:t>
            </a:r>
            <a:r>
              <a:rPr lang="en-US" i="1" dirty="0">
                <a:solidFill>
                  <a:srgbClr val="000000"/>
                </a:solidFill>
              </a:rPr>
              <a:t>difficult to say that Pick point </a:t>
            </a:r>
            <a:r>
              <a:rPr lang="en-US" i="1" dirty="0" smtClean="0">
                <a:solidFill>
                  <a:srgbClr val="000000"/>
                </a:solidFill>
              </a:rPr>
              <a:t>influences the outcome of </a:t>
            </a:r>
            <a:r>
              <a:rPr lang="en-US" i="1" dirty="0">
                <a:solidFill>
                  <a:srgbClr val="000000"/>
                </a:solidFill>
              </a:rPr>
              <a:t>a success or failure</a:t>
            </a:r>
            <a:r>
              <a:rPr lang="en-US" i="1" dirty="0" smtClean="0">
                <a:solidFill>
                  <a:srgbClr val="000000"/>
                </a:solidFill>
              </a:rPr>
              <a:t>.</a:t>
            </a:r>
          </a:p>
          <a:p>
            <a:r>
              <a:rPr lang="en-US" i="1" dirty="0" smtClean="0">
                <a:solidFill>
                  <a:srgbClr val="000000"/>
                </a:solidFill>
              </a:rPr>
              <a:t>In </a:t>
            </a:r>
            <a:r>
              <a:rPr lang="en-US" i="1" dirty="0">
                <a:solidFill>
                  <a:srgbClr val="000000"/>
                </a:solidFill>
              </a:rPr>
              <a:t>general the effect of Pick up point seems </a:t>
            </a:r>
            <a:r>
              <a:rPr lang="en-US" i="1" dirty="0" smtClean="0">
                <a:solidFill>
                  <a:srgbClr val="000000"/>
                </a:solidFill>
              </a:rPr>
              <a:t>neutral.</a:t>
            </a:r>
          </a:p>
          <a:p>
            <a:endParaRPr lang="en-US" i="1" dirty="0" smtClean="0">
              <a:solidFill>
                <a:srgbClr val="000000"/>
              </a:solidFill>
            </a:endParaRPr>
          </a:p>
          <a:p>
            <a:r>
              <a:rPr lang="en-US" i="1" dirty="0" smtClean="0">
                <a:solidFill>
                  <a:srgbClr val="000000"/>
                </a:solidFill>
              </a:rPr>
              <a:t>We </a:t>
            </a:r>
            <a:r>
              <a:rPr lang="en-US" i="1" dirty="0">
                <a:solidFill>
                  <a:srgbClr val="000000"/>
                </a:solidFill>
              </a:rPr>
              <a:t>will explore later if this changes when we consider other factors along with Pick up point. </a:t>
            </a:r>
            <a:endParaRPr lang="en-IN" i="1" dirty="0"/>
          </a:p>
        </p:txBody>
      </p:sp>
    </p:spTree>
    <p:extLst>
      <p:ext uri="{BB962C8B-B14F-4D97-AF65-F5344CB8AC3E}">
        <p14:creationId xmlns:p14="http://schemas.microsoft.com/office/powerpoint/2010/main" val="9105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611" y="818675"/>
            <a:ext cx="9313817" cy="856138"/>
          </a:xfrm>
        </p:spPr>
        <p:txBody>
          <a:bodyPr>
            <a:normAutofit/>
          </a:bodyPr>
          <a:lstStyle/>
          <a:p>
            <a:r>
              <a:rPr lang="en-IN" sz="3200" dirty="0" smtClean="0"/>
              <a:t>EDA – Insights from Dataset</a:t>
            </a:r>
            <a:endParaRPr lang="en-IN" sz="3200" dirty="0"/>
          </a:p>
        </p:txBody>
      </p:sp>
      <p:sp>
        <p:nvSpPr>
          <p:cNvPr id="11" name="TextBox 10"/>
          <p:cNvSpPr txBox="1"/>
          <p:nvPr/>
        </p:nvSpPr>
        <p:spPr>
          <a:xfrm>
            <a:off x="8155880" y="5785925"/>
            <a:ext cx="3844211" cy="830997"/>
          </a:xfrm>
          <a:prstGeom prst="rect">
            <a:avLst/>
          </a:prstGeom>
          <a:noFill/>
        </p:spPr>
        <p:txBody>
          <a:bodyPr wrap="square" rtlCol="0">
            <a:spAutoFit/>
          </a:bodyPr>
          <a:lstStyle/>
          <a:p>
            <a:r>
              <a:rPr lang="en-IN" dirty="0" smtClean="0">
                <a:solidFill>
                  <a:srgbClr val="FF0000"/>
                </a:solidFill>
              </a:rPr>
              <a:t>In City we get more </a:t>
            </a:r>
            <a:r>
              <a:rPr lang="en-IN" sz="2400" dirty="0" smtClean="0">
                <a:solidFill>
                  <a:srgbClr val="FF0000"/>
                </a:solidFill>
              </a:rPr>
              <a:t>Cancellation</a:t>
            </a:r>
          </a:p>
          <a:p>
            <a:r>
              <a:rPr lang="en-IN" dirty="0" smtClean="0">
                <a:solidFill>
                  <a:srgbClr val="FF0000"/>
                </a:solidFill>
              </a:rPr>
              <a:t>In Airport we get </a:t>
            </a:r>
            <a:r>
              <a:rPr lang="en-IN" sz="2400" dirty="0" smtClean="0">
                <a:solidFill>
                  <a:srgbClr val="FF0000"/>
                </a:solidFill>
              </a:rPr>
              <a:t>Cars unavailable</a:t>
            </a:r>
            <a:endParaRPr lang="en-IN" sz="2400" dirty="0">
              <a:solidFill>
                <a:srgbClr val="FF0000"/>
              </a:solidFill>
            </a:endParaRPr>
          </a:p>
        </p:txBody>
      </p:sp>
      <p:sp>
        <p:nvSpPr>
          <p:cNvPr id="3" name="Rectangle 2"/>
          <p:cNvSpPr/>
          <p:nvPr/>
        </p:nvSpPr>
        <p:spPr>
          <a:xfrm>
            <a:off x="7010399" y="2376827"/>
            <a:ext cx="4746171" cy="646331"/>
          </a:xfrm>
          <a:prstGeom prst="rect">
            <a:avLst/>
          </a:prstGeom>
        </p:spPr>
        <p:txBody>
          <a:bodyPr wrap="square">
            <a:spAutoFit/>
          </a:bodyPr>
          <a:lstStyle/>
          <a:p>
            <a:r>
              <a:rPr lang="en-IN" i="1" dirty="0" smtClean="0"/>
              <a:t>Even though failure was evenly distributed across pickup point, the nature of failure is different</a:t>
            </a:r>
            <a:endParaRPr lang="en-IN" i="1" dirty="0"/>
          </a:p>
        </p:txBody>
      </p:sp>
      <p:pic>
        <p:nvPicPr>
          <p:cNvPr id="4" name="Picture 3"/>
          <p:cNvPicPr>
            <a:picLocks noChangeAspect="1"/>
          </p:cNvPicPr>
          <p:nvPr/>
        </p:nvPicPr>
        <p:blipFill>
          <a:blip r:embed="rId2"/>
          <a:stretch>
            <a:fillRect/>
          </a:stretch>
        </p:blipFill>
        <p:spPr>
          <a:xfrm>
            <a:off x="914401" y="2120320"/>
            <a:ext cx="5257799" cy="4174067"/>
          </a:xfrm>
          <a:prstGeom prst="rect">
            <a:avLst/>
          </a:prstGeom>
        </p:spPr>
      </p:pic>
    </p:spTree>
    <p:extLst>
      <p:ext uri="{BB962C8B-B14F-4D97-AF65-F5344CB8AC3E}">
        <p14:creationId xmlns:p14="http://schemas.microsoft.com/office/powerpoint/2010/main" val="135747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TotalTime>
  <Words>748</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UBER’s  Demand and Supply </vt:lpstr>
      <vt:lpstr>PowerPoint Presentation</vt:lpstr>
      <vt:lpstr>PowerPoint Presentation</vt:lpstr>
      <vt:lpstr>PowerPoint Presentation</vt:lpstr>
      <vt:lpstr>PowerPoint Presentation</vt:lpstr>
      <vt:lpstr>EDA – Insights from Dataset</vt:lpstr>
      <vt:lpstr>EDA – Insights from Dataset</vt:lpstr>
      <vt:lpstr>EDA – Insights from Dataset</vt:lpstr>
      <vt:lpstr>EDA – Insights from Dataset</vt:lpstr>
      <vt:lpstr>EDA – Insights from Dataset</vt:lpstr>
      <vt:lpstr>EDA – Insights from Dataset</vt:lpstr>
      <vt:lpstr>EDA – Insights from Dataset</vt:lpstr>
      <vt:lpstr>EDA – Insights from Dataset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53</cp:revision>
  <dcterms:created xsi:type="dcterms:W3CDTF">2016-06-09T08:16:28Z</dcterms:created>
  <dcterms:modified xsi:type="dcterms:W3CDTF">2019-03-03T18:04:49Z</dcterms:modified>
</cp:coreProperties>
</file>