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86" r:id="rId2"/>
    <p:sldId id="264" r:id="rId3"/>
    <p:sldId id="276" r:id="rId4"/>
    <p:sldId id="287" r:id="rId5"/>
    <p:sldId id="277" r:id="rId6"/>
    <p:sldId id="278" r:id="rId7"/>
    <p:sldId id="280" r:id="rId8"/>
    <p:sldId id="265" r:id="rId9"/>
    <p:sldId id="273" r:id="rId10"/>
    <p:sldId id="282" r:id="rId11"/>
    <p:sldId id="283" r:id="rId12"/>
    <p:sldId id="284" r:id="rId13"/>
    <p:sldId id="281" r:id="rId14"/>
    <p:sldId id="272" r:id="rId15"/>
    <p:sldId id="266" r:id="rId16"/>
    <p:sldId id="257" r:id="rId17"/>
    <p:sldId id="268" r:id="rId18"/>
    <p:sldId id="271" r:id="rId19"/>
    <p:sldId id="269" r:id="rId20"/>
    <p:sldId id="285" r:id="rId21"/>
    <p:sldId id="270" r:id="rId22"/>
    <p:sldId id="279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214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7DFB3-5683-46BC-BB15-9C4479DB7470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358E-A101-4665-B648-E86E545FF2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358E-A101-4665-B648-E86E545FF29E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3AE15-8476-488F-8741-E00BB77CD414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261B-CED3-4FD6-8886-E1A981875AD6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A676-5ADD-4431-BF52-CD5DBE1C11D8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9A142-734F-48CE-8FD8-C6248335CD95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65097-38DB-408F-B510-DE2C7D1025D0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92CC-9047-4DFC-A23D-6CD37A73B9F0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7162-9297-4FCE-841E-7702531554AC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1892D-5BD7-4DFC-A706-E569EA6407C3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0807-1813-4DE6-9BE6-31ADBBE48E8E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C2BD-C32D-4BA7-9DF7-5105EF8606FE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D2ECF-0D9B-4BB1-8B60-9AE0F24BE7D7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AA4D8CC-81DD-48FB-AD4D-AC26BD4C6377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/>
              <a:t>Patent </a:t>
            </a:r>
            <a:r>
              <a:rPr lang="en-IN" sz="3600" b="1" dirty="0"/>
              <a:t>Game - Blame </a:t>
            </a:r>
            <a:r>
              <a:rPr lang="en-IN" sz="3600" b="1" dirty="0" err="1"/>
              <a:t>vs</a:t>
            </a:r>
            <a:r>
              <a:rPr lang="en-IN" sz="3600" b="1" dirty="0"/>
              <a:t> Claim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1524000"/>
            <a:ext cx="8153400" cy="350865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IN" sz="2400" b="1" dirty="0"/>
              <a:t>Introduction</a:t>
            </a:r>
            <a:r>
              <a:rPr lang="en-IN" sz="2400" b="1" dirty="0" smtClean="0"/>
              <a:t>:</a:t>
            </a:r>
          </a:p>
          <a:p>
            <a:endParaRPr lang="en-US" dirty="0"/>
          </a:p>
          <a:p>
            <a:r>
              <a:rPr lang="en-IN" b="1" dirty="0" smtClean="0"/>
              <a:t>Objective </a:t>
            </a:r>
            <a:r>
              <a:rPr lang="en-IN" b="1" dirty="0"/>
              <a:t>: 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IN" dirty="0" smtClean="0"/>
              <a:t>Explore </a:t>
            </a:r>
            <a:r>
              <a:rPr lang="en-IN" dirty="0"/>
              <a:t>the strategic use of </a:t>
            </a:r>
            <a:endParaRPr lang="en-IN" dirty="0" smtClean="0"/>
          </a:p>
          <a:p>
            <a:r>
              <a:rPr lang="en-IN" dirty="0" smtClean="0"/>
              <a:t>patents </a:t>
            </a:r>
            <a:r>
              <a:rPr lang="en-IN" dirty="0"/>
              <a:t>in competitive industries, contrasting </a:t>
            </a:r>
            <a:r>
              <a:rPr lang="en-IN" b="1" dirty="0"/>
              <a:t>defensive (blame)</a:t>
            </a:r>
            <a:r>
              <a:rPr lang="en-IN" dirty="0"/>
              <a:t> and </a:t>
            </a:r>
            <a:r>
              <a:rPr lang="en-IN" b="1" dirty="0"/>
              <a:t>offensive (claim) </a:t>
            </a:r>
            <a:r>
              <a:rPr lang="en-IN" dirty="0"/>
              <a:t>strategies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  <a:p>
            <a:endParaRPr lang="en-IN" b="1" dirty="0" smtClean="0"/>
          </a:p>
          <a:p>
            <a:r>
              <a:rPr lang="en-IN" b="1" dirty="0" smtClean="0"/>
              <a:t>Importance </a:t>
            </a:r>
            <a:r>
              <a:rPr lang="en-IN" b="1" dirty="0"/>
              <a:t>: 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IN" dirty="0" smtClean="0"/>
              <a:t>Understanding </a:t>
            </a:r>
            <a:r>
              <a:rPr lang="en-IN" dirty="0"/>
              <a:t>these strategies is crucial for companies to protect intellectual property and navigate competitive landscapes.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3108" y="1000108"/>
            <a:ext cx="52864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"Understanding the Strategies in Patent Litigation"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8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2910" y="571480"/>
            <a:ext cx="74295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Blame Strategy (Samsung):</a:t>
            </a:r>
          </a:p>
          <a:p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Challenged </a:t>
            </a:r>
            <a:r>
              <a:rPr lang="en-US" dirty="0" smtClean="0"/>
              <a:t>the validity of Apple's design patents, claiming they were obvious and didn't meet the requirements for design patent protection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Alleged </a:t>
            </a:r>
            <a:r>
              <a:rPr lang="en-US" dirty="0" smtClean="0"/>
              <a:t>that Apple had engaged in inequitable conduct by withholding relevant prior art from the Patent Office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lvl="1"/>
            <a:r>
              <a:rPr lang="en-US" dirty="0" smtClean="0"/>
              <a:t>- Claimed that Apple's utility patents were invalid due to prior art and lack of enablement.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0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785794"/>
            <a:ext cx="714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Claim Strategy (Apple):</a:t>
            </a:r>
          </a:p>
          <a:p>
            <a:pPr lvl="1"/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Asserted </a:t>
            </a:r>
            <a:r>
              <a:rPr lang="en-US" dirty="0" smtClean="0"/>
              <a:t>that Samsung had willfully infringed on Apple's patents, seeking damages and an injunction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Claimed </a:t>
            </a:r>
            <a:r>
              <a:rPr lang="en-US" dirty="0" smtClean="0"/>
              <a:t>that Samsung's </a:t>
            </a:r>
            <a:r>
              <a:rPr lang="en-US" dirty="0" err="1" smtClean="0"/>
              <a:t>smartphones</a:t>
            </a:r>
            <a:r>
              <a:rPr lang="en-US" dirty="0" smtClean="0"/>
              <a:t> and tablets infringed on Apple's design patents and utility patents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endParaRPr lang="en-US" dirty="0" smtClean="0"/>
          </a:p>
          <a:p>
            <a:pPr lvl="1"/>
            <a:r>
              <a:rPr lang="en-US" dirty="0" smtClean="0"/>
              <a:t>- Sought to protect its patent rights and dominant market 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0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357166"/>
            <a:ext cx="771530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Outcome:</a:t>
            </a:r>
          </a:p>
          <a:p>
            <a:endParaRPr lang="en-US" dirty="0" smtClean="0"/>
          </a:p>
          <a:p>
            <a:r>
              <a:rPr lang="en-US" dirty="0" smtClean="0"/>
              <a:t>- The court ruled that Samsung had infringed on some of Apple's patents, but not all.</a:t>
            </a:r>
          </a:p>
          <a:p>
            <a:r>
              <a:rPr lang="en-US" dirty="0" smtClean="0"/>
              <a:t>- The court also ruled that some of Apple's patents were invalid due to prior art.</a:t>
            </a:r>
          </a:p>
          <a:p>
            <a:r>
              <a:rPr lang="en-US" dirty="0" smtClean="0"/>
              <a:t>- Samsung was ordered to pay damages to Apple, but the amount was significantly less than what Apple had sought.</a:t>
            </a:r>
          </a:p>
          <a:p>
            <a:endParaRPr lang="en-US" dirty="0" smtClean="0"/>
          </a:p>
          <a:p>
            <a:r>
              <a:rPr lang="en-US" b="1" dirty="0" smtClean="0"/>
              <a:t>In this case, both parties employed Blame and Claim strategies:</a:t>
            </a:r>
          </a:p>
          <a:p>
            <a:endParaRPr lang="en-US" dirty="0" smtClean="0"/>
          </a:p>
          <a:p>
            <a:r>
              <a:rPr lang="en-US" dirty="0" smtClean="0"/>
              <a:t>- Samsung used the Blame strategy to challenge Apple's patent validity and alleged inequitable conduct.</a:t>
            </a:r>
          </a:p>
          <a:p>
            <a:r>
              <a:rPr lang="en-US" dirty="0" smtClean="0"/>
              <a:t>- Apple used the Claim strategy to assert its patent rights and seek damages.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0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857232"/>
            <a:ext cx="2048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Blame Strategy </a:t>
            </a:r>
            <a:r>
              <a:rPr lang="en-IN" sz="2800" b="1" dirty="0" smtClean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857356" y="1571612"/>
            <a:ext cx="6143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 smtClean="0"/>
              <a:t>Defensive Use of Patents </a:t>
            </a:r>
            <a:r>
              <a:rPr lang="en-US" b="1" dirty="0" smtClean="0"/>
              <a:t>&amp; Pooling </a:t>
            </a:r>
            <a:r>
              <a:rPr lang="en-US" b="1" dirty="0" smtClean="0"/>
              <a:t>for Protection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5720" y="35716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Conclusion: </a:t>
            </a:r>
            <a:endParaRPr lang="en-IN" sz="28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500034" y="2500306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Claim Strategy: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4546" y="3071810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Offensive Strategy </a:t>
            </a:r>
            <a:r>
              <a:rPr lang="en-US" b="1" dirty="0" smtClean="0"/>
              <a:t>&amp; </a:t>
            </a:r>
            <a:r>
              <a:rPr lang="en-US" b="1" dirty="0" smtClean="0"/>
              <a:t>Monopoly on Innovation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0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09600"/>
            <a:ext cx="7696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Pooling </a:t>
            </a:r>
            <a:r>
              <a:rPr lang="en-US" sz="2400" b="1" dirty="0"/>
              <a:t>for Protection : 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Sometimes</a:t>
            </a:r>
            <a:r>
              <a:rPr lang="en-US" sz="1200" dirty="0"/>
              <a:t>, companies participate in patent pools where they contribute patents to a collective pool. </a:t>
            </a:r>
            <a:endParaRPr lang="en-US" sz="1200" dirty="0" smtClean="0"/>
          </a:p>
          <a:p>
            <a:pPr>
              <a:buFont typeface="Arial" pitchFamily="34" charset="0"/>
              <a:buChar char="•"/>
            </a:pPr>
            <a:endParaRPr lang="en-US" sz="1200" dirty="0" smtClean="0"/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This </a:t>
            </a:r>
            <a:r>
              <a:rPr lang="en-US" sz="1200" dirty="0"/>
              <a:t>pooling strategy allows members to access each other's technologies without fear of litigation, creating a collaborative rather than combative environment</a:t>
            </a:r>
            <a:r>
              <a:rPr lang="en-US" sz="1200" dirty="0" smtClean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42653382"/>
              </p:ext>
            </p:extLst>
          </p:nvPr>
        </p:nvGraphicFramePr>
        <p:xfrm>
          <a:off x="685800" y="2133600"/>
          <a:ext cx="7848600" cy="2635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/>
                <a:gridCol w="3924300"/>
              </a:tblGrid>
              <a:tr h="44296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Example: MPEG LA - MPEG-2 Patent Pool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1995438">
                <a:tc>
                  <a:txBody>
                    <a:bodyPr/>
                    <a:lstStyle/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The </a:t>
                      </a:r>
                      <a:r>
                        <a:rPr lang="en-US" sz="1200" b="1" dirty="0" smtClean="0"/>
                        <a:t>MPEG-2 standard</a:t>
                      </a:r>
                      <a:r>
                        <a:rPr lang="en-US" sz="1200" dirty="0" smtClean="0"/>
                        <a:t>, used widely for digital television and DVDs, is covered by numerous patents held by different companies. To avoid complex and </a:t>
                      </a:r>
                      <a:r>
                        <a:rPr lang="en-US" sz="1200" b="1" dirty="0" smtClean="0"/>
                        <a:t>costly litigation over patent infringement</a:t>
                      </a:r>
                      <a:r>
                        <a:rPr lang="en-US" sz="1200" dirty="0" smtClean="0"/>
                        <a:t>, many of these companies participate in a patent pool managed by </a:t>
                      </a:r>
                      <a:r>
                        <a:rPr lang="en-US" sz="1200" b="1" dirty="0" smtClean="0"/>
                        <a:t>MPEG LA (a licensing agency). </a:t>
                      </a:r>
                      <a:r>
                        <a:rPr lang="en-US" sz="1200" dirty="0" smtClean="0"/>
                        <a:t>Companies like Sony, Panasonic, and Toshiba contribute their MPEG-2 patents to this pool.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a </a:t>
                      </a:r>
                      <a:r>
                        <a:rPr lang="en-US" sz="1200" dirty="0" smtClean="0"/>
                        <a:t>single </a:t>
                      </a:r>
                      <a:r>
                        <a:rPr lang="en-US" sz="1200" dirty="0" smtClean="0"/>
                        <a:t>license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This </a:t>
                      </a:r>
                      <a:r>
                        <a:rPr lang="en-US" sz="1200" dirty="0" smtClean="0"/>
                        <a:t>simplifies the licensing process and </a:t>
                      </a:r>
                      <a:r>
                        <a:rPr lang="en-US" sz="1200" b="1" dirty="0" smtClean="0"/>
                        <a:t>reduces the risk of litigation because licensees are protected from patent infringement claims by pool members. </a:t>
                      </a: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sz="12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It </a:t>
                      </a:r>
                      <a:r>
                        <a:rPr lang="en-US" sz="1200" dirty="0" smtClean="0"/>
                        <a:t>fosters a collaborative environment where companies can focus on developing and implementing technology without constant legal threats.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61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928670"/>
            <a:ext cx="8458200" cy="452431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b="1" dirty="0" smtClean="0"/>
              <a:t>Definition </a:t>
            </a:r>
            <a:r>
              <a:rPr lang="en-IN" b="1" dirty="0"/>
              <a:t>: </a:t>
            </a:r>
            <a:r>
              <a:rPr lang="en-IN" dirty="0"/>
              <a:t>Offensive use of patents to assert rights, exclude competitors, and monetize intellectual property</a:t>
            </a:r>
            <a:r>
              <a:rPr lang="en-IN" dirty="0" smtClean="0"/>
              <a:t>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b="1" dirty="0" smtClean="0"/>
              <a:t>Purpose </a:t>
            </a:r>
            <a:r>
              <a:rPr lang="en-IN" b="1" dirty="0"/>
              <a:t>: </a:t>
            </a:r>
            <a:r>
              <a:rPr lang="en-IN" dirty="0"/>
              <a:t>Involves actively licensing patents, negotiating royalties, or litigating to enforce exclusivity</a:t>
            </a:r>
            <a:r>
              <a:rPr lang="en-IN" dirty="0" smtClean="0"/>
              <a:t>.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pPr marL="285750" indent="-285750">
              <a:buFontTx/>
              <a:buChar char="-"/>
            </a:pPr>
            <a:r>
              <a:rPr lang="en-IN" b="1" dirty="0" smtClean="0"/>
              <a:t>Example</a:t>
            </a:r>
            <a:r>
              <a:rPr lang="en-IN" b="1" dirty="0"/>
              <a:t>: </a:t>
            </a:r>
            <a:r>
              <a:rPr lang="en-IN" dirty="0"/>
              <a:t>Apple vs. Samsung Patent Litigation </a:t>
            </a:r>
            <a:r>
              <a:rPr lang="en-IN" dirty="0" smtClean="0"/>
              <a:t>: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/>
              <a:t>-  Context : </a:t>
            </a:r>
            <a:r>
              <a:rPr lang="en-IN" dirty="0"/>
              <a:t>Apple sued Samsung for patent infringement in the smartphone industry</a:t>
            </a:r>
            <a:r>
              <a:rPr lang="en-IN" dirty="0" smtClean="0"/>
              <a:t>.</a:t>
            </a:r>
          </a:p>
          <a:p>
            <a:endParaRPr lang="en-US" dirty="0" smtClean="0"/>
          </a:p>
          <a:p>
            <a:r>
              <a:rPr lang="en-IN" dirty="0" smtClean="0"/>
              <a:t> </a:t>
            </a:r>
            <a:r>
              <a:rPr lang="en-IN" dirty="0"/>
              <a:t>-  </a:t>
            </a:r>
            <a:r>
              <a:rPr lang="en-IN" b="1" dirty="0"/>
              <a:t>Strategy : </a:t>
            </a:r>
            <a:r>
              <a:rPr lang="en-IN" dirty="0"/>
              <a:t>Asserted patents aggressively to protect market share and seek compensation for alleged infringement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  </a:t>
            </a:r>
            <a:r>
              <a:rPr lang="en-IN" b="1" dirty="0"/>
              <a:t>-  Outcome : </a:t>
            </a:r>
            <a:r>
              <a:rPr lang="en-IN" dirty="0"/>
              <a:t>Led to significant legal battles and settlements, impacting market dynamics and competitive strategies.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5720" y="285728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Claim Strategy: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79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5564" y="685800"/>
            <a:ext cx="8001000" cy="4247317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endParaRPr lang="en-US" dirty="0"/>
          </a:p>
          <a:p>
            <a:r>
              <a:rPr lang="en-US" sz="2400" b="1" dirty="0" smtClean="0"/>
              <a:t>Offensive Strategy</a:t>
            </a:r>
            <a:r>
              <a:rPr lang="en-US" sz="2400" b="1" dirty="0"/>
              <a:t> </a:t>
            </a:r>
            <a:r>
              <a:rPr lang="en-US" sz="2400" b="1" dirty="0" smtClean="0"/>
              <a:t>: </a:t>
            </a:r>
          </a:p>
          <a:p>
            <a:endParaRPr lang="en-US" sz="2400" b="1" dirty="0"/>
          </a:p>
          <a:p>
            <a:r>
              <a:rPr lang="en-US" dirty="0" smtClean="0"/>
              <a:t>Claiming </a:t>
            </a:r>
            <a:r>
              <a:rPr lang="en-US" dirty="0"/>
              <a:t>patents aggressively involves using them to assert rights and </a:t>
            </a:r>
            <a:r>
              <a:rPr lang="en-US" b="1" dirty="0"/>
              <a:t>exclude others from using or implementing the patented technology</a:t>
            </a:r>
            <a:r>
              <a:rPr lang="en-US" dirty="0"/>
              <a:t>. This can be done through </a:t>
            </a:r>
            <a:r>
              <a:rPr lang="en-US" b="1" dirty="0"/>
              <a:t>licensing agreements </a:t>
            </a:r>
            <a:r>
              <a:rPr lang="en-US" dirty="0"/>
              <a:t>(to collect royalties), negotiations, or litigation against competitors perceived to be infringing on the patent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 smtClean="0"/>
              <a:t>Monopoly </a:t>
            </a:r>
            <a:r>
              <a:rPr lang="en-US" sz="2400" b="1" dirty="0"/>
              <a:t>on </a:t>
            </a:r>
            <a:r>
              <a:rPr lang="en-US" sz="2400" b="1" dirty="0" smtClean="0"/>
              <a:t>Innovation</a:t>
            </a:r>
            <a:r>
              <a:rPr lang="en-US" sz="2400" b="1" dirty="0"/>
              <a:t> 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dirty="0" smtClean="0"/>
              <a:t>By </a:t>
            </a:r>
            <a:r>
              <a:rPr lang="en-US" dirty="0"/>
              <a:t>claiming patents aggressively, companies aim to establish </a:t>
            </a:r>
            <a:r>
              <a:rPr lang="en-US" b="1" dirty="0"/>
              <a:t>a monopoly on a particular technology or innovation</a:t>
            </a:r>
            <a:r>
              <a:rPr lang="en-US" dirty="0"/>
              <a:t>. This not only provides financial benefits through royalties but also strategic advantages in the market by controlling access to critical advancements.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8596" y="357166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What is achieved by claiming strategies: 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331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304800"/>
            <a:ext cx="7620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 smtClean="0"/>
              <a:t>Advantages </a:t>
            </a:r>
            <a:r>
              <a:rPr lang="en-IN" sz="3200" b="1" dirty="0"/>
              <a:t>and Challenges</a:t>
            </a:r>
            <a:r>
              <a:rPr lang="en-IN" sz="3200" b="1" dirty="0" smtClean="0"/>
              <a:t>:</a:t>
            </a:r>
          </a:p>
          <a:p>
            <a:endParaRPr lang="en-IN" dirty="0"/>
          </a:p>
          <a:p>
            <a:r>
              <a:rPr lang="en-IN" b="1" dirty="0"/>
              <a:t>-  Blame Strategy :</a:t>
            </a:r>
          </a:p>
          <a:p>
            <a:r>
              <a:rPr lang="en-IN" dirty="0"/>
              <a:t>  -  </a:t>
            </a:r>
            <a:r>
              <a:rPr lang="en-IN" u="sng" dirty="0"/>
              <a:t>Advantages : </a:t>
            </a:r>
            <a:r>
              <a:rPr lang="en-IN" dirty="0"/>
              <a:t>Mitigates litigation risks, enhances defensive capabilities, and fosters industry collaboration (e.g., patent pools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r>
              <a:rPr lang="en-IN" dirty="0"/>
              <a:t>  -  </a:t>
            </a:r>
            <a:r>
              <a:rPr lang="en-IN" u="sng" dirty="0"/>
              <a:t>Challenges : </a:t>
            </a:r>
            <a:r>
              <a:rPr lang="en-IN" dirty="0"/>
              <a:t>May limit offensive capabilities and potential revenue from patent monetization.</a:t>
            </a:r>
          </a:p>
          <a:p>
            <a:r>
              <a:rPr lang="en-IN" dirty="0"/>
              <a:t>  </a:t>
            </a:r>
          </a:p>
          <a:p>
            <a:r>
              <a:rPr lang="en-IN" b="1" dirty="0"/>
              <a:t>-  Claim Strategy :</a:t>
            </a:r>
          </a:p>
          <a:p>
            <a:r>
              <a:rPr lang="en-IN" dirty="0"/>
              <a:t>  -  </a:t>
            </a:r>
            <a:r>
              <a:rPr lang="en-IN" u="sng" dirty="0"/>
              <a:t>Advantages : </a:t>
            </a:r>
            <a:r>
              <a:rPr lang="en-IN" dirty="0"/>
              <a:t>Secures market exclusivity, generates revenue through licensing, and establishes competitive advantage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  -  </a:t>
            </a:r>
            <a:r>
              <a:rPr lang="en-IN" u="sng" dirty="0"/>
              <a:t>Challenges : </a:t>
            </a:r>
            <a:r>
              <a:rPr lang="en-IN" dirty="0"/>
              <a:t>Higher litigation costs, potential for antitrust scrutiny, and ethical considerations of patent assertion.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880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609600"/>
            <a:ext cx="73914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/>
              <a:t>Discussion</a:t>
            </a:r>
            <a:r>
              <a:rPr lang="en-IN" sz="4400" b="1" dirty="0" smtClean="0"/>
              <a:t>:</a:t>
            </a:r>
          </a:p>
          <a:p>
            <a:endParaRPr lang="en-US" dirty="0"/>
          </a:p>
          <a:p>
            <a:endParaRPr lang="en-IN" dirty="0"/>
          </a:p>
          <a:p>
            <a:r>
              <a:rPr lang="en-IN" sz="2400" b="1" dirty="0"/>
              <a:t>-  Questions to Consider :</a:t>
            </a:r>
          </a:p>
          <a:p>
            <a:r>
              <a:rPr lang="en-IN" dirty="0"/>
              <a:t>  - How </a:t>
            </a:r>
            <a:r>
              <a:rPr lang="en-IN" dirty="0" smtClean="0"/>
              <a:t>could </a:t>
            </a:r>
            <a:r>
              <a:rPr lang="en-IN" dirty="0"/>
              <a:t>companies balance defensive and offensive patent strategies to achieve long-term competitive advantage</a:t>
            </a:r>
            <a:r>
              <a:rPr lang="en-IN" dirty="0" smtClean="0"/>
              <a:t>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IN" dirty="0" smtClean="0"/>
              <a:t>  </a:t>
            </a:r>
            <a:r>
              <a:rPr lang="en-IN" dirty="0"/>
              <a:t>- What </a:t>
            </a:r>
            <a:r>
              <a:rPr lang="en-IN" dirty="0" smtClean="0"/>
              <a:t>should be</a:t>
            </a:r>
            <a:r>
              <a:rPr lang="en-IN" dirty="0" smtClean="0"/>
              <a:t> </a:t>
            </a:r>
            <a:r>
              <a:rPr lang="en-IN" dirty="0"/>
              <a:t>the implications of patent assertion on innovation and market competition?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801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2438400"/>
            <a:ext cx="46326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600" dirty="0"/>
              <a:t>Thank you </a:t>
            </a:r>
            <a:r>
              <a:rPr lang="en-IN" sz="6600" dirty="0">
                <a:sym typeface="Wingdings" pitchFamily="2" charset="2"/>
              </a:rPr>
              <a:t></a:t>
            </a:r>
            <a:endParaRPr lang="en-IN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14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0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/>
              <a:t>Blame </a:t>
            </a:r>
            <a:r>
              <a:rPr lang="en-IN" sz="3600" b="1" dirty="0" err="1"/>
              <a:t>vs</a:t>
            </a:r>
            <a:r>
              <a:rPr lang="en-IN" sz="3600" b="1" dirty="0"/>
              <a:t> Claim</a:t>
            </a:r>
          </a:p>
        </p:txBody>
      </p:sp>
      <p:sp>
        <p:nvSpPr>
          <p:cNvPr id="7" name="Isosceles Triangle 6"/>
          <p:cNvSpPr/>
          <p:nvPr/>
        </p:nvSpPr>
        <p:spPr>
          <a:xfrm rot="10800000" flipV="1">
            <a:off x="3286116" y="1928802"/>
            <a:ext cx="2500330" cy="2000264"/>
          </a:xfrm>
          <a:prstGeom prst="triangle">
            <a:avLst>
              <a:gd name="adj" fmla="val 4984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Patent Litigation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43372" y="1571612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Patent 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928794" y="2500306"/>
            <a:ext cx="1898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Plaintiff’s Patent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14942" y="2428868"/>
            <a:ext cx="2386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Defendant’s Product </a:t>
            </a:r>
            <a:endParaRPr lang="en-US" dirty="0"/>
          </a:p>
        </p:txBody>
      </p:sp>
      <p:sp>
        <p:nvSpPr>
          <p:cNvPr id="24578" name="AutoShape 2" descr="Law icon vector. justice illustrati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0" name="AutoShape 4" descr="https://st4.depositphotos.com/1229718/41390/i/450/depositphotos_413909244-stock-photo-legal-concept-law-scales-justic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82" name="AutoShape 6" descr="https://st4.depositphotos.com/1229718/41390/i/450/depositphotos_413909244-stock-photo-legal-concept-law-scales-justic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57884" y="378619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Blame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28860" y="378619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Claim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8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0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246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8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67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42976" y="285728"/>
            <a:ext cx="2500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Plaintiff’s Patent Claim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86446" y="357166"/>
            <a:ext cx="2386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Defendant’s Product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85720" y="785794"/>
            <a:ext cx="47863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Patent Claims:</a:t>
            </a:r>
          </a:p>
          <a:p>
            <a:endParaRPr lang="en-US" sz="1200" dirty="0" smtClean="0"/>
          </a:p>
          <a:p>
            <a:r>
              <a:rPr lang="en-US" sz="1200" dirty="0" smtClean="0"/>
              <a:t>     A </a:t>
            </a:r>
            <a:r>
              <a:rPr lang="en-US" sz="1200" b="1" dirty="0" smtClean="0"/>
              <a:t>beverage container </a:t>
            </a:r>
            <a:r>
              <a:rPr lang="en-US" sz="1200" dirty="0" smtClean="0"/>
              <a:t>comprising</a:t>
            </a:r>
            <a:r>
              <a:rPr lang="en-US" sz="1200" dirty="0" smtClean="0"/>
              <a:t>:</a:t>
            </a:r>
          </a:p>
          <a:p>
            <a:endParaRPr lang="en-US" sz="1200" dirty="0" smtClean="0"/>
          </a:p>
          <a:p>
            <a:pPr lvl="1" algn="just"/>
            <a:r>
              <a:rPr lang="en-US" sz="1200" dirty="0" smtClean="0"/>
              <a:t>a </a:t>
            </a:r>
            <a:r>
              <a:rPr lang="en-US" sz="1200" b="1" dirty="0" smtClean="0"/>
              <a:t>bottom surface </a:t>
            </a:r>
            <a:r>
              <a:rPr lang="en-US" sz="1200" dirty="0" smtClean="0"/>
              <a:t>and a </a:t>
            </a:r>
            <a:r>
              <a:rPr lang="en-US" sz="1200" b="1" dirty="0" smtClean="0"/>
              <a:t>neck</a:t>
            </a:r>
            <a:r>
              <a:rPr lang="en-US" sz="1200" dirty="0" smtClean="0"/>
              <a:t> and a </a:t>
            </a:r>
            <a:r>
              <a:rPr lang="en-US" sz="1200" b="1" dirty="0" smtClean="0"/>
              <a:t>wall structure </a:t>
            </a:r>
            <a:r>
              <a:rPr lang="en-US" sz="1200" dirty="0" smtClean="0"/>
              <a:t>extending </a:t>
            </a:r>
            <a:r>
              <a:rPr lang="en-US" sz="1200" dirty="0" err="1" smtClean="0"/>
              <a:t>therebetween</a:t>
            </a:r>
            <a:r>
              <a:rPr lang="en-US" sz="1200" dirty="0" smtClean="0"/>
              <a:t> to form a reservoir to hold a reservoir liquid; </a:t>
            </a:r>
            <a:r>
              <a:rPr lang="en-US" sz="1200" dirty="0" smtClean="0"/>
              <a:t>and</a:t>
            </a:r>
          </a:p>
          <a:p>
            <a:pPr lvl="1"/>
            <a:endParaRPr lang="en-US" sz="1200" dirty="0" smtClean="0"/>
          </a:p>
          <a:p>
            <a:pPr lvl="1"/>
            <a:r>
              <a:rPr lang="en-US" sz="1200" dirty="0" smtClean="0"/>
              <a:t>a beverage container lid assembly </a:t>
            </a:r>
            <a:r>
              <a:rPr lang="en-US" sz="1200" b="1" dirty="0" err="1" smtClean="0"/>
              <a:t>removably</a:t>
            </a:r>
            <a:r>
              <a:rPr lang="en-US" sz="1200" b="1" dirty="0" smtClean="0"/>
              <a:t> connected to the neck</a:t>
            </a:r>
            <a:r>
              <a:rPr lang="en-US" sz="1200" dirty="0" smtClean="0"/>
              <a:t>, the beverage container lid assembly </a:t>
            </a:r>
            <a:r>
              <a:rPr lang="en-US" sz="1200" dirty="0" smtClean="0"/>
              <a:t>comprising….so on.</a:t>
            </a:r>
            <a:endParaRPr lang="en-US" sz="1200" dirty="0"/>
          </a:p>
        </p:txBody>
      </p:sp>
      <p:pic>
        <p:nvPicPr>
          <p:cNvPr id="15" name="Picture 14" descr="US10675597-20200609-D00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4" y="2714620"/>
            <a:ext cx="1501537" cy="2250663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3929058" y="642918"/>
            <a:ext cx="1500198" cy="714380"/>
          </a:xfrm>
          <a:prstGeom prst="ellipse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Infringement </a:t>
            </a:r>
          </a:p>
          <a:p>
            <a:pPr algn="ctr"/>
            <a:r>
              <a:rPr lang="en-US" sz="1000" dirty="0" err="1" smtClean="0"/>
              <a:t>vs</a:t>
            </a:r>
            <a:r>
              <a:rPr lang="en-US" sz="1000" dirty="0" smtClean="0"/>
              <a:t> </a:t>
            </a:r>
          </a:p>
          <a:p>
            <a:pPr algn="ctr"/>
            <a:r>
              <a:rPr lang="en-US" sz="1000" dirty="0" smtClean="0"/>
              <a:t>I</a:t>
            </a:r>
            <a:r>
              <a:rPr lang="en-US" sz="1000" dirty="0" smtClean="0"/>
              <a:t>nvalidate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142976" y="285728"/>
            <a:ext cx="2428892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786446" y="357166"/>
            <a:ext cx="228601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71aC8TgWmPL._SL1500_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3570" y="1357298"/>
            <a:ext cx="3000348" cy="30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8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48" y="285728"/>
            <a:ext cx="1710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Blame</a:t>
            </a:r>
            <a:r>
              <a:rPr lang="en-US" b="1" dirty="0" smtClean="0"/>
              <a:t> :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285852" y="1071546"/>
            <a:ext cx="6500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"Shifting the focus to the opponent's alleged wrongdoing"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28794" y="157161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b="1" dirty="0" smtClean="0"/>
              <a:t> </a:t>
            </a:r>
            <a:r>
              <a:rPr lang="en-US" b="1" dirty="0" smtClean="0"/>
              <a:t>Bullet </a:t>
            </a:r>
            <a:r>
              <a:rPr lang="en-US" b="1" dirty="0" smtClean="0"/>
              <a:t>points: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    - Challenging patent </a:t>
            </a:r>
            <a:r>
              <a:rPr lang="en-US" dirty="0" smtClean="0"/>
              <a:t>validity</a:t>
            </a:r>
          </a:p>
          <a:p>
            <a:endParaRPr lang="en-US" dirty="0" smtClean="0"/>
          </a:p>
          <a:p>
            <a:r>
              <a:rPr lang="en-US" dirty="0" smtClean="0"/>
              <a:t>    - Alleging inequitable </a:t>
            </a:r>
            <a:r>
              <a:rPr lang="en-US" dirty="0" smtClean="0"/>
              <a:t>conduct</a:t>
            </a:r>
          </a:p>
          <a:p>
            <a:endParaRPr lang="en-US" dirty="0" smtClean="0"/>
          </a:p>
          <a:p>
            <a:r>
              <a:rPr lang="en-US" dirty="0" smtClean="0"/>
              <a:t>    - Claiming </a:t>
            </a:r>
            <a:r>
              <a:rPr lang="en-US" dirty="0" smtClean="0"/>
              <a:t>unenforceability</a:t>
            </a:r>
          </a:p>
          <a:p>
            <a:endParaRPr lang="en-US" dirty="0" smtClean="0"/>
          </a:p>
          <a:p>
            <a:r>
              <a:rPr lang="en-US" dirty="0" smtClean="0"/>
              <a:t>    - Defending against infringement claims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8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14348" y="285728"/>
            <a:ext cx="17235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Claim :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071670" y="928670"/>
            <a:ext cx="3738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"Asserting one's own patent rights"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71670" y="171448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b="1" dirty="0" smtClean="0"/>
              <a:t>Bullet </a:t>
            </a:r>
            <a:r>
              <a:rPr lang="en-US" b="1" dirty="0" smtClean="0"/>
              <a:t>points</a:t>
            </a:r>
            <a:r>
              <a:rPr lang="en-US" b="1" dirty="0" smtClean="0"/>
              <a:t>: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    - Enforcing patent infringement </a:t>
            </a:r>
            <a:r>
              <a:rPr lang="en-US" dirty="0" smtClean="0"/>
              <a:t>claims</a:t>
            </a:r>
          </a:p>
          <a:p>
            <a:endParaRPr lang="en-US" dirty="0" smtClean="0"/>
          </a:p>
          <a:p>
            <a:r>
              <a:rPr lang="en-US" dirty="0" smtClean="0"/>
              <a:t>    - Seeking damages or </a:t>
            </a:r>
            <a:r>
              <a:rPr lang="en-US" dirty="0" smtClean="0"/>
              <a:t>royalties</a:t>
            </a:r>
          </a:p>
          <a:p>
            <a:endParaRPr lang="en-US" dirty="0" smtClean="0"/>
          </a:p>
          <a:p>
            <a:r>
              <a:rPr lang="en-US" dirty="0" smtClean="0"/>
              <a:t>    - Defending against invalidity </a:t>
            </a:r>
            <a:r>
              <a:rPr lang="en-US" dirty="0" smtClean="0"/>
              <a:t>claims</a:t>
            </a:r>
          </a:p>
          <a:p>
            <a:endParaRPr lang="en-US" dirty="0" smtClean="0"/>
          </a:p>
          <a:p>
            <a:r>
              <a:rPr lang="en-US" dirty="0" smtClean="0"/>
              <a:t>    - Asserting patent dominance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8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8596" y="571480"/>
            <a:ext cx="82868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3600" b="1" dirty="0" smtClean="0"/>
              <a:t>Blame </a:t>
            </a:r>
            <a:r>
              <a:rPr lang="en-US" sz="3600" b="1" dirty="0" err="1" smtClean="0"/>
              <a:t>vs</a:t>
            </a:r>
            <a:r>
              <a:rPr lang="en-US" sz="3600" b="1" dirty="0" smtClean="0"/>
              <a:t> Claim </a:t>
            </a:r>
            <a:r>
              <a:rPr lang="en-US" sz="3600" b="1" dirty="0" smtClean="0"/>
              <a:t>Strategies 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		 </a:t>
            </a:r>
            <a:r>
              <a:rPr lang="en-US" b="1" dirty="0" smtClean="0"/>
              <a:t>- Blame: </a:t>
            </a:r>
            <a:r>
              <a:rPr lang="en-US" dirty="0" smtClean="0"/>
              <a:t>Invalidity, unenforceability, inequitable </a:t>
            </a:r>
            <a:r>
              <a:rPr lang="en-US" dirty="0" smtClean="0"/>
              <a:t>conduct</a:t>
            </a:r>
          </a:p>
          <a:p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		 </a:t>
            </a:r>
            <a:r>
              <a:rPr lang="en-US" b="1" dirty="0" smtClean="0"/>
              <a:t>- Claim: </a:t>
            </a:r>
            <a:r>
              <a:rPr lang="en-US" dirty="0" smtClean="0"/>
              <a:t>Infringement, damages, royalties, patent </a:t>
            </a:r>
            <a:r>
              <a:rPr lang="en-US" dirty="0" smtClean="0"/>
              <a:t>dominance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8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8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Case </a:t>
            </a:r>
            <a:r>
              <a:rPr lang="en-US" sz="3600" b="1" dirty="0" smtClean="0"/>
              <a:t>Studies:</a:t>
            </a:r>
            <a:endParaRPr lang="en-US" sz="36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857224" y="1071546"/>
            <a:ext cx="75009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Real-life </a:t>
            </a:r>
            <a:r>
              <a:rPr lang="en-US" sz="1600" dirty="0" smtClean="0"/>
              <a:t>patent litigation cases where Blame and Claim strategies were used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2000232" y="2214554"/>
            <a:ext cx="3975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Google's Defensive Patent Strategy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71670" y="3286124"/>
            <a:ext cx="2850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Apple v. Samsung (2012)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986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7224" y="1142984"/>
            <a:ext cx="7038996" cy="31393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342900" indent="-342900">
              <a:buAutoNum type="romanUcPeriod"/>
            </a:pPr>
            <a:endParaRPr lang="en-IN" dirty="0"/>
          </a:p>
          <a:p>
            <a:r>
              <a:rPr lang="en-IN" b="1" dirty="0" smtClean="0"/>
              <a:t>Example</a:t>
            </a:r>
            <a:r>
              <a:rPr lang="en-IN" b="1" dirty="0"/>
              <a:t>: </a:t>
            </a:r>
            <a:r>
              <a:rPr lang="en-IN" dirty="0"/>
              <a:t>Google's Defensive Patent Strategy :</a:t>
            </a:r>
          </a:p>
          <a:p>
            <a:r>
              <a:rPr lang="en-IN" b="1" dirty="0" smtClean="0"/>
              <a:t>Context </a:t>
            </a:r>
            <a:r>
              <a:rPr lang="en-IN" b="1" dirty="0"/>
              <a:t>: </a:t>
            </a:r>
            <a:r>
              <a:rPr lang="en-IN" dirty="0"/>
              <a:t>Google acquired Motorola Mobility in 2011 for its patent portfolio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b="1" dirty="0" smtClean="0"/>
              <a:t>Strategy </a:t>
            </a:r>
            <a:r>
              <a:rPr lang="en-IN" b="1" dirty="0"/>
              <a:t>: </a:t>
            </a:r>
            <a:r>
              <a:rPr lang="en-IN" dirty="0"/>
              <a:t>Used patents to defend against litigation threats from competitors like Apple and Microsoft</a:t>
            </a:r>
            <a:r>
              <a:rPr lang="en-IN" dirty="0" smtClean="0"/>
              <a:t>.</a:t>
            </a:r>
          </a:p>
          <a:p>
            <a:endParaRPr lang="en-IN" b="1" dirty="0"/>
          </a:p>
          <a:p>
            <a:r>
              <a:rPr lang="en-IN" b="1" dirty="0" smtClean="0"/>
              <a:t>Outcome </a:t>
            </a:r>
            <a:r>
              <a:rPr lang="en-IN" b="1" dirty="0"/>
              <a:t>: </a:t>
            </a:r>
            <a:r>
              <a:rPr lang="en-IN" dirty="0"/>
              <a:t>Strengthened Google's position in the mobile device market and protected its Android ecosystem</a:t>
            </a:r>
            <a:r>
              <a:rPr lang="en-IN" dirty="0" smtClean="0"/>
              <a:t>.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8596" y="428604"/>
            <a:ext cx="82445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 smtClean="0"/>
              <a:t>Google's Defensive Patent Strategy :</a:t>
            </a:r>
            <a:endParaRPr lang="en-US" sz="3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9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1538" y="571480"/>
            <a:ext cx="5613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Apple v. Samsung (2012)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428728" y="1928802"/>
            <a:ext cx="628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Apple sued Samsung for infringing on several patents related to </a:t>
            </a:r>
            <a:r>
              <a:rPr lang="en-US" dirty="0" err="1" smtClean="0"/>
              <a:t>smartphone</a:t>
            </a:r>
            <a:r>
              <a:rPr lang="en-US" dirty="0" smtClean="0"/>
              <a:t> design and user interface.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Samsung </a:t>
            </a:r>
            <a:r>
              <a:rPr lang="en-US" dirty="0" smtClean="0"/>
              <a:t>counterclaimed that Apple's patents were invalid and that Apple had infringed on Samsung's patents.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908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179</TotalTime>
  <Words>1077</Words>
  <Application>Microsoft Office PowerPoint</Application>
  <PresentationFormat>On-screen Show (4:3)</PresentationFormat>
  <Paragraphs>195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Angles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IPU</dc:creator>
  <cp:lastModifiedBy>Admin</cp:lastModifiedBy>
  <cp:revision>53</cp:revision>
  <dcterms:created xsi:type="dcterms:W3CDTF">2006-08-16T00:00:00Z</dcterms:created>
  <dcterms:modified xsi:type="dcterms:W3CDTF">2024-06-27T20:19:04Z</dcterms:modified>
</cp:coreProperties>
</file>