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1"/>
  </p:notesMasterIdLst>
  <p:sldIdLst>
    <p:sldId id="256" r:id="rId5"/>
    <p:sldId id="257" r:id="rId6"/>
    <p:sldId id="258" r:id="rId7"/>
    <p:sldId id="259" r:id="rId8"/>
    <p:sldId id="276" r:id="rId9"/>
    <p:sldId id="277" r:id="rId10"/>
    <p:sldId id="260" r:id="rId11"/>
    <p:sldId id="278" r:id="rId12"/>
    <p:sldId id="279" r:id="rId13"/>
    <p:sldId id="280" r:id="rId14"/>
    <p:sldId id="282" r:id="rId15"/>
    <p:sldId id="285" r:id="rId16"/>
    <p:sldId id="283" r:id="rId17"/>
    <p:sldId id="284" r:id="rId18"/>
    <p:sldId id="289"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B2A4F-7771-4CAF-92BE-EE33EC1795DB}" v="1031" dt="2022-10-13T14:12:58.166"/>
    <p1510:client id="{2D2C1C8F-582E-C2C4-272E-0C01557AD80D}" v="30" dt="2022-10-17T03:52:14.164"/>
    <p1510:client id="{31BB5ABE-6523-A5E4-8117-7CC7B5704565}" v="237" dt="2022-10-13T14:32:58.134"/>
    <p1510:client id="{B6ADA1DA-E8D0-54C6-49A9-8150FE24CBF8}" v="12" dt="2022-10-25T07:58:47.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970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293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8574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10/25/2022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78755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10/25/2022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82969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10/25/2022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76125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10/25/2022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1480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10/25/2022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22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464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909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1603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4301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20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5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099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878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6714489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44194" y="1988707"/>
            <a:ext cx="10912647" cy="1776141"/>
          </a:xfrm>
        </p:spPr>
        <p:txBody>
          <a:bodyPr anchor="b">
            <a:normAutofit/>
          </a:bodyPr>
          <a:lstStyle/>
          <a:p>
            <a:r>
              <a:rPr lang="en-US" dirty="0">
                <a:solidFill>
                  <a:schemeClr val="accent2">
                    <a:lumMod val="75000"/>
                  </a:schemeClr>
                </a:solidFill>
                <a:latin typeface="Times New Roman"/>
                <a:cs typeface="Calibri Light"/>
              </a:rPr>
              <a:t>Online Course Application Using Python</a:t>
            </a:r>
            <a:endParaRPr lang="en-US">
              <a:solidFill>
                <a:schemeClr val="accent2">
                  <a:lumMod val="75000"/>
                </a:schemeClr>
              </a:solidFill>
              <a:cs typeface="Calibri Light" panose="020F0302020204030204"/>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244289" y="4280433"/>
            <a:ext cx="5414810" cy="1312657"/>
          </a:xfrm>
        </p:spPr>
        <p:txBody>
          <a:bodyPr anchor="t">
            <a:normAutofit/>
          </a:bodyPr>
          <a:lstStyle/>
          <a:p>
            <a:pPr algn="l"/>
            <a:r>
              <a:rPr lang="en-US" dirty="0" err="1">
                <a:latin typeface="Times New Roman"/>
                <a:cs typeface="Calibri"/>
              </a:rPr>
              <a:t>Sattiraju</a:t>
            </a:r>
            <a:r>
              <a:rPr lang="en-US" dirty="0">
                <a:latin typeface="Times New Roman"/>
                <a:cs typeface="Calibri"/>
              </a:rPr>
              <a:t> Ravi Krishna,</a:t>
            </a:r>
          </a:p>
          <a:p>
            <a:pPr algn="l"/>
            <a:r>
              <a:rPr lang="en-US" dirty="0">
                <a:latin typeface="Times New Roman"/>
                <a:cs typeface="Calibri"/>
              </a:rPr>
              <a:t>Associate IT Consultant.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AD761-75E2-DDA2-B3C8-C48B47C10646}"/>
              </a:ext>
            </a:extLst>
          </p:cNvPr>
          <p:cNvSpPr>
            <a:spLocks noGrp="1"/>
          </p:cNvSpPr>
          <p:nvPr>
            <p:ph type="title"/>
          </p:nvPr>
        </p:nvSpPr>
        <p:spPr>
          <a:xfrm>
            <a:off x="1285241" y="1008993"/>
            <a:ext cx="10126457" cy="5029759"/>
          </a:xfrm>
        </p:spPr>
        <p:txBody>
          <a:bodyPr vert="horz" lIns="91440" tIns="45720" rIns="91440" bIns="45720" rtlCol="0" anchor="b">
            <a:normAutofit/>
          </a:bodyPr>
          <a:lstStyle/>
          <a:p>
            <a:endParaRPr lang="en-US" sz="11500" kern="1200">
              <a:solidFill>
                <a:schemeClr val="tx1"/>
              </a:solidFill>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8F9565FD-93FB-43A9-8E5F-ECD51EA533D4}"/>
              </a:ext>
            </a:extLst>
          </p:cNvPr>
          <p:cNvPicPr>
            <a:picLocks noChangeAspect="1"/>
          </p:cNvPicPr>
          <p:nvPr/>
        </p:nvPicPr>
        <p:blipFill>
          <a:blip r:embed="rId2"/>
          <a:stretch>
            <a:fillRect/>
          </a:stretch>
        </p:blipFill>
        <p:spPr>
          <a:xfrm>
            <a:off x="817638" y="711442"/>
            <a:ext cx="8887580" cy="5447211"/>
          </a:xfrm>
          <a:prstGeom prst="rect">
            <a:avLst/>
          </a:prstGeom>
        </p:spPr>
      </p:pic>
    </p:spTree>
    <p:extLst>
      <p:ext uri="{BB962C8B-B14F-4D97-AF65-F5344CB8AC3E}">
        <p14:creationId xmlns:p14="http://schemas.microsoft.com/office/powerpoint/2010/main" val="36490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AB645-A13D-1D21-E0E4-6E014538DE95}"/>
              </a:ext>
            </a:extLst>
          </p:cNvPr>
          <p:cNvSpPr>
            <a:spLocks noGrp="1"/>
          </p:cNvSpPr>
          <p:nvPr>
            <p:ph type="title"/>
          </p:nvPr>
        </p:nvSpPr>
        <p:spPr>
          <a:xfrm>
            <a:off x="1285241" y="1008993"/>
            <a:ext cx="9231410" cy="3542045"/>
          </a:xfrm>
        </p:spPr>
        <p:txBody>
          <a:bodyPr vert="horz" lIns="91440" tIns="45720" rIns="91440" bIns="45720" rtlCol="0" anchor="b">
            <a:normAutofit/>
          </a:bodyPr>
          <a:lstStyle/>
          <a:p>
            <a:endParaRPr lang="en-US" sz="11500" kern="1200">
              <a:solidFill>
                <a:schemeClr val="tx1"/>
              </a:solidFill>
              <a:latin typeface="+mj-lt"/>
              <a:ea typeface="+mj-ea"/>
              <a:cs typeface="+mj-cs"/>
            </a:endParaRPr>
          </a:p>
        </p:txBody>
      </p:sp>
      <p:pic>
        <p:nvPicPr>
          <p:cNvPr id="4" name="Picture 4" descr="A screenshot of a computer&#10;&#10;Description automatically generated">
            <a:extLst>
              <a:ext uri="{FF2B5EF4-FFF2-40B4-BE49-F238E27FC236}">
                <a16:creationId xmlns:a16="http://schemas.microsoft.com/office/drawing/2014/main" id="{12BD4B98-79F8-2690-C794-860F5C260D16}"/>
              </a:ext>
            </a:extLst>
          </p:cNvPr>
          <p:cNvPicPr>
            <a:picLocks noChangeAspect="1"/>
          </p:cNvPicPr>
          <p:nvPr/>
        </p:nvPicPr>
        <p:blipFill>
          <a:blip r:embed="rId2"/>
          <a:stretch>
            <a:fillRect/>
          </a:stretch>
        </p:blipFill>
        <p:spPr>
          <a:xfrm>
            <a:off x="648306" y="528713"/>
            <a:ext cx="10907484" cy="5703811"/>
          </a:xfrm>
          <a:prstGeom prst="rect">
            <a:avLst/>
          </a:prstGeom>
        </p:spPr>
      </p:pic>
    </p:spTree>
    <p:extLst>
      <p:ext uri="{BB962C8B-B14F-4D97-AF65-F5344CB8AC3E}">
        <p14:creationId xmlns:p14="http://schemas.microsoft.com/office/powerpoint/2010/main" val="381991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6DE57D9E-0056-A0F3-A2C8-1E7825ED86A6}"/>
              </a:ext>
            </a:extLst>
          </p:cNvPr>
          <p:cNvPicPr>
            <a:picLocks noGrp="1" noChangeAspect="1"/>
          </p:cNvPicPr>
          <p:nvPr>
            <p:ph idx="1"/>
          </p:nvPr>
        </p:nvPicPr>
        <p:blipFill>
          <a:blip r:embed="rId2"/>
          <a:stretch>
            <a:fillRect/>
          </a:stretch>
        </p:blipFill>
        <p:spPr>
          <a:xfrm>
            <a:off x="913782" y="624690"/>
            <a:ext cx="10649566" cy="5603332"/>
          </a:xfrm>
          <a:prstGeom prst="rect">
            <a:avLst/>
          </a:prstGeom>
        </p:spPr>
      </p:pic>
    </p:spTree>
    <p:extLst>
      <p:ext uri="{BB962C8B-B14F-4D97-AF65-F5344CB8AC3E}">
        <p14:creationId xmlns:p14="http://schemas.microsoft.com/office/powerpoint/2010/main" val="305517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omputer&#10;&#10;Description automatically generated">
            <a:extLst>
              <a:ext uri="{FF2B5EF4-FFF2-40B4-BE49-F238E27FC236}">
                <a16:creationId xmlns:a16="http://schemas.microsoft.com/office/drawing/2014/main" id="{F7D17254-9450-818B-DF18-B85A83FD2BA4}"/>
              </a:ext>
            </a:extLst>
          </p:cNvPr>
          <p:cNvPicPr>
            <a:picLocks noGrp="1" noChangeAspect="1"/>
          </p:cNvPicPr>
          <p:nvPr>
            <p:ph idx="1"/>
          </p:nvPr>
        </p:nvPicPr>
        <p:blipFill>
          <a:blip r:embed="rId2"/>
          <a:stretch>
            <a:fillRect/>
          </a:stretch>
        </p:blipFill>
        <p:spPr>
          <a:xfrm>
            <a:off x="708163" y="685166"/>
            <a:ext cx="10855185" cy="5542855"/>
          </a:xfrm>
          <a:prstGeom prst="rect">
            <a:avLst/>
          </a:prstGeom>
        </p:spPr>
      </p:pic>
    </p:spTree>
    <p:extLst>
      <p:ext uri="{BB962C8B-B14F-4D97-AF65-F5344CB8AC3E}">
        <p14:creationId xmlns:p14="http://schemas.microsoft.com/office/powerpoint/2010/main" val="42305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omputer&#10;&#10;Description automatically generated">
            <a:extLst>
              <a:ext uri="{FF2B5EF4-FFF2-40B4-BE49-F238E27FC236}">
                <a16:creationId xmlns:a16="http://schemas.microsoft.com/office/drawing/2014/main" id="{D6E3677D-8B52-CED3-EDFC-74B3D3E03BCA}"/>
              </a:ext>
            </a:extLst>
          </p:cNvPr>
          <p:cNvPicPr>
            <a:picLocks noGrp="1" noChangeAspect="1"/>
          </p:cNvPicPr>
          <p:nvPr>
            <p:ph idx="1"/>
          </p:nvPr>
        </p:nvPicPr>
        <p:blipFill>
          <a:blip r:embed="rId2"/>
          <a:stretch>
            <a:fillRect/>
          </a:stretch>
        </p:blipFill>
        <p:spPr>
          <a:xfrm>
            <a:off x="647687" y="624690"/>
            <a:ext cx="10964042" cy="5603332"/>
          </a:xfrm>
          <a:prstGeom prst="rect">
            <a:avLst/>
          </a:prstGeom>
        </p:spPr>
      </p:pic>
    </p:spTree>
    <p:extLst>
      <p:ext uri="{BB962C8B-B14F-4D97-AF65-F5344CB8AC3E}">
        <p14:creationId xmlns:p14="http://schemas.microsoft.com/office/powerpoint/2010/main" val="391145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A34AB-A54F-3108-B7B1-BAC1C256DDC0}"/>
              </a:ext>
            </a:extLst>
          </p:cNvPr>
          <p:cNvSpPr>
            <a:spLocks noGrp="1"/>
          </p:cNvSpPr>
          <p:nvPr>
            <p:ph type="title"/>
          </p:nvPr>
        </p:nvSpPr>
        <p:spPr>
          <a:xfrm>
            <a:off x="1285240" y="1050595"/>
            <a:ext cx="8074815" cy="1618489"/>
          </a:xfrm>
        </p:spPr>
        <p:txBody>
          <a:bodyPr anchor="ctr">
            <a:normAutofit/>
          </a:bodyPr>
          <a:lstStyle/>
          <a:p>
            <a:endParaRPr lang="en-US" sz="7200"/>
          </a:p>
        </p:txBody>
      </p:sp>
      <p:sp>
        <p:nvSpPr>
          <p:cNvPr id="3" name="Content Placeholder 2">
            <a:extLst>
              <a:ext uri="{FF2B5EF4-FFF2-40B4-BE49-F238E27FC236}">
                <a16:creationId xmlns:a16="http://schemas.microsoft.com/office/drawing/2014/main" id="{F11965D2-96F8-4F8E-8AC4-C6DA797D7ADE}"/>
              </a:ext>
            </a:extLst>
          </p:cNvPr>
          <p:cNvSpPr>
            <a:spLocks noGrp="1"/>
          </p:cNvSpPr>
          <p:nvPr>
            <p:ph idx="1"/>
          </p:nvPr>
        </p:nvSpPr>
        <p:spPr>
          <a:xfrm>
            <a:off x="474860" y="2969469"/>
            <a:ext cx="10227766" cy="2800395"/>
          </a:xfrm>
        </p:spPr>
        <p:txBody>
          <a:bodyPr anchor="t">
            <a:normAutofit/>
          </a:bodyPr>
          <a:lstStyle/>
          <a:p>
            <a:pPr marL="0" indent="0">
              <a:buNone/>
            </a:pPr>
            <a:r>
              <a:rPr lang="en-US" sz="7200" b="1" dirty="0">
                <a:solidFill>
                  <a:schemeClr val="accent2">
                    <a:lumMod val="75000"/>
                  </a:schemeClr>
                </a:solidFill>
                <a:latin typeface="Times New Roman"/>
                <a:cs typeface="Times New Roman"/>
              </a:rPr>
              <a:t>          THANK YOU</a:t>
            </a:r>
            <a:endParaRPr lang="en-US" sz="7200" b="1">
              <a:solidFill>
                <a:schemeClr val="accent2">
                  <a:lumMod val="75000"/>
                </a:schemeClr>
              </a:solidFill>
              <a:latin typeface="Times New Roman"/>
              <a:ea typeface="+mn-lt"/>
              <a:cs typeface="Times New Roman"/>
            </a:endParaRPr>
          </a:p>
          <a:p>
            <a:pPr marL="0" indent="0">
              <a:buNone/>
            </a:pPr>
            <a:endParaRPr lang="en-US" sz="7200" dirty="0">
              <a:cs typeface="Calibri"/>
            </a:endParaRPr>
          </a:p>
        </p:txBody>
      </p:sp>
    </p:spTree>
    <p:extLst>
      <p:ext uri="{BB962C8B-B14F-4D97-AF65-F5344CB8AC3E}">
        <p14:creationId xmlns:p14="http://schemas.microsoft.com/office/powerpoint/2010/main" val="269424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334EA-914E-6799-C845-A09A4A5235ED}"/>
              </a:ext>
            </a:extLst>
          </p:cNvPr>
          <p:cNvSpPr>
            <a:spLocks noGrp="1"/>
          </p:cNvSpPr>
          <p:nvPr>
            <p:ph type="title"/>
          </p:nvPr>
        </p:nvSpPr>
        <p:spPr>
          <a:xfrm>
            <a:off x="1285240" y="1050595"/>
            <a:ext cx="8074815" cy="1618489"/>
          </a:xfrm>
        </p:spPr>
        <p:txBody>
          <a:bodyPr anchor="ctr">
            <a:normAutofit/>
          </a:bodyPr>
          <a:lstStyle/>
          <a:p>
            <a:endParaRPr lang="en-US" sz="7200"/>
          </a:p>
        </p:txBody>
      </p:sp>
      <p:sp>
        <p:nvSpPr>
          <p:cNvPr id="3" name="Content Placeholder 2">
            <a:extLst>
              <a:ext uri="{FF2B5EF4-FFF2-40B4-BE49-F238E27FC236}">
                <a16:creationId xmlns:a16="http://schemas.microsoft.com/office/drawing/2014/main" id="{2DFDD2B6-E05A-B609-8388-1A8DB24E075C}"/>
              </a:ext>
            </a:extLst>
          </p:cNvPr>
          <p:cNvSpPr>
            <a:spLocks noGrp="1"/>
          </p:cNvSpPr>
          <p:nvPr>
            <p:ph idx="1"/>
          </p:nvPr>
        </p:nvSpPr>
        <p:spPr>
          <a:xfrm>
            <a:off x="414383" y="2969469"/>
            <a:ext cx="10905100" cy="2800395"/>
          </a:xfrm>
        </p:spPr>
        <p:txBody>
          <a:bodyPr anchor="t">
            <a:normAutofit/>
          </a:bodyPr>
          <a:lstStyle/>
          <a:p>
            <a:pPr marL="0" indent="0">
              <a:buNone/>
            </a:pPr>
            <a:r>
              <a:rPr lang="en-US" sz="7200" b="1" dirty="0">
                <a:solidFill>
                  <a:schemeClr val="accent2">
                    <a:lumMod val="75000"/>
                  </a:schemeClr>
                </a:solidFill>
                <a:latin typeface="Times New Roman"/>
                <a:cs typeface="Times New Roman"/>
              </a:rPr>
              <a:t>          QUESTIONS?</a:t>
            </a:r>
            <a:endParaRPr lang="en-US" sz="7200">
              <a:solidFill>
                <a:schemeClr val="accent2">
                  <a:lumMod val="75000"/>
                </a:schemeClr>
              </a:solidFill>
              <a:ea typeface="+mn-lt"/>
              <a:cs typeface="+mn-lt"/>
            </a:endParaRPr>
          </a:p>
          <a:p>
            <a:endParaRPr lang="en-US" sz="2400" dirty="0">
              <a:cs typeface="Calibri"/>
            </a:endParaRPr>
          </a:p>
        </p:txBody>
      </p:sp>
    </p:spTree>
    <p:extLst>
      <p:ext uri="{BB962C8B-B14F-4D97-AF65-F5344CB8AC3E}">
        <p14:creationId xmlns:p14="http://schemas.microsoft.com/office/powerpoint/2010/main" val="347414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85240" y="1050595"/>
            <a:ext cx="6937863" cy="783918"/>
          </a:xfrm>
        </p:spPr>
        <p:txBody>
          <a:bodyPr anchor="ctr">
            <a:normAutofit fontScale="90000"/>
          </a:bodyPr>
          <a:lstStyle/>
          <a:p>
            <a:r>
              <a:rPr lang="en-US" sz="7200" b="1" dirty="0">
                <a:latin typeface="Times New Roman"/>
                <a:cs typeface="Times New Roman"/>
              </a:rPr>
              <a:t>Agenda</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rot="5400000">
            <a:off x="-2374833" y="3246436"/>
            <a:ext cx="5607882" cy="365125"/>
          </a:xfrm>
        </p:spPr>
        <p:txBody>
          <a:bodyPr anchor="t">
            <a:normAutofit/>
          </a:bodyPr>
          <a:lstStyle/>
          <a:p>
            <a:pPr algn="l">
              <a:spcAft>
                <a:spcPts val="600"/>
              </a:spcAft>
            </a:pPr>
            <a:endParaRPr lang="en-US" sz="1150" dirty="0">
              <a:solidFill>
                <a:schemeClr val="tx1">
                  <a:lumMod val="85000"/>
                  <a:lumOff val="15000"/>
                </a:schemeClr>
              </a:solidFill>
              <a:cs typeface="Calibri"/>
            </a:endParaRPr>
          </a:p>
        </p:txBody>
      </p:sp>
      <p:sp>
        <p:nvSpPr>
          <p:cNvPr id="29"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85240" y="2207469"/>
            <a:ext cx="8074815" cy="3562395"/>
          </a:xfrm>
        </p:spPr>
        <p:txBody>
          <a:bodyPr vert="horz" lIns="91440" tIns="45720" rIns="91440" bIns="45720" rtlCol="0" anchor="t">
            <a:normAutofit/>
          </a:bodyPr>
          <a:lstStyle/>
          <a:p>
            <a:r>
              <a:rPr lang="en-US" dirty="0">
                <a:latin typeface="Times New Roman"/>
                <a:cs typeface="Times New Roman"/>
              </a:rPr>
              <a:t>Introduction</a:t>
            </a:r>
          </a:p>
          <a:p>
            <a:r>
              <a:rPr lang="en-US" dirty="0">
                <a:latin typeface="Times New Roman"/>
                <a:cs typeface="Times New Roman"/>
              </a:rPr>
              <a:t>Business Requirement</a:t>
            </a:r>
          </a:p>
          <a:p>
            <a:r>
              <a:rPr lang="en-US" dirty="0">
                <a:latin typeface="Times New Roman"/>
                <a:cs typeface="Times New Roman"/>
              </a:rPr>
              <a:t>Methodology</a:t>
            </a:r>
          </a:p>
          <a:p>
            <a:r>
              <a:rPr lang="en-US" dirty="0">
                <a:latin typeface="Times New Roman"/>
                <a:cs typeface="Times New Roman"/>
              </a:rPr>
              <a:t>Overview</a:t>
            </a:r>
          </a:p>
          <a:p>
            <a:r>
              <a:rPr lang="en-US" dirty="0">
                <a:latin typeface="Times New Roman"/>
                <a:cs typeface="Times New Roman"/>
              </a:rPr>
              <a:t>Functional Requirements / Tools Used</a:t>
            </a:r>
          </a:p>
          <a:p>
            <a:r>
              <a:rPr lang="en-US" dirty="0">
                <a:latin typeface="Times New Roman"/>
                <a:cs typeface="Times New Roman"/>
              </a:rPr>
              <a:t>Outputs</a:t>
            </a:r>
          </a:p>
          <a:p>
            <a:endParaRPr lang="en-US" dirty="0">
              <a:cs typeface="Calibri"/>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endParaRPr lang="en-US" sz="6600" dirty="0">
              <a:solidFill>
                <a:srgbClr val="FFFFFF"/>
              </a:solidFill>
              <a:cs typeface="Calibri"/>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1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285241" y="1008993"/>
            <a:ext cx="9231410" cy="881094"/>
          </a:xfrm>
        </p:spPr>
        <p:txBody>
          <a:bodyPr vert="horz" lIns="91440" tIns="45720" rIns="91440" bIns="45720" rtlCol="0" anchor="b">
            <a:noAutofit/>
          </a:bodyPr>
          <a:lstStyle/>
          <a:p>
            <a:r>
              <a:rPr lang="en-US" b="1" kern="1200" dirty="0">
                <a:latin typeface="Times New Roman"/>
                <a:cs typeface="Times New Roman"/>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285241" y="2357290"/>
            <a:ext cx="10071478" cy="3538181"/>
          </a:xfrm>
        </p:spPr>
        <p:txBody>
          <a:bodyPr vert="horz" lIns="91440" tIns="45720" rIns="91440" bIns="45720" rtlCol="0" anchor="t">
            <a:normAutofit/>
          </a:bodyPr>
          <a:lstStyle/>
          <a:p>
            <a:pPr marL="457200" indent="-457200">
              <a:buChar char="•"/>
            </a:pPr>
            <a:r>
              <a:rPr lang="en-US" sz="2800" dirty="0">
                <a:solidFill>
                  <a:schemeClr val="tx1"/>
                </a:solidFill>
                <a:latin typeface="Times New Roman"/>
                <a:ea typeface="+mn-lt"/>
                <a:cs typeface="+mn-lt"/>
              </a:rPr>
              <a:t>Online learning Course app is a great learning tool for students who do not have access to a physical classroom.</a:t>
            </a:r>
            <a:endParaRPr lang="en-US" dirty="0">
              <a:solidFill>
                <a:schemeClr val="tx1"/>
              </a:solidFill>
              <a:latin typeface="Times New Roman"/>
              <a:cs typeface="Calibri"/>
            </a:endParaRPr>
          </a:p>
          <a:p>
            <a:pPr marL="457200" indent="-457200">
              <a:buChar char="•"/>
            </a:pPr>
            <a:r>
              <a:rPr lang="en-US" sz="2800" dirty="0">
                <a:solidFill>
                  <a:schemeClr val="tx1"/>
                </a:solidFill>
                <a:latin typeface="Times New Roman"/>
                <a:ea typeface="+mn-lt"/>
                <a:cs typeface="+mn-lt"/>
              </a:rPr>
              <a:t>Online learning Course apps are designed to be engaging and enjoyable for students. </a:t>
            </a:r>
            <a:endParaRPr lang="en-US" sz="2800">
              <a:solidFill>
                <a:schemeClr val="tx1"/>
              </a:solidFill>
              <a:latin typeface="Times New Roman"/>
              <a:ea typeface="+mn-lt"/>
              <a:cs typeface="Times New Roman"/>
            </a:endParaRPr>
          </a:p>
          <a:p>
            <a:pPr marL="457200" indent="-457200">
              <a:buChar char="•"/>
            </a:pPr>
            <a:r>
              <a:rPr lang="en-US" sz="2800" dirty="0">
                <a:solidFill>
                  <a:schemeClr val="tx1"/>
                </a:solidFill>
                <a:latin typeface="Times New Roman"/>
                <a:ea typeface="+mn-lt"/>
                <a:cs typeface="+mn-lt"/>
              </a:rPr>
              <a:t>Knowledge augmentation, improved engagement, access to online study material, ease of communication, and, most significantly, remote access are all advantages of a learning app.</a:t>
            </a:r>
            <a:endParaRPr lang="en-US" sz="2800">
              <a:solidFill>
                <a:schemeClr val="tx1"/>
              </a:solidFill>
              <a:latin typeface="Times New Roman"/>
              <a:cs typeface="Times New Roman"/>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rot="5400000">
            <a:off x="-2377440" y="3246120"/>
            <a:ext cx="5605272" cy="365760"/>
          </a:xfrm>
        </p:spPr>
        <p:txBody>
          <a:bodyPr vert="horz" lIns="91440" tIns="45720" rIns="91440" bIns="45720" rtlCol="0" anchor="t">
            <a:normAutofit/>
          </a:bodyPr>
          <a:lstStyle/>
          <a:p>
            <a:pPr algn="l">
              <a:spcAft>
                <a:spcPts val="600"/>
              </a:spcAft>
            </a:pPr>
            <a:endParaRPr lang="en-US" sz="1150" kern="1200" dirty="0">
              <a:solidFill>
                <a:schemeClr val="tx1">
                  <a:lumMod val="75000"/>
                  <a:lumOff val="25000"/>
                </a:schemeClr>
              </a:solidFill>
              <a:latin typeface="+mn-lt"/>
              <a:cs typeface="Calibri"/>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2950403" y="4439737"/>
            <a:ext cx="1173207" cy="1564594"/>
          </a:xfrm>
        </p:spPr>
        <p:txBody>
          <a:bodyPr vert="horz" lIns="91440" tIns="45720" rIns="91440" bIns="45720" rtlCol="0" anchor="ctr">
            <a:normAutofit/>
          </a:bodyPr>
          <a:lstStyle/>
          <a:p>
            <a:pPr>
              <a:lnSpc>
                <a:spcPct val="90000"/>
              </a:lnSpc>
              <a:spcAft>
                <a:spcPts val="600"/>
              </a:spcAft>
            </a:pPr>
            <a:endParaRPr lang="en-US" sz="6600" dirty="0">
              <a:solidFill>
                <a:srgbClr val="FFFFFF"/>
              </a:solidFill>
              <a:cs typeface="Calibri"/>
            </a:endParaRP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285241" y="1008993"/>
            <a:ext cx="9231410" cy="3542045"/>
          </a:xfrm>
        </p:spPr>
        <p:txBody>
          <a:bodyPr anchor="b">
            <a:normAutofit/>
          </a:bodyPr>
          <a:lstStyle/>
          <a:p>
            <a:pPr algn="l"/>
            <a:r>
              <a:rPr lang="en-US" b="1" dirty="0">
                <a:latin typeface="Times New Roman"/>
                <a:cs typeface="Calibri Light"/>
              </a:rPr>
              <a:t>Business Requirements</a:t>
            </a:r>
            <a:br>
              <a:rPr lang="en-US" b="1" dirty="0">
                <a:latin typeface="Times New Roman"/>
                <a:cs typeface="Calibri Light"/>
              </a:rPr>
            </a:br>
            <a:br>
              <a:rPr lang="en-US" b="1" dirty="0">
                <a:latin typeface="Times New Roman"/>
                <a:cs typeface="Calibri Light"/>
              </a:rPr>
            </a:br>
            <a:br>
              <a:rPr lang="en-US" b="1" dirty="0">
                <a:latin typeface="Times New Roman"/>
                <a:cs typeface="Calibri Light"/>
              </a:rPr>
            </a:br>
            <a:endParaRPr lang="en-US" b="1" dirty="0">
              <a:latin typeface="Times New Roman"/>
              <a:cs typeface="Calibri Light"/>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285241" y="2079100"/>
            <a:ext cx="9962620" cy="3816371"/>
          </a:xfrm>
        </p:spPr>
        <p:txBody>
          <a:bodyPr vert="horz" lIns="91440" tIns="45720" rIns="91440" bIns="45720" rtlCol="0" anchor="t">
            <a:normAutofit/>
          </a:bodyPr>
          <a:lstStyle/>
          <a:p>
            <a:pPr marL="342900" indent="-342900" algn="just">
              <a:buChar char="•"/>
            </a:pPr>
            <a:r>
              <a:rPr lang="en-US" dirty="0">
                <a:latin typeface="Times New Roman"/>
                <a:ea typeface="+mn-lt"/>
                <a:cs typeface="+mn-lt"/>
              </a:rPr>
              <a:t>Design an Online learning Course which can be worked on Desktop or laptop.</a:t>
            </a:r>
          </a:p>
          <a:p>
            <a:pPr marL="342900" indent="-342900" algn="just">
              <a:buChar char="•"/>
            </a:pPr>
            <a:r>
              <a:rPr lang="en" dirty="0">
                <a:latin typeface="Times New Roman"/>
                <a:ea typeface="+mn-lt"/>
                <a:cs typeface="+mn-lt"/>
              </a:rPr>
              <a:t>It is also allows users to take online classes in an efficient virtual environment.</a:t>
            </a:r>
            <a:endParaRPr lang="en-US" dirty="0">
              <a:latin typeface="Times New Roman"/>
              <a:ea typeface="+mn-lt"/>
              <a:cs typeface="+mn-lt"/>
            </a:endParaRPr>
          </a:p>
          <a:p>
            <a:pPr marL="342900" indent="-342900" algn="just">
              <a:buChar char="•"/>
            </a:pPr>
            <a:r>
              <a:rPr lang="en" dirty="0">
                <a:latin typeface="Times New Roman"/>
                <a:ea typeface="+mn-lt"/>
                <a:cs typeface="+mn-lt"/>
              </a:rPr>
              <a:t>The Course Should be Easily Available to Students and Mentors.</a:t>
            </a:r>
            <a:endParaRPr lang="en-US">
              <a:latin typeface="Times New Roman"/>
              <a:ea typeface="+mn-lt"/>
              <a:cs typeface="+mn-lt"/>
            </a:endParaRPr>
          </a:p>
          <a:p>
            <a:pPr marL="342900" indent="-342900" algn="just">
              <a:buChar char="•"/>
            </a:pPr>
            <a:r>
              <a:rPr lang="en" dirty="0">
                <a:latin typeface="Times New Roman"/>
                <a:ea typeface="+mn-lt"/>
                <a:cs typeface="+mn-lt"/>
              </a:rPr>
              <a:t>The Cost of the course should be Effective.</a:t>
            </a:r>
            <a:endParaRPr lang="en-US">
              <a:latin typeface="Times New Roman"/>
              <a:ea typeface="+mn-lt"/>
              <a:cs typeface="+mn-lt"/>
            </a:endParaRPr>
          </a:p>
          <a:p>
            <a:pPr marL="342900" indent="-342900" algn="just">
              <a:buChar char="•"/>
            </a:pPr>
            <a:r>
              <a:rPr lang="en" dirty="0">
                <a:latin typeface="Times New Roman"/>
                <a:ea typeface="+mn-lt"/>
                <a:cs typeface="+mn-lt"/>
              </a:rPr>
              <a:t>Should Have Customer Support and High Interface.</a:t>
            </a:r>
          </a:p>
          <a:p>
            <a:pPr marL="342900" indent="-342900" algn="just">
              <a:buChar char="•"/>
            </a:pPr>
            <a:r>
              <a:rPr lang="en" dirty="0">
                <a:latin typeface="Times New Roman"/>
                <a:ea typeface="+mn-lt"/>
                <a:cs typeface="+mn-lt"/>
              </a:rPr>
              <a:t>The System Failures Should be Less.</a:t>
            </a:r>
          </a:p>
          <a:p>
            <a:pPr marL="342900" indent="-342900" algn="l">
              <a:buChar char="•"/>
            </a:pPr>
            <a:endParaRPr lang="en-US" dirty="0">
              <a:latin typeface="Times New Roman"/>
              <a:ea typeface="+mn-lt"/>
              <a:cs typeface="+mn-lt"/>
            </a:endParaRPr>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7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7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7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7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0"/>
                                  </p:stCondLst>
                                  <p:iterate>
                                    <p:tmPct val="10000"/>
                                  </p:iterate>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700"/>
                                        <p:tgtEl>
                                          <p:spTgt spid="4">
                                            <p:txEl>
                                              <p:pRg st="5" end="5"/>
                                            </p:txEl>
                                          </p:spTgt>
                                        </p:tgtEl>
                                      </p:cBhvr>
                                    </p:animEffect>
                                  </p:childTnLst>
                                </p:cTn>
                              </p:par>
                              <p:par>
                                <p:cTn id="33" presetID="10" presetClass="entr" presetSubtype="0" fill="hold" grpId="0" nodeType="withEffect">
                                  <p:stCondLst>
                                    <p:cond delay="5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88CC4-3E4F-D032-BE69-400E6073689B}"/>
              </a:ext>
            </a:extLst>
          </p:cNvPr>
          <p:cNvSpPr>
            <a:spLocks noGrp="1"/>
          </p:cNvSpPr>
          <p:nvPr>
            <p:ph type="title"/>
          </p:nvPr>
        </p:nvSpPr>
        <p:spPr>
          <a:xfrm>
            <a:off x="1285240" y="1050595"/>
            <a:ext cx="5377577" cy="662966"/>
          </a:xfrm>
        </p:spPr>
        <p:txBody>
          <a:bodyPr anchor="ctr">
            <a:noAutofit/>
          </a:bodyPr>
          <a:lstStyle/>
          <a:p>
            <a:r>
              <a:rPr lang="en-US" sz="6000" b="1" dirty="0">
                <a:latin typeface="Times New Roman"/>
                <a:cs typeface="Calibri Light"/>
              </a:rPr>
              <a:t>Methodology</a:t>
            </a:r>
            <a:endParaRPr lang="en-US" sz="6000" b="1">
              <a:latin typeface="Times New Roman"/>
              <a:cs typeface="Times New Roman"/>
            </a:endParaRPr>
          </a:p>
        </p:txBody>
      </p:sp>
      <p:pic>
        <p:nvPicPr>
          <p:cNvPr id="6" name="Picture 6" descr="Diagram&#10;&#10;Description automatically generated">
            <a:extLst>
              <a:ext uri="{FF2B5EF4-FFF2-40B4-BE49-F238E27FC236}">
                <a16:creationId xmlns:a16="http://schemas.microsoft.com/office/drawing/2014/main" id="{C22C5E89-CE34-CEB7-0423-95B003E83FC5}"/>
              </a:ext>
            </a:extLst>
          </p:cNvPr>
          <p:cNvPicPr>
            <a:picLocks noGrp="1" noChangeAspect="1"/>
          </p:cNvPicPr>
          <p:nvPr>
            <p:ph idx="1"/>
          </p:nvPr>
        </p:nvPicPr>
        <p:blipFill>
          <a:blip r:embed="rId2"/>
          <a:stretch>
            <a:fillRect/>
          </a:stretch>
        </p:blipFill>
        <p:spPr>
          <a:xfrm>
            <a:off x="2269507" y="1824299"/>
            <a:ext cx="7656285" cy="4410377"/>
          </a:xfrm>
        </p:spPr>
      </p:pic>
    </p:spTree>
    <p:extLst>
      <p:ext uri="{BB962C8B-B14F-4D97-AF65-F5344CB8AC3E}">
        <p14:creationId xmlns:p14="http://schemas.microsoft.com/office/powerpoint/2010/main" val="22079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7C25E-CF95-71C8-C4BF-D673EB5EDC0D}"/>
              </a:ext>
            </a:extLst>
          </p:cNvPr>
          <p:cNvSpPr>
            <a:spLocks noGrp="1"/>
          </p:cNvSpPr>
          <p:nvPr>
            <p:ph type="title"/>
          </p:nvPr>
        </p:nvSpPr>
        <p:spPr>
          <a:xfrm>
            <a:off x="1285240" y="618795"/>
            <a:ext cx="8074815" cy="983489"/>
          </a:xfrm>
        </p:spPr>
        <p:txBody>
          <a:bodyPr anchor="ctr">
            <a:normAutofit/>
          </a:bodyPr>
          <a:lstStyle/>
          <a:p>
            <a:r>
              <a:rPr lang="en-US" sz="6000" b="1" dirty="0">
                <a:latin typeface="Times New Roman"/>
                <a:cs typeface="Calibri Light"/>
              </a:rPr>
              <a:t>Overview</a:t>
            </a:r>
            <a:endParaRPr lang="en-US" sz="6000" b="1">
              <a:latin typeface="Times New Roman"/>
              <a:cs typeface="Times New Roman"/>
            </a:endParaRPr>
          </a:p>
        </p:txBody>
      </p:sp>
      <p:sp>
        <p:nvSpPr>
          <p:cNvPr id="3" name="Content Placeholder 2">
            <a:extLst>
              <a:ext uri="{FF2B5EF4-FFF2-40B4-BE49-F238E27FC236}">
                <a16:creationId xmlns:a16="http://schemas.microsoft.com/office/drawing/2014/main" id="{8E71C485-2F37-A826-4827-F13B5C120B42}"/>
              </a:ext>
            </a:extLst>
          </p:cNvPr>
          <p:cNvSpPr>
            <a:spLocks noGrp="1"/>
          </p:cNvSpPr>
          <p:nvPr>
            <p:ph idx="1"/>
          </p:nvPr>
        </p:nvSpPr>
        <p:spPr>
          <a:xfrm>
            <a:off x="1285240" y="1496269"/>
            <a:ext cx="9979815" cy="4641895"/>
          </a:xfrm>
        </p:spPr>
        <p:txBody>
          <a:bodyPr anchor="t">
            <a:normAutofit lnSpcReduction="10000"/>
          </a:bodyPr>
          <a:lstStyle/>
          <a:p>
            <a:endParaRPr lang="en-US" sz="2300" dirty="0">
              <a:latin typeface="Times New Roman"/>
              <a:ea typeface="+mn-lt"/>
              <a:cs typeface="+mn-lt"/>
            </a:endParaRPr>
          </a:p>
          <a:p>
            <a:r>
              <a:rPr lang="en-US" sz="2300" dirty="0">
                <a:latin typeface="Times New Roman"/>
                <a:ea typeface="+mn-lt"/>
                <a:cs typeface="+mn-lt"/>
              </a:rPr>
              <a:t>Online courses teach students how to manage their time better since the student bears the responsibility of engaging with the course instead of simply showing up to class on an assigned day and time.</a:t>
            </a:r>
          </a:p>
          <a:p>
            <a:r>
              <a:rPr lang="en-US" sz="2300" dirty="0">
                <a:latin typeface="Times New Roman"/>
                <a:ea typeface="+mn-lt"/>
                <a:cs typeface="+mn-lt"/>
              </a:rPr>
              <a:t> As a result, students not only gain knowledge from the coursework, but they also sharpen their time management skills.</a:t>
            </a:r>
            <a:endParaRPr lang="en-US" sz="2300" dirty="0">
              <a:latin typeface="Times New Roman"/>
              <a:cs typeface="Calibri" panose="020F0502020204030204"/>
            </a:endParaRPr>
          </a:p>
          <a:p>
            <a:r>
              <a:rPr lang="en-US" sz="2300" dirty="0">
                <a:latin typeface="Times New Roman"/>
                <a:ea typeface="+mn-lt"/>
                <a:cs typeface="+mn-lt"/>
              </a:rPr>
              <a:t>And also there are some advantages are there using these online learning application are:</a:t>
            </a:r>
          </a:p>
          <a:p>
            <a:pPr lvl="1"/>
            <a:r>
              <a:rPr lang="en-US" sz="2100" dirty="0">
                <a:latin typeface="Times New Roman"/>
                <a:ea typeface="+mn-lt"/>
                <a:cs typeface="+mn-lt"/>
              </a:rPr>
              <a:t>Flexibility. Many people turn to online learning for its flexibility. </a:t>
            </a:r>
            <a:endParaRPr lang="en-US" sz="2100" dirty="0">
              <a:latin typeface="Times New Roman"/>
              <a:ea typeface="+mn-lt"/>
              <a:cs typeface="Calibri" panose="020F0502020204030204"/>
            </a:endParaRPr>
          </a:p>
          <a:p>
            <a:pPr lvl="1"/>
            <a:r>
              <a:rPr lang="en-US" sz="2100" dirty="0">
                <a:latin typeface="Times New Roman"/>
                <a:ea typeface="+mn-lt"/>
                <a:cs typeface="+mn-lt"/>
              </a:rPr>
              <a:t>Ability to Advance a Career. </a:t>
            </a:r>
            <a:endParaRPr lang="en-US" sz="2100">
              <a:latin typeface="Times New Roman"/>
              <a:cs typeface="Calibri"/>
            </a:endParaRPr>
          </a:p>
          <a:p>
            <a:pPr lvl="1"/>
            <a:r>
              <a:rPr lang="en-US" sz="2100" dirty="0">
                <a:latin typeface="Times New Roman"/>
                <a:ea typeface="+mn-lt"/>
                <a:cs typeface="+mn-lt"/>
              </a:rPr>
              <a:t>Wider Range of Courses and Programs.</a:t>
            </a:r>
            <a:endParaRPr lang="en-US" sz="2100" dirty="0">
              <a:latin typeface="Times New Roman"/>
              <a:cs typeface="Calibri"/>
            </a:endParaRPr>
          </a:p>
          <a:p>
            <a:pPr marL="0" indent="0">
              <a:buNone/>
            </a:pPr>
            <a:br>
              <a:rPr lang="en-US" dirty="0"/>
            </a:br>
            <a:endParaRPr lang="en-US" sz="2300">
              <a:latin typeface="Times New Roman"/>
              <a:cs typeface="Calibri" panose="020F0502020204030204"/>
            </a:endParaRPr>
          </a:p>
        </p:txBody>
      </p:sp>
    </p:spTree>
    <p:extLst>
      <p:ext uri="{BB962C8B-B14F-4D97-AF65-F5344CB8AC3E}">
        <p14:creationId xmlns:p14="http://schemas.microsoft.com/office/powerpoint/2010/main" val="337388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0D27C406-9FE6-61DC-B8B2-18D4BA7BF74A}"/>
              </a:ext>
            </a:extLst>
          </p:cNvPr>
          <p:cNvSpPr>
            <a:spLocks noGrp="1"/>
          </p:cNvSpPr>
          <p:nvPr>
            <p:ph type="title"/>
          </p:nvPr>
        </p:nvSpPr>
        <p:spPr>
          <a:xfrm>
            <a:off x="713740" y="733095"/>
            <a:ext cx="11249815" cy="1974089"/>
          </a:xfrm>
        </p:spPr>
        <p:txBody>
          <a:bodyPr anchor="ctr">
            <a:normAutofit/>
          </a:bodyPr>
          <a:lstStyle/>
          <a:p>
            <a:pPr>
              <a:spcBef>
                <a:spcPts val="1000"/>
              </a:spcBef>
            </a:pPr>
            <a:r>
              <a:rPr lang="en-US" sz="5000" b="1" dirty="0">
                <a:latin typeface="Times New Roman"/>
                <a:cs typeface="Times New Roman"/>
              </a:rPr>
              <a:t>Functional Requirements / Tools Used</a:t>
            </a:r>
            <a:endParaRPr lang="en-US" sz="5000" b="1">
              <a:latin typeface="Times New Roman"/>
              <a:ea typeface="+mj-lt"/>
              <a:cs typeface="+mj-lt"/>
            </a:endParaRPr>
          </a:p>
          <a:p>
            <a:endParaRPr lang="en-US" sz="5000" dirty="0">
              <a:latin typeface="Times New Roman"/>
              <a:cs typeface="Calibri Light"/>
            </a:endParaRPr>
          </a:p>
        </p:txBody>
      </p:sp>
      <p:sp>
        <p:nvSpPr>
          <p:cNvPr id="7" name="Content Placeholder 6">
            <a:extLst>
              <a:ext uri="{FF2B5EF4-FFF2-40B4-BE49-F238E27FC236}">
                <a16:creationId xmlns:a16="http://schemas.microsoft.com/office/drawing/2014/main" id="{C3ED989B-D72E-449A-022F-3DFD1EC23801}"/>
              </a:ext>
            </a:extLst>
          </p:cNvPr>
          <p:cNvSpPr>
            <a:spLocks noGrp="1"/>
          </p:cNvSpPr>
          <p:nvPr>
            <p:ph idx="1"/>
          </p:nvPr>
        </p:nvSpPr>
        <p:spPr>
          <a:xfrm>
            <a:off x="828040" y="1813769"/>
            <a:ext cx="10437015" cy="3956095"/>
          </a:xfrm>
        </p:spPr>
        <p:txBody>
          <a:bodyPr anchor="t">
            <a:normAutofit/>
          </a:bodyPr>
          <a:lstStyle/>
          <a:p>
            <a:r>
              <a:rPr lang="en-US" sz="2400" dirty="0">
                <a:latin typeface="Times New Roman"/>
                <a:ea typeface="+mn-lt"/>
                <a:cs typeface="+mn-lt"/>
              </a:rPr>
              <a:t>The Application should ask Basic details for registering into the app like Full name, Email id and Password.</a:t>
            </a:r>
          </a:p>
          <a:p>
            <a:r>
              <a:rPr lang="en-US" sz="2400" dirty="0">
                <a:latin typeface="Times New Roman"/>
                <a:ea typeface="+mn-lt"/>
                <a:cs typeface="+mn-lt"/>
              </a:rPr>
              <a:t>The Users could able to add Courses into Cart Page.</a:t>
            </a:r>
          </a:p>
          <a:p>
            <a:r>
              <a:rPr lang="en-US" sz="2400" dirty="0">
                <a:latin typeface="Times New Roman"/>
                <a:ea typeface="+mn-lt"/>
                <a:cs typeface="+mn-lt"/>
              </a:rPr>
              <a:t>The System Should Allow Authorized Users to make any payment.</a:t>
            </a:r>
          </a:p>
          <a:p>
            <a:r>
              <a:rPr lang="en-US" sz="2400" dirty="0">
                <a:latin typeface="Times New Roman"/>
                <a:ea typeface="+mn-lt"/>
                <a:cs typeface="+mn-lt"/>
              </a:rPr>
              <a:t>Tools used In this system are:</a:t>
            </a:r>
          </a:p>
          <a:p>
            <a:pPr lvl="1"/>
            <a:r>
              <a:rPr lang="en-US" sz="2300" dirty="0">
                <a:latin typeface="Times New Roman"/>
                <a:ea typeface="+mn-lt"/>
                <a:cs typeface="+mn-lt"/>
              </a:rPr>
              <a:t>PyCharm IDE for Code Development.</a:t>
            </a:r>
          </a:p>
          <a:p>
            <a:pPr lvl="1"/>
            <a:r>
              <a:rPr lang="en-US" sz="2300" dirty="0">
                <a:latin typeface="Times New Roman"/>
                <a:ea typeface="+mn-lt"/>
                <a:cs typeface="+mn-lt"/>
              </a:rPr>
              <a:t>Git hub for Version Control and Storing.</a:t>
            </a:r>
          </a:p>
          <a:p>
            <a:pPr lvl="1"/>
            <a:r>
              <a:rPr lang="en-US" sz="2300" dirty="0">
                <a:latin typeface="Times New Roman"/>
                <a:ea typeface="+mn-lt"/>
                <a:cs typeface="+mn-lt"/>
              </a:rPr>
              <a:t>Aws for Deployment in Cloud.</a:t>
            </a:r>
          </a:p>
          <a:p>
            <a:pPr lvl="1"/>
            <a:r>
              <a:rPr lang="en-US" sz="2300" dirty="0">
                <a:latin typeface="Times New Roman"/>
                <a:ea typeface="+mn-lt"/>
                <a:cs typeface="+mn-lt"/>
              </a:rPr>
              <a:t>MySQL Database For Storing Data. </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590DB-8F2C-FE85-C672-036386BB756E}"/>
              </a:ext>
            </a:extLst>
          </p:cNvPr>
          <p:cNvSpPr>
            <a:spLocks noGrp="1"/>
          </p:cNvSpPr>
          <p:nvPr>
            <p:ph type="title"/>
          </p:nvPr>
        </p:nvSpPr>
        <p:spPr>
          <a:xfrm>
            <a:off x="1285240" y="1050595"/>
            <a:ext cx="9890915" cy="1034289"/>
          </a:xfrm>
        </p:spPr>
        <p:txBody>
          <a:bodyPr anchor="ctr">
            <a:normAutofit/>
          </a:bodyPr>
          <a:lstStyle/>
          <a:p>
            <a:r>
              <a:rPr lang="en-US" sz="6000" b="1" dirty="0">
                <a:latin typeface="Times New Roman"/>
                <a:cs typeface="Calibri Light"/>
              </a:rPr>
              <a:t>Tools Used Contd..</a:t>
            </a:r>
            <a:endParaRPr lang="en-US" sz="6000" b="1">
              <a:latin typeface="Times New Roman"/>
              <a:cs typeface="Times New Roman"/>
            </a:endParaRPr>
          </a:p>
        </p:txBody>
      </p:sp>
      <p:pic>
        <p:nvPicPr>
          <p:cNvPr id="4" name="Picture 4" descr="A picture containing text, clipart, businesscard&#10;&#10;Description automatically generated">
            <a:extLst>
              <a:ext uri="{FF2B5EF4-FFF2-40B4-BE49-F238E27FC236}">
                <a16:creationId xmlns:a16="http://schemas.microsoft.com/office/drawing/2014/main" id="{19E8E2DF-87F5-F3FE-8EAF-26A6B8660CE0}"/>
              </a:ext>
            </a:extLst>
          </p:cNvPr>
          <p:cNvPicPr>
            <a:picLocks noGrp="1" noChangeAspect="1"/>
          </p:cNvPicPr>
          <p:nvPr>
            <p:ph idx="1"/>
          </p:nvPr>
        </p:nvPicPr>
        <p:blipFill>
          <a:blip r:embed="rId2"/>
          <a:stretch>
            <a:fillRect/>
          </a:stretch>
        </p:blipFill>
        <p:spPr>
          <a:xfrm>
            <a:off x="1460260" y="2847254"/>
            <a:ext cx="2162175" cy="2143125"/>
          </a:xfrm>
        </p:spPr>
      </p:pic>
      <p:pic>
        <p:nvPicPr>
          <p:cNvPr id="5" name="Picture 5">
            <a:extLst>
              <a:ext uri="{FF2B5EF4-FFF2-40B4-BE49-F238E27FC236}">
                <a16:creationId xmlns:a16="http://schemas.microsoft.com/office/drawing/2014/main" id="{6F193841-CC38-3AE4-B662-D27FFC9188B5}"/>
              </a:ext>
            </a:extLst>
          </p:cNvPr>
          <p:cNvPicPr>
            <a:picLocks noChangeAspect="1"/>
          </p:cNvPicPr>
          <p:nvPr/>
        </p:nvPicPr>
        <p:blipFill>
          <a:blip r:embed="rId3"/>
          <a:stretch>
            <a:fillRect/>
          </a:stretch>
        </p:blipFill>
        <p:spPr>
          <a:xfrm>
            <a:off x="4254500" y="2947753"/>
            <a:ext cx="2743200" cy="1826095"/>
          </a:xfrm>
          <a:prstGeom prst="rect">
            <a:avLst/>
          </a:prstGeom>
        </p:spPr>
      </p:pic>
      <p:pic>
        <p:nvPicPr>
          <p:cNvPr id="6" name="Picture 6" descr="A picture containing text, clipart&#10;&#10;Description automatically generated">
            <a:extLst>
              <a:ext uri="{FF2B5EF4-FFF2-40B4-BE49-F238E27FC236}">
                <a16:creationId xmlns:a16="http://schemas.microsoft.com/office/drawing/2014/main" id="{81D5EDF7-C826-04AD-843A-97FF79A9DE06}"/>
              </a:ext>
            </a:extLst>
          </p:cNvPr>
          <p:cNvPicPr>
            <a:picLocks noChangeAspect="1"/>
          </p:cNvPicPr>
          <p:nvPr/>
        </p:nvPicPr>
        <p:blipFill>
          <a:blip r:embed="rId4"/>
          <a:stretch>
            <a:fillRect/>
          </a:stretch>
        </p:blipFill>
        <p:spPr>
          <a:xfrm>
            <a:off x="6720719" y="2852162"/>
            <a:ext cx="2743200" cy="2014857"/>
          </a:xfrm>
          <a:prstGeom prst="rect">
            <a:avLst/>
          </a:prstGeom>
        </p:spPr>
      </p:pic>
      <p:pic>
        <p:nvPicPr>
          <p:cNvPr id="3" name="Picture 6" descr="Logo, icon&#10;&#10;Description automatically generated">
            <a:extLst>
              <a:ext uri="{FF2B5EF4-FFF2-40B4-BE49-F238E27FC236}">
                <a16:creationId xmlns:a16="http://schemas.microsoft.com/office/drawing/2014/main" id="{970A65E3-6745-8720-D6AE-DC5096C97E31}"/>
              </a:ext>
            </a:extLst>
          </p:cNvPr>
          <p:cNvPicPr>
            <a:picLocks noChangeAspect="1"/>
          </p:cNvPicPr>
          <p:nvPr/>
        </p:nvPicPr>
        <p:blipFill>
          <a:blip r:embed="rId5"/>
          <a:stretch>
            <a:fillRect/>
          </a:stretch>
        </p:blipFill>
        <p:spPr>
          <a:xfrm>
            <a:off x="9574591" y="3133876"/>
            <a:ext cx="1303867" cy="1267582"/>
          </a:xfrm>
          <a:prstGeom prst="rect">
            <a:avLst/>
          </a:prstGeom>
        </p:spPr>
      </p:pic>
    </p:spTree>
    <p:extLst>
      <p:ext uri="{BB962C8B-B14F-4D97-AF65-F5344CB8AC3E}">
        <p14:creationId xmlns:p14="http://schemas.microsoft.com/office/powerpoint/2010/main" val="210840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3BE6-4E73-398E-C23D-149D809B8E0F}"/>
              </a:ext>
            </a:extLst>
          </p:cNvPr>
          <p:cNvSpPr>
            <a:spLocks noGrp="1"/>
          </p:cNvSpPr>
          <p:nvPr>
            <p:ph type="title"/>
          </p:nvPr>
        </p:nvSpPr>
        <p:spPr/>
        <p:txBody>
          <a:bodyPr>
            <a:normAutofit/>
          </a:bodyPr>
          <a:lstStyle/>
          <a:p>
            <a:r>
              <a:rPr lang="en-US" sz="5000" b="1" dirty="0">
                <a:latin typeface="Times New Roman"/>
                <a:cs typeface="Calibri Light"/>
              </a:rPr>
              <a:t>Outputs: </a:t>
            </a:r>
            <a:r>
              <a:rPr lang="en-US" sz="4000" b="1" dirty="0">
                <a:latin typeface="Times New Roman"/>
                <a:cs typeface="Calibri Light"/>
              </a:rPr>
              <a:t>ER Diagram</a:t>
            </a:r>
            <a:endParaRPr lang="en-US" sz="4000" b="1">
              <a:latin typeface="Times New Roman"/>
              <a:cs typeface="Times New Roman"/>
            </a:endParaRPr>
          </a:p>
        </p:txBody>
      </p:sp>
      <p:pic>
        <p:nvPicPr>
          <p:cNvPr id="4" name="Picture 4" descr="Diagram&#10;&#10;Description automatically generated">
            <a:extLst>
              <a:ext uri="{FF2B5EF4-FFF2-40B4-BE49-F238E27FC236}">
                <a16:creationId xmlns:a16="http://schemas.microsoft.com/office/drawing/2014/main" id="{46076A0D-1C68-4BFA-E7D0-247047890AB0}"/>
              </a:ext>
            </a:extLst>
          </p:cNvPr>
          <p:cNvPicPr>
            <a:picLocks noGrp="1" noChangeAspect="1"/>
          </p:cNvPicPr>
          <p:nvPr>
            <p:ph idx="1"/>
          </p:nvPr>
        </p:nvPicPr>
        <p:blipFill>
          <a:blip r:embed="rId2"/>
          <a:stretch>
            <a:fillRect/>
          </a:stretch>
        </p:blipFill>
        <p:spPr>
          <a:xfrm>
            <a:off x="1404885" y="1402292"/>
            <a:ext cx="9708803" cy="4774671"/>
          </a:xfrm>
        </p:spPr>
      </p:pic>
    </p:spTree>
    <p:extLst>
      <p:ext uri="{BB962C8B-B14F-4D97-AF65-F5344CB8AC3E}">
        <p14:creationId xmlns:p14="http://schemas.microsoft.com/office/powerpoint/2010/main" val="40602288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Online Course Application Using Python</vt:lpstr>
      <vt:lpstr>Agenda</vt:lpstr>
      <vt:lpstr>Introduction</vt:lpstr>
      <vt:lpstr>Business Requirements   </vt:lpstr>
      <vt:lpstr>Methodology</vt:lpstr>
      <vt:lpstr>Overview</vt:lpstr>
      <vt:lpstr>Functional Requirements / Tools Used </vt:lpstr>
      <vt:lpstr>Tools Used Contd..</vt:lpstr>
      <vt:lpstr>Outputs: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384</cp:revision>
  <dcterms:created xsi:type="dcterms:W3CDTF">2022-10-13T13:20:22Z</dcterms:created>
  <dcterms:modified xsi:type="dcterms:W3CDTF">2022-10-25T07:59:17Z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