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notesSlides/notesSlide1.xml" ContentType="application/vnd.openxmlformats-officedocument.presentationml.notesSlide+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3"/>
  </p:notesMasterIdLst>
  <p:handoutMasterIdLst>
    <p:handoutMasterId r:id="rId14"/>
  </p:handoutMasterIdLst>
  <p:sldIdLst>
    <p:sldId id="256" r:id="rId2"/>
    <p:sldId id="258" r:id="rId3"/>
    <p:sldId id="309" r:id="rId4"/>
    <p:sldId id="307" r:id="rId5"/>
    <p:sldId id="306" r:id="rId6"/>
    <p:sldId id="310" r:id="rId7"/>
    <p:sldId id="311" r:id="rId8"/>
    <p:sldId id="285" r:id="rId9"/>
    <p:sldId id="308" r:id="rId10"/>
    <p:sldId id="260" r:id="rId11"/>
    <p:sldId id="312" r:id="rId12"/>
  </p:sldIdLst>
  <p:sldSz cx="12192000" cy="6858000"/>
  <p:notesSz cx="6950075" cy="9236075"/>
  <p:custShowLst>
    <p:custShow name="Format Guide Workshop" id="0">
      <p:sldLst/>
    </p:custShow>
  </p:custShow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 Rabindra" initials="PR" lastIdx="1" clrIdx="0">
    <p:extLst>
      <p:ext uri="{19B8F6BF-5375-455C-9EA6-DF929625EA0E}">
        <p15:presenceInfo xmlns:p15="http://schemas.microsoft.com/office/powerpoint/2012/main" userId="Pal, Rabind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3" autoAdjust="0"/>
  </p:normalViewPr>
  <p:slideViewPr>
    <p:cSldViewPr snapToGrid="0">
      <p:cViewPr>
        <p:scale>
          <a:sx n="68" d="100"/>
          <a:sy n="68" d="100"/>
        </p:scale>
        <p:origin x="72" y="31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9/7/2021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9/7/2021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0688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38575" y="641350"/>
            <a:ext cx="7399338" cy="416242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r>
              <a:rPr lang="en-GB"/>
              <a:t>Notes view: </a:t>
            </a:r>
            <a:fld id="{128CEAFE-FA94-43E5-B0FF-D47E1CCDD1B4}" type="slidenum">
              <a:rPr lang="en-GB" smtClean="0"/>
              <a:t>4</a:t>
            </a:fld>
            <a:endParaRPr lang="en-GB"/>
          </a:p>
        </p:txBody>
      </p:sp>
    </p:spTree>
    <p:extLst>
      <p:ext uri="{BB962C8B-B14F-4D97-AF65-F5344CB8AC3E}">
        <p14:creationId xmlns:p14="http://schemas.microsoft.com/office/powerpoint/2010/main" val="195588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238907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t>7</a:t>
            </a:fld>
            <a:endParaRPr lang="en-US"/>
          </a:p>
        </p:txBody>
      </p:sp>
    </p:spTree>
    <p:extLst>
      <p:ext uri="{BB962C8B-B14F-4D97-AF65-F5344CB8AC3E}">
        <p14:creationId xmlns:p14="http://schemas.microsoft.com/office/powerpoint/2010/main" val="814388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30515681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jp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jp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74645"/>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1.x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2.x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4.xml"/><Relationship Id="rId5" Type="http://schemas.openxmlformats.org/officeDocument/2006/relationships/image" Target="../media/image10.emf"/><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1.emf"/><Relationship Id="rId5" Type="http://schemas.openxmlformats.org/officeDocument/2006/relationships/oleObject" Target="../embeddings/oleObject2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8.xml"/><Relationship Id="rId5" Type="http://schemas.openxmlformats.org/officeDocument/2006/relationships/image" Target="../media/image10.emf"/><Relationship Id="rId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30.xml"/><Relationship Id="rId1" Type="http://schemas.openxmlformats.org/officeDocument/2006/relationships/tags" Target="../tags/tag39.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0.xml"/><Relationship Id="rId5" Type="http://schemas.openxmlformats.org/officeDocument/2006/relationships/image" Target="../media/image10.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14131341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ubtitle 11"/>
          <p:cNvSpPr>
            <a:spLocks noGrp="1"/>
          </p:cNvSpPr>
          <p:nvPr>
            <p:ph type="subTitle" idx="1"/>
          </p:nvPr>
        </p:nvSpPr>
        <p:spPr/>
        <p:txBody>
          <a:bodyPr/>
          <a:lstStyle/>
          <a:p>
            <a:r>
              <a:rPr lang="en-US" dirty="0"/>
              <a:t>Data Ingestion- Design Proposal</a:t>
            </a:r>
          </a:p>
        </p:txBody>
      </p:sp>
      <p:sp>
        <p:nvSpPr>
          <p:cNvPr id="11" name="Title 10"/>
          <p:cNvSpPr>
            <a:spLocks noGrp="1"/>
          </p:cNvSpPr>
          <p:nvPr>
            <p:ph type="ctrTitle"/>
          </p:nvPr>
        </p:nvSpPr>
        <p:spPr/>
        <p:txBody>
          <a:bodyPr vert="horz"/>
          <a:lstStyle/>
          <a:p>
            <a:r>
              <a:rPr lang="en-US" dirty="0"/>
              <a:t>Design Proposal for Data Pipelines</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955C9C-6064-4B4B-BD8D-2AFA9CEC6040}"/>
              </a:ext>
            </a:extLst>
          </p:cNvPr>
          <p:cNvGraphicFramePr>
            <a:graphicFrameLocks noChangeAspect="1"/>
          </p:cNvGraphicFramePr>
          <p:nvPr>
            <p:custDataLst>
              <p:tags r:id="rId1"/>
            </p:custDataLst>
            <p:extLst>
              <p:ext uri="{D42A27DB-BD31-4B8C-83A1-F6EECF244321}">
                <p14:modId xmlns:p14="http://schemas.microsoft.com/office/powerpoint/2010/main" val="4085015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5" name="Object 4" hidden="1">
                        <a:extLst>
                          <a:ext uri="{FF2B5EF4-FFF2-40B4-BE49-F238E27FC236}">
                            <a16:creationId xmlns:a16="http://schemas.microsoft.com/office/drawing/2014/main" id="{B0955C9C-6064-4B4B-BD8D-2AFA9CEC60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19E34C9-8680-4335-AE9A-EB53FB2DD9FE}"/>
              </a:ext>
            </a:extLst>
          </p:cNvPr>
          <p:cNvSpPr>
            <a:spLocks noGrp="1"/>
          </p:cNvSpPr>
          <p:nvPr>
            <p:ph type="title"/>
          </p:nvPr>
        </p:nvSpPr>
        <p:spPr>
          <a:xfrm>
            <a:off x="629325" y="223305"/>
            <a:ext cx="10933350" cy="470898"/>
          </a:xfrm>
        </p:spPr>
        <p:txBody>
          <a:bodyPr vert="horz"/>
          <a:lstStyle/>
          <a:p>
            <a:r>
              <a:rPr lang="en-US" dirty="0"/>
              <a:t>Data sources</a:t>
            </a:r>
          </a:p>
        </p:txBody>
      </p:sp>
      <p:sp>
        <p:nvSpPr>
          <p:cNvPr id="4" name="Text Placeholder 3">
            <a:extLst>
              <a:ext uri="{FF2B5EF4-FFF2-40B4-BE49-F238E27FC236}">
                <a16:creationId xmlns:a16="http://schemas.microsoft.com/office/drawing/2014/main" id="{9140EAEA-7827-4385-830A-04A13811795C}"/>
              </a:ext>
            </a:extLst>
          </p:cNvPr>
          <p:cNvSpPr>
            <a:spLocks noGrp="1"/>
          </p:cNvSpPr>
          <p:nvPr>
            <p:ph type="body" sz="quarter" idx="10"/>
          </p:nvPr>
        </p:nvSpPr>
        <p:spPr>
          <a:xfrm>
            <a:off x="629325" y="694203"/>
            <a:ext cx="10933801" cy="5527488"/>
          </a:xfrm>
        </p:spPr>
        <p:txBody>
          <a:bodyPr/>
          <a:lstStyle/>
          <a:p>
            <a:r>
              <a:rPr lang="en-US" dirty="0"/>
              <a:t>1. </a:t>
            </a:r>
            <a:r>
              <a:rPr lang="en-US" b="1" dirty="0"/>
              <a:t>Two data sources</a:t>
            </a:r>
          </a:p>
          <a:p>
            <a:r>
              <a:rPr lang="en-US" dirty="0"/>
              <a:t>	data source A delivers data every day, with a 3-day delay via FTP</a:t>
            </a:r>
          </a:p>
          <a:p>
            <a:r>
              <a:rPr lang="en-US" dirty="0"/>
              <a:t>	data source B delivers data every 14 days via FTP</a:t>
            </a:r>
          </a:p>
          <a:p>
            <a:endParaRPr lang="en-US" dirty="0"/>
          </a:p>
          <a:p>
            <a:r>
              <a:rPr lang="en-US" dirty="0"/>
              <a:t>2. </a:t>
            </a:r>
            <a:r>
              <a:rPr lang="en-US" b="1" dirty="0"/>
              <a:t>weather source C </a:t>
            </a:r>
          </a:p>
          <a:p>
            <a:r>
              <a:rPr lang="en-US" dirty="0"/>
              <a:t>	delivers either the current weather or a 7-day forecast via a JSON REST API</a:t>
            </a:r>
          </a:p>
          <a:p>
            <a:r>
              <a:rPr lang="en-US" dirty="0"/>
              <a:t>	the data can be retrieved using two endpoints - one for the current weather and one 	for the forecast</a:t>
            </a:r>
          </a:p>
          <a:p>
            <a:r>
              <a:rPr lang="en-US" dirty="0"/>
              <a:t>		the forecast endpoint takes two parameters: latitude and longitude</a:t>
            </a:r>
          </a:p>
          <a:p>
            <a:r>
              <a:rPr lang="en-US" dirty="0"/>
              <a:t>		the current endpoint takes three parameters: latitude, longitude, and 			optionally a timestamp</a:t>
            </a:r>
          </a:p>
          <a:p>
            <a:endParaRPr lang="en-US" dirty="0"/>
          </a:p>
          <a:p>
            <a:r>
              <a:rPr lang="en-US" dirty="0"/>
              <a:t>3. </a:t>
            </a:r>
            <a:r>
              <a:rPr lang="en-US" b="1" dirty="0"/>
              <a:t>market data source D </a:t>
            </a:r>
          </a:p>
          <a:p>
            <a:r>
              <a:rPr lang="en-US" dirty="0"/>
              <a:t>	delivers near real-time market data, available every 15 seconds via a JSON API for 	streaming (e.g. like the Twitter streaming API)</a:t>
            </a:r>
          </a:p>
          <a:p>
            <a:r>
              <a:rPr lang="en-US" dirty="0"/>
              <a:t>		each data set includes a coordinate with a latitude and longitude, where each 		coordinate represents a 50-mile market radius ("region").</a:t>
            </a:r>
          </a:p>
          <a:p>
            <a:r>
              <a:rPr lang="en-US" dirty="0"/>
              <a:t>		</a:t>
            </a:r>
          </a:p>
        </p:txBody>
      </p:sp>
    </p:spTree>
    <p:extLst>
      <p:ext uri="{BB962C8B-B14F-4D97-AF65-F5344CB8AC3E}">
        <p14:creationId xmlns:p14="http://schemas.microsoft.com/office/powerpoint/2010/main" val="2263627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5381E76-3793-4CCE-B18A-41DEB2E4A2A1}"/>
              </a:ext>
            </a:extLst>
          </p:cNvPr>
          <p:cNvGraphicFramePr>
            <a:graphicFrameLocks noChangeAspect="1"/>
          </p:cNvGraphicFramePr>
          <p:nvPr>
            <p:custDataLst>
              <p:tags r:id="rId1"/>
            </p:custDataLst>
            <p:extLst>
              <p:ext uri="{D42A27DB-BD31-4B8C-83A1-F6EECF244321}">
                <p14:modId xmlns:p14="http://schemas.microsoft.com/office/powerpoint/2010/main" val="818681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F1A6D4A-0A7D-4654-A5AF-212084301EB1}"/>
              </a:ext>
            </a:extLst>
          </p:cNvPr>
          <p:cNvSpPr txBox="1"/>
          <p:nvPr/>
        </p:nvSpPr>
        <p:spPr>
          <a:xfrm>
            <a:off x="488598" y="906906"/>
            <a:ext cx="10933200" cy="2102114"/>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3400" b="0" i="0" u="none" strike="noStrike" kern="1200" cap="none" spc="0" normalizeH="0" baseline="0" noProof="0" dirty="0">
                <a:ln>
                  <a:noFill/>
                </a:ln>
                <a:solidFill>
                  <a:srgbClr val="29BA74"/>
                </a:solidFill>
                <a:effectLst/>
                <a:uLnTx/>
                <a:uFillTx/>
                <a:latin typeface="Trebuchet MS"/>
                <a:ea typeface="+mn-ea"/>
                <a:cs typeface="+mn-cs"/>
                <a:sym typeface="Trebuchet MS" panose="020B0603020202020204" pitchFamily="34" charset="0"/>
              </a:rPr>
              <a:t>Task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575757"/>
                </a:solidFill>
                <a:effectLst/>
                <a:uLnTx/>
                <a:uFillTx/>
                <a:latin typeface="Trebuchet MS"/>
                <a:ea typeface="+mn-ea"/>
                <a:cs typeface="+mn-cs"/>
                <a:sym typeface="Trebuchet MS" panose="020B0603020202020204" pitchFamily="34" charset="0"/>
              </a:rPr>
              <a:t>Design an architecture based on the given requirements. Provide an architecture diagram of the solution, along with any documentation you think relevant. We are looking primarily for a conceptual architecture rather than specific implementations. Whilst you are free to use concrete technologies in your diagram, we are not looking for any  implementation details in the documentation like configuration or scripting.</a:t>
            </a:r>
          </a:p>
        </p:txBody>
      </p:sp>
    </p:spTree>
    <p:extLst>
      <p:ext uri="{BB962C8B-B14F-4D97-AF65-F5344CB8AC3E}">
        <p14:creationId xmlns:p14="http://schemas.microsoft.com/office/powerpoint/2010/main" val="31744808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5D7E458-9CA9-434D-B252-03E57B6ABBF9}"/>
              </a:ext>
            </a:extLst>
          </p:cNvPr>
          <p:cNvGraphicFramePr>
            <a:graphicFrameLocks noChangeAspect="1"/>
          </p:cNvGraphicFramePr>
          <p:nvPr>
            <p:custDataLst>
              <p:tags r:id="rId1"/>
            </p:custDataLst>
            <p:extLst>
              <p:ext uri="{D42A27DB-BD31-4B8C-83A1-F6EECF244321}">
                <p14:modId xmlns:p14="http://schemas.microsoft.com/office/powerpoint/2010/main" val="622236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0" y="1698974"/>
            <a:ext cx="3788228" cy="1314311"/>
          </a:xfrm>
        </p:spPr>
        <p:txBody>
          <a:bodyPr vert="horz"/>
          <a:lstStyle/>
          <a:p>
            <a:br>
              <a:rPr lang="en-US" u="sng" dirty="0"/>
            </a:br>
            <a:br>
              <a:rPr lang="en-US" u="sng" dirty="0"/>
            </a:br>
            <a:r>
              <a:rPr lang="en-US" dirty="0"/>
              <a:t>Data processing requirements &amp;</a:t>
            </a:r>
            <a:br>
              <a:rPr lang="en-US" dirty="0"/>
            </a:br>
            <a:r>
              <a:rPr lang="en-US" dirty="0"/>
              <a:t>objectives</a:t>
            </a:r>
          </a:p>
        </p:txBody>
      </p:sp>
      <p:sp>
        <p:nvSpPr>
          <p:cNvPr id="53" name="Rectangle 52">
            <a:extLst>
              <a:ext uri="{FF2B5EF4-FFF2-40B4-BE49-F238E27FC236}">
                <a16:creationId xmlns:a16="http://schemas.microsoft.com/office/drawing/2014/main" id="{D3448D68-E36C-48D8-9157-F7EF609194A9}"/>
              </a:ext>
            </a:extLst>
          </p:cNvPr>
          <p:cNvSpPr/>
          <p:nvPr/>
        </p:nvSpPr>
        <p:spPr>
          <a:xfrm>
            <a:off x="4208019" y="4"/>
            <a:ext cx="8063882" cy="6858000"/>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1400" b="1" u="sng" dirty="0">
                <a:solidFill>
                  <a:schemeClr val="tx1"/>
                </a:solidFill>
              </a:rPr>
              <a:t>System Use cases</a:t>
            </a:r>
          </a:p>
          <a:p>
            <a:pPr lvl="1"/>
            <a:endParaRPr lang="en-US" sz="1400" u="sng" dirty="0">
              <a:solidFill>
                <a:schemeClr val="tx1"/>
              </a:solidFill>
            </a:endParaRPr>
          </a:p>
          <a:p>
            <a:pPr marL="628650" lvl="1" indent="-171450">
              <a:buFont typeface="Wingdings" panose="05000000000000000000" pitchFamily="2" charset="2"/>
              <a:buChar char="Ø"/>
            </a:pPr>
            <a:r>
              <a:rPr lang="en-US" sz="1200" dirty="0">
                <a:solidFill>
                  <a:schemeClr val="tx1"/>
                </a:solidFill>
              </a:rPr>
              <a:t>Understand &amp; propose data processing platform which will handle following use cases:</a:t>
            </a:r>
          </a:p>
          <a:p>
            <a:pPr marL="628650" lvl="1" indent="-171450">
              <a:buFont typeface="Wingdings" panose="05000000000000000000" pitchFamily="2" charset="2"/>
              <a:buChar char="Ø"/>
            </a:pPr>
            <a:r>
              <a:rPr lang="en-US" sz="1200" dirty="0">
                <a:solidFill>
                  <a:schemeClr val="tx1"/>
                </a:solidFill>
              </a:rPr>
              <a:t>Support a REST API which will provide the following insights:</a:t>
            </a:r>
          </a:p>
          <a:p>
            <a:pPr marL="1085850" lvl="2" indent="-171450">
              <a:buFont typeface="Wingdings" panose="05000000000000000000" pitchFamily="2" charset="2"/>
              <a:buChar char="Ø"/>
            </a:pPr>
            <a:r>
              <a:rPr lang="en-US" sz="1200" dirty="0">
                <a:solidFill>
                  <a:schemeClr val="tx1"/>
                </a:solidFill>
              </a:rPr>
              <a:t> average weather</a:t>
            </a:r>
          </a:p>
          <a:p>
            <a:pPr marL="1085850" lvl="2" indent="-171450">
              <a:buFont typeface="Wingdings" panose="05000000000000000000" pitchFamily="2" charset="2"/>
              <a:buChar char="Ø"/>
            </a:pPr>
            <a:r>
              <a:rPr lang="en-US" sz="1200" dirty="0">
                <a:solidFill>
                  <a:schemeClr val="tx1"/>
                </a:solidFill>
              </a:rPr>
              <a:t> average market interest </a:t>
            </a:r>
          </a:p>
          <a:p>
            <a:pPr marL="1085850" lvl="2" indent="-171450">
              <a:buFont typeface="Wingdings" panose="05000000000000000000" pitchFamily="2" charset="2"/>
              <a:buChar char="Ø"/>
            </a:pPr>
            <a:r>
              <a:rPr lang="en-US" sz="1200" dirty="0">
                <a:solidFill>
                  <a:schemeClr val="tx1"/>
                </a:solidFill>
              </a:rPr>
              <a:t>accompanied data for a region</a:t>
            </a:r>
          </a:p>
          <a:p>
            <a:pPr marL="628650" lvl="1" indent="-171450">
              <a:buFont typeface="Wingdings" panose="05000000000000000000" pitchFamily="2" charset="2"/>
              <a:buChar char="Ø"/>
            </a:pPr>
            <a:r>
              <a:rPr lang="en-US" sz="1200" dirty="0">
                <a:solidFill>
                  <a:schemeClr val="tx1"/>
                </a:solidFill>
              </a:rPr>
              <a:t>daily weather data and daily market prices of the past 15 years</a:t>
            </a:r>
          </a:p>
          <a:p>
            <a:pPr marL="628650" lvl="1" indent="-171450">
              <a:buFont typeface="Wingdings" panose="05000000000000000000" pitchFamily="2" charset="2"/>
              <a:buChar char="Ø"/>
            </a:pPr>
            <a:r>
              <a:rPr lang="en-US" sz="1200" dirty="0">
                <a:solidFill>
                  <a:schemeClr val="tx1"/>
                </a:solidFill>
              </a:rPr>
              <a:t>run analyses on available data and store the results for consumption.</a:t>
            </a:r>
          </a:p>
          <a:p>
            <a:pPr lvl="1"/>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B0B450D-3FF4-4971-B0BB-320A5BA127F4}"/>
              </a:ext>
            </a:extLst>
          </p:cNvPr>
          <p:cNvGraphicFramePr>
            <a:graphicFrameLocks noChangeAspect="1"/>
          </p:cNvGraphicFramePr>
          <p:nvPr>
            <p:custDataLst>
              <p:tags r:id="rId1"/>
            </p:custDataLst>
            <p:extLst>
              <p:ext uri="{D42A27DB-BD31-4B8C-83A1-F6EECF244321}">
                <p14:modId xmlns:p14="http://schemas.microsoft.com/office/powerpoint/2010/main" val="2409004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1AE90EA5-24B4-4A8A-A522-5DCC47D2BC36}"/>
              </a:ext>
            </a:extLst>
          </p:cNvPr>
          <p:cNvSpPr>
            <a:spLocks noGrp="1"/>
          </p:cNvSpPr>
          <p:nvPr>
            <p:ph type="title"/>
          </p:nvPr>
        </p:nvSpPr>
        <p:spPr/>
        <p:txBody>
          <a:bodyPr vert="horz"/>
          <a:lstStyle/>
          <a:p>
            <a:r>
              <a:rPr lang="en-US" dirty="0"/>
              <a:t>Requirement analysis &amp; scope</a:t>
            </a:r>
          </a:p>
        </p:txBody>
      </p:sp>
      <p:sp>
        <p:nvSpPr>
          <p:cNvPr id="4" name="Text Placeholder 3">
            <a:extLst>
              <a:ext uri="{FF2B5EF4-FFF2-40B4-BE49-F238E27FC236}">
                <a16:creationId xmlns:a16="http://schemas.microsoft.com/office/drawing/2014/main" id="{400E41F3-D855-4E18-911D-2AE1E156CE5F}"/>
              </a:ext>
            </a:extLst>
          </p:cNvPr>
          <p:cNvSpPr>
            <a:spLocks noGrp="1"/>
          </p:cNvSpPr>
          <p:nvPr>
            <p:ph type="body" sz="quarter" idx="10"/>
          </p:nvPr>
        </p:nvSpPr>
        <p:spPr>
          <a:xfrm>
            <a:off x="629099" y="1233371"/>
            <a:ext cx="10933801" cy="4856711"/>
          </a:xfrm>
        </p:spPr>
        <p:txBody>
          <a:bodyPr/>
          <a:lstStyle/>
          <a:p>
            <a:pPr lvl="1"/>
            <a:r>
              <a:rPr lang="en-US" sz="1400" b="1" u="sng" dirty="0"/>
              <a:t>System requirements</a:t>
            </a:r>
          </a:p>
          <a:p>
            <a:pPr lvl="1"/>
            <a:endParaRPr lang="en-US" sz="1200" u="sng" dirty="0"/>
          </a:p>
          <a:p>
            <a:pPr marL="111600" lvl="1" indent="0">
              <a:buNone/>
            </a:pPr>
            <a:r>
              <a:rPr lang="en-US" sz="1400" dirty="0"/>
              <a:t>Functional:</a:t>
            </a:r>
          </a:p>
          <a:p>
            <a:pPr marL="628650" lvl="1" indent="-171450">
              <a:buFont typeface="Wingdings" panose="05000000000000000000" pitchFamily="2" charset="2"/>
              <a:buChar char="Ø"/>
            </a:pPr>
            <a:r>
              <a:rPr lang="en-US" sz="1200" dirty="0"/>
              <a:t>Monitor &amp; predict weather patterns</a:t>
            </a:r>
          </a:p>
          <a:p>
            <a:pPr marL="628650" lvl="1" indent="-171450">
              <a:buFont typeface="Wingdings" panose="05000000000000000000" pitchFamily="2" charset="2"/>
              <a:buChar char="Ø"/>
            </a:pPr>
            <a:r>
              <a:rPr lang="en-US" sz="1200" dirty="0"/>
              <a:t>Monitor &amp; predict market interest</a:t>
            </a:r>
          </a:p>
          <a:p>
            <a:pPr marL="457200" lvl="1" indent="0">
              <a:buNone/>
            </a:pPr>
            <a:endParaRPr lang="en-US" sz="1200" u="sng" dirty="0"/>
          </a:p>
          <a:p>
            <a:pPr marL="111600" lvl="1" indent="0">
              <a:buNone/>
            </a:pPr>
            <a:r>
              <a:rPr lang="en-US" sz="1400" dirty="0"/>
              <a:t>Nonfunctional:</a:t>
            </a:r>
          </a:p>
          <a:p>
            <a:pPr lvl="1"/>
            <a:endParaRPr lang="en-US" sz="1200" dirty="0"/>
          </a:p>
          <a:p>
            <a:pPr marL="628650" lvl="1" indent="-171450">
              <a:buFont typeface="Wingdings" panose="05000000000000000000" pitchFamily="2" charset="2"/>
              <a:buChar char="Ø"/>
            </a:pPr>
            <a:r>
              <a:rPr lang="en-US" sz="1200" dirty="0"/>
              <a:t>Maintainable : Minimal or no manual steps during daily operations</a:t>
            </a:r>
          </a:p>
          <a:p>
            <a:pPr marL="628650" lvl="1" indent="-171450">
              <a:buFont typeface="Wingdings" panose="05000000000000000000" pitchFamily="2" charset="2"/>
              <a:buChar char="Ø"/>
            </a:pPr>
            <a:r>
              <a:rPr lang="en-US" sz="1200" dirty="0"/>
              <a:t>Adaptable     : Minimal rework to accommodate new sources of data</a:t>
            </a:r>
          </a:p>
          <a:p>
            <a:pPr marL="628650" lvl="1" indent="-171450">
              <a:buFont typeface="Wingdings" panose="05000000000000000000" pitchFamily="2" charset="2"/>
              <a:buChar char="Ø"/>
            </a:pPr>
            <a:r>
              <a:rPr lang="en-US" sz="1200" dirty="0"/>
              <a:t>Scalable        : Scale up/down to handle future increases/decreases in data volumes</a:t>
            </a:r>
          </a:p>
          <a:p>
            <a:pPr marL="628650" lvl="1" indent="-171450">
              <a:buFont typeface="Wingdings" panose="05000000000000000000" pitchFamily="2" charset="2"/>
              <a:buChar char="Ø"/>
            </a:pPr>
            <a:r>
              <a:rPr lang="en-US" sz="1200" dirty="0"/>
              <a:t>Fault Tolerable: Minimal manual intervention to recover from failures.</a:t>
            </a:r>
          </a:p>
          <a:p>
            <a:pPr lvl="1"/>
            <a:endParaRPr lang="en-US" sz="1200" dirty="0"/>
          </a:p>
          <a:p>
            <a:pPr lvl="1"/>
            <a:endParaRPr lang="en-US" sz="1200" dirty="0"/>
          </a:p>
          <a:p>
            <a:pPr lvl="1"/>
            <a:endParaRPr lang="en-US" sz="1200" dirty="0"/>
          </a:p>
          <a:p>
            <a:pPr lvl="1"/>
            <a:r>
              <a:rPr lang="en-US" sz="1400" b="1" u="sng" dirty="0"/>
              <a:t>End Consumers of curated data</a:t>
            </a:r>
          </a:p>
          <a:p>
            <a:pPr lvl="1"/>
            <a:endParaRPr lang="en-US" sz="1200" dirty="0"/>
          </a:p>
          <a:p>
            <a:pPr marL="628650" lvl="1" indent="-171450">
              <a:buFont typeface="Wingdings" panose="05000000000000000000" pitchFamily="2" charset="2"/>
              <a:buChar char="Ø"/>
            </a:pPr>
            <a:r>
              <a:rPr lang="en-US" sz="1200" dirty="0"/>
              <a:t>Data analysts </a:t>
            </a:r>
          </a:p>
          <a:p>
            <a:pPr marL="628650" lvl="1" indent="-171450">
              <a:buFont typeface="Wingdings" panose="05000000000000000000" pitchFamily="2" charset="2"/>
              <a:buChar char="Ø"/>
            </a:pPr>
            <a:r>
              <a:rPr lang="en-US" sz="1200" dirty="0"/>
              <a:t>External users and 3rd party applications systems consume data through API service</a:t>
            </a:r>
          </a:p>
          <a:p>
            <a:pPr marL="628650" lvl="1" indent="-171450">
              <a:buFont typeface="Wingdings" panose="05000000000000000000" pitchFamily="2" charset="2"/>
              <a:buChar char="Ø"/>
            </a:pPr>
            <a:r>
              <a:rPr lang="en-US" sz="1200" dirty="0"/>
              <a:t>BI Executives</a:t>
            </a:r>
          </a:p>
          <a:p>
            <a:endParaRPr lang="en-US" dirty="0"/>
          </a:p>
        </p:txBody>
      </p:sp>
    </p:spTree>
    <p:extLst>
      <p:ext uri="{BB962C8B-B14F-4D97-AF65-F5344CB8AC3E}">
        <p14:creationId xmlns:p14="http://schemas.microsoft.com/office/powerpoint/2010/main" val="1009051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5D7E458-9CA9-434D-B252-03E57B6ABBF9}"/>
              </a:ext>
            </a:extLst>
          </p:cNvPr>
          <p:cNvGraphicFramePr>
            <a:graphicFrameLocks noChangeAspect="1"/>
          </p:cNvGraphicFramePr>
          <p:nvPr>
            <p:custDataLst>
              <p:tags r:id="rId1"/>
            </p:custDataLst>
            <p:extLst>
              <p:ext uri="{D42A27DB-BD31-4B8C-83A1-F6EECF244321}">
                <p14:modId xmlns:p14="http://schemas.microsoft.com/office/powerpoint/2010/main" val="367349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4" name="Object 3" hidden="1">
                        <a:extLst>
                          <a:ext uri="{FF2B5EF4-FFF2-40B4-BE49-F238E27FC236}">
                            <a16:creationId xmlns:a16="http://schemas.microsoft.com/office/drawing/2014/main" id="{65D7E458-9CA9-434D-B252-03E57B6ABB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93307" y="1755535"/>
            <a:ext cx="3788228" cy="1314311"/>
          </a:xfrm>
        </p:spPr>
        <p:txBody>
          <a:bodyPr vert="horz"/>
          <a:lstStyle/>
          <a:p>
            <a:br>
              <a:rPr lang="en-US" u="sng" dirty="0"/>
            </a:br>
            <a:r>
              <a:rPr lang="en-US" dirty="0"/>
              <a:t>Data Processing Design &amp; Technology</a:t>
            </a:r>
          </a:p>
        </p:txBody>
      </p:sp>
      <p:sp>
        <p:nvSpPr>
          <p:cNvPr id="53" name="Rectangle 52">
            <a:extLst>
              <a:ext uri="{FF2B5EF4-FFF2-40B4-BE49-F238E27FC236}">
                <a16:creationId xmlns:a16="http://schemas.microsoft.com/office/drawing/2014/main" id="{D3448D68-E36C-48D8-9157-F7EF609194A9}"/>
              </a:ext>
            </a:extLst>
          </p:cNvPr>
          <p:cNvSpPr/>
          <p:nvPr/>
        </p:nvSpPr>
        <p:spPr>
          <a:xfrm>
            <a:off x="4092606" y="0"/>
            <a:ext cx="8099393" cy="6858000"/>
          </a:xfrm>
          <a:prstGeom prst="rect">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1400" b="1" u="sng" dirty="0">
                <a:solidFill>
                  <a:schemeClr val="tx1"/>
                </a:solidFill>
              </a:rPr>
              <a:t>Solution design &amp; tool stack</a:t>
            </a:r>
          </a:p>
          <a:p>
            <a:pPr lvl="1"/>
            <a:endParaRPr lang="en-US" sz="1400" b="1" u="sng" dirty="0">
              <a:solidFill>
                <a:schemeClr val="tx1"/>
              </a:solidFill>
            </a:endParaRPr>
          </a:p>
          <a:p>
            <a:pPr marL="742950" lvl="1" indent="-285750">
              <a:buFont typeface="Wingdings" panose="05000000000000000000" pitchFamily="2" charset="2"/>
              <a:buChar char="Ø"/>
            </a:pPr>
            <a:r>
              <a:rPr lang="en-US" sz="1400" dirty="0">
                <a:solidFill>
                  <a:schemeClr val="tx1"/>
                </a:solidFill>
              </a:rPr>
              <a:t>Data Integration </a:t>
            </a:r>
          </a:p>
          <a:p>
            <a:pPr marL="742950" lvl="1" indent="-285750">
              <a:buFont typeface="Wingdings" panose="05000000000000000000" pitchFamily="2" charset="2"/>
              <a:buChar char="Ø"/>
            </a:pPr>
            <a:r>
              <a:rPr lang="en-US" sz="1400" dirty="0">
                <a:solidFill>
                  <a:schemeClr val="tx1"/>
                </a:solidFill>
              </a:rPr>
              <a:t>Data Ingestion</a:t>
            </a:r>
          </a:p>
          <a:p>
            <a:pPr marL="742950" lvl="1" indent="-285750">
              <a:buFont typeface="Wingdings" panose="05000000000000000000" pitchFamily="2" charset="2"/>
              <a:buChar char="Ø"/>
            </a:pPr>
            <a:r>
              <a:rPr lang="en-US" sz="1400" dirty="0">
                <a:solidFill>
                  <a:schemeClr val="tx1"/>
                </a:solidFill>
              </a:rPr>
              <a:t>Data Storage &amp; Processing</a:t>
            </a:r>
          </a:p>
          <a:p>
            <a:pPr marL="742950" lvl="1" indent="-285750">
              <a:buFont typeface="Wingdings" panose="05000000000000000000" pitchFamily="2" charset="2"/>
              <a:buChar char="Ø"/>
            </a:pPr>
            <a:r>
              <a:rPr lang="en-US" sz="1400" dirty="0">
                <a:solidFill>
                  <a:schemeClr val="tx1"/>
                </a:solidFill>
              </a:rPr>
              <a:t>Advanced Analytics &amp; Insights</a:t>
            </a:r>
          </a:p>
          <a:p>
            <a:pPr marL="742950" lvl="1" indent="-285750">
              <a:buFont typeface="Wingdings" panose="05000000000000000000" pitchFamily="2" charset="2"/>
              <a:buChar char="Ø"/>
            </a:pPr>
            <a:endParaRPr lang="en-US" sz="1400" dirty="0">
              <a:solidFill>
                <a:schemeClr val="tx1"/>
              </a:solidFill>
            </a:endParaRPr>
          </a:p>
          <a:p>
            <a:pPr marL="742950" lvl="1" indent="-285750">
              <a:buFont typeface="Wingdings" panose="05000000000000000000" pitchFamily="2" charset="2"/>
              <a:buChar char="Ø"/>
            </a:pPr>
            <a:endParaRPr lang="en-US" sz="1400" dirty="0">
              <a:solidFill>
                <a:schemeClr val="tx1"/>
              </a:solidFill>
            </a:endParaRPr>
          </a:p>
          <a:p>
            <a:pPr marL="742950" lvl="1" indent="-285750">
              <a:buFont typeface="Wingdings" panose="05000000000000000000" pitchFamily="2" charset="2"/>
              <a:buChar char="Ø"/>
            </a:pPr>
            <a:endParaRPr lang="en-US" sz="1400" dirty="0">
              <a:solidFill>
                <a:schemeClr val="tx1"/>
              </a:solidFill>
            </a:endParaRPr>
          </a:p>
          <a:p>
            <a:pPr marL="742950" lvl="1" indent="-285750">
              <a:buFont typeface="Wingdings" panose="05000000000000000000" pitchFamily="2" charset="2"/>
              <a:buChar char="Ø"/>
            </a:pPr>
            <a:endParaRPr lang="en-US" sz="1400" dirty="0">
              <a:solidFill>
                <a:schemeClr val="tx1"/>
              </a:solidFill>
            </a:endParaRPr>
          </a:p>
          <a:p>
            <a:pPr marL="742950" lvl="1" indent="-285750">
              <a:buFont typeface="Wingdings" panose="05000000000000000000" pitchFamily="2" charset="2"/>
              <a:buChar char="Ø"/>
            </a:pPr>
            <a:endParaRPr lang="en-US" sz="1400" dirty="0">
              <a:solidFill>
                <a:schemeClr val="tx1"/>
              </a:solidFill>
            </a:endParaRPr>
          </a:p>
          <a:p>
            <a:pPr lvl="1"/>
            <a:endParaRPr lang="en-US" sz="1400" b="1" u="sng" dirty="0">
              <a:solidFill>
                <a:schemeClr val="tx1"/>
              </a:solidFill>
            </a:endParaRPr>
          </a:p>
          <a:p>
            <a:pPr lvl="1"/>
            <a:endParaRPr lang="en-US" sz="1200" u="sng" dirty="0">
              <a:solidFill>
                <a:schemeClr val="tx1"/>
              </a:solidFill>
            </a:endParaRPr>
          </a:p>
          <a:p>
            <a:pPr lvl="1"/>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p:txBody>
      </p:sp>
    </p:spTree>
    <p:extLst>
      <p:ext uri="{BB962C8B-B14F-4D97-AF65-F5344CB8AC3E}">
        <p14:creationId xmlns:p14="http://schemas.microsoft.com/office/powerpoint/2010/main" val="3670855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990983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2"/>
            </p:custDataLst>
          </p:nvPr>
        </p:nvSpPr>
        <p:spPr>
          <a:xfrm>
            <a:off x="0" y="0"/>
            <a:ext cx="158750" cy="158750"/>
          </a:xfrm>
          <a:prstGeom prst="rect">
            <a:avLst/>
          </a:prstGeom>
          <a:solidFill>
            <a:schemeClr val="tx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GB" sz="340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53" name="Title 1"/>
          <p:cNvSpPr>
            <a:spLocks noGrp="1"/>
          </p:cNvSpPr>
          <p:nvPr>
            <p:ph type="title"/>
          </p:nvPr>
        </p:nvSpPr>
        <p:spPr>
          <a:xfrm>
            <a:off x="216263" y="500465"/>
            <a:ext cx="11795223" cy="941796"/>
          </a:xfrm>
        </p:spPr>
        <p:txBody>
          <a:bodyPr vert="horz" wrap="square">
            <a:spAutoFit/>
          </a:bodyPr>
          <a:lstStyle/>
          <a:p>
            <a:r>
              <a:rPr lang="en-GB" dirty="0"/>
              <a:t>Data sources will be leveraged to generate insights, reports, and predict via advanced analytical models</a:t>
            </a:r>
          </a:p>
        </p:txBody>
      </p:sp>
      <p:sp>
        <p:nvSpPr>
          <p:cNvPr id="140" name="Oval 2"/>
          <p:cNvSpPr>
            <a:spLocks noChangeArrowheads="1"/>
          </p:cNvSpPr>
          <p:nvPr/>
        </p:nvSpPr>
        <p:spPr bwMode="gray">
          <a:xfrm>
            <a:off x="1705893" y="1938529"/>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dirty="0">
                <a:solidFill>
                  <a:srgbClr val="FFFFFF"/>
                </a:solidFill>
                <a:latin typeface="+mj-lt"/>
                <a:sym typeface="+mn-lt"/>
              </a:rPr>
              <a:t>2</a:t>
            </a:r>
          </a:p>
        </p:txBody>
      </p:sp>
      <p:sp>
        <p:nvSpPr>
          <p:cNvPr id="141" name="Oval 2"/>
          <p:cNvSpPr>
            <a:spLocks noChangeArrowheads="1"/>
          </p:cNvSpPr>
          <p:nvPr/>
        </p:nvSpPr>
        <p:spPr bwMode="gray">
          <a:xfrm>
            <a:off x="10337297" y="1938529"/>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dirty="0">
                <a:solidFill>
                  <a:srgbClr val="FFFFFF"/>
                </a:solidFill>
                <a:latin typeface="+mj-lt"/>
                <a:sym typeface="+mn-lt"/>
              </a:rPr>
              <a:t>6</a:t>
            </a:r>
          </a:p>
        </p:txBody>
      </p:sp>
      <p:sp>
        <p:nvSpPr>
          <p:cNvPr id="142" name="Oval 2"/>
          <p:cNvSpPr>
            <a:spLocks noChangeArrowheads="1"/>
          </p:cNvSpPr>
          <p:nvPr/>
        </p:nvSpPr>
        <p:spPr bwMode="gray">
          <a:xfrm>
            <a:off x="8711218" y="1938529"/>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dirty="0">
                <a:solidFill>
                  <a:srgbClr val="FFFFFF"/>
                </a:solidFill>
                <a:latin typeface="+mj-lt"/>
                <a:sym typeface="+mn-lt"/>
              </a:rPr>
              <a:t>5</a:t>
            </a:r>
          </a:p>
        </p:txBody>
      </p:sp>
      <p:sp>
        <p:nvSpPr>
          <p:cNvPr id="146" name="Oval 2"/>
          <p:cNvSpPr>
            <a:spLocks noChangeArrowheads="1"/>
          </p:cNvSpPr>
          <p:nvPr/>
        </p:nvSpPr>
        <p:spPr bwMode="gray">
          <a:xfrm>
            <a:off x="5961761" y="1938529"/>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dirty="0">
                <a:solidFill>
                  <a:srgbClr val="FFFFFF"/>
                </a:solidFill>
                <a:latin typeface="+mj-lt"/>
                <a:sym typeface="+mn-lt"/>
              </a:rPr>
              <a:t>4</a:t>
            </a:r>
          </a:p>
        </p:txBody>
      </p:sp>
      <p:sp>
        <p:nvSpPr>
          <p:cNvPr id="147" name="Oval 2"/>
          <p:cNvSpPr>
            <a:spLocks noChangeArrowheads="1"/>
          </p:cNvSpPr>
          <p:nvPr/>
        </p:nvSpPr>
        <p:spPr bwMode="gray">
          <a:xfrm>
            <a:off x="3212305" y="1938529"/>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dirty="0">
                <a:solidFill>
                  <a:srgbClr val="FFFFFF"/>
                </a:solidFill>
                <a:latin typeface="+mj-lt"/>
                <a:sym typeface="+mn-lt"/>
              </a:rPr>
              <a:t>3</a:t>
            </a:r>
          </a:p>
        </p:txBody>
      </p:sp>
      <p:sp>
        <p:nvSpPr>
          <p:cNvPr id="91" name="Rectangle 90"/>
          <p:cNvSpPr/>
          <p:nvPr/>
        </p:nvSpPr>
        <p:spPr>
          <a:xfrm>
            <a:off x="1420268" y="2283750"/>
            <a:ext cx="1204516" cy="535812"/>
          </a:xfrm>
          <a:prstGeom prst="rect">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sym typeface="+mn-lt"/>
              </a:rPr>
              <a:t>Data </a:t>
            </a:r>
          </a:p>
          <a:p>
            <a:pPr algn="ctr" eaLnBrk="0" hangingPunct="0"/>
            <a:r>
              <a:rPr lang="en-GB" sz="1400" dirty="0">
                <a:solidFill>
                  <a:srgbClr val="FFFFFF"/>
                </a:solidFill>
                <a:sym typeface="+mn-lt"/>
              </a:rPr>
              <a:t>Integration</a:t>
            </a:r>
          </a:p>
        </p:txBody>
      </p:sp>
      <p:sp>
        <p:nvSpPr>
          <p:cNvPr id="95" name="ValueChainHeader"/>
          <p:cNvSpPr>
            <a:spLocks noChangeArrowheads="1"/>
          </p:cNvSpPr>
          <p:nvPr/>
        </p:nvSpPr>
        <p:spPr bwMode="gray">
          <a:xfrm>
            <a:off x="9906952" y="2283750"/>
            <a:ext cx="1357469" cy="535812"/>
          </a:xfrm>
          <a:prstGeom prst="chevron">
            <a:avLst>
              <a:gd name="adj" fmla="val 12004"/>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latin typeface="+mj-lt"/>
                <a:sym typeface="+mn-lt"/>
              </a:rPr>
              <a:t>End Users/ Upstream App</a:t>
            </a:r>
          </a:p>
        </p:txBody>
      </p:sp>
      <p:sp>
        <p:nvSpPr>
          <p:cNvPr id="114" name="ValueChainHeader"/>
          <p:cNvSpPr>
            <a:spLocks noChangeArrowheads="1"/>
          </p:cNvSpPr>
          <p:nvPr/>
        </p:nvSpPr>
        <p:spPr bwMode="gray">
          <a:xfrm>
            <a:off x="7997648" y="2283750"/>
            <a:ext cx="1909304" cy="535812"/>
          </a:xfrm>
          <a:prstGeom prst="chevron">
            <a:avLst>
              <a:gd name="adj" fmla="val 12004"/>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latin typeface="+mj-lt"/>
                <a:sym typeface="+mn-lt"/>
              </a:rPr>
              <a:t>Advanced Analytics &amp; </a:t>
            </a:r>
            <a:r>
              <a:rPr lang="en-GB" sz="1400" dirty="0">
                <a:solidFill>
                  <a:srgbClr val="FFFFFF"/>
                </a:solidFill>
                <a:sym typeface="+mn-lt"/>
              </a:rPr>
              <a:t>Insights</a:t>
            </a:r>
            <a:endParaRPr lang="en-GB" sz="1400" dirty="0">
              <a:solidFill>
                <a:srgbClr val="FFFFFF"/>
              </a:solidFill>
              <a:latin typeface="+mj-lt"/>
              <a:sym typeface="+mn-lt"/>
            </a:endParaRPr>
          </a:p>
        </p:txBody>
      </p:sp>
      <p:sp>
        <p:nvSpPr>
          <p:cNvPr id="122" name="ValueChainHeader"/>
          <p:cNvSpPr>
            <a:spLocks noChangeArrowheads="1"/>
          </p:cNvSpPr>
          <p:nvPr/>
        </p:nvSpPr>
        <p:spPr bwMode="gray">
          <a:xfrm>
            <a:off x="4124812" y="2283750"/>
            <a:ext cx="3887452" cy="535812"/>
          </a:xfrm>
          <a:prstGeom prst="chevron">
            <a:avLst>
              <a:gd name="adj" fmla="val 12004"/>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latin typeface="+mj-lt"/>
                <a:sym typeface="+mn-lt"/>
              </a:rPr>
              <a:t>Data Storage &amp; Processing</a:t>
            </a:r>
          </a:p>
        </p:txBody>
      </p:sp>
      <p:sp>
        <p:nvSpPr>
          <p:cNvPr id="131" name="ValueChainStarter"/>
          <p:cNvSpPr>
            <a:spLocks noChangeArrowheads="1"/>
          </p:cNvSpPr>
          <p:nvPr/>
        </p:nvSpPr>
        <p:spPr bwMode="gray">
          <a:xfrm>
            <a:off x="2689068" y="2283750"/>
            <a:ext cx="1450361" cy="535812"/>
          </a:xfrm>
          <a:prstGeom prst="homePlate">
            <a:avLst>
              <a:gd name="adj" fmla="val 12004"/>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latin typeface="+mj-lt"/>
                <a:sym typeface="+mn-lt"/>
              </a:rPr>
              <a:t>Data </a:t>
            </a:r>
          </a:p>
          <a:p>
            <a:pPr algn="ctr" eaLnBrk="0" hangingPunct="0"/>
            <a:r>
              <a:rPr lang="en-GB" sz="1400" dirty="0">
                <a:solidFill>
                  <a:srgbClr val="FFFFFF"/>
                </a:solidFill>
                <a:latin typeface="+mj-lt"/>
                <a:sym typeface="+mn-lt"/>
              </a:rPr>
              <a:t>Ingestion</a:t>
            </a:r>
          </a:p>
        </p:txBody>
      </p:sp>
      <p:sp>
        <p:nvSpPr>
          <p:cNvPr id="135" name="TextBox 134"/>
          <p:cNvSpPr txBox="1"/>
          <p:nvPr/>
        </p:nvSpPr>
        <p:spPr>
          <a:xfrm>
            <a:off x="8150950" y="2944550"/>
            <a:ext cx="1334091" cy="3166058"/>
          </a:xfrm>
          <a:prstGeom prst="rect">
            <a:avLst/>
          </a:prstGeom>
          <a:noFill/>
          <a:ln w="19050" cap="flat" cmpd="sng" algn="ctr">
            <a:solidFill>
              <a:srgbClr val="0B3E42"/>
            </a:solidFill>
            <a:prstDash val="sysDot"/>
            <a:round/>
            <a:headEnd type="none" w="med" len="med"/>
            <a:tailEnd type="none" w="med" len="med"/>
          </a:ln>
        </p:spPr>
        <p:txBody>
          <a:bodyPr wrap="square" lIns="0" tIns="0" rIns="0" bIns="0" rtlCol="0" anchor="t">
            <a:noAutofit/>
          </a:bodyPr>
          <a:lstStyle/>
          <a:p>
            <a:pPr algn="ctr">
              <a:lnSpc>
                <a:spcPct val="90000"/>
              </a:lnSpc>
              <a:spcAft>
                <a:spcPts val="600"/>
              </a:spcAft>
            </a:pPr>
            <a:endParaRPr lang="en-GB" sz="1000">
              <a:solidFill>
                <a:schemeClr val="accent1"/>
              </a:solidFill>
              <a:latin typeface="+mj-lt"/>
              <a:sym typeface="+mn-lt"/>
            </a:endParaRPr>
          </a:p>
        </p:txBody>
      </p:sp>
      <p:cxnSp>
        <p:nvCxnSpPr>
          <p:cNvPr id="429" name="Elbow Connector 428"/>
          <p:cNvCxnSpPr>
            <a:cxnSpLocks/>
            <a:stCxn id="135" idx="3"/>
            <a:endCxn id="145" idx="1"/>
          </p:cNvCxnSpPr>
          <p:nvPr/>
        </p:nvCxnSpPr>
        <p:spPr>
          <a:xfrm>
            <a:off x="9485041" y="4527579"/>
            <a:ext cx="427364" cy="860258"/>
          </a:xfrm>
          <a:prstGeom prst="bentConnector3">
            <a:avLst>
              <a:gd name="adj1" fmla="val 50000"/>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170" idx="3"/>
          </p:cNvCxnSpPr>
          <p:nvPr/>
        </p:nvCxnSpPr>
        <p:spPr>
          <a:xfrm>
            <a:off x="7960070" y="4548264"/>
            <a:ext cx="244155" cy="0"/>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82" idx="3"/>
          </p:cNvCxnSpPr>
          <p:nvPr/>
        </p:nvCxnSpPr>
        <p:spPr>
          <a:xfrm flipV="1">
            <a:off x="1367454" y="5470660"/>
            <a:ext cx="222186" cy="4368"/>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8183952" y="4087740"/>
            <a:ext cx="1244257" cy="1060892"/>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buSzTx/>
              <a:buFont typeface="Arial" panose="020B0604020202020204" pitchFamily="34" charset="0"/>
              <a:buChar char="​"/>
            </a:pPr>
            <a:r>
              <a:rPr lang="en-GB" sz="1000" dirty="0">
                <a:solidFill>
                  <a:schemeClr val="tx1"/>
                </a:solidFill>
                <a:sym typeface="+mn-lt"/>
              </a:rPr>
              <a:t>Deploy &amp; Run AI/ML algorithms</a:t>
            </a:r>
          </a:p>
          <a:p>
            <a:pPr algn="ctr">
              <a:buSzTx/>
            </a:pPr>
            <a:endParaRPr lang="en-GB" sz="1000" dirty="0">
              <a:solidFill>
                <a:schemeClr val="tx1"/>
              </a:solidFill>
              <a:latin typeface="+mj-lt"/>
              <a:sym typeface="+mn-lt"/>
            </a:endParaRPr>
          </a:p>
        </p:txBody>
      </p:sp>
      <p:sp>
        <p:nvSpPr>
          <p:cNvPr id="168" name="TextBox 167"/>
          <p:cNvSpPr txBox="1"/>
          <p:nvPr/>
        </p:nvSpPr>
        <p:spPr>
          <a:xfrm>
            <a:off x="2651418" y="2938886"/>
            <a:ext cx="1334091" cy="3192407"/>
          </a:xfrm>
          <a:prstGeom prst="rect">
            <a:avLst/>
          </a:prstGeom>
          <a:noFill/>
          <a:ln w="19050" cap="flat" cmpd="sng" algn="ctr">
            <a:solidFill>
              <a:srgbClr val="0B3E42"/>
            </a:solidFill>
            <a:prstDash val="sysDot"/>
            <a:round/>
            <a:headEnd type="none" w="med" len="med"/>
            <a:tailEnd type="none" w="med" len="med"/>
          </a:ln>
        </p:spPr>
        <p:txBody>
          <a:bodyPr wrap="square" lIns="0" tIns="0" rIns="0" bIns="0" rtlCol="0" anchor="t">
            <a:noAutofit/>
          </a:bodyPr>
          <a:lstStyle/>
          <a:p>
            <a:pPr algn="ctr">
              <a:lnSpc>
                <a:spcPct val="90000"/>
              </a:lnSpc>
              <a:spcAft>
                <a:spcPts val="600"/>
              </a:spcAft>
            </a:pPr>
            <a:endParaRPr lang="en-GB" sz="2400">
              <a:solidFill>
                <a:schemeClr val="accent1"/>
              </a:solidFill>
              <a:latin typeface="+mj-lt"/>
              <a:sym typeface="+mn-lt"/>
            </a:endParaRPr>
          </a:p>
        </p:txBody>
      </p:sp>
      <p:sp>
        <p:nvSpPr>
          <p:cNvPr id="109" name="Rectangle 108"/>
          <p:cNvSpPr/>
          <p:nvPr/>
        </p:nvSpPr>
        <p:spPr>
          <a:xfrm>
            <a:off x="2755070" y="3273210"/>
            <a:ext cx="1144915" cy="859580"/>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ctr" anchorCtr="1" forceAA="0" compatLnSpc="1">
            <a:prstTxWarp prst="textNoShape">
              <a:avLst/>
            </a:prstTxWarp>
            <a:noAutofit/>
          </a:bodyPr>
          <a:lstStyle/>
          <a:p>
            <a:pPr algn="ctr">
              <a:buSzTx/>
            </a:pPr>
            <a:r>
              <a:rPr lang="en-GB" sz="900" dirty="0">
                <a:solidFill>
                  <a:schemeClr val="tx1"/>
                </a:solidFill>
                <a:sym typeface="+mn-lt"/>
              </a:rPr>
              <a:t>Clean, filter and transform data into a target data structure/ model</a:t>
            </a:r>
          </a:p>
          <a:p>
            <a:pPr algn="ctr">
              <a:buSzTx/>
            </a:pPr>
            <a:r>
              <a:rPr lang="en-GB" sz="900" dirty="0">
                <a:solidFill>
                  <a:schemeClr val="tx1"/>
                </a:solidFill>
                <a:sym typeface="+mn-lt"/>
              </a:rPr>
              <a:t>(</a:t>
            </a:r>
            <a:r>
              <a:rPr lang="en-GB" sz="900" b="1" dirty="0">
                <a:solidFill>
                  <a:schemeClr val="tx1"/>
                </a:solidFill>
                <a:sym typeface="+mn-lt"/>
              </a:rPr>
              <a:t>Apache Spark , AWS </a:t>
            </a:r>
            <a:r>
              <a:rPr lang="en-GB" sz="900" b="1" dirty="0" err="1">
                <a:solidFill>
                  <a:schemeClr val="tx1"/>
                </a:solidFill>
                <a:sym typeface="+mn-lt"/>
              </a:rPr>
              <a:t>EMR</a:t>
            </a:r>
            <a:r>
              <a:rPr lang="en-GB" sz="900" dirty="0">
                <a:solidFill>
                  <a:schemeClr val="tx1"/>
                </a:solidFill>
                <a:sym typeface="+mn-lt"/>
              </a:rPr>
              <a:t>)</a:t>
            </a:r>
          </a:p>
        </p:txBody>
      </p:sp>
      <p:sp>
        <p:nvSpPr>
          <p:cNvPr id="111" name="Rectangle 110"/>
          <p:cNvSpPr/>
          <p:nvPr/>
        </p:nvSpPr>
        <p:spPr>
          <a:xfrm>
            <a:off x="2743955" y="5000266"/>
            <a:ext cx="1111084" cy="1009917"/>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ctr" anchorCtr="1" forceAA="0" compatLnSpc="1">
            <a:prstTxWarp prst="textNoShape">
              <a:avLst/>
            </a:prstTxWarp>
            <a:noAutofit/>
          </a:bodyPr>
          <a:lstStyle/>
          <a:p>
            <a:pPr algn="ctr">
              <a:buSzTx/>
            </a:pPr>
            <a:r>
              <a:rPr lang="en-GB" sz="900" dirty="0">
                <a:solidFill>
                  <a:schemeClr val="tx1"/>
                </a:solidFill>
                <a:sym typeface="+mn-lt"/>
              </a:rPr>
              <a:t>Ingest real time and speed data</a:t>
            </a:r>
          </a:p>
          <a:p>
            <a:pPr algn="ctr">
              <a:buSzTx/>
            </a:pPr>
            <a:r>
              <a:rPr lang="en-GB" sz="900" dirty="0">
                <a:solidFill>
                  <a:schemeClr val="tx1"/>
                </a:solidFill>
                <a:sym typeface="+mn-lt"/>
              </a:rPr>
              <a:t>(Amazon Kinesis/</a:t>
            </a:r>
            <a:r>
              <a:rPr lang="en-GB" sz="900" b="1" dirty="0">
                <a:solidFill>
                  <a:schemeClr val="tx1"/>
                </a:solidFill>
                <a:sym typeface="+mn-lt"/>
              </a:rPr>
              <a:t>Apache Storm / Spark Streaming)</a:t>
            </a:r>
          </a:p>
          <a:p>
            <a:pPr algn="ctr">
              <a:buSzTx/>
            </a:pPr>
            <a:endParaRPr lang="en-GB" sz="900" dirty="0">
              <a:solidFill>
                <a:schemeClr val="tx1"/>
              </a:solidFill>
              <a:sym typeface="+mn-lt"/>
            </a:endParaRPr>
          </a:p>
        </p:txBody>
      </p:sp>
      <p:sp>
        <p:nvSpPr>
          <p:cNvPr id="134" name="TextBox 133"/>
          <p:cNvSpPr txBox="1"/>
          <p:nvPr/>
        </p:nvSpPr>
        <p:spPr>
          <a:xfrm>
            <a:off x="2691084" y="2990803"/>
            <a:ext cx="1274147" cy="1384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Batch processing</a:t>
            </a:r>
          </a:p>
        </p:txBody>
      </p:sp>
      <p:sp>
        <p:nvSpPr>
          <p:cNvPr id="104" name="TextBox 103"/>
          <p:cNvSpPr txBox="1"/>
          <p:nvPr/>
        </p:nvSpPr>
        <p:spPr>
          <a:xfrm>
            <a:off x="9777028" y="2944550"/>
            <a:ext cx="1334091" cy="3166058"/>
          </a:xfrm>
          <a:prstGeom prst="rect">
            <a:avLst/>
          </a:prstGeom>
          <a:noFill/>
          <a:ln w="19050" cap="flat" cmpd="sng" algn="ctr">
            <a:solidFill>
              <a:srgbClr val="0B3E42"/>
            </a:solidFill>
            <a:prstDash val="sysDot"/>
            <a:round/>
            <a:headEnd type="none" w="med" len="med"/>
            <a:tailEnd type="none" w="med" len="med"/>
          </a:ln>
        </p:spPr>
        <p:txBody>
          <a:bodyPr wrap="square" lIns="0" tIns="0" rIns="0" bIns="0" rtlCol="0" anchor="t">
            <a:noAutofit/>
          </a:bodyPr>
          <a:lstStyle/>
          <a:p>
            <a:pPr algn="ctr">
              <a:lnSpc>
                <a:spcPct val="90000"/>
              </a:lnSpc>
              <a:spcAft>
                <a:spcPts val="600"/>
              </a:spcAft>
            </a:pPr>
            <a:endParaRPr lang="en-GB" sz="2400">
              <a:solidFill>
                <a:schemeClr val="accent1"/>
              </a:solidFill>
              <a:latin typeface="+mj-lt"/>
              <a:sym typeface="+mn-lt"/>
            </a:endParaRPr>
          </a:p>
        </p:txBody>
      </p:sp>
      <p:sp>
        <p:nvSpPr>
          <p:cNvPr id="136" name="TextBox 135"/>
          <p:cNvSpPr txBox="1"/>
          <p:nvPr/>
        </p:nvSpPr>
        <p:spPr>
          <a:xfrm>
            <a:off x="9906952" y="3006510"/>
            <a:ext cx="1074242" cy="126346"/>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Consumption</a:t>
            </a:r>
          </a:p>
        </p:txBody>
      </p:sp>
      <p:sp>
        <p:nvSpPr>
          <p:cNvPr id="143" name="Rectangle 142"/>
          <p:cNvSpPr/>
          <p:nvPr/>
        </p:nvSpPr>
        <p:spPr>
          <a:xfrm>
            <a:off x="9912405" y="4220300"/>
            <a:ext cx="1063336" cy="614557"/>
          </a:xfrm>
          <a:prstGeom prst="rect">
            <a:avLst/>
          </a:prstGeom>
          <a:solidFill>
            <a:srgbClr val="FFFFFF"/>
          </a:solidFill>
          <a:ln w="9525" cap="rnd" cmpd="sng" algn="ctr">
            <a:solidFill>
              <a:schemeClr val="accent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spcAft>
                <a:spcPts val="1000"/>
              </a:spcAft>
            </a:pPr>
            <a:r>
              <a:rPr lang="en-GB" sz="1000" dirty="0">
                <a:solidFill>
                  <a:schemeClr val="tx1"/>
                </a:solidFill>
                <a:latin typeface="+mj-lt"/>
                <a:sym typeface="+mn-lt"/>
              </a:rPr>
              <a:t>Business Executives</a:t>
            </a:r>
            <a:endParaRPr lang="en-GB" sz="800" dirty="0">
              <a:solidFill>
                <a:schemeClr val="tx1"/>
              </a:solidFill>
              <a:latin typeface="+mj-lt"/>
              <a:sym typeface="+mn-lt"/>
            </a:endParaRPr>
          </a:p>
        </p:txBody>
      </p:sp>
      <p:sp>
        <p:nvSpPr>
          <p:cNvPr id="144" name="Rectangle 143"/>
          <p:cNvSpPr/>
          <p:nvPr/>
        </p:nvSpPr>
        <p:spPr>
          <a:xfrm>
            <a:off x="9912405" y="3360043"/>
            <a:ext cx="1063336" cy="614557"/>
          </a:xfrm>
          <a:prstGeom prst="rect">
            <a:avLst/>
          </a:prstGeom>
          <a:solidFill>
            <a:srgbClr val="FFFFFF"/>
          </a:solidFill>
          <a:ln w="9525" cap="rnd" cmpd="sng" algn="ctr">
            <a:solidFill>
              <a:schemeClr val="accent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spcAft>
                <a:spcPts val="1000"/>
              </a:spcAft>
            </a:pPr>
            <a:r>
              <a:rPr lang="en-GB" sz="1100" dirty="0">
                <a:solidFill>
                  <a:schemeClr val="tx1"/>
                </a:solidFill>
                <a:latin typeface="+mj-lt"/>
                <a:sym typeface="+mn-lt"/>
              </a:rPr>
              <a:t>Data Analysts &amp;</a:t>
            </a:r>
          </a:p>
          <a:p>
            <a:pPr algn="ctr">
              <a:lnSpc>
                <a:spcPct val="90000"/>
              </a:lnSpc>
              <a:spcAft>
                <a:spcPts val="1000"/>
              </a:spcAft>
            </a:pPr>
            <a:r>
              <a:rPr lang="en-GB" sz="1100" dirty="0">
                <a:solidFill>
                  <a:schemeClr val="tx1"/>
                </a:solidFill>
                <a:latin typeface="+mj-lt"/>
                <a:sym typeface="+mn-lt"/>
              </a:rPr>
              <a:t>Scientists</a:t>
            </a:r>
          </a:p>
        </p:txBody>
      </p:sp>
      <p:sp>
        <p:nvSpPr>
          <p:cNvPr id="145" name="Rectangle 144"/>
          <p:cNvSpPr/>
          <p:nvPr/>
        </p:nvSpPr>
        <p:spPr>
          <a:xfrm>
            <a:off x="9912405" y="5080558"/>
            <a:ext cx="1063336" cy="614557"/>
          </a:xfrm>
          <a:prstGeom prst="rect">
            <a:avLst/>
          </a:prstGeom>
          <a:solidFill>
            <a:srgbClr val="FFFFFF"/>
          </a:solidFill>
          <a:ln w="9525" cap="rnd" cmpd="sng" algn="ctr">
            <a:solidFill>
              <a:schemeClr val="accent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API, Extracts, Notifications etc.</a:t>
            </a:r>
          </a:p>
          <a:p>
            <a:pPr algn="ctr">
              <a:lnSpc>
                <a:spcPct val="90000"/>
              </a:lnSpc>
              <a:spcAft>
                <a:spcPts val="1000"/>
              </a:spcAft>
            </a:pPr>
            <a:r>
              <a:rPr lang="en-GB" sz="900" dirty="0">
                <a:solidFill>
                  <a:schemeClr val="tx1"/>
                </a:solidFill>
                <a:sym typeface="+mn-lt"/>
              </a:rPr>
              <a:t>3</a:t>
            </a:r>
            <a:r>
              <a:rPr lang="en-GB" sz="900" baseline="30000" dirty="0">
                <a:solidFill>
                  <a:schemeClr val="tx1"/>
                </a:solidFill>
                <a:sym typeface="+mn-lt"/>
              </a:rPr>
              <a:t>rd</a:t>
            </a:r>
            <a:r>
              <a:rPr lang="en-GB" sz="900" dirty="0">
                <a:solidFill>
                  <a:schemeClr val="tx1"/>
                </a:solidFill>
                <a:sym typeface="+mn-lt"/>
              </a:rPr>
              <a:t> party application</a:t>
            </a:r>
            <a:endParaRPr lang="en-GB" sz="900" dirty="0">
              <a:solidFill>
                <a:schemeClr val="tx1"/>
              </a:solidFill>
              <a:latin typeface="+mj-lt"/>
              <a:sym typeface="+mn-lt"/>
            </a:endParaRPr>
          </a:p>
        </p:txBody>
      </p:sp>
      <p:cxnSp>
        <p:nvCxnSpPr>
          <p:cNvPr id="165" name="Elbow Connector 164"/>
          <p:cNvCxnSpPr>
            <a:cxnSpLocks/>
            <a:stCxn id="135" idx="3"/>
            <a:endCxn id="143" idx="1"/>
          </p:cNvCxnSpPr>
          <p:nvPr/>
        </p:nvCxnSpPr>
        <p:spPr>
          <a:xfrm>
            <a:off x="9485041" y="4527579"/>
            <a:ext cx="427364" cy="0"/>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cxnSpLocks/>
            <a:endCxn id="144" idx="1"/>
          </p:cNvCxnSpPr>
          <p:nvPr/>
        </p:nvCxnSpPr>
        <p:spPr>
          <a:xfrm rot="5400000" flipH="1" flipV="1">
            <a:off x="9372630" y="3987804"/>
            <a:ext cx="860256" cy="219293"/>
          </a:xfrm>
          <a:prstGeom prst="bentConnector2">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217552" y="2965235"/>
            <a:ext cx="3742518" cy="3166058"/>
          </a:xfrm>
          <a:prstGeom prst="rect">
            <a:avLst/>
          </a:prstGeom>
          <a:noFill/>
          <a:ln w="19050" cap="flat" cmpd="sng" algn="ctr">
            <a:solidFill>
              <a:srgbClr val="0B3E42"/>
            </a:solidFill>
            <a:prstDash val="sysDot"/>
            <a:round/>
            <a:headEnd type="none" w="med" len="med"/>
            <a:tailEnd type="none" w="med" len="med"/>
          </a:ln>
        </p:spPr>
        <p:txBody>
          <a:bodyPr wrap="square" lIns="0" tIns="0" rIns="0" bIns="0" rtlCol="0" anchor="t">
            <a:noAutofit/>
          </a:bodyPr>
          <a:lstStyle/>
          <a:p>
            <a:pPr algn="ctr">
              <a:lnSpc>
                <a:spcPct val="90000"/>
              </a:lnSpc>
              <a:spcAft>
                <a:spcPts val="600"/>
              </a:spcAft>
            </a:pPr>
            <a:endParaRPr lang="en-GB" sz="1000" dirty="0">
              <a:solidFill>
                <a:schemeClr val="accent1"/>
              </a:solidFill>
              <a:latin typeface="+mj-lt"/>
              <a:sym typeface="+mn-lt"/>
            </a:endParaRPr>
          </a:p>
        </p:txBody>
      </p:sp>
      <p:sp>
        <p:nvSpPr>
          <p:cNvPr id="127" name="TextBox 126"/>
          <p:cNvSpPr txBox="1"/>
          <p:nvPr/>
        </p:nvSpPr>
        <p:spPr>
          <a:xfrm>
            <a:off x="6655836" y="3954116"/>
            <a:ext cx="1252756" cy="2769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Curated Analytics Layer</a:t>
            </a:r>
          </a:p>
        </p:txBody>
      </p:sp>
      <p:sp>
        <p:nvSpPr>
          <p:cNvPr id="157" name="Google Shape;1034;p89"/>
          <p:cNvSpPr/>
          <p:nvPr/>
        </p:nvSpPr>
        <p:spPr>
          <a:xfrm>
            <a:off x="4287038" y="4271654"/>
            <a:ext cx="2115593" cy="884938"/>
          </a:xfrm>
          <a:prstGeom prst="rect">
            <a:avLst/>
          </a:prstGeom>
          <a:noFill/>
          <a:ln w="9525" cap="flat" cmpd="sng" algn="ctr">
            <a:solidFill>
              <a:srgbClr val="0B3E42"/>
            </a:solidFill>
            <a:prstDash val="solid"/>
            <a:round/>
            <a:headEnd type="none" w="sm" len="sm"/>
            <a:tailEnd type="none" w="sm" len="sm"/>
          </a:ln>
        </p:spPr>
        <p:txBody>
          <a:bodyPr spcFirstLastPara="1" wrap="square" lIns="91433" tIns="45700" rIns="91433" bIns="45700" anchor="t" anchorCtr="0">
            <a:noAutofit/>
          </a:bodyPr>
          <a:lstStyle/>
          <a:p>
            <a:pPr algn="ctr"/>
            <a:r>
              <a:rPr lang="en-GB" sz="1000" spc="-20" dirty="0">
                <a:solidFill>
                  <a:srgbClr val="0B3E42"/>
                </a:solidFill>
                <a:sym typeface="+mn-lt"/>
              </a:rPr>
              <a:t>Analytical modelling &amp; machine learning</a:t>
            </a:r>
          </a:p>
          <a:p>
            <a:pPr algn="ctr"/>
            <a:endParaRPr lang="en-GB" sz="1000" b="1" dirty="0">
              <a:solidFill>
                <a:srgbClr val="0B3E42"/>
              </a:solidFill>
              <a:latin typeface="+mj-lt"/>
              <a:sym typeface="+mn-lt"/>
            </a:endParaRPr>
          </a:p>
        </p:txBody>
      </p:sp>
      <p:sp>
        <p:nvSpPr>
          <p:cNvPr id="76" name="Google Shape;1017;p89"/>
          <p:cNvSpPr/>
          <p:nvPr/>
        </p:nvSpPr>
        <p:spPr>
          <a:xfrm>
            <a:off x="91729" y="2944550"/>
            <a:ext cx="1271515" cy="1712884"/>
          </a:xfrm>
          <a:prstGeom prst="rect">
            <a:avLst/>
          </a:prstGeom>
          <a:noFill/>
          <a:ln w="9525" cap="flat" cmpd="sng" algn="ctr">
            <a:solidFill>
              <a:srgbClr val="0B3E42"/>
            </a:solidFill>
            <a:prstDash val="solid"/>
            <a:miter lim="800000"/>
            <a:headEnd type="none" w="sm" len="sm"/>
            <a:tailEnd type="none" w="sm" len="sm"/>
          </a:ln>
        </p:spPr>
        <p:txBody>
          <a:bodyPr spcFirstLastPara="1" wrap="square" lIns="0" tIns="45720" rIns="0" bIns="0" anchor="t" anchorCtr="0">
            <a:noAutofit/>
          </a:bodyPr>
          <a:lstStyle/>
          <a:p>
            <a:pPr algn="ctr"/>
            <a:r>
              <a:rPr lang="en-GB" sz="1000" b="1" dirty="0">
                <a:solidFill>
                  <a:srgbClr val="0B3E42"/>
                </a:solidFill>
                <a:latin typeface="+mj-lt"/>
                <a:sym typeface="+mn-lt"/>
              </a:rPr>
              <a:t>Input files</a:t>
            </a:r>
          </a:p>
          <a:p>
            <a:pPr algn="ctr"/>
            <a:r>
              <a:rPr lang="en-GB" sz="800" dirty="0">
                <a:sym typeface="+mn-lt"/>
              </a:rPr>
              <a:t>Google Cloud Storage</a:t>
            </a:r>
          </a:p>
          <a:p>
            <a:pPr algn="ctr"/>
            <a:endParaRPr lang="en-GB" sz="1000" dirty="0">
              <a:sym typeface="+mn-lt"/>
            </a:endParaRPr>
          </a:p>
          <a:p>
            <a:pPr algn="ctr"/>
            <a:endParaRPr lang="en-GB" sz="1000" b="1" dirty="0">
              <a:solidFill>
                <a:srgbClr val="0B3E42"/>
              </a:solidFill>
              <a:latin typeface="+mj-lt"/>
              <a:sym typeface="+mn-lt"/>
            </a:endParaRPr>
          </a:p>
          <a:p>
            <a:pPr algn="ctr"/>
            <a:endParaRPr lang="en-GB" sz="1000" b="1" dirty="0">
              <a:solidFill>
                <a:srgbClr val="0B3E42"/>
              </a:solidFill>
              <a:latin typeface="+mj-lt"/>
              <a:sym typeface="+mn-lt"/>
            </a:endParaRPr>
          </a:p>
          <a:p>
            <a:pPr algn="ctr"/>
            <a:endParaRPr lang="en-GB" sz="800" dirty="0">
              <a:sym typeface="+mn-lt"/>
            </a:endParaRPr>
          </a:p>
          <a:p>
            <a:pPr algn="ctr"/>
            <a:endParaRPr lang="en-GB" sz="800" dirty="0">
              <a:sym typeface="+mn-lt"/>
            </a:endParaRPr>
          </a:p>
          <a:p>
            <a:pPr algn="ctr"/>
            <a:r>
              <a:rPr lang="en-GB" sz="800" dirty="0">
                <a:sym typeface="+mn-lt"/>
              </a:rPr>
              <a:t>AWS S3</a:t>
            </a:r>
          </a:p>
          <a:p>
            <a:pPr algn="ctr"/>
            <a:endParaRPr lang="en-GB" sz="800" b="1" dirty="0">
              <a:solidFill>
                <a:srgbClr val="0B3E42"/>
              </a:solidFill>
              <a:latin typeface="+mj-lt"/>
              <a:sym typeface="+mn-lt"/>
            </a:endParaRPr>
          </a:p>
          <a:p>
            <a:pPr algn="ctr"/>
            <a:endParaRPr lang="en-GB" sz="800" b="1" dirty="0">
              <a:solidFill>
                <a:srgbClr val="0B3E42"/>
              </a:solidFill>
              <a:latin typeface="+mj-lt"/>
              <a:sym typeface="+mn-lt"/>
            </a:endParaRPr>
          </a:p>
        </p:txBody>
      </p:sp>
      <p:sp>
        <p:nvSpPr>
          <p:cNvPr id="77" name="Google Shape;1018;p89"/>
          <p:cNvSpPr/>
          <p:nvPr/>
        </p:nvSpPr>
        <p:spPr>
          <a:xfrm>
            <a:off x="220548" y="3342674"/>
            <a:ext cx="1022298" cy="239882"/>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GB" sz="800" dirty="0">
                <a:solidFill>
                  <a:schemeClr val="tx1"/>
                </a:solidFill>
                <a:latin typeface="+mj-lt"/>
                <a:sym typeface="+mn-lt"/>
              </a:rPr>
              <a:t>Data files source A(FTP)</a:t>
            </a:r>
          </a:p>
        </p:txBody>
      </p:sp>
      <p:sp>
        <p:nvSpPr>
          <p:cNvPr id="79" name="Google Shape;1020;p89"/>
          <p:cNvSpPr/>
          <p:nvPr/>
        </p:nvSpPr>
        <p:spPr>
          <a:xfrm>
            <a:off x="216263" y="3625448"/>
            <a:ext cx="1022298" cy="239882"/>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GB" sz="800" dirty="0">
                <a:solidFill>
                  <a:schemeClr val="tx1"/>
                </a:solidFill>
                <a:latin typeface="+mj-lt"/>
                <a:sym typeface="+mn-lt"/>
              </a:rPr>
              <a:t>data files source B</a:t>
            </a:r>
          </a:p>
        </p:txBody>
      </p:sp>
      <p:sp>
        <p:nvSpPr>
          <p:cNvPr id="88" name="Google Shape;1020;p89"/>
          <p:cNvSpPr/>
          <p:nvPr/>
        </p:nvSpPr>
        <p:spPr>
          <a:xfrm>
            <a:off x="203831" y="4099218"/>
            <a:ext cx="1022298" cy="247812"/>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GB" sz="800" dirty="0">
                <a:solidFill>
                  <a:schemeClr val="tx1"/>
                </a:solidFill>
                <a:latin typeface="+mj-lt"/>
                <a:sym typeface="+mn-lt"/>
              </a:rPr>
              <a:t>other data files</a:t>
            </a:r>
          </a:p>
        </p:txBody>
      </p:sp>
      <p:sp>
        <p:nvSpPr>
          <p:cNvPr id="82" name="Google Shape;1006;p89"/>
          <p:cNvSpPr/>
          <p:nvPr/>
        </p:nvSpPr>
        <p:spPr>
          <a:xfrm>
            <a:off x="95939" y="4768127"/>
            <a:ext cx="1271515" cy="1413801"/>
          </a:xfrm>
          <a:prstGeom prst="rect">
            <a:avLst/>
          </a:prstGeom>
          <a:solidFill>
            <a:srgbClr val="FFFFFF"/>
          </a:solidFill>
          <a:ln w="9525" cap="flat" cmpd="sng" algn="ctr">
            <a:solidFill>
              <a:srgbClr val="0B3E42"/>
            </a:solidFill>
            <a:prstDash val="solid"/>
            <a:round/>
            <a:headEnd type="none" w="sm" len="sm"/>
            <a:tailEnd type="none" w="sm" len="sm"/>
          </a:ln>
        </p:spPr>
        <p:txBody>
          <a:bodyPr spcFirstLastPara="1" wrap="square" lIns="0" tIns="45720" rIns="0" bIns="0" anchor="t" anchorCtr="0">
            <a:noAutofit/>
          </a:bodyPr>
          <a:lstStyle/>
          <a:p>
            <a:pPr algn="ctr"/>
            <a:r>
              <a:rPr lang="en-GB" sz="1000" b="1" dirty="0">
                <a:solidFill>
                  <a:srgbClr val="0B3E42"/>
                </a:solidFill>
                <a:latin typeface="+mj-lt"/>
                <a:sym typeface="+mn-lt"/>
              </a:rPr>
              <a:t>Application / Services</a:t>
            </a:r>
          </a:p>
        </p:txBody>
      </p:sp>
      <p:sp>
        <p:nvSpPr>
          <p:cNvPr id="85" name="Google Shape;1009;p89"/>
          <p:cNvSpPr/>
          <p:nvPr/>
        </p:nvSpPr>
        <p:spPr>
          <a:xfrm>
            <a:off x="220548" y="5486026"/>
            <a:ext cx="1022298" cy="337393"/>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GB" sz="800" dirty="0">
                <a:solidFill>
                  <a:schemeClr val="tx1"/>
                </a:solidFill>
                <a:latin typeface="+mj-lt"/>
                <a:sym typeface="+mn-lt"/>
              </a:rPr>
              <a:t>Weather API</a:t>
            </a:r>
          </a:p>
        </p:txBody>
      </p:sp>
      <p:sp>
        <p:nvSpPr>
          <p:cNvPr id="87" name="Google Shape;1023;p89"/>
          <p:cNvSpPr/>
          <p:nvPr/>
        </p:nvSpPr>
        <p:spPr>
          <a:xfrm>
            <a:off x="220548" y="5148631"/>
            <a:ext cx="1022298" cy="337395"/>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US" sz="800" dirty="0">
                <a:solidFill>
                  <a:schemeClr val="tx1"/>
                </a:solidFill>
                <a:latin typeface="+mj-lt"/>
                <a:sym typeface="+mn-lt"/>
              </a:rPr>
              <a:t>Other Sources</a:t>
            </a:r>
            <a:endParaRPr lang="en-GB" sz="800" dirty="0">
              <a:solidFill>
                <a:schemeClr val="tx1"/>
              </a:solidFill>
              <a:latin typeface="+mj-lt"/>
              <a:sym typeface="+mn-lt"/>
            </a:endParaRPr>
          </a:p>
        </p:txBody>
      </p:sp>
      <p:sp>
        <p:nvSpPr>
          <p:cNvPr id="73" name="Google Shape;1009;p89"/>
          <p:cNvSpPr/>
          <p:nvPr/>
        </p:nvSpPr>
        <p:spPr>
          <a:xfrm>
            <a:off x="220548" y="5823423"/>
            <a:ext cx="1022298" cy="247812"/>
          </a:xfrm>
          <a:prstGeom prst="rect">
            <a:avLst/>
          </a:prstGeom>
          <a:solidFill>
            <a:srgbClr val="FFFFFF"/>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pPr algn="ctr">
              <a:lnSpc>
                <a:spcPct val="90000"/>
              </a:lnSpc>
            </a:pPr>
            <a:r>
              <a:rPr lang="en-GB" sz="800" dirty="0">
                <a:solidFill>
                  <a:schemeClr val="tx1"/>
                </a:solidFill>
                <a:latin typeface="+mj-lt"/>
                <a:sym typeface="+mn-lt"/>
              </a:rPr>
              <a:t>Market API</a:t>
            </a:r>
          </a:p>
        </p:txBody>
      </p:sp>
      <p:sp>
        <p:nvSpPr>
          <p:cNvPr id="2" name="TextBox 1"/>
          <p:cNvSpPr txBox="1"/>
          <p:nvPr/>
        </p:nvSpPr>
        <p:spPr>
          <a:xfrm>
            <a:off x="8186031" y="4448045"/>
            <a:ext cx="1182564" cy="70854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70000" lvl="1" indent="-180000">
              <a:buClr>
                <a:srgbClr val="0B3E42">
                  <a:lumMod val="100000"/>
                </a:srgbClr>
              </a:buClr>
              <a:buSzTx/>
              <a:buFont typeface="Trebuchet MS" panose="020B0603020202020204" pitchFamily="34" charset="0"/>
              <a:buChar char="•"/>
            </a:pPr>
            <a:r>
              <a:rPr lang="en-GB" sz="900" dirty="0">
                <a:solidFill>
                  <a:srgbClr val="141515">
                    <a:lumMod val="100000"/>
                  </a:srgbClr>
                </a:solidFill>
                <a:latin typeface="+mj-lt"/>
                <a:sym typeface="+mn-lt"/>
              </a:rPr>
              <a:t>Weather prediction</a:t>
            </a:r>
          </a:p>
          <a:p>
            <a:pPr marL="270000" lvl="1" indent="-180000">
              <a:buClr>
                <a:srgbClr val="0B3E42">
                  <a:lumMod val="100000"/>
                </a:srgbClr>
              </a:buClr>
              <a:buSzTx/>
              <a:buFont typeface="Trebuchet MS" panose="020B0603020202020204" pitchFamily="34" charset="0"/>
              <a:buChar char="•"/>
            </a:pPr>
            <a:r>
              <a:rPr lang="en-GB" sz="900" dirty="0">
                <a:solidFill>
                  <a:srgbClr val="141515">
                    <a:lumMod val="100000"/>
                  </a:srgbClr>
                </a:solidFill>
                <a:latin typeface="+mj-lt"/>
                <a:sym typeface="+mn-lt"/>
              </a:rPr>
              <a:t>Market interest prediction</a:t>
            </a:r>
          </a:p>
        </p:txBody>
      </p:sp>
      <p:sp>
        <p:nvSpPr>
          <p:cNvPr id="83" name="TextBox 82">
            <a:extLst>
              <a:ext uri="{FF2B5EF4-FFF2-40B4-BE49-F238E27FC236}">
                <a16:creationId xmlns:a16="http://schemas.microsoft.com/office/drawing/2014/main" id="{00743E40-2D2C-4BBF-BD70-5CF5A56725B1}"/>
              </a:ext>
            </a:extLst>
          </p:cNvPr>
          <p:cNvSpPr txBox="1"/>
          <p:nvPr/>
        </p:nvSpPr>
        <p:spPr>
          <a:xfrm>
            <a:off x="2651418" y="4837916"/>
            <a:ext cx="1274147" cy="1384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Stream </a:t>
            </a:r>
            <a:r>
              <a:rPr lang="en-GB" sz="1000" b="1" dirty="0">
                <a:solidFill>
                  <a:srgbClr val="0B3E42"/>
                </a:solidFill>
                <a:sym typeface="+mn-lt"/>
              </a:rPr>
              <a:t>Processing</a:t>
            </a:r>
            <a:endParaRPr lang="en-GB" sz="1000" b="1" dirty="0">
              <a:solidFill>
                <a:srgbClr val="0B3E42"/>
              </a:solidFill>
              <a:latin typeface="+mj-lt"/>
              <a:sym typeface="+mn-lt"/>
            </a:endParaRPr>
          </a:p>
        </p:txBody>
      </p:sp>
      <p:cxnSp>
        <p:nvCxnSpPr>
          <p:cNvPr id="92" name="Elbow Connector 27">
            <a:extLst>
              <a:ext uri="{FF2B5EF4-FFF2-40B4-BE49-F238E27FC236}">
                <a16:creationId xmlns:a16="http://schemas.microsoft.com/office/drawing/2014/main" id="{84C5AA77-D49C-41E7-83D1-789E3CDCE0F2}"/>
              </a:ext>
            </a:extLst>
          </p:cNvPr>
          <p:cNvCxnSpPr>
            <a:cxnSpLocks/>
            <a:stCxn id="76" idx="3"/>
          </p:cNvCxnSpPr>
          <p:nvPr/>
        </p:nvCxnSpPr>
        <p:spPr>
          <a:xfrm>
            <a:off x="1363244" y="3800992"/>
            <a:ext cx="192899" cy="3608"/>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1F8AAF08-1601-4B31-BAD2-D05EAE461737}"/>
              </a:ext>
            </a:extLst>
          </p:cNvPr>
          <p:cNvSpPr/>
          <p:nvPr/>
        </p:nvSpPr>
        <p:spPr>
          <a:xfrm>
            <a:off x="107783" y="2293272"/>
            <a:ext cx="1271515" cy="526290"/>
          </a:xfrm>
          <a:prstGeom prst="rect">
            <a:avLst/>
          </a:prstGeom>
          <a:solidFill>
            <a:srgbClr val="29BA74"/>
          </a:solidFill>
          <a:ln w="38100" cap="rnd" cmpd="sng" algn="ctr">
            <a:noFill/>
            <a:prstDash val="solid"/>
            <a:round/>
            <a:headEnd type="none" w="med" len="med"/>
            <a:tailEnd type="none" w="med" len="med"/>
          </a:ln>
          <a:extLst>
            <a:ext uri="{91240B29-F687-4F45-9708-019B960494DF}">
              <a14:hiddenLine xmlns:a14="http://schemas.microsoft.com/office/drawing/2010/main" w="38100" cap="rnd" cmpd="sng" algn="ctr">
                <a:solidFill>
                  <a:srgbClr val="003454"/>
                </a:solidFill>
                <a:prstDash val="solid"/>
                <a:round/>
                <a:headEnd type="none" w="med" len="med"/>
                <a:tailEnd type="none" w="med" len="med"/>
              </a14:hiddenLine>
            </a:ext>
          </a:extLst>
        </p:spPr>
        <p:txBody>
          <a:bodyPr lIns="0" tIns="0" rIns="0" bIns="0" anchor="ctr" anchorCtr="0"/>
          <a:lstStyle/>
          <a:p>
            <a:pPr algn="ctr" eaLnBrk="0" hangingPunct="0"/>
            <a:r>
              <a:rPr lang="en-GB" sz="1400" dirty="0">
                <a:solidFill>
                  <a:srgbClr val="FFFFFF"/>
                </a:solidFill>
                <a:latin typeface="+mj-lt"/>
                <a:sym typeface="+mn-lt"/>
              </a:rPr>
              <a:t>Data </a:t>
            </a:r>
          </a:p>
          <a:p>
            <a:pPr algn="ctr" eaLnBrk="0" hangingPunct="0"/>
            <a:r>
              <a:rPr lang="en-GB" sz="1400" dirty="0">
                <a:solidFill>
                  <a:srgbClr val="FFFFFF"/>
                </a:solidFill>
                <a:latin typeface="+mj-lt"/>
                <a:sym typeface="+mn-lt"/>
              </a:rPr>
              <a:t>sources</a:t>
            </a:r>
          </a:p>
        </p:txBody>
      </p:sp>
      <p:sp>
        <p:nvSpPr>
          <p:cNvPr id="123" name="Rectangle 122">
            <a:extLst>
              <a:ext uri="{FF2B5EF4-FFF2-40B4-BE49-F238E27FC236}">
                <a16:creationId xmlns:a16="http://schemas.microsoft.com/office/drawing/2014/main" id="{02BE310B-8C1A-4C41-BD60-0B0EE87EF527}"/>
              </a:ext>
            </a:extLst>
          </p:cNvPr>
          <p:cNvSpPr/>
          <p:nvPr/>
        </p:nvSpPr>
        <p:spPr>
          <a:xfrm>
            <a:off x="4359918" y="4611625"/>
            <a:ext cx="1940303" cy="504055"/>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buSzTx/>
              <a:buFont typeface="Arial" panose="020B0604020202020204" pitchFamily="34" charset="0"/>
              <a:buChar char="​"/>
            </a:pPr>
            <a:r>
              <a:rPr lang="en-GB" sz="1000" dirty="0">
                <a:solidFill>
                  <a:schemeClr val="tx1"/>
                </a:solidFill>
                <a:latin typeface="+mj-lt"/>
                <a:sym typeface="+mn-lt"/>
              </a:rPr>
              <a:t>Build &amp; Train AI/ML Models for Weather and market</a:t>
            </a:r>
          </a:p>
          <a:p>
            <a:pPr algn="ctr">
              <a:buSzTx/>
              <a:buFont typeface="Arial" panose="020B0604020202020204" pitchFamily="34" charset="0"/>
              <a:buChar char="​"/>
            </a:pPr>
            <a:r>
              <a:rPr lang="en-GB" sz="1000" dirty="0">
                <a:solidFill>
                  <a:schemeClr val="tx1"/>
                </a:solidFill>
                <a:latin typeface="+mj-lt"/>
                <a:sym typeface="+mn-lt"/>
              </a:rPr>
              <a:t>( AWS </a:t>
            </a:r>
            <a:r>
              <a:rPr lang="en-GB" sz="1000" dirty="0" err="1">
                <a:solidFill>
                  <a:schemeClr val="tx1"/>
                </a:solidFill>
                <a:latin typeface="+mj-lt"/>
                <a:sym typeface="+mn-lt"/>
              </a:rPr>
              <a:t>Sagemaker</a:t>
            </a:r>
            <a:r>
              <a:rPr lang="en-GB" sz="1000" dirty="0">
                <a:solidFill>
                  <a:schemeClr val="tx1"/>
                </a:solidFill>
                <a:latin typeface="+mj-lt"/>
                <a:sym typeface="+mn-lt"/>
              </a:rPr>
              <a:t>)</a:t>
            </a:r>
          </a:p>
        </p:txBody>
      </p:sp>
      <p:sp>
        <p:nvSpPr>
          <p:cNvPr id="129" name="Oval 2">
            <a:extLst>
              <a:ext uri="{FF2B5EF4-FFF2-40B4-BE49-F238E27FC236}">
                <a16:creationId xmlns:a16="http://schemas.microsoft.com/office/drawing/2014/main" id="{08A3FD71-1D12-4F75-96AE-BA4757743BD9}"/>
              </a:ext>
            </a:extLst>
          </p:cNvPr>
          <p:cNvSpPr>
            <a:spLocks noChangeArrowheads="1"/>
          </p:cNvSpPr>
          <p:nvPr/>
        </p:nvSpPr>
        <p:spPr bwMode="gray">
          <a:xfrm>
            <a:off x="510377" y="1890976"/>
            <a:ext cx="310896" cy="310896"/>
          </a:xfrm>
          <a:prstGeom prst="ellipse">
            <a:avLst/>
          </a:prstGeom>
          <a:solidFill>
            <a:srgbClr val="29BA74"/>
          </a:solidFill>
          <a:ln w="12700" cap="flat" cmpd="sng" algn="ctr">
            <a:solidFill>
              <a:srgbClr val="FFFFFF"/>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Aft>
                <a:spcPts val="1000"/>
              </a:spcAft>
            </a:pPr>
            <a:r>
              <a:rPr lang="en-GB" sz="1200" kern="0">
                <a:solidFill>
                  <a:srgbClr val="FFFFFF"/>
                </a:solidFill>
                <a:latin typeface="+mj-lt"/>
                <a:sym typeface="+mn-lt"/>
              </a:rPr>
              <a:t>1</a:t>
            </a:r>
          </a:p>
        </p:txBody>
      </p:sp>
      <p:sp>
        <p:nvSpPr>
          <p:cNvPr id="130" name="TextBox 129">
            <a:extLst>
              <a:ext uri="{FF2B5EF4-FFF2-40B4-BE49-F238E27FC236}">
                <a16:creationId xmlns:a16="http://schemas.microsoft.com/office/drawing/2014/main" id="{6AE7B923-9A07-47DB-96BD-64DD6DC1AC1B}"/>
              </a:ext>
            </a:extLst>
          </p:cNvPr>
          <p:cNvSpPr txBox="1"/>
          <p:nvPr/>
        </p:nvSpPr>
        <p:spPr>
          <a:xfrm>
            <a:off x="1454000" y="2944550"/>
            <a:ext cx="1118454" cy="3192407"/>
          </a:xfrm>
          <a:prstGeom prst="rect">
            <a:avLst/>
          </a:prstGeom>
          <a:noFill/>
          <a:ln w="19050" cap="flat" cmpd="sng" algn="ctr">
            <a:solidFill>
              <a:srgbClr val="0B3E42"/>
            </a:solidFill>
            <a:prstDash val="sysDot"/>
            <a:round/>
            <a:headEnd type="none" w="med" len="med"/>
            <a:tailEnd type="none" w="med" len="med"/>
          </a:ln>
        </p:spPr>
        <p:txBody>
          <a:bodyPr wrap="square" lIns="0" tIns="0" rIns="0" bIns="0" rtlCol="0" anchor="t">
            <a:noAutofit/>
          </a:bodyPr>
          <a:lstStyle/>
          <a:p>
            <a:pPr algn="ctr">
              <a:lnSpc>
                <a:spcPct val="90000"/>
              </a:lnSpc>
              <a:spcAft>
                <a:spcPts val="600"/>
              </a:spcAft>
            </a:pPr>
            <a:endParaRPr lang="en-GB" sz="2400" dirty="0">
              <a:solidFill>
                <a:schemeClr val="accent1"/>
              </a:solidFill>
              <a:latin typeface="+mj-lt"/>
              <a:sym typeface="+mn-lt"/>
            </a:endParaRPr>
          </a:p>
        </p:txBody>
      </p:sp>
      <p:sp>
        <p:nvSpPr>
          <p:cNvPr id="133" name="Flowchart: Magnetic Disk 132">
            <a:extLst>
              <a:ext uri="{FF2B5EF4-FFF2-40B4-BE49-F238E27FC236}">
                <a16:creationId xmlns:a16="http://schemas.microsoft.com/office/drawing/2014/main" id="{03E981AF-D5D6-41AB-9116-6C04E23B6CBE}"/>
              </a:ext>
            </a:extLst>
          </p:cNvPr>
          <p:cNvSpPr/>
          <p:nvPr/>
        </p:nvSpPr>
        <p:spPr>
          <a:xfrm>
            <a:off x="1556750" y="3278066"/>
            <a:ext cx="941533" cy="1165610"/>
          </a:xfrm>
          <a:prstGeom prst="flowChartMagneticDisk">
            <a:avLst/>
          </a:prstGeom>
          <a:solidFill>
            <a:schemeClr val="bg1"/>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Raw layer ( Data lake)</a:t>
            </a:r>
          </a:p>
          <a:p>
            <a:pPr algn="ctr">
              <a:lnSpc>
                <a:spcPct val="90000"/>
              </a:lnSpc>
              <a:spcAft>
                <a:spcPts val="1000"/>
              </a:spcAft>
            </a:pPr>
            <a:r>
              <a:rPr lang="en-GB" sz="800" b="1" dirty="0" err="1">
                <a:solidFill>
                  <a:schemeClr val="tx1"/>
                </a:solidFill>
                <a:latin typeface="+mj-lt"/>
                <a:sym typeface="+mn-lt"/>
              </a:rPr>
              <a:t>SnowFlake</a:t>
            </a:r>
            <a:r>
              <a:rPr lang="en-GB" sz="800" b="1" dirty="0">
                <a:solidFill>
                  <a:schemeClr val="tx1"/>
                </a:solidFill>
                <a:latin typeface="+mj-lt"/>
                <a:sym typeface="+mn-lt"/>
              </a:rPr>
              <a:t>/ </a:t>
            </a:r>
            <a:r>
              <a:rPr lang="en-GB" sz="800" b="1" dirty="0" err="1">
                <a:solidFill>
                  <a:schemeClr val="tx1"/>
                </a:solidFill>
                <a:latin typeface="+mj-lt"/>
                <a:sym typeface="+mn-lt"/>
              </a:rPr>
              <a:t>HDFS</a:t>
            </a:r>
            <a:r>
              <a:rPr lang="en-GB" sz="800" b="1" dirty="0">
                <a:solidFill>
                  <a:schemeClr val="tx1"/>
                </a:solidFill>
                <a:latin typeface="+mj-lt"/>
                <a:sym typeface="+mn-lt"/>
              </a:rPr>
              <a:t> / S3</a:t>
            </a:r>
            <a:r>
              <a:rPr lang="en-GB" sz="800" dirty="0">
                <a:solidFill>
                  <a:schemeClr val="tx1"/>
                </a:solidFill>
                <a:latin typeface="+mj-lt"/>
                <a:sym typeface="+mn-lt"/>
              </a:rPr>
              <a:t> - (Bronze)</a:t>
            </a:r>
          </a:p>
        </p:txBody>
      </p:sp>
      <p:cxnSp>
        <p:nvCxnSpPr>
          <p:cNvPr id="137" name="Elbow Connector 27">
            <a:extLst>
              <a:ext uri="{FF2B5EF4-FFF2-40B4-BE49-F238E27FC236}">
                <a16:creationId xmlns:a16="http://schemas.microsoft.com/office/drawing/2014/main" id="{1A7404AE-5A79-48B3-A9C4-BF50E0E2255C}"/>
              </a:ext>
            </a:extLst>
          </p:cNvPr>
          <p:cNvCxnSpPr>
            <a:cxnSpLocks/>
            <a:stCxn id="148" idx="0"/>
            <a:endCxn id="133" idx="3"/>
          </p:cNvCxnSpPr>
          <p:nvPr/>
        </p:nvCxnSpPr>
        <p:spPr>
          <a:xfrm flipH="1" flipV="1">
            <a:off x="2027517" y="4443676"/>
            <a:ext cx="3618" cy="447827"/>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Flowchart: Magnetic Disk 137">
            <a:extLst>
              <a:ext uri="{FF2B5EF4-FFF2-40B4-BE49-F238E27FC236}">
                <a16:creationId xmlns:a16="http://schemas.microsoft.com/office/drawing/2014/main" id="{AC84980D-294E-4B9B-8F5A-B0E51AA91A78}"/>
              </a:ext>
            </a:extLst>
          </p:cNvPr>
          <p:cNvSpPr/>
          <p:nvPr/>
        </p:nvSpPr>
        <p:spPr>
          <a:xfrm>
            <a:off x="6528302" y="4216807"/>
            <a:ext cx="1325069" cy="889995"/>
          </a:xfrm>
          <a:prstGeom prst="flowChartMagneticDisk">
            <a:avLst/>
          </a:prstGeom>
          <a:solidFill>
            <a:schemeClr val="bg1"/>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Store processed data </a:t>
            </a:r>
            <a:r>
              <a:rPr lang="en-GB" sz="800" b="1" dirty="0">
                <a:solidFill>
                  <a:schemeClr val="tx1"/>
                </a:solidFill>
                <a:sym typeface="+mn-lt"/>
              </a:rPr>
              <a:t>( HBase/ DynamoDB/ Cassandra )</a:t>
            </a:r>
            <a:endParaRPr lang="en-GB" sz="800" b="1" dirty="0">
              <a:solidFill>
                <a:schemeClr val="tx1"/>
              </a:solidFill>
              <a:latin typeface="+mj-lt"/>
              <a:sym typeface="+mn-lt"/>
            </a:endParaRPr>
          </a:p>
          <a:p>
            <a:pPr algn="ctr">
              <a:lnSpc>
                <a:spcPct val="90000"/>
              </a:lnSpc>
              <a:spcAft>
                <a:spcPts val="1000"/>
              </a:spcAft>
            </a:pPr>
            <a:endParaRPr lang="en-GB" sz="800" dirty="0">
              <a:solidFill>
                <a:schemeClr val="tx1"/>
              </a:solidFill>
              <a:latin typeface="+mj-lt"/>
              <a:sym typeface="+mn-lt"/>
            </a:endParaRPr>
          </a:p>
          <a:p>
            <a:pPr algn="ctr">
              <a:lnSpc>
                <a:spcPct val="90000"/>
              </a:lnSpc>
              <a:spcAft>
                <a:spcPts val="1000"/>
              </a:spcAft>
            </a:pPr>
            <a:endParaRPr lang="en-GB" sz="800" dirty="0">
              <a:solidFill>
                <a:schemeClr val="tx1"/>
              </a:solidFill>
              <a:latin typeface="+mj-lt"/>
              <a:sym typeface="+mn-lt"/>
            </a:endParaRPr>
          </a:p>
        </p:txBody>
      </p:sp>
      <p:sp>
        <p:nvSpPr>
          <p:cNvPr id="148" name="Rectangle 147">
            <a:extLst>
              <a:ext uri="{FF2B5EF4-FFF2-40B4-BE49-F238E27FC236}">
                <a16:creationId xmlns:a16="http://schemas.microsoft.com/office/drawing/2014/main" id="{FD5BD2F6-2EBB-4828-AF39-E5F8073FB648}"/>
              </a:ext>
            </a:extLst>
          </p:cNvPr>
          <p:cNvSpPr/>
          <p:nvPr/>
        </p:nvSpPr>
        <p:spPr>
          <a:xfrm>
            <a:off x="1588082" y="4891503"/>
            <a:ext cx="886106" cy="1091899"/>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ctr" anchorCtr="1" forceAA="0" compatLnSpc="1">
            <a:prstTxWarp prst="textNoShape">
              <a:avLst/>
            </a:prstTxWarp>
            <a:noAutofit/>
          </a:bodyPr>
          <a:lstStyle/>
          <a:p>
            <a:pPr algn="ctr">
              <a:buSzTx/>
            </a:pPr>
            <a:r>
              <a:rPr lang="en-GB" sz="900" dirty="0">
                <a:solidFill>
                  <a:schemeClr val="tx1"/>
                </a:solidFill>
                <a:sym typeface="+mn-lt"/>
              </a:rPr>
              <a:t>Message</a:t>
            </a:r>
          </a:p>
          <a:p>
            <a:pPr algn="ctr">
              <a:buSzTx/>
            </a:pPr>
            <a:r>
              <a:rPr lang="en-GB" sz="900" dirty="0">
                <a:solidFill>
                  <a:schemeClr val="tx1"/>
                </a:solidFill>
                <a:sym typeface="+mn-lt"/>
              </a:rPr>
              <a:t> Queue</a:t>
            </a:r>
          </a:p>
          <a:p>
            <a:pPr algn="ctr">
              <a:buSzTx/>
            </a:pPr>
            <a:r>
              <a:rPr lang="en-GB" sz="900" b="1" dirty="0">
                <a:solidFill>
                  <a:schemeClr val="tx1"/>
                </a:solidFill>
                <a:sym typeface="+mn-lt"/>
              </a:rPr>
              <a:t>(Kafka / Kinesis Streams )</a:t>
            </a:r>
          </a:p>
        </p:txBody>
      </p:sp>
      <p:cxnSp>
        <p:nvCxnSpPr>
          <p:cNvPr id="149" name="Elbow Connector 27">
            <a:extLst>
              <a:ext uri="{FF2B5EF4-FFF2-40B4-BE49-F238E27FC236}">
                <a16:creationId xmlns:a16="http://schemas.microsoft.com/office/drawing/2014/main" id="{2B5DCCF4-ABD3-41EC-AE29-941FDFD27B05}"/>
              </a:ext>
            </a:extLst>
          </p:cNvPr>
          <p:cNvCxnSpPr>
            <a:cxnSpLocks/>
            <a:endCxn id="111" idx="1"/>
          </p:cNvCxnSpPr>
          <p:nvPr/>
        </p:nvCxnSpPr>
        <p:spPr>
          <a:xfrm>
            <a:off x="2468421" y="5505225"/>
            <a:ext cx="275534" cy="0"/>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Arrow: Up-Down 92">
            <a:extLst>
              <a:ext uri="{FF2B5EF4-FFF2-40B4-BE49-F238E27FC236}">
                <a16:creationId xmlns:a16="http://schemas.microsoft.com/office/drawing/2014/main" id="{E65331B1-7E39-4AA7-8498-6DE74762376F}"/>
              </a:ext>
            </a:extLst>
          </p:cNvPr>
          <p:cNvSpPr/>
          <p:nvPr/>
        </p:nvSpPr>
        <p:spPr>
          <a:xfrm>
            <a:off x="5090687" y="3893106"/>
            <a:ext cx="192442" cy="365530"/>
          </a:xfrm>
          <a:prstGeom prst="upDownArrow">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2" name="Flowchart: Magnetic Disk 161">
            <a:extLst>
              <a:ext uri="{FF2B5EF4-FFF2-40B4-BE49-F238E27FC236}">
                <a16:creationId xmlns:a16="http://schemas.microsoft.com/office/drawing/2014/main" id="{D363996E-EA9B-4B09-BCF7-8E456CA7619E}"/>
              </a:ext>
            </a:extLst>
          </p:cNvPr>
          <p:cNvSpPr/>
          <p:nvPr/>
        </p:nvSpPr>
        <p:spPr>
          <a:xfrm>
            <a:off x="4421688" y="3159316"/>
            <a:ext cx="1540073" cy="750190"/>
          </a:xfrm>
          <a:prstGeom prst="flowChartMagneticDisk">
            <a:avLst/>
          </a:prstGeom>
          <a:solidFill>
            <a:schemeClr val="bg1"/>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Processed Data Hub (Data Lake)</a:t>
            </a:r>
          </a:p>
          <a:p>
            <a:pPr algn="ctr">
              <a:lnSpc>
                <a:spcPct val="90000"/>
              </a:lnSpc>
              <a:spcAft>
                <a:spcPts val="1000"/>
              </a:spcAft>
            </a:pPr>
            <a:r>
              <a:rPr lang="en-GB" sz="800" b="1" dirty="0" err="1">
                <a:solidFill>
                  <a:schemeClr val="tx1"/>
                </a:solidFill>
                <a:latin typeface="+mj-lt"/>
                <a:sym typeface="+mn-lt"/>
              </a:rPr>
              <a:t>HDFS</a:t>
            </a:r>
            <a:r>
              <a:rPr lang="en-GB" sz="800" b="1" dirty="0">
                <a:solidFill>
                  <a:schemeClr val="tx1"/>
                </a:solidFill>
                <a:latin typeface="+mj-lt"/>
                <a:sym typeface="+mn-lt"/>
              </a:rPr>
              <a:t>/S3/Hive </a:t>
            </a:r>
            <a:r>
              <a:rPr lang="en-GB" sz="800" dirty="0">
                <a:solidFill>
                  <a:schemeClr val="tx1"/>
                </a:solidFill>
                <a:latin typeface="+mj-lt"/>
                <a:sym typeface="+mn-lt"/>
              </a:rPr>
              <a:t>- (Silver)</a:t>
            </a:r>
          </a:p>
        </p:txBody>
      </p:sp>
      <p:cxnSp>
        <p:nvCxnSpPr>
          <p:cNvPr id="171" name="Elbow Connector 27">
            <a:extLst>
              <a:ext uri="{FF2B5EF4-FFF2-40B4-BE49-F238E27FC236}">
                <a16:creationId xmlns:a16="http://schemas.microsoft.com/office/drawing/2014/main" id="{A51F1C68-2BA9-454A-9E54-9FB6F91E575C}"/>
              </a:ext>
            </a:extLst>
          </p:cNvPr>
          <p:cNvCxnSpPr>
            <a:cxnSpLocks/>
          </p:cNvCxnSpPr>
          <p:nvPr/>
        </p:nvCxnSpPr>
        <p:spPr>
          <a:xfrm>
            <a:off x="2498890" y="3666507"/>
            <a:ext cx="291592" cy="4366"/>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Elbow Connector 27">
            <a:extLst>
              <a:ext uri="{FF2B5EF4-FFF2-40B4-BE49-F238E27FC236}">
                <a16:creationId xmlns:a16="http://schemas.microsoft.com/office/drawing/2014/main" id="{5A9F0C22-D89B-4777-AF5D-1A206F5DA01B}"/>
              </a:ext>
            </a:extLst>
          </p:cNvPr>
          <p:cNvCxnSpPr>
            <a:cxnSpLocks/>
          </p:cNvCxnSpPr>
          <p:nvPr/>
        </p:nvCxnSpPr>
        <p:spPr>
          <a:xfrm flipV="1">
            <a:off x="3998764" y="3658014"/>
            <a:ext cx="422924" cy="8493"/>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5" name="Flowchart: Magnetic Disk 174">
            <a:extLst>
              <a:ext uri="{FF2B5EF4-FFF2-40B4-BE49-F238E27FC236}">
                <a16:creationId xmlns:a16="http://schemas.microsoft.com/office/drawing/2014/main" id="{57B2FA67-FED1-4F91-B88D-0E66CB6CE49C}"/>
              </a:ext>
            </a:extLst>
          </p:cNvPr>
          <p:cNvSpPr/>
          <p:nvPr/>
        </p:nvSpPr>
        <p:spPr>
          <a:xfrm>
            <a:off x="4641528" y="5352030"/>
            <a:ext cx="1553421" cy="639598"/>
          </a:xfrm>
          <a:prstGeom prst="flowChartMagneticDisk">
            <a:avLst/>
          </a:prstGeom>
          <a:solidFill>
            <a:schemeClr val="bg1"/>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High Speed Incremental Data Storage (</a:t>
            </a:r>
            <a:r>
              <a:rPr lang="en-GB" sz="800" b="1" dirty="0">
                <a:solidFill>
                  <a:schemeClr val="tx1"/>
                </a:solidFill>
                <a:latin typeface="+mj-lt"/>
                <a:sym typeface="+mn-lt"/>
              </a:rPr>
              <a:t> HBase/ DynamoDB)</a:t>
            </a:r>
          </a:p>
        </p:txBody>
      </p:sp>
      <p:cxnSp>
        <p:nvCxnSpPr>
          <p:cNvPr id="176" name="Elbow Connector 27">
            <a:extLst>
              <a:ext uri="{FF2B5EF4-FFF2-40B4-BE49-F238E27FC236}">
                <a16:creationId xmlns:a16="http://schemas.microsoft.com/office/drawing/2014/main" id="{87814B6B-2B08-4BC8-B800-A6E0A792CCFB}"/>
              </a:ext>
            </a:extLst>
          </p:cNvPr>
          <p:cNvCxnSpPr>
            <a:cxnSpLocks/>
            <a:endCxn id="175" idx="2"/>
          </p:cNvCxnSpPr>
          <p:nvPr/>
        </p:nvCxnSpPr>
        <p:spPr>
          <a:xfrm>
            <a:off x="3998764" y="5671829"/>
            <a:ext cx="642764" cy="0"/>
          </a:xfrm>
          <a:prstGeom prst="straightConnector1">
            <a:avLst/>
          </a:prstGeom>
          <a:ln w="9525" cap="flat" cmpd="sng" algn="ctr">
            <a:solidFill>
              <a:schemeClr val="accent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8" name="Arrow: Up-Down 177">
            <a:extLst>
              <a:ext uri="{FF2B5EF4-FFF2-40B4-BE49-F238E27FC236}">
                <a16:creationId xmlns:a16="http://schemas.microsoft.com/office/drawing/2014/main" id="{DE29B9C8-24F8-475B-B865-5E90221CBEAD}"/>
              </a:ext>
            </a:extLst>
          </p:cNvPr>
          <p:cNvSpPr/>
          <p:nvPr/>
        </p:nvSpPr>
        <p:spPr>
          <a:xfrm>
            <a:off x="5292332" y="5138836"/>
            <a:ext cx="196410" cy="332412"/>
          </a:xfrm>
          <a:prstGeom prst="upDownArrow">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0" name="Rectangle 209">
            <a:extLst>
              <a:ext uri="{FF2B5EF4-FFF2-40B4-BE49-F238E27FC236}">
                <a16:creationId xmlns:a16="http://schemas.microsoft.com/office/drawing/2014/main" id="{574A896B-C714-4179-9667-63897002C9B3}"/>
              </a:ext>
            </a:extLst>
          </p:cNvPr>
          <p:cNvSpPr/>
          <p:nvPr/>
        </p:nvSpPr>
        <p:spPr>
          <a:xfrm>
            <a:off x="8231784" y="5281580"/>
            <a:ext cx="1196425" cy="745265"/>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buSzTx/>
              <a:buFont typeface="Arial" panose="020B0604020202020204" pitchFamily="34" charset="0"/>
              <a:buChar char="​"/>
            </a:pPr>
            <a:r>
              <a:rPr lang="en-GB" sz="1000" dirty="0">
                <a:solidFill>
                  <a:schemeClr val="tx1"/>
                </a:solidFill>
                <a:latin typeface="+mj-lt"/>
                <a:sym typeface="+mn-lt"/>
              </a:rPr>
              <a:t>API Service to Identify and Track weather and market interest</a:t>
            </a:r>
          </a:p>
        </p:txBody>
      </p:sp>
      <p:sp>
        <p:nvSpPr>
          <p:cNvPr id="215" name="Rectangle 214">
            <a:extLst>
              <a:ext uri="{FF2B5EF4-FFF2-40B4-BE49-F238E27FC236}">
                <a16:creationId xmlns:a16="http://schemas.microsoft.com/office/drawing/2014/main" id="{3A46E436-4672-4B6E-B883-2556B1F5AE3D}"/>
              </a:ext>
            </a:extLst>
          </p:cNvPr>
          <p:cNvSpPr/>
          <p:nvPr/>
        </p:nvSpPr>
        <p:spPr>
          <a:xfrm>
            <a:off x="8231784" y="3179014"/>
            <a:ext cx="1196425" cy="795586"/>
          </a:xfrm>
          <a:prstGeom prst="rect">
            <a:avLst/>
          </a:prstGeom>
          <a:solidFill>
            <a:schemeClr val="bg1"/>
          </a:solidFill>
          <a:ln w="9525" cap="flat" cmpd="sng" algn="ctr">
            <a:solidFill>
              <a:schemeClr val="accent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buSzTx/>
              <a:buFont typeface="Arial" panose="020B0604020202020204" pitchFamily="34" charset="0"/>
              <a:buChar char="​"/>
            </a:pPr>
            <a:r>
              <a:rPr lang="en-GB" sz="1000" dirty="0">
                <a:solidFill>
                  <a:schemeClr val="tx1"/>
                </a:solidFill>
                <a:latin typeface="+mj-lt"/>
                <a:sym typeface="+mn-lt"/>
              </a:rPr>
              <a:t>Report and Monitor weather patterns / Market Insights /</a:t>
            </a:r>
          </a:p>
          <a:p>
            <a:pPr algn="ctr">
              <a:buSzTx/>
              <a:buFont typeface="Arial" panose="020B0604020202020204" pitchFamily="34" charset="0"/>
              <a:buChar char="​"/>
            </a:pPr>
            <a:r>
              <a:rPr lang="en-GB" sz="1000" dirty="0">
                <a:solidFill>
                  <a:schemeClr val="tx1"/>
                </a:solidFill>
                <a:latin typeface="+mj-lt"/>
                <a:sym typeface="+mn-lt"/>
              </a:rPr>
              <a:t>Scheduled Reports</a:t>
            </a:r>
          </a:p>
        </p:txBody>
      </p:sp>
      <p:sp>
        <p:nvSpPr>
          <p:cNvPr id="220" name="TextBox 219">
            <a:extLst>
              <a:ext uri="{FF2B5EF4-FFF2-40B4-BE49-F238E27FC236}">
                <a16:creationId xmlns:a16="http://schemas.microsoft.com/office/drawing/2014/main" id="{60FB9A79-A892-452E-B489-5630403F0E76}"/>
              </a:ext>
            </a:extLst>
          </p:cNvPr>
          <p:cNvSpPr txBox="1"/>
          <p:nvPr/>
        </p:nvSpPr>
        <p:spPr>
          <a:xfrm>
            <a:off x="8243603" y="2972941"/>
            <a:ext cx="1074242" cy="1384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Analytics</a:t>
            </a:r>
          </a:p>
        </p:txBody>
      </p:sp>
      <p:sp>
        <p:nvSpPr>
          <p:cNvPr id="227" name="TextBox 226">
            <a:extLst>
              <a:ext uri="{FF2B5EF4-FFF2-40B4-BE49-F238E27FC236}">
                <a16:creationId xmlns:a16="http://schemas.microsoft.com/office/drawing/2014/main" id="{8748DC95-D235-45E4-9A59-B4D87884435B}"/>
              </a:ext>
            </a:extLst>
          </p:cNvPr>
          <p:cNvSpPr txBox="1"/>
          <p:nvPr/>
        </p:nvSpPr>
        <p:spPr>
          <a:xfrm>
            <a:off x="5292332" y="2968235"/>
            <a:ext cx="1969601" cy="1384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Data management &amp; analytics</a:t>
            </a:r>
          </a:p>
        </p:txBody>
      </p:sp>
      <p:sp>
        <p:nvSpPr>
          <p:cNvPr id="228" name="TextBox 227">
            <a:extLst>
              <a:ext uri="{FF2B5EF4-FFF2-40B4-BE49-F238E27FC236}">
                <a16:creationId xmlns:a16="http://schemas.microsoft.com/office/drawing/2014/main" id="{BE80FB6F-EB71-4D2C-AE09-CD896DF00D62}"/>
              </a:ext>
            </a:extLst>
          </p:cNvPr>
          <p:cNvSpPr txBox="1"/>
          <p:nvPr/>
        </p:nvSpPr>
        <p:spPr>
          <a:xfrm>
            <a:off x="1454000" y="2969856"/>
            <a:ext cx="1004297" cy="276999"/>
          </a:xfrm>
          <a:prstGeom prst="rect">
            <a:avLst/>
          </a:prstGeom>
          <a:noFill/>
        </p:spPr>
        <p:txBody>
          <a:bodyPr wrap="square" lIns="0" tIns="0" rIns="0" bIns="0" rtlCol="0" anchor="t">
            <a:spAutoFit/>
          </a:bodyPr>
          <a:lstStyle/>
          <a:p>
            <a:pPr algn="ctr">
              <a:lnSpc>
                <a:spcPct val="90000"/>
              </a:lnSpc>
              <a:spcAft>
                <a:spcPts val="600"/>
              </a:spcAft>
            </a:pPr>
            <a:r>
              <a:rPr lang="en-GB" sz="1000" b="1" dirty="0">
                <a:solidFill>
                  <a:srgbClr val="0B3E42"/>
                </a:solidFill>
                <a:latin typeface="+mj-lt"/>
                <a:sym typeface="+mn-lt"/>
              </a:rPr>
              <a:t>Incoming Data management </a:t>
            </a:r>
          </a:p>
        </p:txBody>
      </p:sp>
      <p:sp>
        <p:nvSpPr>
          <p:cNvPr id="229" name="Flowchart: Magnetic Disk 228">
            <a:extLst>
              <a:ext uri="{FF2B5EF4-FFF2-40B4-BE49-F238E27FC236}">
                <a16:creationId xmlns:a16="http://schemas.microsoft.com/office/drawing/2014/main" id="{7CC671C7-F14B-4B7E-A5AD-2F71604EFFFB}"/>
              </a:ext>
            </a:extLst>
          </p:cNvPr>
          <p:cNvSpPr/>
          <p:nvPr/>
        </p:nvSpPr>
        <p:spPr>
          <a:xfrm>
            <a:off x="6349317" y="3110875"/>
            <a:ext cx="1540073" cy="728452"/>
          </a:xfrm>
          <a:prstGeom prst="flowChartMagneticDisk">
            <a:avLst/>
          </a:prstGeom>
          <a:solidFill>
            <a:schemeClr val="bg1"/>
          </a:solidFill>
          <a:ln w="9525" cap="flat" cmpd="sng" algn="ctr">
            <a:solidFill>
              <a:schemeClr val="accent5"/>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 tIns="45720" rIns="10800" bIns="45720" numCol="1" spcCol="0" rtlCol="0" fromWordArt="0" anchor="t" anchorCtr="1" forceAA="0" compatLnSpc="1">
            <a:prstTxWarp prst="textNoShape">
              <a:avLst/>
            </a:prstTxWarp>
            <a:noAutofit/>
          </a:bodyPr>
          <a:lstStyle/>
          <a:p>
            <a:pPr algn="ctr">
              <a:lnSpc>
                <a:spcPct val="90000"/>
              </a:lnSpc>
              <a:spcAft>
                <a:spcPts val="1000"/>
              </a:spcAft>
            </a:pPr>
            <a:r>
              <a:rPr lang="en-GB" sz="800" dirty="0">
                <a:solidFill>
                  <a:schemeClr val="tx1"/>
                </a:solidFill>
                <a:latin typeface="+mj-lt"/>
                <a:sym typeface="+mn-lt"/>
              </a:rPr>
              <a:t>Data Warehouse  </a:t>
            </a:r>
            <a:r>
              <a:rPr lang="en-GB" sz="800" b="1" dirty="0">
                <a:solidFill>
                  <a:schemeClr val="tx1"/>
                </a:solidFill>
                <a:sym typeface="+mn-lt"/>
              </a:rPr>
              <a:t>(AWS RedShift, Postgres, Oracle, SQL Server )</a:t>
            </a:r>
            <a:endParaRPr lang="en-GB" sz="800" dirty="0">
              <a:solidFill>
                <a:schemeClr val="tx1"/>
              </a:solidFill>
              <a:latin typeface="+mj-lt"/>
              <a:sym typeface="+mn-lt"/>
            </a:endParaRPr>
          </a:p>
          <a:p>
            <a:pPr algn="ctr">
              <a:lnSpc>
                <a:spcPct val="90000"/>
              </a:lnSpc>
              <a:spcAft>
                <a:spcPts val="1000"/>
              </a:spcAft>
            </a:pPr>
            <a:endParaRPr lang="en-GB" sz="800" dirty="0">
              <a:solidFill>
                <a:schemeClr val="tx1"/>
              </a:solidFill>
              <a:latin typeface="+mj-lt"/>
              <a:sym typeface="+mn-lt"/>
            </a:endParaRPr>
          </a:p>
        </p:txBody>
      </p:sp>
      <p:sp>
        <p:nvSpPr>
          <p:cNvPr id="447" name="Arrow: Right 446">
            <a:extLst>
              <a:ext uri="{FF2B5EF4-FFF2-40B4-BE49-F238E27FC236}">
                <a16:creationId xmlns:a16="http://schemas.microsoft.com/office/drawing/2014/main" id="{771D67FE-F7D4-4CAC-A140-7101C598AD37}"/>
              </a:ext>
            </a:extLst>
          </p:cNvPr>
          <p:cNvSpPr/>
          <p:nvPr/>
        </p:nvSpPr>
        <p:spPr>
          <a:xfrm rot="2444109">
            <a:off x="5982144" y="3895878"/>
            <a:ext cx="652113" cy="220055"/>
          </a:xfrm>
          <a:prstGeom prst="rightArrow">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36" name="Arrow: Right 235">
            <a:extLst>
              <a:ext uri="{FF2B5EF4-FFF2-40B4-BE49-F238E27FC236}">
                <a16:creationId xmlns:a16="http://schemas.microsoft.com/office/drawing/2014/main" id="{590783F0-3CC1-4AE6-93C6-317049D5DB05}"/>
              </a:ext>
            </a:extLst>
          </p:cNvPr>
          <p:cNvSpPr/>
          <p:nvPr/>
        </p:nvSpPr>
        <p:spPr>
          <a:xfrm rot="19731205">
            <a:off x="6188476" y="5183845"/>
            <a:ext cx="642265" cy="234452"/>
          </a:xfrm>
          <a:prstGeom prst="rightArrow">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37" name="Arrow: Right 236">
            <a:extLst>
              <a:ext uri="{FF2B5EF4-FFF2-40B4-BE49-F238E27FC236}">
                <a16:creationId xmlns:a16="http://schemas.microsoft.com/office/drawing/2014/main" id="{5B6A2FD4-D34A-4FF0-977C-B66A92E54973}"/>
              </a:ext>
            </a:extLst>
          </p:cNvPr>
          <p:cNvSpPr/>
          <p:nvPr/>
        </p:nvSpPr>
        <p:spPr>
          <a:xfrm>
            <a:off x="5968857" y="3529752"/>
            <a:ext cx="377603" cy="156853"/>
          </a:xfrm>
          <a:prstGeom prst="rightArrow">
            <a:avLst/>
          </a:prstGeom>
          <a:solidFill>
            <a:schemeClr val="bg1"/>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914339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9="http://schemas.microsoft.com/office/powerpoint/2015/09/main" xmlns:p15="http://schemas.microsoft.com/office/powerpoint/2012/main" xmlns:a14="http://schemas.microsoft.com/office/drawing/2010/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8ED3E-3336-4EBC-9072-EE6402A65484}"/>
              </a:ext>
            </a:extLst>
          </p:cNvPr>
          <p:cNvGraphicFramePr>
            <a:graphicFrameLocks noChangeAspect="1"/>
          </p:cNvGraphicFramePr>
          <p:nvPr>
            <p:custDataLst>
              <p:tags r:id="rId1"/>
            </p:custDataLst>
            <p:extLst>
              <p:ext uri="{D42A27DB-BD31-4B8C-83A1-F6EECF244321}">
                <p14:modId xmlns:p14="http://schemas.microsoft.com/office/powerpoint/2010/main" val="3499604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31FF9C3-E77B-4106-97D2-DABF66E246D8}"/>
              </a:ext>
            </a:extLst>
          </p:cNvPr>
          <p:cNvSpPr>
            <a:spLocks noGrp="1"/>
          </p:cNvSpPr>
          <p:nvPr>
            <p:ph type="title"/>
          </p:nvPr>
        </p:nvSpPr>
        <p:spPr/>
        <p:txBody>
          <a:bodyPr vert="horz"/>
          <a:lstStyle/>
          <a:p>
            <a:r>
              <a:rPr lang="en-US" dirty="0"/>
              <a:t>Proposed tools and technology</a:t>
            </a:r>
          </a:p>
        </p:txBody>
      </p:sp>
      <p:sp>
        <p:nvSpPr>
          <p:cNvPr id="8" name="Text Placeholder 7">
            <a:extLst>
              <a:ext uri="{FF2B5EF4-FFF2-40B4-BE49-F238E27FC236}">
                <a16:creationId xmlns:a16="http://schemas.microsoft.com/office/drawing/2014/main" id="{34FB738D-824A-4C24-871E-B81726C38B49}"/>
              </a:ext>
            </a:extLst>
          </p:cNvPr>
          <p:cNvSpPr>
            <a:spLocks noGrp="1"/>
          </p:cNvSpPr>
          <p:nvPr>
            <p:ph type="body" sz="quarter" idx="10"/>
          </p:nvPr>
        </p:nvSpPr>
        <p:spPr>
          <a:xfrm>
            <a:off x="558378" y="1188984"/>
            <a:ext cx="11633622" cy="5558046"/>
          </a:xfrm>
        </p:spPr>
        <p:txBody>
          <a:bodyPr/>
          <a:lstStyle/>
          <a:p>
            <a:r>
              <a:rPr lang="en-US" b="1" dirty="0"/>
              <a:t>Storage layer</a:t>
            </a:r>
          </a:p>
          <a:p>
            <a:r>
              <a:rPr lang="en-US" dirty="0"/>
              <a:t>1. File based cloud storage: AWS S3, GCS</a:t>
            </a:r>
          </a:p>
          <a:p>
            <a:r>
              <a:rPr lang="en-US" dirty="0"/>
              <a:t>2. Relational data base service : </a:t>
            </a:r>
            <a:r>
              <a:rPr lang="en-US" dirty="0" err="1"/>
              <a:t>RDS</a:t>
            </a:r>
            <a:r>
              <a:rPr lang="en-US" dirty="0"/>
              <a:t> </a:t>
            </a:r>
          </a:p>
          <a:p>
            <a:r>
              <a:rPr lang="en-US" dirty="0"/>
              <a:t>3. Fast read /writes : HBase, DynamoDB</a:t>
            </a:r>
          </a:p>
          <a:p>
            <a:r>
              <a:rPr lang="en-US" dirty="0"/>
              <a:t>4. Data Lake : </a:t>
            </a:r>
            <a:r>
              <a:rPr lang="en-US" dirty="0" err="1"/>
              <a:t>SnowFlake</a:t>
            </a:r>
            <a:r>
              <a:rPr lang="en-US" dirty="0"/>
              <a:t>, S3, Apache </a:t>
            </a:r>
            <a:r>
              <a:rPr lang="en-US" dirty="0" err="1"/>
              <a:t>Hudi</a:t>
            </a:r>
            <a:endParaRPr lang="en-US" dirty="0"/>
          </a:p>
          <a:p>
            <a:endParaRPr lang="en-US" dirty="0"/>
          </a:p>
          <a:p>
            <a:r>
              <a:rPr lang="en-US" b="1" dirty="0"/>
              <a:t>Data processing and management</a:t>
            </a:r>
          </a:p>
          <a:p>
            <a:r>
              <a:rPr lang="en-US" dirty="0"/>
              <a:t>1. Data engineering pipeline:</a:t>
            </a:r>
          </a:p>
          <a:p>
            <a:pPr lvl="2"/>
            <a:r>
              <a:rPr lang="en-US" dirty="0" err="1"/>
              <a:t>ETL</a:t>
            </a:r>
            <a:r>
              <a:rPr lang="en-US" dirty="0"/>
              <a:t> processing : Apache Spark for processing data loads, AWS Glue</a:t>
            </a:r>
          </a:p>
          <a:p>
            <a:pPr lvl="2"/>
            <a:r>
              <a:rPr lang="en-US" dirty="0"/>
              <a:t>Orchestration tool of job automation and monitoring – Airflow, Oozie</a:t>
            </a:r>
          </a:p>
          <a:p>
            <a:endParaRPr lang="en-US" dirty="0"/>
          </a:p>
          <a:p>
            <a:r>
              <a:rPr lang="en-US" dirty="0"/>
              <a:t>2. ML mode building and training : </a:t>
            </a:r>
          </a:p>
          <a:p>
            <a:pPr lvl="2"/>
            <a:r>
              <a:rPr lang="en-US" dirty="0"/>
              <a:t>AWS </a:t>
            </a:r>
            <a:r>
              <a:rPr lang="en-US" dirty="0" err="1"/>
              <a:t>Sagemaker</a:t>
            </a:r>
            <a:r>
              <a:rPr lang="en-US" dirty="0"/>
              <a:t> for data Analyst to prepare, build, train , and deploy analytical models</a:t>
            </a:r>
          </a:p>
          <a:p>
            <a:pPr lvl="2"/>
            <a:r>
              <a:rPr lang="en-US" dirty="0"/>
              <a:t>Tensor flow as ML framework for data scientist to train and infer deep neural network</a:t>
            </a:r>
          </a:p>
          <a:p>
            <a:pPr indent="-165600">
              <a:buNone/>
            </a:pPr>
            <a:r>
              <a:rPr lang="en-US" dirty="0"/>
              <a:t>3. Version control and automated deployments of code base</a:t>
            </a:r>
          </a:p>
          <a:p>
            <a:pPr lvl="2"/>
            <a:r>
              <a:rPr lang="en-US" dirty="0"/>
              <a:t>GitLab, GitHub</a:t>
            </a:r>
          </a:p>
          <a:p>
            <a:pPr lvl="2"/>
            <a:r>
              <a:rPr lang="en-US" dirty="0" err="1"/>
              <a:t>Ocptopus</a:t>
            </a:r>
            <a:r>
              <a:rPr lang="en-US" dirty="0"/>
              <a:t>, AWS </a:t>
            </a:r>
            <a:r>
              <a:rPr lang="en-US" dirty="0" err="1"/>
              <a:t>codeCommit</a:t>
            </a:r>
            <a:r>
              <a:rPr lang="en-US" dirty="0"/>
              <a:t>, </a:t>
            </a:r>
            <a:r>
              <a:rPr lang="en-US" dirty="0" err="1"/>
              <a:t>CodeBuild</a:t>
            </a:r>
            <a:r>
              <a:rPr lang="en-US" dirty="0"/>
              <a:t>, </a:t>
            </a:r>
            <a:r>
              <a:rPr lang="en-US" dirty="0" err="1"/>
              <a:t>CodeDeploy</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249469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5D7E458-9CA9-434D-B252-03E57B6ABBF9}"/>
              </a:ext>
            </a:extLst>
          </p:cNvPr>
          <p:cNvGraphicFramePr>
            <a:graphicFrameLocks noChangeAspect="1"/>
          </p:cNvGraphicFramePr>
          <p:nvPr>
            <p:custDataLst>
              <p:tags r:id="rId1"/>
            </p:custDataLst>
            <p:extLst>
              <p:ext uri="{D42A27DB-BD31-4B8C-83A1-F6EECF244321}">
                <p14:modId xmlns:p14="http://schemas.microsoft.com/office/powerpoint/2010/main" val="22886575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4" name="Object 3" hidden="1">
                        <a:extLst>
                          <a:ext uri="{FF2B5EF4-FFF2-40B4-BE49-F238E27FC236}">
                            <a16:creationId xmlns:a16="http://schemas.microsoft.com/office/drawing/2014/main" id="{65D7E458-9CA9-434D-B252-03E57B6ABB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5863793" y="2524506"/>
            <a:ext cx="4700634" cy="520535"/>
          </a:xfrm>
        </p:spPr>
        <p:txBody>
          <a:bodyPr vert="horz"/>
          <a:lstStyle/>
          <a:p>
            <a:r>
              <a:rPr lang="en-US" dirty="0">
                <a:solidFill>
                  <a:schemeClr val="tx1"/>
                </a:solidFill>
              </a:rPr>
              <a:t>Let's discuss and refine</a:t>
            </a:r>
          </a:p>
        </p:txBody>
      </p:sp>
      <p:sp>
        <p:nvSpPr>
          <p:cNvPr id="12" name="Title 2">
            <a:extLst>
              <a:ext uri="{FF2B5EF4-FFF2-40B4-BE49-F238E27FC236}">
                <a16:creationId xmlns:a16="http://schemas.microsoft.com/office/drawing/2014/main" id="{DFA1B8F6-5EE3-4F2F-B981-AE4B2A061175}"/>
              </a:ext>
            </a:extLst>
          </p:cNvPr>
          <p:cNvSpPr txBox="1">
            <a:spLocks/>
          </p:cNvSpPr>
          <p:nvPr/>
        </p:nvSpPr>
        <p:spPr>
          <a:xfrm>
            <a:off x="245707" y="2916603"/>
            <a:ext cx="3788228" cy="52053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u="sng" dirty="0"/>
              <a:t>Weather Analytics Platform</a:t>
            </a:r>
            <a:br>
              <a:rPr lang="en-US" u="sng" dirty="0"/>
            </a:br>
            <a:br>
              <a:rPr lang="en-US" u="sng" dirty="0"/>
            </a:br>
            <a:endParaRPr lang="en-US" dirty="0"/>
          </a:p>
        </p:txBody>
      </p:sp>
    </p:spTree>
    <p:extLst>
      <p:ext uri="{BB962C8B-B14F-4D97-AF65-F5344CB8AC3E}">
        <p14:creationId xmlns:p14="http://schemas.microsoft.com/office/powerpoint/2010/main" val="2238288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4D8A368-E28C-4A40-B469-1A200140CA4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4" name="Object 3" hidden="1">
                        <a:extLst>
                          <a:ext uri="{FF2B5EF4-FFF2-40B4-BE49-F238E27FC236}">
                            <a16:creationId xmlns:a16="http://schemas.microsoft.com/office/drawing/2014/main" id="{A4D8A368-E28C-4A40-B469-1A200140CA4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622800"/>
            <a:ext cx="10933350" cy="332399"/>
          </a:xfrm>
        </p:spPr>
        <p:txBody>
          <a:bodyPr vert="horz"/>
          <a:lstStyle/>
          <a:p>
            <a:r>
              <a:rPr lang="en-US" dirty="0"/>
              <a:t>All elements of architecture available as fully managed, public cloud services</a:t>
            </a:r>
          </a:p>
        </p:txBody>
      </p:sp>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675" y="2081213"/>
            <a:ext cx="1547654" cy="956207"/>
          </a:xfrm>
          <a:prstGeom prst="rect">
            <a:avLst/>
          </a:prstGeom>
        </p:spPr>
      </p:pic>
      <p:sp>
        <p:nvSpPr>
          <p:cNvPr id="13" name="ee4pHeader1"/>
          <p:cNvSpPr txBox="1"/>
          <p:nvPr/>
        </p:nvSpPr>
        <p:spPr>
          <a:xfrm>
            <a:off x="1025060" y="2341079"/>
            <a:ext cx="2119540" cy="658368"/>
          </a:xfrm>
          <a:prstGeom prst="rect">
            <a:avLst/>
          </a:prstGeom>
          <a:noFill/>
        </p:spPr>
        <p:txBody>
          <a:bodyPr vert="horz" wrap="square" lIns="0" tIns="0" rIns="0" bIns="0" rtlCol="0" anchor="b" anchorCtr="0">
            <a:noAutofit/>
          </a:bodyPr>
          <a:lstStyle/>
          <a:p>
            <a:r>
              <a:rPr lang="en-US" sz="1600" dirty="0">
                <a:solidFill>
                  <a:srgbClr val="09CC8F">
                    <a:lumMod val="100000"/>
                  </a:srgbClr>
                </a:solidFill>
                <a:latin typeface="Trebuchet MS" panose="020B0603020202020204" pitchFamily="34" charset="0"/>
              </a:rPr>
              <a:t> Architecture element</a:t>
            </a:r>
          </a:p>
        </p:txBody>
      </p:sp>
      <p:sp>
        <p:nvSpPr>
          <p:cNvPr id="17" name="Rectangle 16"/>
          <p:cNvSpPr/>
          <p:nvPr/>
        </p:nvSpPr>
        <p:spPr>
          <a:xfrm>
            <a:off x="396046" y="3048535"/>
            <a:ext cx="384397" cy="1914452"/>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1200" dirty="0">
                <a:solidFill>
                  <a:srgbClr val="FFFFFF"/>
                </a:solidFill>
              </a:rPr>
              <a:t>Batch/Serving layer</a:t>
            </a:r>
          </a:p>
        </p:txBody>
      </p:sp>
      <p:grpSp>
        <p:nvGrpSpPr>
          <p:cNvPr id="90" name="Group 89"/>
          <p:cNvGrpSpPr/>
          <p:nvPr/>
        </p:nvGrpSpPr>
        <p:grpSpPr>
          <a:xfrm>
            <a:off x="1025060" y="3104281"/>
            <a:ext cx="10538138" cy="311180"/>
            <a:chOff x="1025060" y="2379603"/>
            <a:chExt cx="10538138" cy="311180"/>
          </a:xfrm>
        </p:grpSpPr>
        <p:grpSp>
          <p:nvGrpSpPr>
            <p:cNvPr id="89" name="Group 88"/>
            <p:cNvGrpSpPr/>
            <p:nvPr/>
          </p:nvGrpSpPr>
          <p:grpSpPr>
            <a:xfrm>
              <a:off x="1025060" y="2379603"/>
              <a:ext cx="7731940" cy="311180"/>
              <a:chOff x="1025060" y="2379603"/>
              <a:chExt cx="7731940" cy="311180"/>
            </a:xfrm>
          </p:grpSpPr>
          <p:sp>
            <p:nvSpPr>
              <p:cNvPr id="9" name="ee4pContent1"/>
              <p:cNvSpPr txBox="1"/>
              <p:nvPr/>
            </p:nvSpPr>
            <p:spPr>
              <a:xfrm>
                <a:off x="1025060" y="2379603"/>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a:t>Data Ingestion</a:t>
                </a:r>
              </a:p>
            </p:txBody>
          </p:sp>
          <p:sp>
            <p:nvSpPr>
              <p:cNvPr id="10" name="ee4pContent2"/>
              <p:cNvSpPr txBox="1"/>
              <p:nvPr/>
            </p:nvSpPr>
            <p:spPr>
              <a:xfrm>
                <a:off x="3436200" y="237960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Kinesis</a:t>
                </a:r>
              </a:p>
            </p:txBody>
          </p:sp>
          <p:sp>
            <p:nvSpPr>
              <p:cNvPr id="11" name="ee4pContent3"/>
              <p:cNvSpPr txBox="1"/>
              <p:nvPr/>
            </p:nvSpPr>
            <p:spPr>
              <a:xfrm>
                <a:off x="6242400" y="237960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Cloud Pub/Sub</a:t>
                </a:r>
              </a:p>
            </p:txBody>
          </p:sp>
        </p:grpSp>
        <p:sp>
          <p:nvSpPr>
            <p:cNvPr id="12" name="ee4pContent4"/>
            <p:cNvSpPr txBox="1"/>
            <p:nvPr/>
          </p:nvSpPr>
          <p:spPr>
            <a:xfrm>
              <a:off x="9048598" y="237960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Data Factory</a:t>
              </a:r>
            </a:p>
          </p:txBody>
        </p:sp>
      </p:grpSp>
      <p:cxnSp>
        <p:nvCxnSpPr>
          <p:cNvPr id="19" name="Straight Connector 18"/>
          <p:cNvCxnSpPr/>
          <p:nvPr/>
        </p:nvCxnSpPr>
        <p:spPr>
          <a:xfrm>
            <a:off x="1025060" y="3509265"/>
            <a:ext cx="10506864"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025060" y="3603069"/>
            <a:ext cx="10538138" cy="311180"/>
            <a:chOff x="1025060" y="2774805"/>
            <a:chExt cx="10538138" cy="311180"/>
          </a:xfrm>
        </p:grpSpPr>
        <p:sp>
          <p:nvSpPr>
            <p:cNvPr id="23" name="ee4pContent1"/>
            <p:cNvSpPr txBox="1"/>
            <p:nvPr/>
          </p:nvSpPr>
          <p:spPr>
            <a:xfrm>
              <a:off x="1025060" y="2774805"/>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Data lake</a:t>
              </a:r>
            </a:p>
          </p:txBody>
        </p:sp>
        <p:sp>
          <p:nvSpPr>
            <p:cNvPr id="24" name="ee4pContent2"/>
            <p:cNvSpPr txBox="1"/>
            <p:nvPr/>
          </p:nvSpPr>
          <p:spPr>
            <a:xfrm>
              <a:off x="3436200" y="2774805"/>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S3, EMR</a:t>
              </a:r>
            </a:p>
          </p:txBody>
        </p:sp>
        <p:sp>
          <p:nvSpPr>
            <p:cNvPr id="25" name="ee4pContent3"/>
            <p:cNvSpPr txBox="1"/>
            <p:nvPr/>
          </p:nvSpPr>
          <p:spPr>
            <a:xfrm>
              <a:off x="6242400" y="2774805"/>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Cloud Storage</a:t>
              </a:r>
            </a:p>
          </p:txBody>
        </p:sp>
        <p:sp>
          <p:nvSpPr>
            <p:cNvPr id="26" name="ee4pContent4"/>
            <p:cNvSpPr txBox="1"/>
            <p:nvPr/>
          </p:nvSpPr>
          <p:spPr>
            <a:xfrm>
              <a:off x="9048598" y="2774805"/>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Data Lake Store</a:t>
              </a:r>
            </a:p>
          </p:txBody>
        </p:sp>
      </p:grpSp>
      <p:cxnSp>
        <p:nvCxnSpPr>
          <p:cNvPr id="27" name="Straight Connector 26"/>
          <p:cNvCxnSpPr/>
          <p:nvPr/>
        </p:nvCxnSpPr>
        <p:spPr>
          <a:xfrm>
            <a:off x="1025060" y="4008053"/>
            <a:ext cx="10506864"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025060" y="4101857"/>
            <a:ext cx="10538138" cy="311180"/>
            <a:chOff x="1025060" y="3216773"/>
            <a:chExt cx="10538138" cy="311180"/>
          </a:xfrm>
        </p:grpSpPr>
        <p:sp>
          <p:nvSpPr>
            <p:cNvPr id="29" name="ee4pContent1"/>
            <p:cNvSpPr txBox="1"/>
            <p:nvPr/>
          </p:nvSpPr>
          <p:spPr>
            <a:xfrm>
              <a:off x="1025060" y="3216773"/>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Batch processing</a:t>
              </a:r>
            </a:p>
          </p:txBody>
        </p:sp>
        <p:sp>
          <p:nvSpPr>
            <p:cNvPr id="30" name="ee4pContent2"/>
            <p:cNvSpPr txBox="1"/>
            <p:nvPr/>
          </p:nvSpPr>
          <p:spPr>
            <a:xfrm>
              <a:off x="3436200" y="321677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EMR (Spark)</a:t>
              </a:r>
            </a:p>
          </p:txBody>
        </p:sp>
        <p:sp>
          <p:nvSpPr>
            <p:cNvPr id="31" name="ee4pContent3"/>
            <p:cNvSpPr txBox="1"/>
            <p:nvPr/>
          </p:nvSpPr>
          <p:spPr>
            <a:xfrm>
              <a:off x="6242400" y="321677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Cloud Dataflow (</a:t>
              </a:r>
              <a:r>
                <a:rPr lang="en-US">
                  <a:solidFill>
                    <a:srgbClr val="575757">
                      <a:lumMod val="100000"/>
                    </a:srgbClr>
                  </a:solidFill>
                </a:rPr>
                <a:t>~</a:t>
              </a:r>
              <a:r>
                <a:rPr lang="en-US"/>
                <a:t>analogous Spark)</a:t>
              </a:r>
            </a:p>
          </p:txBody>
        </p:sp>
        <p:sp>
          <p:nvSpPr>
            <p:cNvPr id="32" name="ee4pContent4"/>
            <p:cNvSpPr txBox="1"/>
            <p:nvPr/>
          </p:nvSpPr>
          <p:spPr>
            <a:xfrm>
              <a:off x="9048598" y="321677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HDInsight (Spark)</a:t>
              </a:r>
            </a:p>
          </p:txBody>
        </p:sp>
      </p:grpSp>
      <p:cxnSp>
        <p:nvCxnSpPr>
          <p:cNvPr id="33" name="Straight Connector 32"/>
          <p:cNvCxnSpPr/>
          <p:nvPr/>
        </p:nvCxnSpPr>
        <p:spPr>
          <a:xfrm>
            <a:off x="1025060" y="4506841"/>
            <a:ext cx="10506864"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1025060" y="4600645"/>
            <a:ext cx="10538138" cy="311180"/>
            <a:chOff x="1025060" y="3696171"/>
            <a:chExt cx="10538138" cy="311180"/>
          </a:xfrm>
        </p:grpSpPr>
        <p:sp>
          <p:nvSpPr>
            <p:cNvPr id="35" name="ee4pContent1"/>
            <p:cNvSpPr txBox="1"/>
            <p:nvPr/>
          </p:nvSpPr>
          <p:spPr>
            <a:xfrm>
              <a:off x="1025060" y="3696171"/>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a:t>Batch view database</a:t>
              </a:r>
            </a:p>
          </p:txBody>
        </p:sp>
        <p:sp>
          <p:nvSpPr>
            <p:cNvPr id="36" name="ee4pContent2"/>
            <p:cNvSpPr txBox="1"/>
            <p:nvPr/>
          </p:nvSpPr>
          <p:spPr>
            <a:xfrm>
              <a:off x="3436200" y="3696171"/>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err="1"/>
                <a:t>EMR</a:t>
              </a:r>
              <a:r>
                <a:rPr lang="en-US" dirty="0"/>
                <a:t>, HBase, Redshift</a:t>
              </a:r>
            </a:p>
          </p:txBody>
        </p:sp>
        <p:sp>
          <p:nvSpPr>
            <p:cNvPr id="37" name="ee4pContent3"/>
            <p:cNvSpPr txBox="1"/>
            <p:nvPr/>
          </p:nvSpPr>
          <p:spPr>
            <a:xfrm>
              <a:off x="6242400" y="3696171"/>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err="1"/>
                <a:t>BigQuery</a:t>
              </a:r>
              <a:endParaRPr lang="en-US"/>
            </a:p>
          </p:txBody>
        </p:sp>
        <p:sp>
          <p:nvSpPr>
            <p:cNvPr id="38" name="ee4pContent4"/>
            <p:cNvSpPr txBox="1"/>
            <p:nvPr/>
          </p:nvSpPr>
          <p:spPr>
            <a:xfrm>
              <a:off x="9048598" y="3696171"/>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SQL Data Warehouse, HDInsight</a:t>
              </a:r>
            </a:p>
          </p:txBody>
        </p:sp>
      </p:grpSp>
      <p:cxnSp>
        <p:nvCxnSpPr>
          <p:cNvPr id="39" name="Straight Connector 38"/>
          <p:cNvCxnSpPr/>
          <p:nvPr/>
        </p:nvCxnSpPr>
        <p:spPr>
          <a:xfrm>
            <a:off x="407694" y="5005629"/>
            <a:ext cx="11124230"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1025060" y="5099433"/>
            <a:ext cx="10669940" cy="311180"/>
            <a:chOff x="1025060" y="4570858"/>
            <a:chExt cx="10669940" cy="311180"/>
          </a:xfrm>
        </p:grpSpPr>
        <p:sp>
          <p:nvSpPr>
            <p:cNvPr id="41" name="ee4pContent1"/>
            <p:cNvSpPr txBox="1"/>
            <p:nvPr/>
          </p:nvSpPr>
          <p:spPr>
            <a:xfrm>
              <a:off x="1025060" y="4570858"/>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Data Ingestion</a:t>
              </a:r>
            </a:p>
          </p:txBody>
        </p:sp>
        <p:sp>
          <p:nvSpPr>
            <p:cNvPr id="42" name="ee4pContent2"/>
            <p:cNvSpPr txBox="1"/>
            <p:nvPr/>
          </p:nvSpPr>
          <p:spPr>
            <a:xfrm>
              <a:off x="3436200" y="4570858"/>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a:t>Kinesis</a:t>
              </a:r>
            </a:p>
          </p:txBody>
        </p:sp>
        <p:sp>
          <p:nvSpPr>
            <p:cNvPr id="43" name="ee4pContent3"/>
            <p:cNvSpPr txBox="1"/>
            <p:nvPr/>
          </p:nvSpPr>
          <p:spPr>
            <a:xfrm>
              <a:off x="6242400" y="4570858"/>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Cloud Pub/Sub</a:t>
              </a:r>
            </a:p>
          </p:txBody>
        </p:sp>
        <p:sp>
          <p:nvSpPr>
            <p:cNvPr id="44" name="ee4pContent4"/>
            <p:cNvSpPr txBox="1"/>
            <p:nvPr/>
          </p:nvSpPr>
          <p:spPr>
            <a:xfrm>
              <a:off x="9048597" y="4570858"/>
              <a:ext cx="2646403"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HDInsight, Event Hubs, IoT Edge/Hub</a:t>
              </a:r>
            </a:p>
          </p:txBody>
        </p:sp>
      </p:grpSp>
      <p:cxnSp>
        <p:nvCxnSpPr>
          <p:cNvPr id="45" name="Straight Connector 44"/>
          <p:cNvCxnSpPr/>
          <p:nvPr/>
        </p:nvCxnSpPr>
        <p:spPr>
          <a:xfrm>
            <a:off x="1025060" y="5504417"/>
            <a:ext cx="10506864"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1025060" y="5598221"/>
            <a:ext cx="10538138" cy="311180"/>
            <a:chOff x="1025060" y="4989443"/>
            <a:chExt cx="10538138" cy="311180"/>
          </a:xfrm>
        </p:grpSpPr>
        <p:sp>
          <p:nvSpPr>
            <p:cNvPr id="47" name="ee4pContent1"/>
            <p:cNvSpPr txBox="1"/>
            <p:nvPr/>
          </p:nvSpPr>
          <p:spPr>
            <a:xfrm>
              <a:off x="1025060" y="4989443"/>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pPr>
                <a:buNone/>
              </a:pPr>
              <a:r>
                <a:rPr lang="en-US"/>
                <a:t>Real-time view processing</a:t>
              </a:r>
            </a:p>
          </p:txBody>
        </p:sp>
        <p:sp>
          <p:nvSpPr>
            <p:cNvPr id="48" name="ee4pContent2"/>
            <p:cNvSpPr txBox="1"/>
            <p:nvPr/>
          </p:nvSpPr>
          <p:spPr>
            <a:xfrm>
              <a:off x="3436200" y="498944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a:t>Kinesis Analytics, Apache Storm</a:t>
              </a:r>
            </a:p>
          </p:txBody>
        </p:sp>
        <p:sp>
          <p:nvSpPr>
            <p:cNvPr id="49" name="ee4pContent3"/>
            <p:cNvSpPr txBox="1"/>
            <p:nvPr/>
          </p:nvSpPr>
          <p:spPr>
            <a:xfrm>
              <a:off x="6242400" y="498944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Cloud Dataflow (</a:t>
              </a:r>
              <a:r>
                <a:rPr lang="en-US">
                  <a:solidFill>
                    <a:srgbClr val="575757">
                      <a:lumMod val="100000"/>
                    </a:srgbClr>
                  </a:solidFill>
                </a:rPr>
                <a:t>~</a:t>
              </a:r>
              <a:r>
                <a:rPr lang="en-US"/>
                <a:t>analogous Spark)</a:t>
              </a:r>
            </a:p>
          </p:txBody>
        </p:sp>
        <p:sp>
          <p:nvSpPr>
            <p:cNvPr id="50" name="ee4pContent4"/>
            <p:cNvSpPr txBox="1"/>
            <p:nvPr/>
          </p:nvSpPr>
          <p:spPr>
            <a:xfrm>
              <a:off x="9048598" y="4989443"/>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HDInsight (Spark), Stream Analytics</a:t>
              </a:r>
            </a:p>
          </p:txBody>
        </p:sp>
      </p:grpSp>
      <p:cxnSp>
        <p:nvCxnSpPr>
          <p:cNvPr id="51" name="Straight Connector 50"/>
          <p:cNvCxnSpPr/>
          <p:nvPr/>
        </p:nvCxnSpPr>
        <p:spPr>
          <a:xfrm>
            <a:off x="1025060" y="6003205"/>
            <a:ext cx="10506864" cy="0"/>
          </a:xfrm>
          <a:prstGeom prst="line">
            <a:avLst/>
          </a:prstGeom>
          <a:ln w="9525" cap="flat" cmpd="sng" algn="ctr">
            <a:solidFill>
              <a:srgbClr val="D1D3D4"/>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6046" y="5065319"/>
            <a:ext cx="384397" cy="1342866"/>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1200" dirty="0">
                <a:solidFill>
                  <a:srgbClr val="FFFFFF"/>
                </a:solidFill>
              </a:rPr>
              <a:t>Stream layer</a:t>
            </a:r>
          </a:p>
        </p:txBody>
      </p:sp>
      <p:grpSp>
        <p:nvGrpSpPr>
          <p:cNvPr id="85" name="Group 84"/>
          <p:cNvGrpSpPr/>
          <p:nvPr/>
        </p:nvGrpSpPr>
        <p:grpSpPr>
          <a:xfrm>
            <a:off x="1025060" y="6097004"/>
            <a:ext cx="10538138" cy="311180"/>
            <a:chOff x="1025060" y="5408028"/>
            <a:chExt cx="10538138" cy="311180"/>
          </a:xfrm>
        </p:grpSpPr>
        <p:sp>
          <p:nvSpPr>
            <p:cNvPr id="57" name="ee4pContent1"/>
            <p:cNvSpPr txBox="1"/>
            <p:nvPr/>
          </p:nvSpPr>
          <p:spPr>
            <a:xfrm>
              <a:off x="1025060" y="5408028"/>
              <a:ext cx="211954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pPr>
                <a:buNone/>
              </a:pPr>
              <a:r>
                <a:rPr lang="en-US"/>
                <a:t>Real-time view database</a:t>
              </a:r>
            </a:p>
          </p:txBody>
        </p:sp>
        <p:sp>
          <p:nvSpPr>
            <p:cNvPr id="58" name="ee4pContent2"/>
            <p:cNvSpPr txBox="1"/>
            <p:nvPr/>
          </p:nvSpPr>
          <p:spPr>
            <a:xfrm>
              <a:off x="3436200" y="5408028"/>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dirty="0" err="1"/>
                <a:t>EMR</a:t>
              </a:r>
              <a:r>
                <a:rPr lang="en-US" dirty="0"/>
                <a:t>, HBase</a:t>
              </a:r>
            </a:p>
          </p:txBody>
        </p:sp>
        <p:sp>
          <p:nvSpPr>
            <p:cNvPr id="59" name="ee4pContent3"/>
            <p:cNvSpPr txBox="1"/>
            <p:nvPr/>
          </p:nvSpPr>
          <p:spPr>
            <a:xfrm>
              <a:off x="6242400" y="5408028"/>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err="1"/>
                <a:t>BigQuery Streaming Insert</a:t>
              </a:r>
              <a:endParaRPr lang="en-US"/>
            </a:p>
          </p:txBody>
        </p:sp>
        <p:sp>
          <p:nvSpPr>
            <p:cNvPr id="60" name="ee4pContent4"/>
            <p:cNvSpPr txBox="1"/>
            <p:nvPr/>
          </p:nvSpPr>
          <p:spPr>
            <a:xfrm>
              <a:off x="9048598" y="5408028"/>
              <a:ext cx="2514600" cy="31118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Font typeface="Arial" panose="020B0604020202020204" pitchFamily="34" charset="0"/>
                <a:buChar char="​"/>
                <a:defRPr sz="1200">
                  <a:solidFill>
                    <a:srgbClr val="575757"/>
                  </a:solidFill>
                  <a:cs typeface="Arial" panose="020B0604020202020204" pitchFamily="34" charset="0"/>
                </a:defRPr>
              </a:lvl1pPr>
              <a:lvl2pPr marL="324000" lvl="1" indent="-216000">
                <a:buClr>
                  <a:srgbClr val="09CC8F"/>
                </a:buClr>
                <a:buFont typeface="Arial" panose="020B0604020202020204" pitchFamily="34" charset="0"/>
                <a:buChar char="•"/>
                <a:defRPr sz="1200">
                  <a:solidFill>
                    <a:srgbClr val="575757"/>
                  </a:solidFill>
                </a:defRPr>
              </a:lvl2pPr>
              <a:lvl3pPr marL="648000" lvl="2" indent="-216000">
                <a:buClr>
                  <a:srgbClr val="09CC8F"/>
                </a:buClr>
                <a:buFont typeface="Trebuchet MS" panose="020B0603020202020204" pitchFamily="34" charset="0"/>
                <a:buChar char="–"/>
                <a:defRPr sz="1200">
                  <a:solidFill>
                    <a:srgbClr val="575757"/>
                  </a:solidFill>
                </a:defRPr>
              </a:lvl3pPr>
              <a:lvl4pPr marL="0" lvl="3">
                <a:buClr>
                  <a:srgbClr val="09CC8F"/>
                </a:buClr>
                <a:buFont typeface="Arial" panose="020B0604020202020204" pitchFamily="34" charset="0"/>
                <a:buChar char="​"/>
                <a:defRPr sz="1600">
                  <a:solidFill>
                    <a:srgbClr val="09CC8F"/>
                  </a:solidFill>
                </a:defRPr>
              </a:lvl4pPr>
              <a:lvl5pPr marL="0" lvl="4">
                <a:buClr>
                  <a:srgbClr val="09CC8F"/>
                </a:buClr>
                <a:buFont typeface="Arial" panose="020B0604020202020204" pitchFamily="34" charset="0"/>
                <a:buChar char="​"/>
                <a:defRPr b="1">
                  <a:solidFill>
                    <a:srgbClr val="575757"/>
                  </a:solidFill>
                </a:defRPr>
              </a:lvl5pPr>
              <a:lvl6pPr marL="324000" lvl="5" indent="-216000">
                <a:buClr>
                  <a:srgbClr val="575757"/>
                </a:buClr>
                <a:buFont typeface="Arial" panose="020B0604020202020204" pitchFamily="34" charset="0"/>
                <a:buChar char="•"/>
                <a:defRPr>
                  <a:solidFill>
                    <a:srgbClr val="575757"/>
                  </a:solidFill>
                </a:defRPr>
              </a:lvl6pPr>
              <a:lvl7pPr marL="0" lvl="6">
                <a:buClr>
                  <a:srgbClr val="09CC8F"/>
                </a:buClr>
                <a:buFont typeface="Arial" panose="020B0604020202020204" pitchFamily="34" charset="0"/>
                <a:buChar char="​"/>
                <a:defRPr sz="4400">
                  <a:solidFill>
                    <a:srgbClr val="575757"/>
                  </a:solidFill>
                </a:defRPr>
              </a:lvl7pPr>
              <a:lvl8pPr marL="0" lvl="7">
                <a:buClr>
                  <a:srgbClr val="09CC8F"/>
                </a:buClr>
                <a:buFont typeface="Arial" panose="020B0604020202020204" pitchFamily="34" charset="0"/>
                <a:buChar char="​"/>
                <a:defRPr sz="5400">
                  <a:solidFill>
                    <a:srgbClr val="09CC8F"/>
                  </a:solidFill>
                </a:defRPr>
              </a:lvl8pPr>
              <a:lvl9pPr marL="0" lvl="8">
                <a:buClr>
                  <a:srgbClr val="09CC8F"/>
                </a:buClr>
                <a:buFont typeface="Arial" panose="020B0604020202020204" pitchFamily="34" charset="0"/>
                <a:buChar char="​"/>
                <a:defRPr sz="2400">
                  <a:solidFill>
                    <a:srgbClr val="09CC8F"/>
                  </a:solidFill>
                </a:defRPr>
              </a:lvl9pPr>
            </a:lstStyle>
            <a:p>
              <a:r>
                <a:rPr lang="en-US"/>
                <a:t>Data Factory, HDInsight</a:t>
              </a:r>
            </a:p>
          </p:txBody>
        </p:sp>
      </p:grpSp>
      <p:pic>
        <p:nvPicPr>
          <p:cNvPr id="86" name="Picture 8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30241" y="2306472"/>
            <a:ext cx="1690529" cy="566415"/>
          </a:xfrm>
          <a:prstGeom prst="rect">
            <a:avLst/>
          </a:prstGeom>
        </p:spPr>
      </p:pic>
      <p:pic>
        <p:nvPicPr>
          <p:cNvPr id="88" name="Picture 5" descr="http://igotfile.com/press/wp-content/uploads/2012/09/amazon-web-services.png"/>
          <p:cNvPicPr>
            <a:picLocks noChangeAspect="1" noChangeArrowheads="1"/>
          </p:cNvPicPr>
          <p:nvPr/>
        </p:nvPicPr>
        <p:blipFill>
          <a:blip r:embed="rId8"/>
          <a:stretch>
            <a:fillRect/>
          </a:stretch>
        </p:blipFill>
        <p:spPr bwMode="auto">
          <a:xfrm>
            <a:off x="3404212" y="2354220"/>
            <a:ext cx="1406551" cy="518667"/>
          </a:xfrm>
          <a:prstGeom prst="rect">
            <a:avLst/>
          </a:prstGeom>
          <a:noFill/>
        </p:spPr>
      </p:pic>
      <p:sp>
        <p:nvSpPr>
          <p:cNvPr id="3" name="Rectangle 2">
            <a:extLst>
              <a:ext uri="{FF2B5EF4-FFF2-40B4-BE49-F238E27FC236}">
                <a16:creationId xmlns:a16="http://schemas.microsoft.com/office/drawing/2014/main" id="{145D9AA9-7B5A-4C80-B9FC-BF3E0A1C4719}"/>
              </a:ext>
            </a:extLst>
          </p:cNvPr>
          <p:cNvSpPr/>
          <p:nvPr/>
        </p:nvSpPr>
        <p:spPr>
          <a:xfrm>
            <a:off x="11949344" y="3758659"/>
            <a:ext cx="242656" cy="3032736"/>
          </a:xfrm>
          <a:prstGeom prst="rect">
            <a:avLst/>
          </a:prstGeom>
          <a:solidFill>
            <a:schemeClr val="bg1"/>
          </a:solidFill>
          <a:ln w="9525"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4216725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9="http://schemas.microsoft.com/office/powerpoint/2015/09/main" xmlns:p15="http://schemas.microsoft.com/office/powerpoint/2012/main" xmlns:a14="http://schemas.microsoft.com/office/drawing/2010/main"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5D7E458-9CA9-434D-B252-03E57B6ABBF9}"/>
              </a:ext>
            </a:extLst>
          </p:cNvPr>
          <p:cNvGraphicFramePr>
            <a:graphicFrameLocks noChangeAspect="1"/>
          </p:cNvGraphicFramePr>
          <p:nvPr>
            <p:custDataLst>
              <p:tags r:id="rId1"/>
            </p:custDataLst>
            <p:extLst>
              <p:ext uri="{D42A27DB-BD31-4B8C-83A1-F6EECF244321}">
                <p14:modId xmlns:p14="http://schemas.microsoft.com/office/powerpoint/2010/main" val="3585753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4" name="Object 3" hidden="1">
                        <a:extLst>
                          <a:ext uri="{FF2B5EF4-FFF2-40B4-BE49-F238E27FC236}">
                            <a16:creationId xmlns:a16="http://schemas.microsoft.com/office/drawing/2014/main" id="{65D7E458-9CA9-434D-B252-03E57B6ABB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93307" y="2764203"/>
            <a:ext cx="3788228" cy="1314311"/>
          </a:xfrm>
        </p:spPr>
        <p:txBody>
          <a:bodyPr vert="horz"/>
          <a:lstStyle/>
          <a:p>
            <a:r>
              <a:rPr lang="en-US" u="sng" dirty="0"/>
              <a:t>Weather Analytics Platform</a:t>
            </a:r>
            <a:br>
              <a:rPr lang="en-US" u="sng" dirty="0"/>
            </a:br>
            <a:br>
              <a:rPr lang="en-US" u="sng" dirty="0"/>
            </a:br>
            <a:r>
              <a:rPr lang="en-US" u="sng" dirty="0"/>
              <a:t>Appendix</a:t>
            </a:r>
            <a:endParaRPr lang="en-US" dirty="0"/>
          </a:p>
        </p:txBody>
      </p:sp>
    </p:spTree>
    <p:extLst>
      <p:ext uri="{BB962C8B-B14F-4D97-AF65-F5344CB8AC3E}">
        <p14:creationId xmlns:p14="http://schemas.microsoft.com/office/powerpoint/2010/main" val="190745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aVEzitglR1e1rCY8z6Pc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1672</TotalTime>
  <Words>994</Words>
  <Application>Microsoft Office PowerPoint</Application>
  <PresentationFormat>Widescreen</PresentationFormat>
  <Paragraphs>195</Paragraphs>
  <Slides>11</Slides>
  <Notes>7</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ariant>
        <vt:lpstr>Custom Shows</vt:lpstr>
      </vt:variant>
      <vt:variant>
        <vt:i4>1</vt:i4>
      </vt:variant>
    </vt:vector>
  </HeadingPairs>
  <TitlesOfParts>
    <vt:vector size="17" baseType="lpstr">
      <vt:lpstr>Arial</vt:lpstr>
      <vt:lpstr>Trebuchet MS</vt:lpstr>
      <vt:lpstr>Wingdings</vt:lpstr>
      <vt:lpstr>BCG Grid 16:9</vt:lpstr>
      <vt:lpstr>think-cell Slide</vt:lpstr>
      <vt:lpstr>Design Proposal for Data Pipelines</vt:lpstr>
      <vt:lpstr>  Data processing requirements &amp; objectives</vt:lpstr>
      <vt:lpstr>Requirement analysis &amp; scope</vt:lpstr>
      <vt:lpstr> Data Processing Design &amp; Technology</vt:lpstr>
      <vt:lpstr>Data sources will be leveraged to generate insights, reports, and predict via advanced analytical models</vt:lpstr>
      <vt:lpstr>Proposed tools and technology</vt:lpstr>
      <vt:lpstr>Let's discuss and refine</vt:lpstr>
      <vt:lpstr>All elements of architecture available as fully managed, public cloud services</vt:lpstr>
      <vt:lpstr>Weather Analytics Platform  Appendix</vt:lpstr>
      <vt:lpstr>Data sources</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Ravi IKA</dc:creator>
  <cp:lastModifiedBy>Kumar, Ravi IKA</cp:lastModifiedBy>
  <cp:revision>64</cp:revision>
  <cp:lastPrinted>2016-04-06T18:59:25Z</cp:lastPrinted>
  <dcterms:created xsi:type="dcterms:W3CDTF">2021-03-15T11:29:08Z</dcterms:created>
  <dcterms:modified xsi:type="dcterms:W3CDTF">2021-09-07T13:01:09Z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