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4630400" cy="8229600"/>
  <p:notesSz cx="8229600" cy="14630400"/>
  <p:embeddedFontLst>
    <p:embeddedFont>
      <p:font typeface="Overpass Light" panose="020B0604020202020204" charset="0"/>
      <p:regular r:id="rId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0" d="100"/>
          <a:sy n="80" d="100"/>
        </p:scale>
        <p:origin x="13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1.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8095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965722"/>
            <a:ext cx="7556421" cy="1417558"/>
          </a:xfrm>
          <a:prstGeom prst="rect">
            <a:avLst/>
          </a:prstGeom>
          <a:noFill/>
          <a:ln/>
        </p:spPr>
        <p:txBody>
          <a:bodyPr wrap="square" lIns="0" tIns="0" rIns="0" bIns="0" rtlCol="0" anchor="t"/>
          <a:lstStyle/>
          <a:p>
            <a:pPr marL="0" indent="0" algn="l">
              <a:lnSpc>
                <a:spcPts val="5550"/>
              </a:lnSpc>
              <a:buNone/>
            </a:pPr>
            <a:r>
              <a:rPr lang="en-US" sz="4450" b="1" dirty="0">
                <a:solidFill>
                  <a:srgbClr val="233939"/>
                </a:solidFill>
                <a:latin typeface="Syne Bold" pitchFamily="34" charset="0"/>
                <a:ea typeface="Syne Bold" pitchFamily="34" charset="-122"/>
                <a:cs typeface="Syne Bold" pitchFamily="34" charset="-120"/>
              </a:rPr>
              <a:t>Blink</a:t>
            </a:r>
            <a:r>
              <a:rPr lang="en-US" sz="4450" b="1" dirty="0">
                <a:solidFill>
                  <a:srgbClr val="5CC97B"/>
                </a:solidFill>
                <a:latin typeface="Syne Bold" pitchFamily="34" charset="0"/>
                <a:ea typeface="Syne Bold" pitchFamily="34" charset="-122"/>
                <a:cs typeface="Syne Bold" pitchFamily="34" charset="-120"/>
              </a:rPr>
              <a:t>it</a:t>
            </a:r>
            <a:r>
              <a:rPr lang="en-US" sz="4450" b="1" dirty="0">
                <a:solidFill>
                  <a:srgbClr val="233939"/>
                </a:solidFill>
                <a:latin typeface="Syne Bold" pitchFamily="34" charset="0"/>
                <a:ea typeface="Syne Bold" pitchFamily="34" charset="-122"/>
                <a:cs typeface="Syne Bold" pitchFamily="34" charset="-120"/>
              </a:rPr>
              <a:t> Performance Analysis</a:t>
            </a:r>
            <a:endParaRPr lang="en-US" sz="4450" dirty="0"/>
          </a:p>
        </p:txBody>
      </p:sp>
      <p:sp>
        <p:nvSpPr>
          <p:cNvPr id="4" name="Text 1"/>
          <p:cNvSpPr/>
          <p:nvPr/>
        </p:nvSpPr>
        <p:spPr>
          <a:xfrm>
            <a:off x="6280190" y="3723442"/>
            <a:ext cx="7556421" cy="2540318"/>
          </a:xfrm>
          <a:prstGeom prst="rect">
            <a:avLst/>
          </a:prstGeom>
          <a:noFill/>
          <a:ln/>
        </p:spPr>
        <p:txBody>
          <a:bodyPr wrap="square" lIns="0" tIns="0" rIns="0" bIns="0" rtlCol="0" anchor="t"/>
          <a:lstStyle/>
          <a:p>
            <a:pPr marL="0" indent="0" algn="l">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 This presentation outlines a detailed analysis of Blinkit's performance, covering requirement gathering, data processing, dashboard development, and insight generation. We will explore key performance indicators (KPIs) related to sales, customer satisfaction, and inventory distribution. Our goal is to provide actionable insights for optimization and strategic decision-making within Blinkit's operations, enhancing overall efficiency and profitability.</a:t>
            </a:r>
            <a:endParaRPr lang="en-US" sz="1750" dirty="0"/>
          </a:p>
        </p:txBody>
      </p:sp>
      <p:pic>
        <p:nvPicPr>
          <p:cNvPr id="6" name="Picture 5">
            <a:extLst>
              <a:ext uri="{FF2B5EF4-FFF2-40B4-BE49-F238E27FC236}">
                <a16:creationId xmlns:a16="http://schemas.microsoft.com/office/drawing/2014/main" id="{547BADCC-E184-4CAA-F2CD-FC80812EFD67}"/>
              </a:ext>
            </a:extLst>
          </p:cNvPr>
          <p:cNvPicPr>
            <a:picLocks noChangeAspect="1"/>
          </p:cNvPicPr>
          <p:nvPr/>
        </p:nvPicPr>
        <p:blipFill>
          <a:blip r:embed="rId4"/>
          <a:stretch>
            <a:fillRect/>
          </a:stretch>
        </p:blipFill>
        <p:spPr>
          <a:xfrm>
            <a:off x="12734925" y="6812042"/>
            <a:ext cx="1847850" cy="14175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14970"/>
          </a:xfrm>
          <a:prstGeom prst="rect">
            <a:avLst/>
          </a:prstGeom>
        </p:spPr>
      </p:pic>
      <p:sp>
        <p:nvSpPr>
          <p:cNvPr id="3" name="Text 0"/>
          <p:cNvSpPr/>
          <p:nvPr/>
        </p:nvSpPr>
        <p:spPr>
          <a:xfrm>
            <a:off x="732115" y="3359348"/>
            <a:ext cx="10654070" cy="653772"/>
          </a:xfrm>
          <a:prstGeom prst="rect">
            <a:avLst/>
          </a:prstGeom>
          <a:noFill/>
          <a:ln/>
        </p:spPr>
        <p:txBody>
          <a:bodyPr wrap="none" lIns="0" tIns="0" rIns="0" bIns="0" rtlCol="0" anchor="t"/>
          <a:lstStyle/>
          <a:p>
            <a:pPr marL="0" indent="0" algn="l">
              <a:lnSpc>
                <a:spcPts val="5100"/>
              </a:lnSpc>
              <a:buNone/>
            </a:pPr>
            <a:r>
              <a:rPr lang="en-US" sz="4100" b="1" dirty="0">
                <a:solidFill>
                  <a:srgbClr val="233939"/>
                </a:solidFill>
                <a:latin typeface="Syne Bold" pitchFamily="34" charset="0"/>
                <a:ea typeface="Syne Bold" pitchFamily="34" charset="-122"/>
                <a:cs typeface="Syne Bold" pitchFamily="34" charset="-120"/>
              </a:rPr>
              <a:t>Business Requirements &amp; KPI Metrics</a:t>
            </a:r>
            <a:endParaRPr lang="en-US" sz="4100" dirty="0"/>
          </a:p>
        </p:txBody>
      </p:sp>
      <p:sp>
        <p:nvSpPr>
          <p:cNvPr id="4" name="Text 1"/>
          <p:cNvSpPr/>
          <p:nvPr/>
        </p:nvSpPr>
        <p:spPr>
          <a:xfrm>
            <a:off x="732115" y="4326850"/>
            <a:ext cx="13166169" cy="669369"/>
          </a:xfrm>
          <a:prstGeom prst="rect">
            <a:avLst/>
          </a:prstGeom>
          <a:noFill/>
          <a:ln/>
        </p:spPr>
        <p:txBody>
          <a:bodyPr wrap="square" lIns="0" tIns="0" rIns="0" bIns="0" rtlCol="0" anchor="t"/>
          <a:lstStyle/>
          <a:p>
            <a:pPr marL="0" indent="0" algn="l">
              <a:lnSpc>
                <a:spcPts val="2600"/>
              </a:lnSpc>
              <a:buNone/>
            </a:pPr>
            <a:r>
              <a:rPr lang="en-US" sz="1600" dirty="0">
                <a:solidFill>
                  <a:srgbClr val="3B4E4E"/>
                </a:solidFill>
                <a:latin typeface="Overpass Light" pitchFamily="34" charset="0"/>
                <a:ea typeface="Overpass Light" pitchFamily="34" charset="-122"/>
                <a:cs typeface="Overpass Light" pitchFamily="34" charset="-120"/>
              </a:rPr>
              <a:t>The primary business requirement is to conduct a comprehensive analysis of Blinkit's sales performance, customer satisfaction, and inventory distribution. This involves leveraging various KPIs and visualizations within Power BI to identify opportunities for optimization.</a:t>
            </a:r>
            <a:endParaRPr lang="en-US" sz="1600" dirty="0"/>
          </a:p>
        </p:txBody>
      </p:sp>
      <p:sp>
        <p:nvSpPr>
          <p:cNvPr id="5" name="Shape 2"/>
          <p:cNvSpPr/>
          <p:nvPr/>
        </p:nvSpPr>
        <p:spPr>
          <a:xfrm>
            <a:off x="732115" y="5466755"/>
            <a:ext cx="470654" cy="470654"/>
          </a:xfrm>
          <a:prstGeom prst="roundRect">
            <a:avLst>
              <a:gd name="adj" fmla="val 18669"/>
            </a:avLst>
          </a:prstGeom>
          <a:solidFill>
            <a:srgbClr val="DDEEE6"/>
          </a:solidFill>
          <a:ln w="7620">
            <a:solidFill>
              <a:srgbClr val="C3D4CC"/>
            </a:solidFill>
            <a:prstDash val="solid"/>
          </a:ln>
        </p:spPr>
      </p:sp>
      <p:sp>
        <p:nvSpPr>
          <p:cNvPr id="6" name="Text 3"/>
          <p:cNvSpPr/>
          <p:nvPr/>
        </p:nvSpPr>
        <p:spPr>
          <a:xfrm>
            <a:off x="1411962" y="5466755"/>
            <a:ext cx="2614970" cy="326827"/>
          </a:xfrm>
          <a:prstGeom prst="rect">
            <a:avLst/>
          </a:prstGeom>
          <a:noFill/>
          <a:ln/>
        </p:spPr>
        <p:txBody>
          <a:bodyPr wrap="none" lIns="0" tIns="0" rIns="0" bIns="0" rtlCol="0" anchor="t"/>
          <a:lstStyle/>
          <a:p>
            <a:pPr marL="0" indent="0" algn="l">
              <a:lnSpc>
                <a:spcPts val="2550"/>
              </a:lnSpc>
              <a:buNone/>
            </a:pPr>
            <a:r>
              <a:rPr lang="en-US" sz="2050" b="1" dirty="0">
                <a:solidFill>
                  <a:srgbClr val="3B4E4E"/>
                </a:solidFill>
                <a:latin typeface="Syne Bold" pitchFamily="34" charset="0"/>
                <a:ea typeface="Syne Bold" pitchFamily="34" charset="-122"/>
                <a:cs typeface="Syne Bold" pitchFamily="34" charset="-120"/>
              </a:rPr>
              <a:t>Total Sales</a:t>
            </a:r>
            <a:endParaRPr lang="en-US" sz="2050" dirty="0"/>
          </a:p>
        </p:txBody>
      </p:sp>
      <p:sp>
        <p:nvSpPr>
          <p:cNvPr id="7" name="Text 4"/>
          <p:cNvSpPr/>
          <p:nvPr/>
        </p:nvSpPr>
        <p:spPr>
          <a:xfrm>
            <a:off x="1411962" y="5919073"/>
            <a:ext cx="5798701" cy="334685"/>
          </a:xfrm>
          <a:prstGeom prst="rect">
            <a:avLst/>
          </a:prstGeom>
          <a:noFill/>
          <a:ln/>
        </p:spPr>
        <p:txBody>
          <a:bodyPr wrap="none" lIns="0" tIns="0" rIns="0" bIns="0" rtlCol="0" anchor="t"/>
          <a:lstStyle/>
          <a:p>
            <a:pPr marL="0" indent="0" algn="l">
              <a:lnSpc>
                <a:spcPts val="2600"/>
              </a:lnSpc>
              <a:buNone/>
            </a:pPr>
            <a:r>
              <a:rPr lang="en-US" sz="1600" dirty="0">
                <a:solidFill>
                  <a:srgbClr val="3B4E4E"/>
                </a:solidFill>
                <a:latin typeface="Overpass Light" pitchFamily="34" charset="0"/>
                <a:ea typeface="Overpass Light" pitchFamily="34" charset="-122"/>
                <a:cs typeface="Overpass Light" pitchFamily="34" charset="-120"/>
              </a:rPr>
              <a:t>Overall revenue generated from all items sold.</a:t>
            </a:r>
            <a:endParaRPr lang="en-US" sz="1600" dirty="0"/>
          </a:p>
        </p:txBody>
      </p:sp>
      <p:sp>
        <p:nvSpPr>
          <p:cNvPr id="8" name="Shape 5"/>
          <p:cNvSpPr/>
          <p:nvPr/>
        </p:nvSpPr>
        <p:spPr>
          <a:xfrm>
            <a:off x="7419856" y="5466755"/>
            <a:ext cx="470654" cy="470654"/>
          </a:xfrm>
          <a:prstGeom prst="roundRect">
            <a:avLst>
              <a:gd name="adj" fmla="val 18669"/>
            </a:avLst>
          </a:prstGeom>
          <a:solidFill>
            <a:srgbClr val="DDEEE6"/>
          </a:solidFill>
          <a:ln w="7620">
            <a:solidFill>
              <a:srgbClr val="C3D4CC"/>
            </a:solidFill>
            <a:prstDash val="solid"/>
          </a:ln>
        </p:spPr>
      </p:sp>
      <p:sp>
        <p:nvSpPr>
          <p:cNvPr id="9" name="Text 6"/>
          <p:cNvSpPr/>
          <p:nvPr/>
        </p:nvSpPr>
        <p:spPr>
          <a:xfrm>
            <a:off x="8099703" y="5466755"/>
            <a:ext cx="2614970" cy="326827"/>
          </a:xfrm>
          <a:prstGeom prst="rect">
            <a:avLst/>
          </a:prstGeom>
          <a:noFill/>
          <a:ln/>
        </p:spPr>
        <p:txBody>
          <a:bodyPr wrap="none" lIns="0" tIns="0" rIns="0" bIns="0" rtlCol="0" anchor="t"/>
          <a:lstStyle/>
          <a:p>
            <a:pPr marL="0" indent="0" algn="l">
              <a:lnSpc>
                <a:spcPts val="2550"/>
              </a:lnSpc>
              <a:buNone/>
            </a:pPr>
            <a:r>
              <a:rPr lang="en-US" sz="2050" b="1" dirty="0">
                <a:solidFill>
                  <a:srgbClr val="3B4E4E"/>
                </a:solidFill>
                <a:latin typeface="Syne Bold" pitchFamily="34" charset="0"/>
                <a:ea typeface="Syne Bold" pitchFamily="34" charset="-122"/>
                <a:cs typeface="Syne Bold" pitchFamily="34" charset="-120"/>
              </a:rPr>
              <a:t>Average Sales</a:t>
            </a:r>
            <a:endParaRPr lang="en-US" sz="2050" dirty="0"/>
          </a:p>
        </p:txBody>
      </p:sp>
      <p:sp>
        <p:nvSpPr>
          <p:cNvPr id="10" name="Text 7"/>
          <p:cNvSpPr/>
          <p:nvPr/>
        </p:nvSpPr>
        <p:spPr>
          <a:xfrm>
            <a:off x="8099703" y="5919073"/>
            <a:ext cx="5798701" cy="334685"/>
          </a:xfrm>
          <a:prstGeom prst="rect">
            <a:avLst/>
          </a:prstGeom>
          <a:noFill/>
          <a:ln/>
        </p:spPr>
        <p:txBody>
          <a:bodyPr wrap="none" lIns="0" tIns="0" rIns="0" bIns="0" rtlCol="0" anchor="t"/>
          <a:lstStyle/>
          <a:p>
            <a:pPr marL="0" indent="0" algn="l">
              <a:lnSpc>
                <a:spcPts val="2600"/>
              </a:lnSpc>
              <a:buNone/>
            </a:pPr>
            <a:r>
              <a:rPr lang="en-US" sz="1600" dirty="0">
                <a:solidFill>
                  <a:srgbClr val="3B4E4E"/>
                </a:solidFill>
                <a:latin typeface="Overpass Light" pitchFamily="34" charset="0"/>
                <a:ea typeface="Overpass Light" pitchFamily="34" charset="-122"/>
                <a:cs typeface="Overpass Light" pitchFamily="34" charset="-120"/>
              </a:rPr>
              <a:t>The average revenue per sale.</a:t>
            </a:r>
            <a:endParaRPr lang="en-US" sz="1600" dirty="0"/>
          </a:p>
        </p:txBody>
      </p:sp>
      <p:sp>
        <p:nvSpPr>
          <p:cNvPr id="11" name="Shape 8"/>
          <p:cNvSpPr/>
          <p:nvPr/>
        </p:nvSpPr>
        <p:spPr>
          <a:xfrm>
            <a:off x="732115" y="6698218"/>
            <a:ext cx="470654" cy="470654"/>
          </a:xfrm>
          <a:prstGeom prst="roundRect">
            <a:avLst>
              <a:gd name="adj" fmla="val 18669"/>
            </a:avLst>
          </a:prstGeom>
          <a:solidFill>
            <a:srgbClr val="DDEEE6"/>
          </a:solidFill>
          <a:ln w="7620">
            <a:solidFill>
              <a:srgbClr val="C3D4CC"/>
            </a:solidFill>
            <a:prstDash val="solid"/>
          </a:ln>
        </p:spPr>
      </p:sp>
      <p:sp>
        <p:nvSpPr>
          <p:cNvPr id="12" name="Text 9"/>
          <p:cNvSpPr/>
          <p:nvPr/>
        </p:nvSpPr>
        <p:spPr>
          <a:xfrm>
            <a:off x="1411962" y="6698218"/>
            <a:ext cx="2614970" cy="326827"/>
          </a:xfrm>
          <a:prstGeom prst="rect">
            <a:avLst/>
          </a:prstGeom>
          <a:noFill/>
          <a:ln/>
        </p:spPr>
        <p:txBody>
          <a:bodyPr wrap="none" lIns="0" tIns="0" rIns="0" bIns="0" rtlCol="0" anchor="t"/>
          <a:lstStyle/>
          <a:p>
            <a:pPr marL="0" indent="0" algn="l">
              <a:lnSpc>
                <a:spcPts val="2550"/>
              </a:lnSpc>
              <a:buNone/>
            </a:pPr>
            <a:r>
              <a:rPr lang="en-US" sz="2050" b="1" dirty="0">
                <a:solidFill>
                  <a:srgbClr val="3B4E4E"/>
                </a:solidFill>
                <a:latin typeface="Syne Bold" pitchFamily="34" charset="0"/>
                <a:ea typeface="Syne Bold" pitchFamily="34" charset="-122"/>
                <a:cs typeface="Syne Bold" pitchFamily="34" charset="-120"/>
              </a:rPr>
              <a:t>Number of Items</a:t>
            </a:r>
            <a:endParaRPr lang="en-US" sz="2050" dirty="0"/>
          </a:p>
        </p:txBody>
      </p:sp>
      <p:sp>
        <p:nvSpPr>
          <p:cNvPr id="13" name="Text 10"/>
          <p:cNvSpPr/>
          <p:nvPr/>
        </p:nvSpPr>
        <p:spPr>
          <a:xfrm>
            <a:off x="1411962" y="7150537"/>
            <a:ext cx="5798701" cy="334685"/>
          </a:xfrm>
          <a:prstGeom prst="rect">
            <a:avLst/>
          </a:prstGeom>
          <a:noFill/>
          <a:ln/>
        </p:spPr>
        <p:txBody>
          <a:bodyPr wrap="none" lIns="0" tIns="0" rIns="0" bIns="0" rtlCol="0" anchor="t"/>
          <a:lstStyle/>
          <a:p>
            <a:pPr marL="0" indent="0" algn="l">
              <a:lnSpc>
                <a:spcPts val="2600"/>
              </a:lnSpc>
              <a:buNone/>
            </a:pPr>
            <a:r>
              <a:rPr lang="en-US" sz="1600" dirty="0">
                <a:solidFill>
                  <a:srgbClr val="3B4E4E"/>
                </a:solidFill>
                <a:latin typeface="Overpass Light" pitchFamily="34" charset="0"/>
                <a:ea typeface="Overpass Light" pitchFamily="34" charset="-122"/>
                <a:cs typeface="Overpass Light" pitchFamily="34" charset="-120"/>
              </a:rPr>
              <a:t>The total count of different items sold.</a:t>
            </a:r>
            <a:endParaRPr lang="en-US" sz="1600" dirty="0"/>
          </a:p>
        </p:txBody>
      </p:sp>
      <p:sp>
        <p:nvSpPr>
          <p:cNvPr id="14" name="Shape 11"/>
          <p:cNvSpPr/>
          <p:nvPr/>
        </p:nvSpPr>
        <p:spPr>
          <a:xfrm>
            <a:off x="7419856" y="6698218"/>
            <a:ext cx="470654" cy="470654"/>
          </a:xfrm>
          <a:prstGeom prst="roundRect">
            <a:avLst>
              <a:gd name="adj" fmla="val 18669"/>
            </a:avLst>
          </a:prstGeom>
          <a:solidFill>
            <a:srgbClr val="DDEEE6"/>
          </a:solidFill>
          <a:ln w="7620">
            <a:solidFill>
              <a:srgbClr val="C3D4CC"/>
            </a:solidFill>
            <a:prstDash val="solid"/>
          </a:ln>
        </p:spPr>
      </p:sp>
      <p:sp>
        <p:nvSpPr>
          <p:cNvPr id="15" name="Text 12"/>
          <p:cNvSpPr/>
          <p:nvPr/>
        </p:nvSpPr>
        <p:spPr>
          <a:xfrm>
            <a:off x="8099703" y="6698218"/>
            <a:ext cx="2614970" cy="326827"/>
          </a:xfrm>
          <a:prstGeom prst="rect">
            <a:avLst/>
          </a:prstGeom>
          <a:noFill/>
          <a:ln/>
        </p:spPr>
        <p:txBody>
          <a:bodyPr wrap="none" lIns="0" tIns="0" rIns="0" bIns="0" rtlCol="0" anchor="t"/>
          <a:lstStyle/>
          <a:p>
            <a:pPr marL="0" indent="0" algn="l">
              <a:lnSpc>
                <a:spcPts val="2550"/>
              </a:lnSpc>
              <a:buNone/>
            </a:pPr>
            <a:r>
              <a:rPr lang="en-US" sz="2050" b="1" dirty="0">
                <a:solidFill>
                  <a:srgbClr val="3B4E4E"/>
                </a:solidFill>
                <a:latin typeface="Syne Bold" pitchFamily="34" charset="0"/>
                <a:ea typeface="Syne Bold" pitchFamily="34" charset="-122"/>
                <a:cs typeface="Syne Bold" pitchFamily="34" charset="-120"/>
              </a:rPr>
              <a:t>Average Rating</a:t>
            </a:r>
            <a:endParaRPr lang="en-US" sz="2050" dirty="0"/>
          </a:p>
        </p:txBody>
      </p:sp>
      <p:sp>
        <p:nvSpPr>
          <p:cNvPr id="16" name="Text 13"/>
          <p:cNvSpPr/>
          <p:nvPr/>
        </p:nvSpPr>
        <p:spPr>
          <a:xfrm>
            <a:off x="8099703" y="7150537"/>
            <a:ext cx="5798701" cy="334685"/>
          </a:xfrm>
          <a:prstGeom prst="rect">
            <a:avLst/>
          </a:prstGeom>
          <a:noFill/>
          <a:ln/>
        </p:spPr>
        <p:txBody>
          <a:bodyPr wrap="none" lIns="0" tIns="0" rIns="0" bIns="0" rtlCol="0" anchor="t"/>
          <a:lstStyle/>
          <a:p>
            <a:pPr marL="0" indent="0" algn="l">
              <a:lnSpc>
                <a:spcPts val="2600"/>
              </a:lnSpc>
              <a:buNone/>
            </a:pPr>
            <a:r>
              <a:rPr lang="en-US" sz="1600" dirty="0">
                <a:solidFill>
                  <a:srgbClr val="3B4E4E"/>
                </a:solidFill>
                <a:latin typeface="Overpass Light" pitchFamily="34" charset="0"/>
                <a:ea typeface="Overpass Light" pitchFamily="34" charset="-122"/>
                <a:cs typeface="Overpass Light" pitchFamily="34" charset="-120"/>
              </a:rPr>
              <a:t>The average customer rating for items sold.</a:t>
            </a:r>
            <a:endParaRPr lang="en-US" sz="1600" dirty="0"/>
          </a:p>
        </p:txBody>
      </p:sp>
      <p:pic>
        <p:nvPicPr>
          <p:cNvPr id="17" name="Picture 16">
            <a:extLst>
              <a:ext uri="{FF2B5EF4-FFF2-40B4-BE49-F238E27FC236}">
                <a16:creationId xmlns:a16="http://schemas.microsoft.com/office/drawing/2014/main" id="{D70E3301-97A8-0D13-0647-B4271D615048}"/>
              </a:ext>
            </a:extLst>
          </p:cNvPr>
          <p:cNvPicPr>
            <a:picLocks noChangeAspect="1"/>
          </p:cNvPicPr>
          <p:nvPr/>
        </p:nvPicPr>
        <p:blipFill>
          <a:blip r:embed="rId4"/>
          <a:stretch>
            <a:fillRect/>
          </a:stretch>
        </p:blipFill>
        <p:spPr>
          <a:xfrm>
            <a:off x="12734925" y="6812042"/>
            <a:ext cx="1847850" cy="141755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140857"/>
            <a:ext cx="7556421" cy="1417558"/>
          </a:xfrm>
          <a:prstGeom prst="rect">
            <a:avLst/>
          </a:prstGeom>
          <a:noFill/>
          <a:ln/>
        </p:spPr>
        <p:txBody>
          <a:bodyPr wrap="square" lIns="0" tIns="0" rIns="0" bIns="0" rtlCol="0" anchor="t"/>
          <a:lstStyle/>
          <a:p>
            <a:pPr marL="0" indent="0" algn="l">
              <a:lnSpc>
                <a:spcPts val="5550"/>
              </a:lnSpc>
              <a:buNone/>
            </a:pPr>
            <a:r>
              <a:rPr lang="en-US" sz="4450" b="1" dirty="0">
                <a:solidFill>
                  <a:srgbClr val="233939"/>
                </a:solidFill>
                <a:latin typeface="Syne Bold" pitchFamily="34" charset="0"/>
                <a:ea typeface="Syne Bold" pitchFamily="34" charset="-122"/>
                <a:cs typeface="Syne Bold" pitchFamily="34" charset="-120"/>
              </a:rPr>
              <a:t>Sales Analysis by Item Properties</a:t>
            </a:r>
            <a:endParaRPr lang="en-US" sz="4450" dirty="0"/>
          </a:p>
        </p:txBody>
      </p:sp>
      <p:sp>
        <p:nvSpPr>
          <p:cNvPr id="4" name="Text 1"/>
          <p:cNvSpPr/>
          <p:nvPr/>
        </p:nvSpPr>
        <p:spPr>
          <a:xfrm>
            <a:off x="6280190" y="2898577"/>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Several charts are required to analyze different aspects of Blinkit's sales data, focusing on item properties like fat content. These visualizations will provide insights into customer preferences and the impact of product attributes on sales performance.</a:t>
            </a:r>
            <a:endParaRPr lang="en-US" sz="1750" dirty="0"/>
          </a:p>
        </p:txBody>
      </p:sp>
      <p:pic>
        <p:nvPicPr>
          <p:cNvPr id="5" name="Image 1" descr="preencoded.png"/>
          <p:cNvPicPr>
            <a:picLocks noChangeAspect="1"/>
          </p:cNvPicPr>
          <p:nvPr/>
        </p:nvPicPr>
        <p:blipFill>
          <a:blip r:embed="rId4"/>
          <a:stretch>
            <a:fillRect/>
          </a:stretch>
        </p:blipFill>
        <p:spPr>
          <a:xfrm>
            <a:off x="6280190" y="4605337"/>
            <a:ext cx="566976" cy="566976"/>
          </a:xfrm>
          <a:prstGeom prst="rect">
            <a:avLst/>
          </a:prstGeom>
        </p:spPr>
      </p:pic>
      <p:sp>
        <p:nvSpPr>
          <p:cNvPr id="6" name="Text 2"/>
          <p:cNvSpPr/>
          <p:nvPr/>
        </p:nvSpPr>
        <p:spPr>
          <a:xfrm>
            <a:off x="6280190" y="5399127"/>
            <a:ext cx="2291953" cy="708660"/>
          </a:xfrm>
          <a:prstGeom prst="rect">
            <a:avLst/>
          </a:prstGeom>
          <a:noFill/>
          <a:ln/>
        </p:spPr>
        <p:txBody>
          <a:bodyPr wrap="square" lIns="0" tIns="0" rIns="0" bIns="0" rtlCol="0" anchor="t"/>
          <a:lstStyle/>
          <a:p>
            <a:pPr marL="0" indent="0" algn="l">
              <a:lnSpc>
                <a:spcPts val="2750"/>
              </a:lnSpc>
              <a:buNone/>
            </a:pPr>
            <a:r>
              <a:rPr lang="en-US" sz="2200" b="1" dirty="0">
                <a:solidFill>
                  <a:srgbClr val="3B4E4E"/>
                </a:solidFill>
                <a:latin typeface="Syne Bold" pitchFamily="34" charset="0"/>
                <a:ea typeface="Syne Bold" pitchFamily="34" charset="-122"/>
                <a:cs typeface="Syne Bold" pitchFamily="34" charset="-120"/>
              </a:rPr>
              <a:t>Sales by Fat Content</a:t>
            </a:r>
            <a:endParaRPr lang="en-US" sz="2200" dirty="0"/>
          </a:p>
        </p:txBody>
      </p:sp>
      <p:pic>
        <p:nvPicPr>
          <p:cNvPr id="7" name="Image 2" descr="preencoded.png"/>
          <p:cNvPicPr>
            <a:picLocks noChangeAspect="1"/>
          </p:cNvPicPr>
          <p:nvPr/>
        </p:nvPicPr>
        <p:blipFill>
          <a:blip r:embed="rId5"/>
          <a:stretch>
            <a:fillRect/>
          </a:stretch>
        </p:blipFill>
        <p:spPr>
          <a:xfrm>
            <a:off x="8912304" y="4605337"/>
            <a:ext cx="566976" cy="566976"/>
          </a:xfrm>
          <a:prstGeom prst="rect">
            <a:avLst/>
          </a:prstGeom>
        </p:spPr>
      </p:pic>
      <p:sp>
        <p:nvSpPr>
          <p:cNvPr id="8" name="Text 3"/>
          <p:cNvSpPr/>
          <p:nvPr/>
        </p:nvSpPr>
        <p:spPr>
          <a:xfrm>
            <a:off x="8912304" y="5399127"/>
            <a:ext cx="2292072" cy="708660"/>
          </a:xfrm>
          <a:prstGeom prst="rect">
            <a:avLst/>
          </a:prstGeom>
          <a:noFill/>
          <a:ln/>
        </p:spPr>
        <p:txBody>
          <a:bodyPr wrap="square" lIns="0" tIns="0" rIns="0" bIns="0" rtlCol="0" anchor="t"/>
          <a:lstStyle/>
          <a:p>
            <a:pPr marL="0" indent="0" algn="l">
              <a:lnSpc>
                <a:spcPts val="2750"/>
              </a:lnSpc>
              <a:buNone/>
            </a:pPr>
            <a:r>
              <a:rPr lang="en-US" sz="2200" b="1" dirty="0">
                <a:solidFill>
                  <a:srgbClr val="3B4E4E"/>
                </a:solidFill>
                <a:latin typeface="Syne Bold" pitchFamily="34" charset="0"/>
                <a:ea typeface="Syne Bold" pitchFamily="34" charset="-122"/>
                <a:cs typeface="Syne Bold" pitchFamily="34" charset="-120"/>
              </a:rPr>
              <a:t>Sales by Item Type</a:t>
            </a:r>
            <a:endParaRPr lang="en-US" sz="2200" dirty="0"/>
          </a:p>
        </p:txBody>
      </p:sp>
      <p:pic>
        <p:nvPicPr>
          <p:cNvPr id="9" name="Image 3" descr="preencoded.png"/>
          <p:cNvPicPr>
            <a:picLocks noChangeAspect="1"/>
          </p:cNvPicPr>
          <p:nvPr/>
        </p:nvPicPr>
        <p:blipFill>
          <a:blip r:embed="rId6"/>
          <a:stretch>
            <a:fillRect/>
          </a:stretch>
        </p:blipFill>
        <p:spPr>
          <a:xfrm>
            <a:off x="11544538" y="4605337"/>
            <a:ext cx="566976" cy="566976"/>
          </a:xfrm>
          <a:prstGeom prst="rect">
            <a:avLst/>
          </a:prstGeom>
        </p:spPr>
      </p:pic>
      <p:sp>
        <p:nvSpPr>
          <p:cNvPr id="10" name="Text 4"/>
          <p:cNvSpPr/>
          <p:nvPr/>
        </p:nvSpPr>
        <p:spPr>
          <a:xfrm>
            <a:off x="11544538" y="5399127"/>
            <a:ext cx="2291953" cy="708660"/>
          </a:xfrm>
          <a:prstGeom prst="rect">
            <a:avLst/>
          </a:prstGeom>
          <a:noFill/>
          <a:ln/>
        </p:spPr>
        <p:txBody>
          <a:bodyPr wrap="square" lIns="0" tIns="0" rIns="0" bIns="0" rtlCol="0" anchor="t"/>
          <a:lstStyle/>
          <a:p>
            <a:pPr marL="0" indent="0" algn="l">
              <a:lnSpc>
                <a:spcPts val="2750"/>
              </a:lnSpc>
              <a:buNone/>
            </a:pPr>
            <a:r>
              <a:rPr lang="en-US" sz="2200" b="1" dirty="0">
                <a:solidFill>
                  <a:srgbClr val="3B4E4E"/>
                </a:solidFill>
                <a:latin typeface="Syne Bold" pitchFamily="34" charset="0"/>
                <a:ea typeface="Syne Bold" pitchFamily="34" charset="-122"/>
                <a:cs typeface="Syne Bold" pitchFamily="34" charset="-120"/>
              </a:rPr>
              <a:t>Fat Content by Outlet</a:t>
            </a:r>
            <a:endParaRPr lang="en-US" sz="2200" dirty="0"/>
          </a:p>
        </p:txBody>
      </p:sp>
      <p:sp>
        <p:nvSpPr>
          <p:cNvPr id="11" name="Text 5"/>
          <p:cNvSpPr/>
          <p:nvPr/>
        </p:nvSpPr>
        <p:spPr>
          <a:xfrm>
            <a:off x="6280190" y="6362938"/>
            <a:ext cx="7556421" cy="725805"/>
          </a:xfrm>
          <a:prstGeom prst="rect">
            <a:avLst/>
          </a:prstGeom>
          <a:noFill/>
          <a:ln/>
        </p:spPr>
        <p:txBody>
          <a:bodyPr wrap="square" lIns="0" tIns="0" rIns="0" bIns="0" rtlCol="0" anchor="t"/>
          <a:lstStyle/>
          <a:p>
            <a:pPr marL="0" indent="0" algn="l">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Metrics such as Average Sales, Number of Items, and Average Rating will be assessed alongside these charts to provide a comprehensive view.</a:t>
            </a:r>
            <a:endParaRPr lang="en-US" sz="1750" dirty="0"/>
          </a:p>
        </p:txBody>
      </p:sp>
      <p:pic>
        <p:nvPicPr>
          <p:cNvPr id="12" name="Picture 11">
            <a:extLst>
              <a:ext uri="{FF2B5EF4-FFF2-40B4-BE49-F238E27FC236}">
                <a16:creationId xmlns:a16="http://schemas.microsoft.com/office/drawing/2014/main" id="{A9D6722F-8FC3-760D-89A2-D1BDFC9A99D8}"/>
              </a:ext>
            </a:extLst>
          </p:cNvPr>
          <p:cNvPicPr>
            <a:picLocks noChangeAspect="1"/>
          </p:cNvPicPr>
          <p:nvPr/>
        </p:nvPicPr>
        <p:blipFill>
          <a:blip r:embed="rId7"/>
          <a:stretch>
            <a:fillRect/>
          </a:stretch>
        </p:blipFill>
        <p:spPr>
          <a:xfrm>
            <a:off x="12734925" y="6812042"/>
            <a:ext cx="1847850" cy="14175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66869" y="525661"/>
            <a:ext cx="7810262" cy="1190863"/>
          </a:xfrm>
          <a:prstGeom prst="rect">
            <a:avLst/>
          </a:prstGeom>
          <a:noFill/>
          <a:ln/>
        </p:spPr>
        <p:txBody>
          <a:bodyPr wrap="square" lIns="0" tIns="0" rIns="0" bIns="0" rtlCol="0" anchor="t"/>
          <a:lstStyle/>
          <a:p>
            <a:pPr marL="0" indent="0" algn="l">
              <a:lnSpc>
                <a:spcPts val="4650"/>
              </a:lnSpc>
              <a:buNone/>
            </a:pPr>
            <a:r>
              <a:rPr lang="en-US" sz="3750" b="1" dirty="0">
                <a:solidFill>
                  <a:srgbClr val="233939"/>
                </a:solidFill>
                <a:latin typeface="Syne Bold" pitchFamily="34" charset="0"/>
                <a:ea typeface="Syne Bold" pitchFamily="34" charset="-122"/>
                <a:cs typeface="Syne Bold" pitchFamily="34" charset="-120"/>
              </a:rPr>
              <a:t>Outlet Performance &amp; Sales Geography</a:t>
            </a:r>
            <a:endParaRPr lang="en-US" sz="3750" dirty="0"/>
          </a:p>
        </p:txBody>
      </p:sp>
      <p:sp>
        <p:nvSpPr>
          <p:cNvPr id="4" name="Text 1"/>
          <p:cNvSpPr/>
          <p:nvPr/>
        </p:nvSpPr>
        <p:spPr>
          <a:xfrm>
            <a:off x="666869" y="2002274"/>
            <a:ext cx="7810262" cy="914400"/>
          </a:xfrm>
          <a:prstGeom prst="rect">
            <a:avLst/>
          </a:prstGeom>
          <a:noFill/>
          <a:ln/>
        </p:spPr>
        <p:txBody>
          <a:bodyPr wrap="square" lIns="0" tIns="0" rIns="0" bIns="0" rtlCol="0" anchor="t"/>
          <a:lstStyle/>
          <a:p>
            <a:pPr marL="0" indent="0" algn="l">
              <a:lnSpc>
                <a:spcPts val="2400"/>
              </a:lnSpc>
              <a:buNone/>
            </a:pPr>
            <a:r>
              <a:rPr lang="en-US" sz="1500" dirty="0">
                <a:solidFill>
                  <a:srgbClr val="3B4E4E"/>
                </a:solidFill>
                <a:latin typeface="Overpass Light" pitchFamily="34" charset="0"/>
                <a:ea typeface="Overpass Light" pitchFamily="34" charset="-122"/>
                <a:cs typeface="Overpass Light" pitchFamily="34" charset="-120"/>
              </a:rPr>
              <a:t>Additional chart requirements focus on outlet-specific metrics and geographic distribution of sales. These insights will help optimize resource allocation and marketing strategies based on outlet characteristics and location.</a:t>
            </a:r>
            <a:endParaRPr lang="en-US" sz="1500" dirty="0"/>
          </a:p>
        </p:txBody>
      </p:sp>
      <p:pic>
        <p:nvPicPr>
          <p:cNvPr id="5" name="Image 1" descr="preencoded.png"/>
          <p:cNvPicPr>
            <a:picLocks noChangeAspect="1"/>
          </p:cNvPicPr>
          <p:nvPr/>
        </p:nvPicPr>
        <p:blipFill>
          <a:blip r:embed="rId4"/>
          <a:stretch>
            <a:fillRect/>
          </a:stretch>
        </p:blipFill>
        <p:spPr>
          <a:xfrm>
            <a:off x="666869" y="3130987"/>
            <a:ext cx="952619" cy="1143238"/>
          </a:xfrm>
          <a:prstGeom prst="rect">
            <a:avLst/>
          </a:prstGeom>
        </p:spPr>
      </p:pic>
      <p:sp>
        <p:nvSpPr>
          <p:cNvPr id="6" name="Text 2"/>
          <p:cNvSpPr/>
          <p:nvPr/>
        </p:nvSpPr>
        <p:spPr>
          <a:xfrm>
            <a:off x="1905238" y="3321487"/>
            <a:ext cx="3904536" cy="297656"/>
          </a:xfrm>
          <a:prstGeom prst="rect">
            <a:avLst/>
          </a:prstGeom>
          <a:noFill/>
          <a:ln/>
        </p:spPr>
        <p:txBody>
          <a:bodyPr wrap="none" lIns="0" tIns="0" rIns="0" bIns="0" rtlCol="0" anchor="t"/>
          <a:lstStyle/>
          <a:p>
            <a:pPr marL="0" indent="0" algn="l">
              <a:lnSpc>
                <a:spcPts val="2300"/>
              </a:lnSpc>
              <a:buNone/>
            </a:pPr>
            <a:r>
              <a:rPr lang="en-US" sz="1850" b="1" dirty="0">
                <a:solidFill>
                  <a:srgbClr val="3B4E4E"/>
                </a:solidFill>
                <a:latin typeface="Syne Bold" pitchFamily="34" charset="0"/>
                <a:ea typeface="Syne Bold" pitchFamily="34" charset="-122"/>
                <a:cs typeface="Syne Bold" pitchFamily="34" charset="-120"/>
              </a:rPr>
              <a:t>Sales by Outlet Establishment</a:t>
            </a:r>
            <a:endParaRPr lang="en-US" sz="1850" dirty="0"/>
          </a:p>
        </p:txBody>
      </p:sp>
      <p:sp>
        <p:nvSpPr>
          <p:cNvPr id="7" name="Text 3"/>
          <p:cNvSpPr/>
          <p:nvPr/>
        </p:nvSpPr>
        <p:spPr>
          <a:xfrm>
            <a:off x="1905238" y="3733443"/>
            <a:ext cx="6571893" cy="304800"/>
          </a:xfrm>
          <a:prstGeom prst="rect">
            <a:avLst/>
          </a:prstGeom>
          <a:noFill/>
          <a:ln/>
        </p:spPr>
        <p:txBody>
          <a:bodyPr wrap="none" lIns="0" tIns="0" rIns="0" bIns="0" rtlCol="0" anchor="t"/>
          <a:lstStyle/>
          <a:p>
            <a:pPr marL="0" indent="0" algn="l">
              <a:lnSpc>
                <a:spcPts val="2400"/>
              </a:lnSpc>
              <a:buNone/>
            </a:pPr>
            <a:r>
              <a:rPr lang="en-US" sz="1500" dirty="0">
                <a:solidFill>
                  <a:srgbClr val="3B4E4E"/>
                </a:solidFill>
                <a:latin typeface="Overpass Light" pitchFamily="34" charset="0"/>
                <a:ea typeface="Overpass Light" pitchFamily="34" charset="-122"/>
                <a:cs typeface="Overpass Light" pitchFamily="34" charset="-120"/>
              </a:rPr>
              <a:t>Evaluate the influence of outlet age/type on sales.</a:t>
            </a:r>
            <a:endParaRPr lang="en-US" sz="1500" dirty="0"/>
          </a:p>
        </p:txBody>
      </p:sp>
      <p:pic>
        <p:nvPicPr>
          <p:cNvPr id="8" name="Image 2" descr="preencoded.png"/>
          <p:cNvPicPr>
            <a:picLocks noChangeAspect="1"/>
          </p:cNvPicPr>
          <p:nvPr/>
        </p:nvPicPr>
        <p:blipFill>
          <a:blip r:embed="rId5"/>
          <a:stretch>
            <a:fillRect/>
          </a:stretch>
        </p:blipFill>
        <p:spPr>
          <a:xfrm>
            <a:off x="666869" y="4274225"/>
            <a:ext cx="952619" cy="1143238"/>
          </a:xfrm>
          <a:prstGeom prst="rect">
            <a:avLst/>
          </a:prstGeom>
        </p:spPr>
      </p:pic>
      <p:sp>
        <p:nvSpPr>
          <p:cNvPr id="9" name="Text 4"/>
          <p:cNvSpPr/>
          <p:nvPr/>
        </p:nvSpPr>
        <p:spPr>
          <a:xfrm>
            <a:off x="1905238" y="4464725"/>
            <a:ext cx="2547461" cy="297656"/>
          </a:xfrm>
          <a:prstGeom prst="rect">
            <a:avLst/>
          </a:prstGeom>
          <a:noFill/>
          <a:ln/>
        </p:spPr>
        <p:txBody>
          <a:bodyPr wrap="none" lIns="0" tIns="0" rIns="0" bIns="0" rtlCol="0" anchor="t"/>
          <a:lstStyle/>
          <a:p>
            <a:pPr marL="0" indent="0" algn="l">
              <a:lnSpc>
                <a:spcPts val="2300"/>
              </a:lnSpc>
              <a:buNone/>
            </a:pPr>
            <a:r>
              <a:rPr lang="en-US" sz="1850" b="1" dirty="0">
                <a:solidFill>
                  <a:srgbClr val="3B4E4E"/>
                </a:solidFill>
                <a:latin typeface="Syne Bold" pitchFamily="34" charset="0"/>
                <a:ea typeface="Syne Bold" pitchFamily="34" charset="-122"/>
                <a:cs typeface="Syne Bold" pitchFamily="34" charset="-120"/>
              </a:rPr>
              <a:t>Sales by Outlet Size</a:t>
            </a:r>
            <a:endParaRPr lang="en-US" sz="1850" dirty="0"/>
          </a:p>
        </p:txBody>
      </p:sp>
      <p:sp>
        <p:nvSpPr>
          <p:cNvPr id="10" name="Text 5"/>
          <p:cNvSpPr/>
          <p:nvPr/>
        </p:nvSpPr>
        <p:spPr>
          <a:xfrm>
            <a:off x="1905238" y="4876681"/>
            <a:ext cx="6571893" cy="304800"/>
          </a:xfrm>
          <a:prstGeom prst="rect">
            <a:avLst/>
          </a:prstGeom>
          <a:noFill/>
          <a:ln/>
        </p:spPr>
        <p:txBody>
          <a:bodyPr wrap="none" lIns="0" tIns="0" rIns="0" bIns="0" rtlCol="0" anchor="t"/>
          <a:lstStyle/>
          <a:p>
            <a:pPr marL="0" indent="0" algn="l">
              <a:lnSpc>
                <a:spcPts val="2400"/>
              </a:lnSpc>
              <a:buNone/>
            </a:pPr>
            <a:r>
              <a:rPr lang="en-US" sz="1500" dirty="0">
                <a:solidFill>
                  <a:srgbClr val="3B4E4E"/>
                </a:solidFill>
                <a:latin typeface="Overpass Light" pitchFamily="34" charset="0"/>
                <a:ea typeface="Overpass Light" pitchFamily="34" charset="-122"/>
                <a:cs typeface="Overpass Light" pitchFamily="34" charset="-120"/>
              </a:rPr>
              <a:t>Analyze correlation between outlet size and sales.</a:t>
            </a:r>
            <a:endParaRPr lang="en-US" sz="1500" dirty="0"/>
          </a:p>
        </p:txBody>
      </p:sp>
      <p:pic>
        <p:nvPicPr>
          <p:cNvPr id="11" name="Image 3" descr="preencoded.png"/>
          <p:cNvPicPr>
            <a:picLocks noChangeAspect="1"/>
          </p:cNvPicPr>
          <p:nvPr/>
        </p:nvPicPr>
        <p:blipFill>
          <a:blip r:embed="rId6"/>
          <a:stretch>
            <a:fillRect/>
          </a:stretch>
        </p:blipFill>
        <p:spPr>
          <a:xfrm>
            <a:off x="666869" y="5417463"/>
            <a:ext cx="952619" cy="1143238"/>
          </a:xfrm>
          <a:prstGeom prst="rect">
            <a:avLst/>
          </a:prstGeom>
        </p:spPr>
      </p:pic>
      <p:sp>
        <p:nvSpPr>
          <p:cNvPr id="12" name="Text 6"/>
          <p:cNvSpPr/>
          <p:nvPr/>
        </p:nvSpPr>
        <p:spPr>
          <a:xfrm>
            <a:off x="1905238" y="5607963"/>
            <a:ext cx="3172301" cy="297656"/>
          </a:xfrm>
          <a:prstGeom prst="rect">
            <a:avLst/>
          </a:prstGeom>
          <a:noFill/>
          <a:ln/>
        </p:spPr>
        <p:txBody>
          <a:bodyPr wrap="none" lIns="0" tIns="0" rIns="0" bIns="0" rtlCol="0" anchor="t"/>
          <a:lstStyle/>
          <a:p>
            <a:pPr marL="0" indent="0" algn="l">
              <a:lnSpc>
                <a:spcPts val="2300"/>
              </a:lnSpc>
              <a:buNone/>
            </a:pPr>
            <a:r>
              <a:rPr lang="en-US" sz="1850" b="1" dirty="0">
                <a:solidFill>
                  <a:srgbClr val="3B4E4E"/>
                </a:solidFill>
                <a:latin typeface="Syne Bold" pitchFamily="34" charset="0"/>
                <a:ea typeface="Syne Bold" pitchFamily="34" charset="-122"/>
                <a:cs typeface="Syne Bold" pitchFamily="34" charset="-120"/>
              </a:rPr>
              <a:t>Sales by Outlet Location</a:t>
            </a:r>
            <a:endParaRPr lang="en-US" sz="1850" dirty="0"/>
          </a:p>
        </p:txBody>
      </p:sp>
      <p:sp>
        <p:nvSpPr>
          <p:cNvPr id="13" name="Text 7"/>
          <p:cNvSpPr/>
          <p:nvPr/>
        </p:nvSpPr>
        <p:spPr>
          <a:xfrm>
            <a:off x="1905238" y="6019919"/>
            <a:ext cx="6571893" cy="304800"/>
          </a:xfrm>
          <a:prstGeom prst="rect">
            <a:avLst/>
          </a:prstGeom>
          <a:noFill/>
          <a:ln/>
        </p:spPr>
        <p:txBody>
          <a:bodyPr wrap="none" lIns="0" tIns="0" rIns="0" bIns="0" rtlCol="0" anchor="t"/>
          <a:lstStyle/>
          <a:p>
            <a:pPr marL="0" indent="0" algn="l">
              <a:lnSpc>
                <a:spcPts val="2400"/>
              </a:lnSpc>
              <a:buNone/>
            </a:pPr>
            <a:r>
              <a:rPr lang="en-US" sz="1500" dirty="0">
                <a:solidFill>
                  <a:srgbClr val="3B4E4E"/>
                </a:solidFill>
                <a:latin typeface="Overpass Light" pitchFamily="34" charset="0"/>
                <a:ea typeface="Overpass Light" pitchFamily="34" charset="-122"/>
                <a:cs typeface="Overpass Light" pitchFamily="34" charset="-120"/>
              </a:rPr>
              <a:t>Assess the geographic distribution of sales.</a:t>
            </a:r>
            <a:endParaRPr lang="en-US" sz="1500" dirty="0"/>
          </a:p>
        </p:txBody>
      </p:sp>
      <p:pic>
        <p:nvPicPr>
          <p:cNvPr id="14" name="Image 4" descr="preencoded.png"/>
          <p:cNvPicPr>
            <a:picLocks noChangeAspect="1"/>
          </p:cNvPicPr>
          <p:nvPr/>
        </p:nvPicPr>
        <p:blipFill>
          <a:blip r:embed="rId7"/>
          <a:stretch>
            <a:fillRect/>
          </a:stretch>
        </p:blipFill>
        <p:spPr>
          <a:xfrm>
            <a:off x="666869" y="6560701"/>
            <a:ext cx="952619" cy="1143238"/>
          </a:xfrm>
          <a:prstGeom prst="rect">
            <a:avLst/>
          </a:prstGeom>
        </p:spPr>
      </p:pic>
      <p:sp>
        <p:nvSpPr>
          <p:cNvPr id="15" name="Text 8"/>
          <p:cNvSpPr/>
          <p:nvPr/>
        </p:nvSpPr>
        <p:spPr>
          <a:xfrm>
            <a:off x="1905238" y="6751201"/>
            <a:ext cx="3305889" cy="297656"/>
          </a:xfrm>
          <a:prstGeom prst="rect">
            <a:avLst/>
          </a:prstGeom>
          <a:noFill/>
          <a:ln/>
        </p:spPr>
        <p:txBody>
          <a:bodyPr wrap="none" lIns="0" tIns="0" rIns="0" bIns="0" rtlCol="0" anchor="t"/>
          <a:lstStyle/>
          <a:p>
            <a:pPr marL="0" indent="0" algn="l">
              <a:lnSpc>
                <a:spcPts val="2300"/>
              </a:lnSpc>
              <a:buNone/>
            </a:pPr>
            <a:r>
              <a:rPr lang="en-US" sz="1850" b="1" dirty="0">
                <a:solidFill>
                  <a:srgbClr val="3B4E4E"/>
                </a:solidFill>
                <a:latin typeface="Syne Bold" pitchFamily="34" charset="0"/>
                <a:ea typeface="Syne Bold" pitchFamily="34" charset="-122"/>
                <a:cs typeface="Syne Bold" pitchFamily="34" charset="-120"/>
              </a:rPr>
              <a:t>All Metrics by Outlet Type</a:t>
            </a:r>
            <a:endParaRPr lang="en-US" sz="1850" dirty="0"/>
          </a:p>
        </p:txBody>
      </p:sp>
      <p:sp>
        <p:nvSpPr>
          <p:cNvPr id="16" name="Text 9"/>
          <p:cNvSpPr/>
          <p:nvPr/>
        </p:nvSpPr>
        <p:spPr>
          <a:xfrm>
            <a:off x="1905238" y="7163157"/>
            <a:ext cx="6571893" cy="304800"/>
          </a:xfrm>
          <a:prstGeom prst="rect">
            <a:avLst/>
          </a:prstGeom>
          <a:noFill/>
          <a:ln/>
        </p:spPr>
        <p:txBody>
          <a:bodyPr wrap="none" lIns="0" tIns="0" rIns="0" bIns="0" rtlCol="0" anchor="t"/>
          <a:lstStyle/>
          <a:p>
            <a:pPr marL="0" indent="0" algn="l">
              <a:lnSpc>
                <a:spcPts val="2400"/>
              </a:lnSpc>
              <a:buNone/>
            </a:pPr>
            <a:r>
              <a:rPr lang="en-US" sz="1500" dirty="0">
                <a:solidFill>
                  <a:srgbClr val="3B4E4E"/>
                </a:solidFill>
                <a:latin typeface="Overpass Light" pitchFamily="34" charset="0"/>
                <a:ea typeface="Overpass Light" pitchFamily="34" charset="-122"/>
                <a:cs typeface="Overpass Light" pitchFamily="34" charset="-120"/>
              </a:rPr>
              <a:t>Comprehensive view of metrics by outlet types.</a:t>
            </a:r>
            <a:endParaRPr lang="en-US" sz="1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323</Words>
  <Application>Microsoft Office PowerPoint</Application>
  <PresentationFormat>Custom</PresentationFormat>
  <Paragraphs>32</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Syne Bold</vt:lpstr>
      <vt:lpstr>Arial</vt:lpstr>
      <vt:lpstr>Overpass Light</vt:lpstr>
      <vt:lpstr>Office Theme</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Ravi Kumar</cp:lastModifiedBy>
  <cp:revision>2</cp:revision>
  <dcterms:created xsi:type="dcterms:W3CDTF">2025-04-02T15:26:38Z</dcterms:created>
  <dcterms:modified xsi:type="dcterms:W3CDTF">2025-04-02T15:31:39Z</dcterms:modified>
</cp:coreProperties>
</file>