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7" r:id="rId4"/>
    <p:sldId id="278" r:id="rId5"/>
    <p:sldId id="279" r:id="rId6"/>
    <p:sldId id="272" r:id="rId7"/>
    <p:sldId id="273" r:id="rId8"/>
    <p:sldId id="262" r:id="rId9"/>
    <p:sldId id="264" r:id="rId10"/>
    <p:sldId id="268" r:id="rId11"/>
    <p:sldId id="267" r:id="rId12"/>
    <p:sldId id="269" r:id="rId13"/>
    <p:sldId id="274" r:id="rId14"/>
    <p:sldId id="275" r:id="rId15"/>
    <p:sldId id="276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2A63-C2A5-4401-B51D-AD6CD37A289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8B3064-8C2D-45B1-9425-874F07DE8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00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2A63-C2A5-4401-B51D-AD6CD37A289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8B3064-8C2D-45B1-9425-874F07DE8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15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2A63-C2A5-4401-B51D-AD6CD37A289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8B3064-8C2D-45B1-9425-874F07DE826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17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2A63-C2A5-4401-B51D-AD6CD37A289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8B3064-8C2D-45B1-9425-874F07DE8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912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2A63-C2A5-4401-B51D-AD6CD37A289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8B3064-8C2D-45B1-9425-874F07DE826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2928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2A63-C2A5-4401-B51D-AD6CD37A289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8B3064-8C2D-45B1-9425-874F07DE8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44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2A63-C2A5-4401-B51D-AD6CD37A289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3064-8C2D-45B1-9425-874F07DE8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05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2A63-C2A5-4401-B51D-AD6CD37A289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3064-8C2D-45B1-9425-874F07DE8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30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2A63-C2A5-4401-B51D-AD6CD37A289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3064-8C2D-45B1-9425-874F07DE8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26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2A63-C2A5-4401-B51D-AD6CD37A289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8B3064-8C2D-45B1-9425-874F07DE8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36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2A63-C2A5-4401-B51D-AD6CD37A289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8B3064-8C2D-45B1-9425-874F07DE8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88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2A63-C2A5-4401-B51D-AD6CD37A289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8B3064-8C2D-45B1-9425-874F07DE8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44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2A63-C2A5-4401-B51D-AD6CD37A289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3064-8C2D-45B1-9425-874F07DE8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36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2A63-C2A5-4401-B51D-AD6CD37A289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3064-8C2D-45B1-9425-874F07DE8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3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2A63-C2A5-4401-B51D-AD6CD37A289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3064-8C2D-45B1-9425-874F07DE8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34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2A63-C2A5-4401-B51D-AD6CD37A289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8B3064-8C2D-45B1-9425-874F07DE8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22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C2A63-C2A5-4401-B51D-AD6CD37A289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8B3064-8C2D-45B1-9425-874F07DE8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36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748" y="265825"/>
            <a:ext cx="11505612" cy="618422"/>
          </a:xfrm>
        </p:spPr>
        <p:txBody>
          <a:bodyPr>
            <a:noAutofit/>
          </a:bodyPr>
          <a:lstStyle/>
          <a:p>
            <a:pPr algn="ctr"/>
            <a:r>
              <a:rPr lang="en-IN" sz="3600" dirty="0" smtClean="0">
                <a:latin typeface="Bodoni MT Condensed" panose="02070606080606020203" pitchFamily="18" charset="0"/>
              </a:rPr>
              <a:t>Rajiv Gandhi University of Knowledge of Technologies, </a:t>
            </a:r>
            <a:r>
              <a:rPr lang="en-IN" sz="3600" dirty="0" err="1" smtClean="0">
                <a:latin typeface="Bodoni MT Condensed" panose="02070606080606020203" pitchFamily="18" charset="0"/>
              </a:rPr>
              <a:t>Srikakulam</a:t>
            </a:r>
            <a:endParaRPr lang="en-IN" sz="3600" dirty="0">
              <a:latin typeface="Bodoni MT Condensed" panose="02070606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4028" y="2210086"/>
            <a:ext cx="9144000" cy="773014"/>
          </a:xfrm>
        </p:spPr>
        <p:txBody>
          <a:bodyPr>
            <a:normAutofit/>
          </a:bodyPr>
          <a:lstStyle/>
          <a:p>
            <a:pPr algn="ctr"/>
            <a:r>
              <a:rPr lang="en-IN" sz="2800" u="sng" dirty="0" smtClean="0"/>
              <a:t>Mini Project – Batch 02</a:t>
            </a:r>
            <a:endParaRPr lang="en-IN" sz="28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64178" y="2782459"/>
            <a:ext cx="9298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Algerian" panose="04020705040A02060702" pitchFamily="82" charset="0"/>
              </a:rPr>
              <a:t>SMART TRAFFIC LIGHT CONTROLLER </a:t>
            </a:r>
          </a:p>
          <a:p>
            <a:pPr algn="ctr"/>
            <a:r>
              <a:rPr lang="en-IN" sz="2400" dirty="0" smtClean="0"/>
              <a:t>Using Verilog HDL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34028" y="1030147"/>
            <a:ext cx="949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Bahnschrift SemiBold SemiConden" panose="020B0502040204020203" pitchFamily="34" charset="0"/>
              </a:rPr>
              <a:t>Department of Electronics and Communications Engineering</a:t>
            </a:r>
            <a:endParaRPr lang="en-IN" sz="2400" dirty="0">
              <a:latin typeface="Bahnschrift SemiBold SemiConden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8" y="132449"/>
            <a:ext cx="1181100" cy="1124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378" y="4163762"/>
            <a:ext cx="1765300" cy="1435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7501" y="503461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Guided By </a:t>
            </a:r>
            <a:r>
              <a:rPr lang="en-IN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en-IN" u="sng" dirty="0"/>
          </a:p>
          <a:p>
            <a:r>
              <a:rPr lang="en-IN" dirty="0" err="1"/>
              <a:t>Mr.</a:t>
            </a:r>
            <a:r>
              <a:rPr lang="en-IN" dirty="0"/>
              <a:t> </a:t>
            </a:r>
            <a:r>
              <a:rPr lang="en-IN" dirty="0" err="1"/>
              <a:t>Nuthakki</a:t>
            </a:r>
            <a:r>
              <a:rPr lang="en-IN" dirty="0"/>
              <a:t> Ramesh </a:t>
            </a:r>
            <a:r>
              <a:rPr lang="en-IN" dirty="0" err="1" smtClean="0"/>
              <a:t>Babu</a:t>
            </a:r>
            <a:r>
              <a:rPr lang="en-IN" dirty="0" smtClean="0"/>
              <a:t>, </a:t>
            </a:r>
            <a:r>
              <a:rPr lang="en-IN" dirty="0" err="1" smtClean="0"/>
              <a:t>M.tech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smtClean="0"/>
              <a:t>Assistant Professor, </a:t>
            </a:r>
            <a:r>
              <a:rPr lang="en-IN" dirty="0"/>
              <a:t>ECE</a:t>
            </a:r>
          </a:p>
          <a:p>
            <a:r>
              <a:rPr lang="en-IN" dirty="0" err="1"/>
              <a:t>Rgukt</a:t>
            </a:r>
            <a:r>
              <a:rPr lang="en-IN" dirty="0"/>
              <a:t> </a:t>
            </a:r>
            <a:r>
              <a:rPr lang="en-IN" dirty="0" err="1"/>
              <a:t>Srikakulam</a:t>
            </a:r>
            <a:r>
              <a:rPr lang="en-IN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1033" y="4757614"/>
            <a:ext cx="38763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Presented By </a:t>
            </a:r>
            <a:r>
              <a:rPr lang="en-IN" b="1" u="sng" dirty="0" smtClean="0"/>
              <a:t>:</a:t>
            </a:r>
          </a:p>
          <a:p>
            <a:endParaRPr lang="en-IN" u="sng" dirty="0"/>
          </a:p>
          <a:p>
            <a:pPr>
              <a:buFont typeface="+mj-lt"/>
              <a:buAutoNum type="arabicPeriod"/>
            </a:pPr>
            <a:r>
              <a:rPr lang="en-IN" dirty="0" smtClean="0"/>
              <a:t>K Ravi </a:t>
            </a:r>
            <a:r>
              <a:rPr lang="en-IN" dirty="0"/>
              <a:t>Kumar – S180217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Y </a:t>
            </a:r>
            <a:r>
              <a:rPr lang="en-IN" dirty="0" err="1" smtClean="0"/>
              <a:t>Sai</a:t>
            </a:r>
            <a:r>
              <a:rPr lang="en-IN" dirty="0" smtClean="0"/>
              <a:t> </a:t>
            </a:r>
            <a:r>
              <a:rPr lang="en-IN" dirty="0" err="1" smtClean="0"/>
              <a:t>Santhoshi</a:t>
            </a:r>
            <a:r>
              <a:rPr lang="en-IN" dirty="0" smtClean="0"/>
              <a:t> </a:t>
            </a:r>
            <a:r>
              <a:rPr lang="en-IN" dirty="0"/>
              <a:t>– S180066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E </a:t>
            </a:r>
            <a:r>
              <a:rPr lang="en-IN" dirty="0" err="1"/>
              <a:t>Bharath</a:t>
            </a:r>
            <a:r>
              <a:rPr lang="en-IN" dirty="0"/>
              <a:t> – S180367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J </a:t>
            </a:r>
            <a:r>
              <a:rPr lang="en-IN" dirty="0" err="1"/>
              <a:t>Sandhya</a:t>
            </a:r>
            <a:r>
              <a:rPr lang="en-IN" dirty="0"/>
              <a:t> – S180486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S </a:t>
            </a:r>
            <a:r>
              <a:rPr lang="en-IN" dirty="0" err="1"/>
              <a:t>Jagadeep</a:t>
            </a:r>
            <a:r>
              <a:rPr lang="en-IN" dirty="0"/>
              <a:t> </a:t>
            </a:r>
            <a:r>
              <a:rPr lang="en-IN" dirty="0" err="1"/>
              <a:t>Naik</a:t>
            </a:r>
            <a:r>
              <a:rPr lang="en-IN" dirty="0"/>
              <a:t> – S180458</a:t>
            </a:r>
          </a:p>
        </p:txBody>
      </p:sp>
    </p:spTree>
    <p:extLst>
      <p:ext uri="{BB962C8B-B14F-4D97-AF65-F5344CB8AC3E}">
        <p14:creationId xmlns:p14="http://schemas.microsoft.com/office/powerpoint/2010/main" val="31376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25081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u="sng" dirty="0" smtClean="0">
                <a:solidFill>
                  <a:schemeClr val="accent1"/>
                </a:solidFill>
                <a:latin typeface="Forte" panose="03060902040502070203" pitchFamily="66" charset="0"/>
              </a:rPr>
              <a:t>RTL design :</a:t>
            </a:r>
            <a:endParaRPr lang="en-IN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3" y="1270441"/>
            <a:ext cx="11507372" cy="545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4100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 smtClean="0">
                <a:solidFill>
                  <a:schemeClr val="accent1"/>
                </a:solidFill>
                <a:latin typeface="Forte" panose="03060902040502070203" pitchFamily="66" charset="0"/>
              </a:rPr>
              <a:t>Simulation Output</a:t>
            </a:r>
            <a:r>
              <a:rPr lang="en-IN" sz="3600" u="sng" dirty="0" smtClean="0">
                <a:solidFill>
                  <a:schemeClr val="accent1"/>
                </a:solidFill>
                <a:latin typeface="Forte" panose="03060902040502070203" pitchFamily="66" charset="0"/>
              </a:rPr>
              <a:t> :</a:t>
            </a:r>
            <a:endParaRPr lang="en-IN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1270440"/>
            <a:ext cx="11699631" cy="558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2671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u="sng" dirty="0" smtClean="0">
                <a:solidFill>
                  <a:schemeClr val="accent1"/>
                </a:solidFill>
                <a:latin typeface="Forte" panose="03060902040502070203" pitchFamily="66" charset="0"/>
              </a:rPr>
              <a:t>Advantages:</a:t>
            </a:r>
            <a:endParaRPr lang="en-IN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349305" y="1448973"/>
            <a:ext cx="90455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Reduction in normal recurring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It improved public transport services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Reduction in emergency response times and safer travel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Improve traffic guidance and traffic 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Reduce fuel consumption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Less cost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Increase safety by increasing the traffic handling capacity of the intersection using alert sensors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smtClean="0"/>
              <a:t>Time management using input sensors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263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33493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u="sng" dirty="0" smtClean="0">
                <a:solidFill>
                  <a:schemeClr val="accent1"/>
                </a:solidFill>
                <a:latin typeface="Forte" panose="03060902040502070203" pitchFamily="66" charset="0"/>
              </a:rPr>
              <a:t>Disadvantages :</a:t>
            </a:r>
            <a:endParaRPr lang="en-IN" sz="3600" dirty="0"/>
          </a:p>
        </p:txBody>
      </p:sp>
      <p:sp>
        <p:nvSpPr>
          <p:cNvPr id="2" name="Rectangle 1"/>
          <p:cNvSpPr/>
          <p:nvPr/>
        </p:nvSpPr>
        <p:spPr>
          <a:xfrm>
            <a:off x="2592925" y="1795362"/>
            <a:ext cx="778903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Sensors detected short range of area </a:t>
            </a:r>
            <a:r>
              <a:rPr lang="en-IN" sz="2000" dirty="0" smtClean="0"/>
              <a:t>only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They may cause a delay in quick the quick movement of </a:t>
            </a:r>
            <a:r>
              <a:rPr lang="en-US" sz="2000" dirty="0" smtClean="0"/>
              <a:t>traffics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They delay the traffic by stopping the vehicles at the intersection during peak hours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During signals breakdown, there are serious and wide-spread traffic difficulties during peak hours.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53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5237" y="1769422"/>
            <a:ext cx="9433209" cy="5088577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In this project, we introduced sensors based technology for traffic light controller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The Modern ways of Four-Way traffic management improves the traffic condition up to a large extent</a:t>
            </a:r>
            <a:r>
              <a:rPr lang="en-IN" sz="2000" dirty="0" smtClean="0"/>
              <a:t>.</a:t>
            </a:r>
            <a:endParaRPr lang="en-IN" sz="2000" dirty="0"/>
          </a:p>
          <a:p>
            <a:r>
              <a:rPr lang="en-IN" sz="2000" dirty="0"/>
              <a:t>Advanced signalling controllers contribute to the improvement of the urban traffic. </a:t>
            </a:r>
          </a:p>
          <a:p>
            <a:r>
              <a:rPr lang="en-IN" sz="2000" dirty="0"/>
              <a:t>It provides powerful solution to improve existing system with the new smart traffic light controller</a:t>
            </a:r>
            <a:r>
              <a:rPr lang="en-IN" sz="2000" dirty="0" smtClean="0"/>
              <a:t>.</a:t>
            </a:r>
            <a:endParaRPr lang="en-IN" sz="2000" dirty="0"/>
          </a:p>
          <a:p>
            <a:r>
              <a:rPr lang="en-IN" sz="2000" dirty="0"/>
              <a:t>It enables the proposed smart traffic light controller system to realize traffic flow optimization at a single or network junctions</a:t>
            </a:r>
            <a:r>
              <a:rPr lang="en-IN" sz="2000" dirty="0" smtClean="0"/>
              <a:t>.</a:t>
            </a:r>
            <a:endParaRPr lang="en-IN" sz="2000" dirty="0"/>
          </a:p>
          <a:p>
            <a:r>
              <a:rPr lang="en-IN" sz="2000" dirty="0"/>
              <a:t>This system defines more precautions of preventing day to day accidents.</a:t>
            </a:r>
          </a:p>
          <a:p>
            <a:r>
              <a:rPr lang="en-IN" sz="2000" dirty="0"/>
              <a:t>We want to conclude that the smart traffic light controller system is the basic need for today’s busy people or busy world</a:t>
            </a:r>
            <a:r>
              <a:rPr lang="en-IN" sz="2000" dirty="0" smtClean="0"/>
              <a:t>.</a:t>
            </a:r>
            <a:endParaRPr lang="en-IN" sz="2000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2531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u="sng" dirty="0" smtClean="0">
                <a:solidFill>
                  <a:schemeClr val="accent1"/>
                </a:solidFill>
                <a:latin typeface="Forte" panose="03060902040502070203" pitchFamily="66" charset="0"/>
              </a:rPr>
              <a:t>Conclusion: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910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Stephen Brown, Fundamentals of Digital Logic with Verilog </a:t>
            </a:r>
            <a:r>
              <a:rPr lang="en-IN" sz="2000" dirty="0" smtClean="0"/>
              <a:t>Design, Third Edition</a:t>
            </a:r>
          </a:p>
          <a:p>
            <a:endParaRPr lang="en-IN" sz="2000" dirty="0"/>
          </a:p>
          <a:p>
            <a:r>
              <a:rPr lang="en-IN" sz="2000" dirty="0" smtClean="0"/>
              <a:t>Google</a:t>
            </a:r>
          </a:p>
          <a:p>
            <a:endParaRPr lang="en-IN" sz="2000" dirty="0"/>
          </a:p>
          <a:p>
            <a:r>
              <a:rPr lang="en-IN" sz="2000" dirty="0" smtClean="0"/>
              <a:t>YouTube</a:t>
            </a:r>
          </a:p>
          <a:p>
            <a:endParaRPr lang="en-IN" sz="2000" dirty="0" smtClean="0"/>
          </a:p>
          <a:p>
            <a:r>
              <a:rPr lang="en-IN" sz="2000" dirty="0" smtClean="0"/>
              <a:t>LinkedIn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2459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u="sng" dirty="0" smtClean="0">
                <a:solidFill>
                  <a:schemeClr val="accent1"/>
                </a:solidFill>
                <a:latin typeface="Forte" panose="03060902040502070203" pitchFamily="66" charset="0"/>
              </a:rPr>
              <a:t>References :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694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173" y="3118000"/>
            <a:ext cx="6894512" cy="1280890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>
                <a:latin typeface="Matura MT Script Capitals" panose="03020802060602070202" pitchFamily="66" charset="0"/>
              </a:rPr>
              <a:t>Thank you….</a:t>
            </a:r>
            <a:endParaRPr lang="en-IN" sz="5400" dirty="0">
              <a:latin typeface="Matura MT Script Capitals" panose="0302080206060207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6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0" y="646528"/>
            <a:ext cx="8325899" cy="647700"/>
          </a:xfrm>
        </p:spPr>
        <p:txBody>
          <a:bodyPr>
            <a:normAutofit/>
          </a:bodyPr>
          <a:lstStyle/>
          <a:p>
            <a:r>
              <a:rPr lang="en-IN" sz="2800" u="sng" dirty="0" smtClean="0"/>
              <a:t>Contents :</a:t>
            </a:r>
            <a:endParaRPr lang="en-IN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0" y="1294228"/>
            <a:ext cx="8329612" cy="5449472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Objective</a:t>
            </a:r>
          </a:p>
          <a:p>
            <a:r>
              <a:rPr lang="en-IN" sz="2400" b="1" dirty="0" smtClean="0"/>
              <a:t>What’s New</a:t>
            </a:r>
          </a:p>
          <a:p>
            <a:r>
              <a:rPr lang="en-IN" sz="2400" b="1" dirty="0" smtClean="0"/>
              <a:t>Specifications</a:t>
            </a:r>
          </a:p>
          <a:p>
            <a:r>
              <a:rPr lang="en-IN" sz="2400" b="1" dirty="0" smtClean="0"/>
              <a:t>Block diagram</a:t>
            </a:r>
          </a:p>
          <a:p>
            <a:r>
              <a:rPr lang="en-IN" sz="2400" b="1" dirty="0" smtClean="0"/>
              <a:t>State diagram</a:t>
            </a:r>
          </a:p>
          <a:p>
            <a:r>
              <a:rPr lang="en-IN" sz="2400" b="1" dirty="0" smtClean="0"/>
              <a:t>RTL Design</a:t>
            </a:r>
          </a:p>
          <a:p>
            <a:r>
              <a:rPr lang="en-IN" sz="2400" b="1" dirty="0" smtClean="0"/>
              <a:t>Simulation Output</a:t>
            </a:r>
          </a:p>
          <a:p>
            <a:r>
              <a:rPr lang="en-IN" sz="2400" b="1" dirty="0" smtClean="0"/>
              <a:t>Advantages and Disadvantages</a:t>
            </a:r>
          </a:p>
          <a:p>
            <a:r>
              <a:rPr lang="en-IN" sz="2400" b="1" dirty="0" smtClean="0"/>
              <a:t>References</a:t>
            </a:r>
          </a:p>
          <a:p>
            <a:r>
              <a:rPr lang="en-IN" sz="2400" b="1" dirty="0" smtClean="0"/>
              <a:t>Conclusion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89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448" y="333990"/>
            <a:ext cx="8509000" cy="785590"/>
          </a:xfrm>
        </p:spPr>
        <p:txBody>
          <a:bodyPr/>
          <a:lstStyle/>
          <a:p>
            <a:r>
              <a:rPr lang="en-IN" u="sng" dirty="0" smtClean="0">
                <a:solidFill>
                  <a:schemeClr val="accent1"/>
                </a:solidFill>
                <a:latin typeface="Forte" panose="03060902040502070203" pitchFamily="66" charset="0"/>
              </a:rPr>
              <a:t>Objective :</a:t>
            </a:r>
            <a:endParaRPr lang="en-IN" u="sng" dirty="0">
              <a:solidFill>
                <a:schemeClr val="accent1"/>
              </a:solidFill>
              <a:latin typeface="Forte" panose="0306090204050207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859" y="1262130"/>
            <a:ext cx="9723549" cy="4855335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main </a:t>
            </a:r>
            <a:r>
              <a:rPr lang="en-IN" sz="2400" dirty="0" err="1" smtClean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moto</a:t>
            </a:r>
            <a:r>
              <a:rPr lang="en-IN" sz="2400" dirty="0" smtClean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of this project is to</a:t>
            </a:r>
          </a:p>
          <a:p>
            <a:pPr marL="0" indent="0">
              <a:buNone/>
            </a:pPr>
            <a:r>
              <a:rPr lang="en-IN" sz="2400" dirty="0" smtClean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design a Four way Smart Traffic Light Controller by</a:t>
            </a:r>
          </a:p>
          <a:p>
            <a:pPr marL="0" indent="0">
              <a:buNone/>
            </a:pPr>
            <a:r>
              <a:rPr lang="en-IN" sz="2400" dirty="0" smtClean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input sensors and alert sensors using Verilog  	</a:t>
            </a:r>
          </a:p>
          <a:p>
            <a:pPr marL="0" indent="0">
              <a:buNone/>
            </a:pPr>
            <a:endParaRPr lang="en-IN" sz="2400" dirty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(Intersection  of one Highway road and </a:t>
            </a:r>
          </a:p>
          <a:p>
            <a:pPr marL="0" indent="0">
              <a:buNone/>
            </a:pPr>
            <a:r>
              <a:rPr lang="en-IN" sz="2400" dirty="0" smtClean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one Narrow road</a:t>
            </a:r>
            <a:r>
              <a:rPr lang="en-IN" sz="2400" dirty="0" smtClean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).</a:t>
            </a:r>
          </a:p>
          <a:p>
            <a:pPr marL="0" indent="0">
              <a:buNone/>
            </a:pPr>
            <a:endParaRPr lang="en-IN" sz="2400" u="sng" dirty="0" smtClean="0">
              <a:solidFill>
                <a:schemeClr val="accent1"/>
              </a:solidFill>
              <a:latin typeface="Forte" panose="03060902040502070203" pitchFamily="66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1"/>
                </a:solidFill>
                <a:latin typeface="Forte" panose="03060902040502070203" pitchFamily="66" charset="0"/>
              </a:rPr>
              <a:t>      </a:t>
            </a:r>
            <a:r>
              <a:rPr lang="en-IN" sz="2800" u="sng" dirty="0" smtClean="0">
                <a:solidFill>
                  <a:schemeClr val="accent1"/>
                </a:solidFill>
                <a:latin typeface="Forte" panose="03060902040502070203" pitchFamily="66" charset="0"/>
              </a:rPr>
              <a:t>Abstract :</a:t>
            </a:r>
            <a:endParaRPr lang="en-IN" sz="2800" dirty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IN" sz="2400" dirty="0" smtClean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main purpose is to make the existing</a:t>
            </a:r>
          </a:p>
          <a:p>
            <a:pPr marL="0" indent="0">
              <a:buNone/>
            </a:pPr>
            <a:r>
              <a:rPr lang="en-IN" sz="2400" dirty="0" smtClean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Traffic Light System a “SMART ONE” by incorporating </a:t>
            </a:r>
          </a:p>
          <a:p>
            <a:pPr marL="0" indent="0">
              <a:buNone/>
            </a:pPr>
            <a:r>
              <a:rPr lang="en-IN" sz="24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IN" sz="2400" dirty="0" smtClean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the specialised Timers , sensors and alerts to face</a:t>
            </a:r>
          </a:p>
          <a:p>
            <a:pPr marL="0" indent="0">
              <a:buNone/>
            </a:pPr>
            <a:r>
              <a:rPr lang="en-IN" sz="24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IN" sz="2400" dirty="0" smtClean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any situations wisely.</a:t>
            </a:r>
          </a:p>
          <a:p>
            <a:pPr marL="0" indent="0">
              <a:buNone/>
            </a:pPr>
            <a:endParaRPr lang="en-IN" sz="2400" dirty="0" smtClean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Consolas" panose="020B06090202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sz="48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569" y="746558"/>
            <a:ext cx="9933390" cy="3009516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+mn-lt"/>
              </a:rPr>
              <a:t>A Brief Background goes as : </a:t>
            </a:r>
            <a:r>
              <a:rPr lang="en-US" sz="2800" b="1" dirty="0" smtClean="0">
                <a:solidFill>
                  <a:schemeClr val="accent1"/>
                </a:solidFill>
                <a:latin typeface="+mn-lt"/>
              </a:rPr>
              <a:t>A </a:t>
            </a:r>
            <a:r>
              <a:rPr lang="en-US" sz="2800" b="1" dirty="0">
                <a:solidFill>
                  <a:schemeClr val="accent1"/>
                </a:solidFill>
                <a:latin typeface="+mn-lt"/>
              </a:rPr>
              <a:t>traffic signal with light is </a:t>
            </a:r>
            <a:r>
              <a:rPr lang="en-US" sz="2800" b="1" dirty="0" smtClean="0">
                <a:solidFill>
                  <a:schemeClr val="accent1"/>
                </a:solidFill>
                <a:latin typeface="+mn-lt"/>
              </a:rPr>
              <a:t> first </a:t>
            </a:r>
            <a:br>
              <a:rPr lang="en-US" sz="2800" b="1" dirty="0" smtClean="0">
                <a:solidFill>
                  <a:schemeClr val="accent1"/>
                </a:solidFill>
                <a:latin typeface="+mn-lt"/>
              </a:rPr>
            </a:br>
            <a:r>
              <a:rPr lang="en-US" sz="2800" b="1" dirty="0" smtClean="0">
                <a:solidFill>
                  <a:schemeClr val="accent1"/>
                </a:solidFill>
                <a:latin typeface="+mn-lt"/>
              </a:rPr>
              <a:t>placed </a:t>
            </a:r>
            <a:r>
              <a:rPr lang="en-US" sz="2800" b="1" dirty="0">
                <a:solidFill>
                  <a:schemeClr val="accent1"/>
                </a:solidFill>
                <a:latin typeface="+mn-lt"/>
              </a:rPr>
              <a:t>in London  </a:t>
            </a:r>
            <a:r>
              <a:rPr lang="en-US" sz="2800" b="1" dirty="0" smtClean="0">
                <a:solidFill>
                  <a:schemeClr val="accent1"/>
                </a:solidFill>
                <a:latin typeface="+mn-lt"/>
              </a:rPr>
              <a:t>in 1868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and the </a:t>
            </a:r>
            <a:r>
              <a:rPr lang="en-US" sz="2800" dirty="0">
                <a:latin typeface="+mn-lt"/>
              </a:rPr>
              <a:t>purpose of this traffic signal is </a:t>
            </a:r>
            <a:r>
              <a:rPr lang="en-US" sz="2800" dirty="0" smtClean="0">
                <a:latin typeface="+mn-lt"/>
              </a:rPr>
              <a:t> to help  </a:t>
            </a:r>
            <a:r>
              <a:rPr lang="en-US" sz="2800" dirty="0">
                <a:latin typeface="+mn-lt"/>
              </a:rPr>
              <a:t>the traffic police especially at night</a:t>
            </a:r>
            <a:r>
              <a:rPr lang="en-US" sz="2800" dirty="0" smtClean="0">
                <a:latin typeface="+mn-lt"/>
              </a:rPr>
              <a:t>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96085" y="2274838"/>
            <a:ext cx="875010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u="sng" dirty="0"/>
              <a:t>Existing System :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</a:t>
            </a:r>
            <a:endParaRPr lang="en-US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Normally </a:t>
            </a:r>
            <a:r>
              <a:rPr lang="en-US" sz="2200" dirty="0"/>
              <a:t>placed in Junction Places.. </a:t>
            </a:r>
            <a:endParaRPr lang="en-US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Green </a:t>
            </a:r>
            <a:r>
              <a:rPr lang="en-US" sz="2200" dirty="0"/>
              <a:t>,Yellow and Red lights are used to direct the </a:t>
            </a:r>
            <a:r>
              <a:rPr lang="en-US" sz="2200" dirty="0" smtClean="0"/>
              <a:t>people </a:t>
            </a:r>
            <a:r>
              <a:rPr lang="en-US" sz="2200" dirty="0"/>
              <a:t>on roads </a:t>
            </a:r>
            <a:endParaRPr lang="en-US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The </a:t>
            </a:r>
            <a:r>
              <a:rPr lang="en-US" sz="2200" dirty="0"/>
              <a:t>lights are defined for different directives and will be given different  Time intervals to work on… 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388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4851064" cy="1114538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C00000"/>
                </a:solidFill>
                <a:latin typeface="Monotype Corsiva" panose="03010101010201010101" pitchFamily="66" charset="0"/>
              </a:rPr>
              <a:t> What’s  new : </a:t>
            </a:r>
            <a:endParaRPr lang="en-US" sz="6600" dirty="0">
              <a:solidFill>
                <a:srgbClr val="C0000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343" y="2240923"/>
            <a:ext cx="9495508" cy="377332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Timers </a:t>
            </a:r>
            <a:r>
              <a:rPr lang="en-US" dirty="0" smtClean="0"/>
              <a:t>: These are used to control the traffic efficiently …where the Highway Road is given high preference compared to narrow road which includes less no . of vehicles…And This is done through giving more time space (30 sec)for green light to Highway road and less time(10 sec) for narrow road….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Vehicle Sensors</a:t>
            </a:r>
            <a:r>
              <a:rPr lang="en-US" dirty="0" smtClean="0"/>
              <a:t>: Senses the vehicles presence…if not the  sensor will direct to next road sensor…... Thereby saves the time 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Emergency purposes </a:t>
            </a:r>
            <a:r>
              <a:rPr lang="en-US" dirty="0" smtClean="0"/>
              <a:t>: If any  protocols and emergency situations occurs all the traffic lights will go on RED for certain time period…..like Ambulance Entry , Ministers Entry 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Alerts :</a:t>
            </a:r>
            <a:r>
              <a:rPr lang="en-US" dirty="0" smtClean="0"/>
              <a:t> Alert 1 internally connected to dividers .. where if there is any  collisions due to accidents ,it detects directly contacts to nearby Police  Control Room and Hospital .. And Alert 2 detects the collisions between vehicles and perform the same…….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1032" name="Picture 8" descr="Emoji Thinking Stock Illustrations – 2,110 Emoji Thinking Stock  Illustrations, Vectors &amp; Clipart - Dreamsti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06" y="582542"/>
            <a:ext cx="1153438" cy="115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3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2" y="338976"/>
            <a:ext cx="3108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u="sng" dirty="0" smtClean="0">
                <a:solidFill>
                  <a:schemeClr val="accent1"/>
                </a:solidFill>
                <a:latin typeface="Forte" panose="03060902040502070203" pitchFamily="66" charset="0"/>
              </a:rPr>
              <a:t>Specifications :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487574"/>
            <a:ext cx="3798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Rockwell Extra Bold" panose="02060903040505020403" pitchFamily="18" charset="0"/>
              </a:rPr>
              <a:t>Software Used 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Xilinx </a:t>
            </a:r>
            <a:r>
              <a:rPr lang="en-IN" dirty="0" err="1" smtClean="0"/>
              <a:t>Vivado</a:t>
            </a:r>
            <a:r>
              <a:rPr lang="en-IN" dirty="0" smtClean="0"/>
              <a:t> 2018.3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HDL : Verilog language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589212" y="3692436"/>
            <a:ext cx="3798888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Rockwell Extra Bold" panose="02060903040505020403" pitchFamily="18" charset="0"/>
              </a:rPr>
              <a:t>Hardware Requirements :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Microsoft Windows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512 MB 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700" dirty="0" smtClean="0"/>
              <a:t>100 MB of available disk space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Intel Pentium 4 Processor or equivalent</a:t>
            </a:r>
          </a:p>
          <a:p>
            <a:r>
              <a:rPr lang="en-IN" sz="1700" dirty="0" smtClean="0"/>
              <a:t>                          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700" dirty="0" smtClean="0"/>
              <a:t>FPGA Board</a:t>
            </a:r>
          </a:p>
        </p:txBody>
      </p:sp>
      <p:sp>
        <p:nvSpPr>
          <p:cNvPr id="2" name="AutoShape 2" descr="Vivado High-Level Synthes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Vivado High-Level Synthesi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708" y="1281054"/>
            <a:ext cx="1823792" cy="18167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814" y="3857849"/>
            <a:ext cx="1781586" cy="2504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0" y="3857849"/>
            <a:ext cx="3009900" cy="25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1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951" y="392985"/>
            <a:ext cx="8212049" cy="61031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Rockwell Extra Bold" panose="02060903040505020403" pitchFamily="18" charset="0"/>
              </a:rPr>
              <a:t>Learning Outcomes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951" y="1003300"/>
            <a:ext cx="10053548" cy="5277912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Basics of Digital Electronics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Verilog Coding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Different modelling styles in Verilog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/>
              <a:t>Data flow modelling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/>
              <a:t>Structural modelling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/>
              <a:t>Behavioural modelling</a:t>
            </a:r>
            <a:r>
              <a:rPr lang="en-IN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Knowledge on the concept of FSM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Traffic signal controlling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Concept on design and simulation tool in </a:t>
            </a:r>
            <a:r>
              <a:rPr lang="en-IN" dirty="0" err="1"/>
              <a:t>vivado</a:t>
            </a:r>
            <a:r>
              <a:rPr lang="en-IN" dirty="0"/>
              <a:t> software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Solutions providing of real time application problems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Project development skills</a:t>
            </a:r>
          </a:p>
        </p:txBody>
      </p:sp>
    </p:spTree>
    <p:extLst>
      <p:ext uri="{BB962C8B-B14F-4D97-AF65-F5344CB8AC3E}">
        <p14:creationId xmlns:p14="http://schemas.microsoft.com/office/powerpoint/2010/main" val="328712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3387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u="sng" dirty="0" smtClean="0">
                <a:solidFill>
                  <a:schemeClr val="accent1"/>
                </a:solidFill>
                <a:latin typeface="Forte" panose="03060902040502070203" pitchFamily="66" charset="0"/>
              </a:rPr>
              <a:t>Block diagram :</a:t>
            </a:r>
            <a:endParaRPr lang="en-IN" sz="3600" dirty="0"/>
          </a:p>
        </p:txBody>
      </p:sp>
      <p:sp>
        <p:nvSpPr>
          <p:cNvPr id="2" name="Rectangle 1"/>
          <p:cNvSpPr/>
          <p:nvPr/>
        </p:nvSpPr>
        <p:spPr>
          <a:xfrm>
            <a:off x="4937760" y="2236763"/>
            <a:ext cx="2644140" cy="3421087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178105" y="2602523"/>
            <a:ext cx="759655" cy="1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78104" y="2868443"/>
            <a:ext cx="759655" cy="1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78103" y="3120294"/>
            <a:ext cx="759655" cy="1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78103" y="2357706"/>
            <a:ext cx="759655" cy="1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78103" y="3834765"/>
            <a:ext cx="759655" cy="1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78102" y="4100685"/>
            <a:ext cx="759655" cy="1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78101" y="4507667"/>
            <a:ext cx="759655" cy="1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78101" y="5081076"/>
            <a:ext cx="868211" cy="1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78101" y="5463540"/>
            <a:ext cx="759655" cy="1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3581400" y="2357706"/>
            <a:ext cx="343486" cy="762588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Brace 17"/>
          <p:cNvSpPr/>
          <p:nvPr/>
        </p:nvSpPr>
        <p:spPr>
          <a:xfrm>
            <a:off x="3634444" y="3833348"/>
            <a:ext cx="290442" cy="374211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1809750" y="2507273"/>
            <a:ext cx="16764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Sensor inputs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441328" y="3833348"/>
            <a:ext cx="93989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Alerts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41328" y="4357126"/>
            <a:ext cx="153858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emergency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41711" y="4876025"/>
            <a:ext cx="838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clock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24390" y="5313869"/>
            <a:ext cx="7625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reset</a:t>
            </a:r>
            <a:endParaRPr lang="en-IN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581900" y="2372459"/>
            <a:ext cx="759655" cy="1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581900" y="2522348"/>
            <a:ext cx="759655" cy="1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81900" y="2685680"/>
            <a:ext cx="759655" cy="12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581900" y="2835569"/>
            <a:ext cx="759655" cy="12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581900" y="2989690"/>
            <a:ext cx="759655" cy="1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581900" y="3139579"/>
            <a:ext cx="759655" cy="1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581900" y="3302911"/>
            <a:ext cx="759655" cy="12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581900" y="3452800"/>
            <a:ext cx="759655" cy="12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>
            <a:off x="8525022" y="2357706"/>
            <a:ext cx="314178" cy="1107884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9022666" y="2758231"/>
            <a:ext cx="212158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Direction outputs</a:t>
            </a:r>
            <a:endParaRPr lang="en-IN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581899" y="4311699"/>
            <a:ext cx="759655" cy="1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577210" y="4990011"/>
            <a:ext cx="759655" cy="1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577209" y="5390637"/>
            <a:ext cx="759655" cy="1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634633" y="4114753"/>
            <a:ext cx="151901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Time clock</a:t>
            </a:r>
            <a:endParaRPr lang="en-IN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634633" y="4819414"/>
            <a:ext cx="151901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ambulance</a:t>
            </a:r>
            <a:endParaRPr lang="en-IN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634633" y="5245356"/>
            <a:ext cx="113801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police</a:t>
            </a:r>
            <a:endParaRPr lang="en-IN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90975" y="2911648"/>
            <a:ext cx="2207457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Bahnschrift Condensed" panose="020B0502040204020203" pitchFamily="34" charset="0"/>
              </a:rPr>
              <a:t>SMART</a:t>
            </a:r>
          </a:p>
          <a:p>
            <a:pPr algn="ctr"/>
            <a:r>
              <a:rPr lang="en-IN" b="1" dirty="0" smtClean="0">
                <a:latin typeface="Bahnschrift Condensed" panose="020B0502040204020203" pitchFamily="34" charset="0"/>
              </a:rPr>
              <a:t>TRAFFIC LIGHT</a:t>
            </a:r>
          </a:p>
          <a:p>
            <a:pPr algn="ctr"/>
            <a:r>
              <a:rPr lang="en-IN" b="1" dirty="0" smtClean="0">
                <a:latin typeface="Bahnschrift Condensed" panose="020B0502040204020203" pitchFamily="34" charset="0"/>
              </a:rPr>
              <a:t>CONTROLLER</a:t>
            </a:r>
            <a:endParaRPr lang="en-IN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2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2933" y="145782"/>
            <a:ext cx="32191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u="sng" dirty="0" smtClean="0">
                <a:solidFill>
                  <a:schemeClr val="accent1"/>
                </a:solidFill>
                <a:latin typeface="Forte" panose="03060902040502070203" pitchFamily="66" charset="0"/>
              </a:rPr>
              <a:t>State diagram :</a:t>
            </a:r>
            <a:endParaRPr lang="en-IN" sz="3600" dirty="0"/>
          </a:p>
        </p:txBody>
      </p:sp>
      <p:sp>
        <p:nvSpPr>
          <p:cNvPr id="2" name="Oval 1"/>
          <p:cNvSpPr/>
          <p:nvPr/>
        </p:nvSpPr>
        <p:spPr>
          <a:xfrm>
            <a:off x="5771045" y="1688123"/>
            <a:ext cx="1055077" cy="6752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3914112" y="2363372"/>
            <a:ext cx="1055077" cy="6752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727850" y="2288343"/>
            <a:ext cx="1055077" cy="6752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782929" y="3666977"/>
            <a:ext cx="1055077" cy="6752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3147423" y="3666977"/>
            <a:ext cx="1055077" cy="6752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855496" y="4970582"/>
            <a:ext cx="1055077" cy="6752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7727851" y="4970582"/>
            <a:ext cx="1055077" cy="6752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5955323" y="5645831"/>
            <a:ext cx="1055077" cy="6752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>
            <a:stCxn id="6" idx="5"/>
            <a:endCxn id="7" idx="0"/>
          </p:cNvCxnSpPr>
          <p:nvPr/>
        </p:nvCxnSpPr>
        <p:spPr>
          <a:xfrm>
            <a:off x="8628415" y="2864704"/>
            <a:ext cx="682053" cy="80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6"/>
            <a:endCxn id="6" idx="1"/>
          </p:cNvCxnSpPr>
          <p:nvPr/>
        </p:nvCxnSpPr>
        <p:spPr>
          <a:xfrm>
            <a:off x="6826122" y="2025748"/>
            <a:ext cx="1056240" cy="36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10" idx="7"/>
          </p:cNvCxnSpPr>
          <p:nvPr/>
        </p:nvCxnSpPr>
        <p:spPr>
          <a:xfrm flipH="1">
            <a:off x="8628416" y="4342226"/>
            <a:ext cx="682052" cy="72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1" idx="6"/>
          </p:cNvCxnSpPr>
          <p:nvPr/>
        </p:nvCxnSpPr>
        <p:spPr>
          <a:xfrm flipH="1">
            <a:off x="7010400" y="5546943"/>
            <a:ext cx="871963" cy="43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9" idx="5"/>
          </p:cNvCxnSpPr>
          <p:nvPr/>
        </p:nvCxnSpPr>
        <p:spPr>
          <a:xfrm flipH="1" flipV="1">
            <a:off x="4756061" y="5546943"/>
            <a:ext cx="1199262" cy="43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1"/>
            <a:endCxn id="8" idx="4"/>
          </p:cNvCxnSpPr>
          <p:nvPr/>
        </p:nvCxnSpPr>
        <p:spPr>
          <a:xfrm flipH="1" flipV="1">
            <a:off x="3674962" y="4342226"/>
            <a:ext cx="335046" cy="72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  <a:endCxn id="5" idx="3"/>
          </p:cNvCxnSpPr>
          <p:nvPr/>
        </p:nvCxnSpPr>
        <p:spPr>
          <a:xfrm flipV="1">
            <a:off x="3674962" y="2939733"/>
            <a:ext cx="393662" cy="72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7"/>
            <a:endCxn id="2" idx="2"/>
          </p:cNvCxnSpPr>
          <p:nvPr/>
        </p:nvCxnSpPr>
        <p:spPr>
          <a:xfrm flipV="1">
            <a:off x="4814677" y="2025748"/>
            <a:ext cx="956368" cy="43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05378" y="1814732"/>
            <a:ext cx="4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S0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8030305" y="2443502"/>
            <a:ext cx="4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S1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4216567" y="2516330"/>
            <a:ext cx="4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S7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3449878" y="3809854"/>
            <a:ext cx="4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S6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4157951" y="5137949"/>
            <a:ext cx="4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S5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9085384" y="3821721"/>
            <a:ext cx="4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S2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8030305" y="5123540"/>
            <a:ext cx="4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S3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6257778" y="5798789"/>
            <a:ext cx="4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S4</a:t>
            </a:r>
            <a:endParaRPr lang="en-IN" dirty="0"/>
          </a:p>
        </p:txBody>
      </p:sp>
      <p:cxnSp>
        <p:nvCxnSpPr>
          <p:cNvPr id="43" name="Curved Connector 42"/>
          <p:cNvCxnSpPr/>
          <p:nvPr/>
        </p:nvCxnSpPr>
        <p:spPr>
          <a:xfrm rot="16200000" flipH="1">
            <a:off x="7157644" y="1279108"/>
            <a:ext cx="1978854" cy="3011884"/>
          </a:xfrm>
          <a:prstGeom prst="curvedConnector3">
            <a:avLst>
              <a:gd name="adj1" fmla="val -471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1" idx="5"/>
          </p:cNvCxnSpPr>
          <p:nvPr/>
        </p:nvCxnSpPr>
        <p:spPr>
          <a:xfrm rot="5400000">
            <a:off x="7280264" y="3818962"/>
            <a:ext cx="1978854" cy="2827606"/>
          </a:xfrm>
          <a:prstGeom prst="curvedConnector3">
            <a:avLst>
              <a:gd name="adj1" fmla="val 121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 flipH="1">
            <a:off x="3730759" y="3853755"/>
            <a:ext cx="1978854" cy="2807900"/>
          </a:xfrm>
          <a:prstGeom prst="curvedConnector3">
            <a:avLst>
              <a:gd name="adj1" fmla="val -25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3571441" y="1520483"/>
            <a:ext cx="1978854" cy="2623622"/>
          </a:xfrm>
          <a:prstGeom prst="curvedConnector3">
            <a:avLst>
              <a:gd name="adj1" fmla="val 144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151993" y="690277"/>
            <a:ext cx="18922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err="1" smtClean="0"/>
              <a:t>sensor_north</a:t>
            </a:r>
            <a:r>
              <a:rPr lang="en-IN" sz="1400" dirty="0" smtClean="0"/>
              <a:t>=0</a:t>
            </a:r>
            <a:endParaRPr lang="en-IN" sz="1400" dirty="0"/>
          </a:p>
        </p:txBody>
      </p:sp>
      <p:cxnSp>
        <p:nvCxnSpPr>
          <p:cNvPr id="69" name="Curved Connector 68"/>
          <p:cNvCxnSpPr>
            <a:stCxn id="2" idx="1"/>
            <a:endCxn id="2" idx="7"/>
          </p:cNvCxnSpPr>
          <p:nvPr/>
        </p:nvCxnSpPr>
        <p:spPr>
          <a:xfrm rot="5400000" flipH="1" flipV="1">
            <a:off x="6298583" y="1413985"/>
            <a:ext cx="12700" cy="746053"/>
          </a:xfrm>
          <a:prstGeom prst="curvedConnector3">
            <a:avLst>
              <a:gd name="adj1" fmla="val 490479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6" idx="0"/>
            <a:endCxn id="6" idx="6"/>
          </p:cNvCxnSpPr>
          <p:nvPr/>
        </p:nvCxnSpPr>
        <p:spPr>
          <a:xfrm rot="16200000" flipH="1">
            <a:off x="8350345" y="2193386"/>
            <a:ext cx="337625" cy="527538"/>
          </a:xfrm>
          <a:prstGeom prst="curvedConnector4">
            <a:avLst>
              <a:gd name="adj1" fmla="val -67708"/>
              <a:gd name="adj2" fmla="val 143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7" idx="7"/>
            <a:endCxn id="7" idx="5"/>
          </p:cNvCxnSpPr>
          <p:nvPr/>
        </p:nvCxnSpPr>
        <p:spPr>
          <a:xfrm rot="16200000" flipH="1">
            <a:off x="9444757" y="4004601"/>
            <a:ext cx="477473" cy="12700"/>
          </a:xfrm>
          <a:prstGeom prst="curvedConnector5">
            <a:avLst>
              <a:gd name="adj1" fmla="val -47877"/>
              <a:gd name="adj2" fmla="val 6121835"/>
              <a:gd name="adj3" fmla="val 1478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0" idx="6"/>
            <a:endCxn id="10" idx="4"/>
          </p:cNvCxnSpPr>
          <p:nvPr/>
        </p:nvCxnSpPr>
        <p:spPr>
          <a:xfrm flipH="1">
            <a:off x="8255390" y="5308207"/>
            <a:ext cx="527538" cy="337624"/>
          </a:xfrm>
          <a:prstGeom prst="curvedConnector4">
            <a:avLst>
              <a:gd name="adj1" fmla="val -43333"/>
              <a:gd name="adj2" fmla="val 167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11" idx="5"/>
            <a:endCxn id="11" idx="3"/>
          </p:cNvCxnSpPr>
          <p:nvPr/>
        </p:nvCxnSpPr>
        <p:spPr>
          <a:xfrm rot="5400000">
            <a:off x="6482862" y="5849166"/>
            <a:ext cx="12700" cy="746053"/>
          </a:xfrm>
          <a:prstGeom prst="curvedConnector3">
            <a:avLst>
              <a:gd name="adj1" fmla="val 2578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9" idx="4"/>
            <a:endCxn id="9" idx="2"/>
          </p:cNvCxnSpPr>
          <p:nvPr/>
        </p:nvCxnSpPr>
        <p:spPr>
          <a:xfrm rot="5400000" flipH="1">
            <a:off x="3950454" y="5213250"/>
            <a:ext cx="337624" cy="527539"/>
          </a:xfrm>
          <a:prstGeom prst="curvedConnector4">
            <a:avLst>
              <a:gd name="adj1" fmla="val -67708"/>
              <a:gd name="adj2" fmla="val 143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8" idx="3"/>
            <a:endCxn id="8" idx="1"/>
          </p:cNvCxnSpPr>
          <p:nvPr/>
        </p:nvCxnSpPr>
        <p:spPr>
          <a:xfrm rot="5400000" flipH="1">
            <a:off x="3063198" y="4004602"/>
            <a:ext cx="477473" cy="12700"/>
          </a:xfrm>
          <a:prstGeom prst="curvedConnector5">
            <a:avLst>
              <a:gd name="adj1" fmla="val -47877"/>
              <a:gd name="adj2" fmla="val 6786433"/>
              <a:gd name="adj3" fmla="val 1478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5" idx="2"/>
            <a:endCxn id="5" idx="0"/>
          </p:cNvCxnSpPr>
          <p:nvPr/>
        </p:nvCxnSpPr>
        <p:spPr>
          <a:xfrm rot="10800000" flipH="1">
            <a:off x="3914111" y="2363373"/>
            <a:ext cx="527539" cy="337625"/>
          </a:xfrm>
          <a:prstGeom prst="curvedConnector4">
            <a:avLst>
              <a:gd name="adj1" fmla="val -43333"/>
              <a:gd name="adj2" fmla="val 167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8885293" y="5963859"/>
            <a:ext cx="18922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err="1" smtClean="0"/>
              <a:t>sensor_east</a:t>
            </a:r>
            <a:r>
              <a:rPr lang="en-IN" sz="1400" dirty="0" smtClean="0"/>
              <a:t>=0</a:t>
            </a:r>
            <a:endParaRPr lang="en-IN" sz="1400" dirty="0"/>
          </a:p>
        </p:txBody>
      </p:sp>
      <p:sp>
        <p:nvSpPr>
          <p:cNvPr id="94" name="Rectangle 93"/>
          <p:cNvSpPr/>
          <p:nvPr/>
        </p:nvSpPr>
        <p:spPr>
          <a:xfrm>
            <a:off x="2263316" y="6228646"/>
            <a:ext cx="18922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err="1" smtClean="0"/>
              <a:t>sensor_south</a:t>
            </a:r>
            <a:r>
              <a:rPr lang="en-IN" sz="1400" dirty="0" smtClean="0"/>
              <a:t>=0</a:t>
            </a:r>
            <a:endParaRPr lang="en-IN" sz="1400" dirty="0"/>
          </a:p>
        </p:txBody>
      </p:sp>
      <p:sp>
        <p:nvSpPr>
          <p:cNvPr id="95" name="Rectangle 94"/>
          <p:cNvSpPr/>
          <p:nvPr/>
        </p:nvSpPr>
        <p:spPr>
          <a:xfrm>
            <a:off x="2205873" y="1102713"/>
            <a:ext cx="18922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err="1" smtClean="0"/>
              <a:t>sensor_west</a:t>
            </a:r>
            <a:r>
              <a:rPr lang="en-IN" sz="1400" dirty="0" smtClean="0"/>
              <a:t>=0</a:t>
            </a:r>
            <a:endParaRPr lang="en-IN" sz="1400" dirty="0"/>
          </a:p>
        </p:txBody>
      </p:sp>
      <p:sp>
        <p:nvSpPr>
          <p:cNvPr id="96" name="Rectangle 95"/>
          <p:cNvSpPr/>
          <p:nvPr/>
        </p:nvSpPr>
        <p:spPr>
          <a:xfrm>
            <a:off x="6096000" y="806181"/>
            <a:ext cx="683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NG=1</a:t>
            </a:r>
            <a:endParaRPr lang="en-IN" sz="1400" dirty="0"/>
          </a:p>
        </p:txBody>
      </p:sp>
      <p:sp>
        <p:nvSpPr>
          <p:cNvPr id="97" name="Rectangle 96"/>
          <p:cNvSpPr/>
          <p:nvPr/>
        </p:nvSpPr>
        <p:spPr>
          <a:xfrm>
            <a:off x="7043326" y="1845509"/>
            <a:ext cx="683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NG=0</a:t>
            </a:r>
            <a:endParaRPr lang="en-IN" sz="1400" dirty="0"/>
          </a:p>
        </p:txBody>
      </p:sp>
      <p:sp>
        <p:nvSpPr>
          <p:cNvPr id="98" name="Rectangle 97"/>
          <p:cNvSpPr/>
          <p:nvPr/>
        </p:nvSpPr>
        <p:spPr>
          <a:xfrm>
            <a:off x="8414938" y="1704389"/>
            <a:ext cx="631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NY=1</a:t>
            </a:r>
            <a:endParaRPr lang="en-IN" sz="1400" dirty="0"/>
          </a:p>
        </p:txBody>
      </p:sp>
      <p:sp>
        <p:nvSpPr>
          <p:cNvPr id="99" name="Rectangle 98"/>
          <p:cNvSpPr/>
          <p:nvPr/>
        </p:nvSpPr>
        <p:spPr>
          <a:xfrm>
            <a:off x="8835937" y="2906555"/>
            <a:ext cx="631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NY=0</a:t>
            </a:r>
            <a:endParaRPr lang="en-IN" sz="1400" dirty="0"/>
          </a:p>
        </p:txBody>
      </p:sp>
      <p:sp>
        <p:nvSpPr>
          <p:cNvPr id="100" name="Rectangle 99"/>
          <p:cNvSpPr/>
          <p:nvPr/>
        </p:nvSpPr>
        <p:spPr>
          <a:xfrm>
            <a:off x="10568562" y="3894402"/>
            <a:ext cx="646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E</a:t>
            </a:r>
            <a:r>
              <a:rPr lang="en-IN" sz="1400" dirty="0" smtClean="0"/>
              <a:t>G=1</a:t>
            </a:r>
            <a:endParaRPr lang="en-IN" sz="1400" dirty="0"/>
          </a:p>
        </p:txBody>
      </p:sp>
      <p:sp>
        <p:nvSpPr>
          <p:cNvPr id="101" name="Rectangle 100"/>
          <p:cNvSpPr/>
          <p:nvPr/>
        </p:nvSpPr>
        <p:spPr>
          <a:xfrm>
            <a:off x="8930872" y="4689669"/>
            <a:ext cx="646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EG=0</a:t>
            </a:r>
            <a:endParaRPr lang="en-IN" sz="1400" dirty="0"/>
          </a:p>
        </p:txBody>
      </p:sp>
      <p:sp>
        <p:nvSpPr>
          <p:cNvPr id="102" name="Rectangle 101"/>
          <p:cNvSpPr/>
          <p:nvPr/>
        </p:nvSpPr>
        <p:spPr>
          <a:xfrm>
            <a:off x="8060221" y="5884568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EY=1</a:t>
            </a:r>
            <a:endParaRPr lang="en-IN" sz="1400" dirty="0"/>
          </a:p>
        </p:txBody>
      </p:sp>
      <p:sp>
        <p:nvSpPr>
          <p:cNvPr id="103" name="Rectangle 102"/>
          <p:cNvSpPr/>
          <p:nvPr/>
        </p:nvSpPr>
        <p:spPr>
          <a:xfrm>
            <a:off x="6161912" y="6547549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SG=1</a:t>
            </a:r>
            <a:endParaRPr lang="en-IN" sz="1400" dirty="0"/>
          </a:p>
        </p:txBody>
      </p:sp>
      <p:sp>
        <p:nvSpPr>
          <p:cNvPr id="104" name="Rectangle 103"/>
          <p:cNvSpPr/>
          <p:nvPr/>
        </p:nvSpPr>
        <p:spPr>
          <a:xfrm>
            <a:off x="4940484" y="5853992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SG=0</a:t>
            </a:r>
            <a:endParaRPr lang="en-IN" sz="1400" dirty="0"/>
          </a:p>
        </p:txBody>
      </p:sp>
      <p:sp>
        <p:nvSpPr>
          <p:cNvPr id="105" name="Rectangle 104"/>
          <p:cNvSpPr/>
          <p:nvPr/>
        </p:nvSpPr>
        <p:spPr>
          <a:xfrm>
            <a:off x="4010008" y="5851479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SY=1</a:t>
            </a:r>
            <a:endParaRPr lang="en-IN" sz="1400" dirty="0"/>
          </a:p>
        </p:txBody>
      </p:sp>
      <p:sp>
        <p:nvSpPr>
          <p:cNvPr id="106" name="Rectangle 105"/>
          <p:cNvSpPr/>
          <p:nvPr/>
        </p:nvSpPr>
        <p:spPr>
          <a:xfrm>
            <a:off x="3826246" y="4471943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SY=0</a:t>
            </a:r>
            <a:endParaRPr lang="en-IN" sz="1400" dirty="0"/>
          </a:p>
        </p:txBody>
      </p:sp>
      <p:sp>
        <p:nvSpPr>
          <p:cNvPr id="107" name="Rectangle 106"/>
          <p:cNvSpPr/>
          <p:nvPr/>
        </p:nvSpPr>
        <p:spPr>
          <a:xfrm>
            <a:off x="1781584" y="389440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W</a:t>
            </a:r>
            <a:r>
              <a:rPr lang="en-IN" sz="1400" dirty="0" smtClean="0"/>
              <a:t>G=1</a:t>
            </a:r>
            <a:endParaRPr lang="en-IN" sz="1400" dirty="0"/>
          </a:p>
        </p:txBody>
      </p:sp>
      <p:sp>
        <p:nvSpPr>
          <p:cNvPr id="109" name="Rectangle 108"/>
          <p:cNvSpPr/>
          <p:nvPr/>
        </p:nvSpPr>
        <p:spPr>
          <a:xfrm>
            <a:off x="3842485" y="182433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WY=1</a:t>
            </a:r>
            <a:endParaRPr lang="en-IN" sz="1400" dirty="0"/>
          </a:p>
        </p:txBody>
      </p:sp>
      <p:sp>
        <p:nvSpPr>
          <p:cNvPr id="110" name="Rectangle 109"/>
          <p:cNvSpPr/>
          <p:nvPr/>
        </p:nvSpPr>
        <p:spPr>
          <a:xfrm>
            <a:off x="3261969" y="301797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WG=0</a:t>
            </a:r>
            <a:endParaRPr lang="en-IN" sz="1400" dirty="0"/>
          </a:p>
        </p:txBody>
      </p:sp>
      <p:sp>
        <p:nvSpPr>
          <p:cNvPr id="111" name="Rectangle 110"/>
          <p:cNvSpPr/>
          <p:nvPr/>
        </p:nvSpPr>
        <p:spPr>
          <a:xfrm>
            <a:off x="4821921" y="1892441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WY=0</a:t>
            </a:r>
            <a:endParaRPr lang="en-IN" sz="1400" dirty="0"/>
          </a:p>
        </p:txBody>
      </p:sp>
      <p:sp>
        <p:nvSpPr>
          <p:cNvPr id="112" name="Rectangle 111"/>
          <p:cNvSpPr/>
          <p:nvPr/>
        </p:nvSpPr>
        <p:spPr>
          <a:xfrm>
            <a:off x="7237971" y="5798789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EY=0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580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564</TotalTime>
  <Words>640</Words>
  <Application>Microsoft Office PowerPoint</Application>
  <PresentationFormat>Widescreen</PresentationFormat>
  <Paragraphs>171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Algerian</vt:lpstr>
      <vt:lpstr>Arial</vt:lpstr>
      <vt:lpstr>Bahnschrift Condensed</vt:lpstr>
      <vt:lpstr>Bahnschrift SemiBold SemiConden</vt:lpstr>
      <vt:lpstr>Bodoni MT Condensed</vt:lpstr>
      <vt:lpstr>Century Gothic</vt:lpstr>
      <vt:lpstr>Consolas</vt:lpstr>
      <vt:lpstr>Forte</vt:lpstr>
      <vt:lpstr>Matura MT Script Capitals</vt:lpstr>
      <vt:lpstr>Microsoft Sans Serif</vt:lpstr>
      <vt:lpstr>Monotype Corsiva</vt:lpstr>
      <vt:lpstr>Rockwell Extra Bold</vt:lpstr>
      <vt:lpstr>Wingdings</vt:lpstr>
      <vt:lpstr>Wingdings 3</vt:lpstr>
      <vt:lpstr>Wisp</vt:lpstr>
      <vt:lpstr>Rajiv Gandhi University of Knowledge of Technologies, Srikakulam</vt:lpstr>
      <vt:lpstr>Contents :</vt:lpstr>
      <vt:lpstr>Objective :</vt:lpstr>
      <vt:lpstr>A Brief Background goes as : A traffic signal with light is  first  placed in London  in 1868 and the purpose of this traffic signal is  to help  the traffic police especially at night.    </vt:lpstr>
      <vt:lpstr> What’s  new : </vt:lpstr>
      <vt:lpstr>Specifications :</vt:lpstr>
      <vt:lpstr>Learning Outcomes :</vt:lpstr>
      <vt:lpstr>Block diagram :</vt:lpstr>
      <vt:lpstr>State diagram :</vt:lpstr>
      <vt:lpstr>RTL design :</vt:lpstr>
      <vt:lpstr>Simulation Output :</vt:lpstr>
      <vt:lpstr>Advantages:</vt:lpstr>
      <vt:lpstr>Disadvantages :</vt:lpstr>
      <vt:lpstr>Conclusion:</vt:lpstr>
      <vt:lpstr>References :</vt:lpstr>
      <vt:lpstr>Thank you….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Rajiv Gandhi University of Knowledge of Technologies Srikakulam</dc:title>
  <dc:creator>RAVI KUMAR KORADA</dc:creator>
  <cp:lastModifiedBy>BHARAT</cp:lastModifiedBy>
  <cp:revision>46</cp:revision>
  <dcterms:created xsi:type="dcterms:W3CDTF">2023-02-12T05:43:31Z</dcterms:created>
  <dcterms:modified xsi:type="dcterms:W3CDTF">2023-02-15T06:38:05Z</dcterms:modified>
</cp:coreProperties>
</file>