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9" r:id="rId2"/>
    <p:sldId id="298" r:id="rId3"/>
    <p:sldId id="257" r:id="rId4"/>
    <p:sldId id="258" r:id="rId5"/>
    <p:sldId id="276" r:id="rId6"/>
    <p:sldId id="259" r:id="rId7"/>
    <p:sldId id="260" r:id="rId8"/>
    <p:sldId id="261" r:id="rId9"/>
    <p:sldId id="289" r:id="rId10"/>
    <p:sldId id="290" r:id="rId11"/>
    <p:sldId id="262" r:id="rId12"/>
    <p:sldId id="263" r:id="rId13"/>
    <p:sldId id="285" r:id="rId14"/>
    <p:sldId id="286" r:id="rId15"/>
    <p:sldId id="287" r:id="rId16"/>
    <p:sldId id="288" r:id="rId17"/>
    <p:sldId id="294" r:id="rId18"/>
    <p:sldId id="295" r:id="rId19"/>
    <p:sldId id="297" r:id="rId20"/>
    <p:sldId id="283" r:id="rId21"/>
    <p:sldId id="268" r:id="rId22"/>
    <p:sldId id="265" r:id="rId23"/>
    <p:sldId id="28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3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1336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17/01/2025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17/01/2025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17/01/2025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17/01/2025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17/01/2025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17/01/2025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ieeexplore.ieee.org/document/9348765" TargetMode="External"/><Relationship Id="rId2" Type="http://schemas.openxmlformats.org/officeDocument/2006/relationships/hyperlink" Target="https://journals.lww.com/healthcaremanagement/Fulltext/2024/05000/Managing_Healthcare_Resources_Effectively_During.10.aspx"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1386505619310312" TargetMode="External"/><Relationship Id="rId5" Type="http://schemas.openxmlformats.org/officeDocument/2006/relationships/hyperlink" Target="https://www.journalofhealthcaremanagement.org/article/7568998" TargetMode="External"/><Relationship Id="rId4" Type="http://schemas.openxmlformats.org/officeDocument/2006/relationships/hyperlink" Target="https://www.igi-global.com/article/improving-hospital-efficiency/21058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000" dirty="0"/>
              <a:t>PREDICTIVE ANALYSIS ON MEDICINES &amp; DOCTORS AVAILABILITY IN GOVERNMENT HOSPITALS</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Number:CSE-G142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Shweta Singh</a:t>
            </a:r>
          </a:p>
          <a:p>
            <a:pPr>
              <a:spcBef>
                <a:spcPts val="340"/>
              </a:spcBef>
              <a:buClr>
                <a:srgbClr val="17365D"/>
              </a:buClr>
              <a:buSzPts val="1700"/>
            </a:pPr>
            <a:r>
              <a:rPr lang="en-GB" sz="1700" b="1" dirty="0">
                <a:solidFill>
                  <a:srgbClr val="17365D"/>
                </a:solidFill>
                <a:latin typeface="Cambria" panose="02040503050406030204" pitchFamily="18" charset="0"/>
                <a:ea typeface="Cambria" panose="02040503050406030204" pitchFamily="18" charset="0"/>
                <a:cs typeface="Verdana"/>
                <a:sym typeface="Verdana"/>
              </a:rPr>
              <a:t>Assistant Professor</a:t>
            </a:r>
            <a:endParaRPr sz="1700"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p:cNvGraphicFramePr>
            <a:graphicFrameLocks noGrp="1"/>
          </p:cNvGraphicFramePr>
          <p:nvPr>
            <p:extLst>
              <p:ext uri="{D42A27DB-BD31-4B8C-83A1-F6EECF244321}">
                <p14:modId xmlns:p14="http://schemas.microsoft.com/office/powerpoint/2010/main" val="472943909"/>
              </p:ext>
            </p:extLst>
          </p:nvPr>
        </p:nvGraphicFramePr>
        <p:xfrm>
          <a:off x="612320" y="3167742"/>
          <a:ext cx="4663066" cy="1371600"/>
        </p:xfrm>
        <a:graphic>
          <a:graphicData uri="http://schemas.openxmlformats.org/drawingml/2006/table">
            <a:tbl>
              <a:tblPr firstRow="1" bandRow="1"/>
              <a:tblGrid>
                <a:gridCol w="2331533">
                  <a:extLst>
                    <a:ext uri="{9D8B030D-6E8A-4147-A177-3AD203B41FA5}">
                      <a16:colId xmlns:a16="http://schemas.microsoft.com/office/drawing/2014/main" val="2295368169"/>
                    </a:ext>
                  </a:extLst>
                </a:gridCol>
                <a:gridCol w="2331533">
                  <a:extLst>
                    <a:ext uri="{9D8B030D-6E8A-4147-A177-3AD203B41FA5}">
                      <a16:colId xmlns:a16="http://schemas.microsoft.com/office/drawing/2014/main" val="3968494358"/>
                    </a:ext>
                  </a:extLst>
                </a:gridCol>
              </a:tblGrid>
              <a:tr h="332166">
                <a:tc>
                  <a:txBody>
                    <a:bodyPr/>
                    <a:lstStyle/>
                    <a:p>
                      <a:pPr algn="ctr"/>
                      <a:r>
                        <a:rPr lang="en-GB" dirty="0"/>
                        <a:t>20211CSE0363</a:t>
                      </a:r>
                      <a:endParaRPr lang="en-IN" dirty="0"/>
                    </a:p>
                  </a:txBody>
                  <a:tcPr/>
                </a:tc>
                <a:tc>
                  <a:txBody>
                    <a:bodyPr/>
                    <a:lstStyle/>
                    <a:p>
                      <a:pPr algn="ctr"/>
                      <a:r>
                        <a:rPr lang="en-GB" dirty="0"/>
                        <a:t>MADHU KUMAR</a:t>
                      </a:r>
                      <a:r>
                        <a:rPr lang="en-GB" baseline="0" dirty="0"/>
                        <a:t> V</a:t>
                      </a:r>
                      <a:endParaRPr lang="en-IN" dirty="0"/>
                    </a:p>
                  </a:txBody>
                  <a:tcPr/>
                </a:tc>
                <a:extLst>
                  <a:ext uri="{0D108BD9-81ED-4DB2-BD59-A6C34878D82A}">
                    <a16:rowId xmlns:a16="http://schemas.microsoft.com/office/drawing/2014/main" val="2858364822"/>
                  </a:ext>
                </a:extLst>
              </a:tr>
              <a:tr h="560173">
                <a:tc>
                  <a:txBody>
                    <a:bodyPr/>
                    <a:lstStyle/>
                    <a:p>
                      <a:pPr algn="ctr"/>
                      <a:r>
                        <a:rPr lang="en-GB" dirty="0"/>
                        <a:t>20211CSE0374</a:t>
                      </a:r>
                      <a:endParaRPr lang="en-IN" dirty="0"/>
                    </a:p>
                  </a:txBody>
                  <a:tcPr/>
                </a:tc>
                <a:tc>
                  <a:txBody>
                    <a:bodyPr/>
                    <a:lstStyle/>
                    <a:p>
                      <a:pPr algn="ctr"/>
                      <a:r>
                        <a:rPr lang="en-GB" dirty="0"/>
                        <a:t>RAVI</a:t>
                      </a:r>
                      <a:r>
                        <a:rPr lang="en-GB" baseline="0" dirty="0"/>
                        <a:t> SHIVAJI MAHIPATI</a:t>
                      </a:r>
                      <a:endParaRPr lang="en-IN" dirty="0"/>
                    </a:p>
                  </a:txBody>
                  <a:tcPr/>
                </a:tc>
                <a:extLst>
                  <a:ext uri="{0D108BD9-81ED-4DB2-BD59-A6C34878D82A}">
                    <a16:rowId xmlns:a16="http://schemas.microsoft.com/office/drawing/2014/main" val="422798928"/>
                  </a:ext>
                </a:extLst>
              </a:tr>
              <a:tr h="332166">
                <a:tc>
                  <a:txBody>
                    <a:bodyPr/>
                    <a:lstStyle/>
                    <a:p>
                      <a:pPr algn="ctr"/>
                      <a:r>
                        <a:rPr lang="en-GB" dirty="0"/>
                        <a:t>20211CSE0385</a:t>
                      </a:r>
                      <a:endParaRPr lang="en-IN" dirty="0"/>
                    </a:p>
                  </a:txBody>
                  <a:tcPr/>
                </a:tc>
                <a:tc>
                  <a:txBody>
                    <a:bodyPr/>
                    <a:lstStyle/>
                    <a:p>
                      <a:pPr algn="ctr"/>
                      <a:r>
                        <a:rPr lang="en-GB" dirty="0"/>
                        <a:t>TARUN GS</a:t>
                      </a:r>
                      <a:endParaRPr lang="en-IN" dirty="0"/>
                    </a:p>
                  </a:txBody>
                  <a:tcPr/>
                </a:tc>
                <a:extLst>
                  <a:ext uri="{0D108BD9-81ED-4DB2-BD59-A6C34878D82A}">
                    <a16:rowId xmlns:a16="http://schemas.microsoft.com/office/drawing/2014/main" val="2488385112"/>
                  </a:ext>
                </a:extLst>
              </a:tr>
            </a:tbl>
          </a:graphicData>
        </a:graphic>
      </p:graphicFrame>
    </p:spTree>
    <p:extLst>
      <p:ext uri="{BB962C8B-B14F-4D97-AF65-F5344CB8AC3E}">
        <p14:creationId xmlns:p14="http://schemas.microsoft.com/office/powerpoint/2010/main" val="3108109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12347-50AA-CD6B-7A6A-7D73B62143AE}"/>
              </a:ext>
            </a:extLst>
          </p:cNvPr>
          <p:cNvSpPr>
            <a:spLocks noGrp="1"/>
          </p:cNvSpPr>
          <p:nvPr>
            <p:ph type="title"/>
          </p:nvPr>
        </p:nvSpPr>
        <p:spPr>
          <a:xfrm>
            <a:off x="812800" y="274640"/>
            <a:ext cx="10668000" cy="487362"/>
          </a:xfrm>
        </p:spPr>
        <p:txBody>
          <a:bodyPr/>
          <a:lstStyle/>
          <a:p>
            <a:r>
              <a:rPr lang="en-US" dirty="0"/>
              <a:t>Software components</a:t>
            </a:r>
            <a:endParaRPr lang="en-IN" dirty="0"/>
          </a:p>
        </p:txBody>
      </p:sp>
      <p:sp>
        <p:nvSpPr>
          <p:cNvPr id="3" name="Content Placeholder 2">
            <a:extLst>
              <a:ext uri="{FF2B5EF4-FFF2-40B4-BE49-F238E27FC236}">
                <a16:creationId xmlns:a16="http://schemas.microsoft.com/office/drawing/2014/main" id="{92882DA5-F1B6-0EE6-8D5C-09EFD9590BEB}"/>
              </a:ext>
            </a:extLst>
          </p:cNvPr>
          <p:cNvSpPr>
            <a:spLocks noGrp="1"/>
          </p:cNvSpPr>
          <p:nvPr>
            <p:ph idx="1"/>
          </p:nvPr>
        </p:nvSpPr>
        <p:spPr/>
        <p:txBody>
          <a:bodyPr/>
          <a:lstStyle/>
          <a:p>
            <a:pPr marL="0" indent="0">
              <a:buNone/>
            </a:pPr>
            <a:r>
              <a:rPr lang="en-IN" dirty="0"/>
              <a:t>a) FRONT-END PART:     CSS(Cascading Style Sheets)                                           </a:t>
            </a:r>
          </a:p>
          <a:p>
            <a:pPr marL="0" indent="0">
              <a:buNone/>
            </a:pPr>
            <a:r>
              <a:rPr lang="en-IN" dirty="0"/>
              <a:t>                                   JSX(JavaScript XML) </a:t>
            </a:r>
          </a:p>
          <a:p>
            <a:pPr marL="0" indent="0">
              <a:buNone/>
            </a:pPr>
            <a:endParaRPr lang="en-IN" dirty="0"/>
          </a:p>
          <a:p>
            <a:pPr marL="0" indent="0">
              <a:buNone/>
            </a:pPr>
            <a:r>
              <a:rPr lang="en-IN" dirty="0"/>
              <a:t>b) BACK-END PART:       JAVA SCRIPT                                  </a:t>
            </a:r>
          </a:p>
          <a:p>
            <a:pPr marL="0" indent="0">
              <a:buNone/>
            </a:pPr>
            <a:r>
              <a:rPr lang="en-IN" dirty="0"/>
              <a:t>                                   PYTHON                                   </a:t>
            </a:r>
          </a:p>
          <a:p>
            <a:pPr marL="0" indent="0">
              <a:buNone/>
            </a:pPr>
            <a:r>
              <a:rPr lang="en-IN" dirty="0"/>
              <a:t>                                   PKL </a:t>
            </a:r>
          </a:p>
          <a:p>
            <a:pPr marL="0" indent="0">
              <a:buNone/>
            </a:pPr>
            <a:endParaRPr lang="en-IN" dirty="0"/>
          </a:p>
          <a:p>
            <a:pPr marL="0" indent="0">
              <a:buNone/>
            </a:pPr>
            <a:r>
              <a:rPr lang="en-IN" dirty="0"/>
              <a:t>c) DATABASE:               </a:t>
            </a:r>
            <a:r>
              <a:rPr lang="en-IN" dirty="0" err="1"/>
              <a:t>Supabase</a:t>
            </a:r>
            <a:endParaRPr lang="en-IN" dirty="0"/>
          </a:p>
        </p:txBody>
      </p:sp>
    </p:spTree>
    <p:extLst>
      <p:ext uri="{BB962C8B-B14F-4D97-AF65-F5344CB8AC3E}">
        <p14:creationId xmlns:p14="http://schemas.microsoft.com/office/powerpoint/2010/main" val="27075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91891"/>
            <a:ext cx="10668000" cy="487362"/>
          </a:xfrm>
        </p:spPr>
        <p:txBody>
          <a:bodyPr/>
          <a:lstStyle/>
          <a:p>
            <a:r>
              <a:rPr lang="en-GB" dirty="0"/>
              <a:t>Timeline of Project</a:t>
            </a:r>
          </a:p>
        </p:txBody>
      </p:sp>
      <p:pic>
        <p:nvPicPr>
          <p:cNvPr id="5" name="Content Placeholder 4"/>
          <p:cNvPicPr>
            <a:picLocks noGrp="1"/>
          </p:cNvPicPr>
          <p:nvPr>
            <p:ph idx="1"/>
          </p:nvPr>
        </p:nvPicPr>
        <p:blipFill rotWithShape="1">
          <a:blip r:embed="rId2"/>
          <a:srcRect l="25343" t="27267" r="9569" b="26497"/>
          <a:stretch/>
        </p:blipFill>
        <p:spPr bwMode="auto">
          <a:xfrm>
            <a:off x="812800" y="1488150"/>
            <a:ext cx="10668000" cy="42627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Grp="1" noChangeArrowheads="1"/>
          </p:cNvSpPr>
          <p:nvPr>
            <p:ph idx="1"/>
          </p:nvPr>
        </p:nvSpPr>
        <p:spPr bwMode="auto">
          <a:xfrm>
            <a:off x="812800" y="903373"/>
            <a:ext cx="10668000" cy="5432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Improved Medicine Availability</a:t>
            </a:r>
            <a:r>
              <a:rPr kumimoji="0" lang="en-US" altLang="en-US" sz="2500" b="0" i="0" u="none" strike="noStrike" cap="none" normalizeH="0" baseline="0" dirty="0">
                <a:ln>
                  <a:noFill/>
                </a:ln>
                <a:solidFill>
                  <a:schemeClr val="tx1"/>
                </a:solidFill>
                <a:effectLst/>
                <a:latin typeface="Arial" panose="020B0604020202020204" pitchFamily="34" charset="0"/>
              </a:rPr>
              <a:t>: Accurate forecasts ensure timely stock of essential medicines during peak periods.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Optimized Doctor Allocation</a:t>
            </a:r>
            <a:r>
              <a:rPr kumimoji="0" lang="en-US" altLang="en-US" sz="2500" b="0" i="0" u="none" strike="noStrike" cap="none" normalizeH="0" baseline="0" dirty="0">
                <a:ln>
                  <a:noFill/>
                </a:ln>
                <a:solidFill>
                  <a:schemeClr val="tx1"/>
                </a:solidFill>
                <a:effectLst/>
                <a:latin typeface="Arial" panose="020B0604020202020204" pitchFamily="34" charset="0"/>
              </a:rPr>
              <a:t>: Dynamic scheduling meets patient needs during high-demand times like weekends and holidays.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Enhanced Operational Efficiency</a:t>
            </a:r>
            <a:r>
              <a:rPr kumimoji="0" lang="en-US" altLang="en-US" sz="2500" b="0" i="0" u="none" strike="noStrike" cap="none" normalizeH="0" baseline="0" dirty="0">
                <a:ln>
                  <a:noFill/>
                </a:ln>
                <a:solidFill>
                  <a:schemeClr val="tx1"/>
                </a:solidFill>
                <a:effectLst/>
                <a:latin typeface="Arial" panose="020B0604020202020204" pitchFamily="34" charset="0"/>
              </a:rPr>
              <a:t>: Real-time data and reports streamline hospital resource management and decision-making.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Reduced Patient Wait Times</a:t>
            </a:r>
            <a:r>
              <a:rPr kumimoji="0" lang="en-US" altLang="en-US" sz="2500" b="0" i="0" u="none" strike="noStrike" cap="none" normalizeH="0" baseline="0" dirty="0">
                <a:ln>
                  <a:noFill/>
                </a:ln>
                <a:solidFill>
                  <a:schemeClr val="tx1"/>
                </a:solidFill>
                <a:effectLst/>
                <a:latin typeface="Arial" panose="020B0604020202020204" pitchFamily="34" charset="0"/>
              </a:rPr>
              <a:t>: Better doctor availability minimizes delays in treatment during disease outbreaks.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500" b="1" i="0" u="none" strike="noStrike" cap="none" normalizeH="0" baseline="0" dirty="0">
                <a:ln>
                  <a:noFill/>
                </a:ln>
                <a:solidFill>
                  <a:schemeClr val="tx1"/>
                </a:solidFill>
                <a:effectLst/>
                <a:latin typeface="Arial" panose="020B0604020202020204" pitchFamily="34" charset="0"/>
              </a:rPr>
              <a:t>Informed Government Planning</a:t>
            </a:r>
            <a:r>
              <a:rPr kumimoji="0" lang="en-US" altLang="en-US" sz="2500" b="0" i="0" u="none" strike="noStrike" cap="none" normalizeH="0" baseline="0" dirty="0">
                <a:ln>
                  <a:noFill/>
                </a:ln>
                <a:solidFill>
                  <a:schemeClr val="tx1"/>
                </a:solidFill>
                <a:effectLst/>
                <a:latin typeface="Arial" panose="020B0604020202020204" pitchFamily="34" charset="0"/>
              </a:rPr>
              <a:t>: Predictive insights support government healthcare policies and planning.</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5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3A59-417E-E878-8A2F-4498A39906BC}"/>
              </a:ext>
            </a:extLst>
          </p:cNvPr>
          <p:cNvSpPr>
            <a:spLocks noGrp="1"/>
          </p:cNvSpPr>
          <p:nvPr>
            <p:ph type="ctrTitle"/>
          </p:nvPr>
        </p:nvSpPr>
        <p:spPr>
          <a:xfrm>
            <a:off x="802257" y="181155"/>
            <a:ext cx="7842958" cy="603849"/>
          </a:xfrm>
        </p:spPr>
        <p:txBody>
          <a:bodyPr/>
          <a:lstStyle/>
          <a:p>
            <a:r>
              <a:rPr lang="en-IN" dirty="0">
                <a:solidFill>
                  <a:schemeClr val="accent1"/>
                </a:solidFill>
              </a:rPr>
              <a:t>Algorithm</a:t>
            </a:r>
            <a:endParaRPr lang="en-IN" dirty="0"/>
          </a:p>
        </p:txBody>
      </p:sp>
      <p:sp>
        <p:nvSpPr>
          <p:cNvPr id="19" name="Subtitle 18">
            <a:extLst>
              <a:ext uri="{FF2B5EF4-FFF2-40B4-BE49-F238E27FC236}">
                <a16:creationId xmlns:a16="http://schemas.microsoft.com/office/drawing/2014/main" id="{0690BC11-C59D-7C01-49AC-29282570F9CC}"/>
              </a:ext>
            </a:extLst>
          </p:cNvPr>
          <p:cNvSpPr>
            <a:spLocks noGrp="1"/>
          </p:cNvSpPr>
          <p:nvPr>
            <p:ph type="subTitle" idx="1"/>
          </p:nvPr>
        </p:nvSpPr>
        <p:spPr>
          <a:xfrm>
            <a:off x="802257" y="1293962"/>
            <a:ext cx="9299276" cy="4779034"/>
          </a:xfrm>
        </p:spPr>
        <p:txBody>
          <a:bodyPr>
            <a:noAutofit/>
          </a:bodyPr>
          <a:lstStyle/>
          <a:p>
            <a:pPr algn="just"/>
            <a:r>
              <a:rPr lang="en-IN" sz="1400" dirty="0"/>
              <a:t>Algorithm for Authentication and Security</a:t>
            </a:r>
          </a:p>
          <a:p>
            <a:pPr algn="just"/>
            <a:r>
              <a:rPr lang="en-IN" sz="1400" b="0" dirty="0"/>
              <a:t>1.  User Authentication</a:t>
            </a:r>
          </a:p>
          <a:p>
            <a:pPr marL="285750" indent="-285750" algn="just">
              <a:buFont typeface="Wingdings" panose="05000000000000000000" pitchFamily="2" charset="2"/>
              <a:buChar char="Ø"/>
            </a:pPr>
            <a:r>
              <a:rPr lang="en-IN" sz="1400" b="0" dirty="0"/>
              <a:t>Signup</a:t>
            </a:r>
          </a:p>
          <a:p>
            <a:pPr algn="just"/>
            <a:r>
              <a:rPr lang="en-IN" sz="1400" b="0" dirty="0"/>
              <a:t>a. User submits form with name, email, and password.</a:t>
            </a:r>
          </a:p>
          <a:p>
            <a:pPr algn="just"/>
            <a:r>
              <a:rPr lang="en-IN" sz="1400" b="0" dirty="0"/>
              <a:t>b. Validate inputs (e.g., password strength, email format).</a:t>
            </a:r>
          </a:p>
          <a:p>
            <a:pPr algn="just"/>
            <a:r>
              <a:rPr lang="en-IN" sz="1400" b="0" dirty="0"/>
              <a:t>c. Encrypt the password.</a:t>
            </a:r>
          </a:p>
          <a:p>
            <a:pPr algn="just"/>
            <a:r>
              <a:rPr lang="en-IN" sz="1400" b="0" dirty="0"/>
              <a:t>d. Store the details in the users table.</a:t>
            </a:r>
          </a:p>
          <a:p>
            <a:pPr algn="just"/>
            <a:r>
              <a:rPr lang="en-IN" sz="1400" b="0" dirty="0"/>
              <a:t>e. Return a success message on successful signup.</a:t>
            </a:r>
          </a:p>
          <a:p>
            <a:pPr marL="285750" indent="-285750" algn="just">
              <a:buFont typeface="Wingdings" panose="05000000000000000000" pitchFamily="2" charset="2"/>
              <a:buChar char="Ø"/>
            </a:pPr>
            <a:r>
              <a:rPr lang="en-IN" sz="1400" b="0" dirty="0"/>
              <a:t> Login</a:t>
            </a:r>
          </a:p>
          <a:p>
            <a:pPr algn="just"/>
            <a:r>
              <a:rPr lang="en-IN" sz="1400" b="0" dirty="0"/>
              <a:t>a. User submits email and password.</a:t>
            </a:r>
          </a:p>
          <a:p>
            <a:pPr algn="just"/>
            <a:r>
              <a:rPr lang="en-IN" sz="1400" b="0" dirty="0"/>
              <a:t>b. Retrieve and validate credentials from the users table.</a:t>
            </a:r>
          </a:p>
          <a:p>
            <a:pPr algn="just"/>
            <a:r>
              <a:rPr lang="en-IN" sz="1400" b="0" dirty="0"/>
              <a:t>c. If valid, grant access; else, display an error message.</a:t>
            </a:r>
          </a:p>
          <a:p>
            <a:pPr algn="just"/>
            <a:r>
              <a:rPr lang="en-IN" sz="1400" b="0" dirty="0"/>
              <a:t>2. Staff Authentication</a:t>
            </a:r>
          </a:p>
          <a:p>
            <a:pPr marL="285750" indent="-285750" algn="just">
              <a:buFont typeface="Wingdings" panose="05000000000000000000" pitchFamily="2" charset="2"/>
              <a:buChar char="Ø"/>
            </a:pPr>
            <a:r>
              <a:rPr lang="en-IN" sz="1400" b="0" dirty="0"/>
              <a:t> Login</a:t>
            </a:r>
          </a:p>
          <a:p>
            <a:pPr algn="just"/>
            <a:r>
              <a:rPr lang="en-IN" sz="1400" b="0" dirty="0"/>
              <a:t>a. Staff submits email and password.</a:t>
            </a:r>
          </a:p>
          <a:p>
            <a:pPr algn="just"/>
            <a:r>
              <a:rPr lang="en-IN" sz="1400" b="0" dirty="0"/>
              <a:t>b. Retrieve and validate credentials from the staffs table.</a:t>
            </a:r>
          </a:p>
          <a:p>
            <a:pPr algn="just"/>
            <a:endParaRPr lang="en-IN" sz="1400" b="0" dirty="0"/>
          </a:p>
        </p:txBody>
      </p:sp>
    </p:spTree>
    <p:extLst>
      <p:ext uri="{BB962C8B-B14F-4D97-AF65-F5344CB8AC3E}">
        <p14:creationId xmlns:p14="http://schemas.microsoft.com/office/powerpoint/2010/main" val="1225262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DF5D9B-73AB-E291-8493-1BE2AE5402F6}"/>
              </a:ext>
            </a:extLst>
          </p:cNvPr>
          <p:cNvSpPr>
            <a:spLocks noGrp="1"/>
          </p:cNvSpPr>
          <p:nvPr>
            <p:ph idx="1"/>
          </p:nvPr>
        </p:nvSpPr>
        <p:spPr>
          <a:xfrm>
            <a:off x="810883" y="1155940"/>
            <a:ext cx="10669917" cy="4940058"/>
          </a:xfrm>
        </p:spPr>
        <p:txBody>
          <a:bodyPr>
            <a:normAutofit fontScale="25000" lnSpcReduction="20000"/>
          </a:bodyPr>
          <a:lstStyle/>
          <a:p>
            <a:pPr marL="0" indent="0">
              <a:buNone/>
            </a:pPr>
            <a:endParaRPr lang="en-US" sz="5600" dirty="0"/>
          </a:p>
          <a:p>
            <a:pPr marL="0" indent="0" algn="just">
              <a:buNone/>
            </a:pPr>
            <a:r>
              <a:rPr lang="en-IN" sz="5600" b="0" dirty="0"/>
              <a:t>c. Use role-based access control to determine access privileges.</a:t>
            </a:r>
          </a:p>
          <a:p>
            <a:pPr marL="0" indent="0" algn="just">
              <a:buNone/>
            </a:pPr>
            <a:r>
              <a:rPr lang="en-IN" sz="5600" b="0" dirty="0"/>
              <a:t>3. Data Security</a:t>
            </a:r>
          </a:p>
          <a:p>
            <a:pPr algn="just"/>
            <a:r>
              <a:rPr lang="en-IN" sz="5600" dirty="0"/>
              <a:t> </a:t>
            </a:r>
            <a:r>
              <a:rPr lang="en-IN" sz="5600" b="0" dirty="0"/>
              <a:t>Encrypt all sensitive data before storage (e.g., passwords using hashing).</a:t>
            </a:r>
          </a:p>
          <a:p>
            <a:pPr algn="just"/>
            <a:r>
              <a:rPr lang="en-IN" sz="5600" b="0" dirty="0"/>
              <a:t> Use HTTPS for secure data transmission.</a:t>
            </a:r>
          </a:p>
          <a:p>
            <a:pPr algn="just"/>
            <a:r>
              <a:rPr lang="en-IN" sz="5600" b="0" dirty="0"/>
              <a:t> Implement role-based access to ensure data isolation.</a:t>
            </a:r>
            <a:endParaRPr lang="en-US" sz="5600" dirty="0"/>
          </a:p>
          <a:p>
            <a:pPr marL="0" indent="0">
              <a:buNone/>
            </a:pPr>
            <a:r>
              <a:rPr lang="en-US" sz="5600" dirty="0"/>
              <a:t>_______________________________________</a:t>
            </a:r>
          </a:p>
          <a:p>
            <a:pPr marL="0" indent="0">
              <a:buNone/>
            </a:pPr>
            <a:r>
              <a:rPr lang="en-US" sz="5600" b="1" dirty="0"/>
              <a:t>Algorithm for Doctor Availability Predictor</a:t>
            </a:r>
          </a:p>
          <a:p>
            <a:pPr marL="0" indent="0">
              <a:buNone/>
            </a:pPr>
            <a:r>
              <a:rPr lang="en-US" sz="5600" dirty="0"/>
              <a:t>1. Input Selection</a:t>
            </a:r>
          </a:p>
          <a:p>
            <a:r>
              <a:rPr lang="en-US" sz="5600" dirty="0"/>
              <a:t> User selects specialization, enters patient load, and selects location.</a:t>
            </a:r>
          </a:p>
          <a:p>
            <a:pPr marL="0" indent="0">
              <a:buNone/>
            </a:pPr>
            <a:r>
              <a:rPr lang="en-US" sz="5600" dirty="0"/>
              <a:t>2. Prediction Process</a:t>
            </a:r>
          </a:p>
          <a:p>
            <a:pPr marL="0" indent="0">
              <a:buNone/>
            </a:pPr>
            <a:r>
              <a:rPr lang="en-US" sz="5600" dirty="0"/>
              <a:t>a. Use the inputs to query historical data (stored in a CSV or database).</a:t>
            </a:r>
          </a:p>
          <a:p>
            <a:pPr marL="0" indent="0">
              <a:buNone/>
            </a:pPr>
            <a:r>
              <a:rPr lang="en-US" sz="5600" dirty="0"/>
              <a:t>b. Apply a machine learning model (e.g., Logistic Regression or Decision Tree):</a:t>
            </a:r>
          </a:p>
          <a:p>
            <a:r>
              <a:rPr lang="en-US" sz="5600" dirty="0"/>
              <a:t> Features: specialization, patient load, location.</a:t>
            </a:r>
          </a:p>
          <a:p>
            <a:r>
              <a:rPr lang="en-US" sz="5600" dirty="0"/>
              <a:t> Output: probability of availability.</a:t>
            </a:r>
          </a:p>
          <a:p>
            <a:pPr marL="0" indent="0">
              <a:buNone/>
            </a:pPr>
            <a:r>
              <a:rPr lang="en-US" sz="5600" dirty="0"/>
              <a:t>c. Generate a message based on the probability:</a:t>
            </a:r>
          </a:p>
          <a:p>
            <a:r>
              <a:rPr lang="en-US" sz="5600" dirty="0"/>
              <a:t> Doctor Not Available if probability &lt; 0.4.</a:t>
            </a:r>
          </a:p>
          <a:p>
            <a:r>
              <a:rPr lang="en-US" sz="5600" dirty="0"/>
              <a:t> Doctor Available if probability &gt;= 0.4.</a:t>
            </a:r>
          </a:p>
          <a:p>
            <a:pPr marL="0" indent="0">
              <a:buNone/>
            </a:pPr>
            <a:r>
              <a:rPr lang="en-US" sz="5600" dirty="0"/>
              <a:t>________________________________________</a:t>
            </a:r>
          </a:p>
          <a:p>
            <a:pPr marL="0" indent="0">
              <a:buNone/>
            </a:pPr>
            <a:r>
              <a:rPr lang="en-US" sz="5600" b="1" dirty="0"/>
              <a:t>Algorithm for User Interface to Update Details</a:t>
            </a:r>
          </a:p>
          <a:p>
            <a:pPr marL="0" indent="0">
              <a:buNone/>
            </a:pPr>
            <a:r>
              <a:rPr lang="en-US" sz="5600" dirty="0"/>
              <a:t>1. Update Form Display</a:t>
            </a:r>
          </a:p>
          <a:p>
            <a:pPr marL="0" indent="0">
              <a:buNone/>
            </a:pPr>
            <a:r>
              <a:rPr lang="en-US" sz="5600" dirty="0"/>
              <a:t>a. User clicks "Update Details".</a:t>
            </a:r>
          </a:p>
          <a:p>
            <a:endParaRPr lang="en-IN" dirty="0"/>
          </a:p>
        </p:txBody>
      </p:sp>
    </p:spTree>
    <p:extLst>
      <p:ext uri="{BB962C8B-B14F-4D97-AF65-F5344CB8AC3E}">
        <p14:creationId xmlns:p14="http://schemas.microsoft.com/office/powerpoint/2010/main" val="5283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E4A104-DE79-66D6-EFB3-C48F2AFE74B2}"/>
              </a:ext>
            </a:extLst>
          </p:cNvPr>
          <p:cNvSpPr>
            <a:spLocks noGrp="1"/>
          </p:cNvSpPr>
          <p:nvPr>
            <p:ph idx="1"/>
          </p:nvPr>
        </p:nvSpPr>
        <p:spPr>
          <a:xfrm>
            <a:off x="810883" y="1259457"/>
            <a:ext cx="10669917" cy="4836541"/>
          </a:xfrm>
        </p:spPr>
        <p:txBody>
          <a:bodyPr>
            <a:normAutofit fontScale="25000" lnSpcReduction="20000"/>
          </a:bodyPr>
          <a:lstStyle/>
          <a:p>
            <a:pPr marL="0" indent="0">
              <a:buNone/>
            </a:pPr>
            <a:r>
              <a:rPr lang="en-US" sz="5600" dirty="0"/>
              <a:t>b. Fetch current details from the users table and populate form fields.</a:t>
            </a:r>
          </a:p>
          <a:p>
            <a:pPr marL="0" indent="0">
              <a:buNone/>
            </a:pPr>
            <a:r>
              <a:rPr lang="en-US" sz="5600" dirty="0"/>
              <a:t>2. Form Submission</a:t>
            </a:r>
          </a:p>
          <a:p>
            <a:pPr marL="0" indent="0">
              <a:buNone/>
            </a:pPr>
            <a:r>
              <a:rPr lang="en-US" sz="5600" dirty="0"/>
              <a:t>a. Validate input fields.</a:t>
            </a:r>
          </a:p>
          <a:p>
            <a:pPr marL="0" indent="0">
              <a:buNone/>
            </a:pPr>
            <a:r>
              <a:rPr lang="en-US" sz="5600" dirty="0"/>
              <a:t>b. Update user details in the database.</a:t>
            </a:r>
          </a:p>
          <a:p>
            <a:pPr marL="0" indent="0">
              <a:buNone/>
            </a:pPr>
            <a:r>
              <a:rPr lang="en-US" sz="5600" dirty="0"/>
              <a:t>c. Refresh user profile and display a success message.</a:t>
            </a:r>
          </a:p>
          <a:p>
            <a:pPr marL="0" indent="0">
              <a:buNone/>
            </a:pPr>
            <a:r>
              <a:rPr lang="en-US" sz="5600" dirty="0"/>
              <a:t>_______________________________________</a:t>
            </a:r>
          </a:p>
          <a:p>
            <a:pPr marL="0" indent="0">
              <a:buNone/>
            </a:pPr>
            <a:r>
              <a:rPr lang="en-US" sz="5600" b="1" dirty="0"/>
              <a:t>Algorithm for Staff Dashboard</a:t>
            </a:r>
          </a:p>
          <a:p>
            <a:pPr marL="0" indent="0">
              <a:buNone/>
            </a:pPr>
            <a:r>
              <a:rPr lang="en-US" sz="5600" dirty="0"/>
              <a:t>1. Medicine Availability Prediction</a:t>
            </a:r>
          </a:p>
          <a:p>
            <a:r>
              <a:rPr lang="en-US" sz="5600" dirty="0"/>
              <a:t> Staff selects medicine, dosage, and location.</a:t>
            </a:r>
          </a:p>
          <a:p>
            <a:r>
              <a:rPr lang="en-US" sz="5600" dirty="0"/>
              <a:t> Use the ML model to predict availability:</a:t>
            </a:r>
          </a:p>
          <a:p>
            <a:r>
              <a:rPr lang="en-US" sz="5600" dirty="0"/>
              <a:t> Medicine Not Available if probability &lt; 0.4.</a:t>
            </a:r>
          </a:p>
          <a:p>
            <a:r>
              <a:rPr lang="en-US" sz="5600" dirty="0"/>
              <a:t> Medicine Available if probability &gt;= 0.4.</a:t>
            </a:r>
          </a:p>
          <a:p>
            <a:pPr marL="0" indent="0">
              <a:buNone/>
            </a:pPr>
            <a:r>
              <a:rPr lang="en-US" sz="5600" dirty="0"/>
              <a:t>2. Doctor and Medicine Details Management</a:t>
            </a:r>
          </a:p>
          <a:p>
            <a:pPr marL="0" indent="0">
              <a:buNone/>
            </a:pPr>
            <a:r>
              <a:rPr lang="en-US" sz="5600" dirty="0"/>
              <a:t>a. Search: Use the key-value pairs to filter the respective CSV or database.</a:t>
            </a:r>
          </a:p>
          <a:p>
            <a:pPr marL="0" indent="0">
              <a:buNone/>
            </a:pPr>
            <a:r>
              <a:rPr lang="en-US" sz="5600" dirty="0"/>
              <a:t>b. Add Row: Append the new entry to the CSV or database.</a:t>
            </a:r>
          </a:p>
          <a:p>
            <a:pPr marL="0" indent="0">
              <a:buNone/>
            </a:pPr>
            <a:r>
              <a:rPr lang="en-US" sz="5600" dirty="0"/>
              <a:t>c. Delete Row: Identify and remove the entry matching the key-value pair.</a:t>
            </a:r>
          </a:p>
          <a:p>
            <a:pPr marL="0" indent="0">
              <a:buNone/>
            </a:pPr>
            <a:r>
              <a:rPr lang="en-US" sz="5600" dirty="0"/>
              <a:t>________________________________________</a:t>
            </a:r>
          </a:p>
          <a:p>
            <a:pPr marL="0" indent="0">
              <a:buNone/>
            </a:pPr>
            <a:r>
              <a:rPr lang="en-US" sz="5600" b="1" dirty="0"/>
              <a:t>Algorithm for Data Fetching</a:t>
            </a:r>
          </a:p>
          <a:p>
            <a:pPr marL="0" indent="0">
              <a:buNone/>
            </a:pPr>
            <a:r>
              <a:rPr lang="en-US" sz="5600" dirty="0"/>
              <a:t>1. Doctor Details</a:t>
            </a:r>
          </a:p>
          <a:p>
            <a:r>
              <a:rPr lang="en-US" sz="5600" dirty="0"/>
              <a:t> Load data from Doctor Dataset CSV into the system.</a:t>
            </a:r>
          </a:p>
          <a:p>
            <a:r>
              <a:rPr lang="en-US" sz="5600" dirty="0"/>
              <a:t> Display or edit using the Doctor CSV Editor.</a:t>
            </a:r>
          </a:p>
          <a:p>
            <a:pPr marL="0" indent="0">
              <a:buNone/>
            </a:pPr>
            <a:endParaRPr lang="en-US" sz="5600" dirty="0"/>
          </a:p>
          <a:p>
            <a:endParaRPr lang="en-US" sz="2900" dirty="0"/>
          </a:p>
          <a:p>
            <a:endParaRPr lang="en-IN" dirty="0"/>
          </a:p>
        </p:txBody>
      </p:sp>
    </p:spTree>
    <p:extLst>
      <p:ext uri="{BB962C8B-B14F-4D97-AF65-F5344CB8AC3E}">
        <p14:creationId xmlns:p14="http://schemas.microsoft.com/office/powerpoint/2010/main" val="44995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733E76-B46F-A06C-7235-3DB75CEB5C61}"/>
              </a:ext>
            </a:extLst>
          </p:cNvPr>
          <p:cNvSpPr>
            <a:spLocks noGrp="1"/>
          </p:cNvSpPr>
          <p:nvPr>
            <p:ph idx="1"/>
          </p:nvPr>
        </p:nvSpPr>
        <p:spPr>
          <a:xfrm>
            <a:off x="793630" y="1138687"/>
            <a:ext cx="10687170" cy="4957311"/>
          </a:xfrm>
        </p:spPr>
        <p:txBody>
          <a:bodyPr>
            <a:normAutofit/>
          </a:bodyPr>
          <a:lstStyle/>
          <a:p>
            <a:pPr marL="0" indent="0">
              <a:buNone/>
            </a:pPr>
            <a:r>
              <a:rPr lang="en-US" sz="1500" dirty="0"/>
              <a:t>2. Medicine Details</a:t>
            </a:r>
          </a:p>
          <a:p>
            <a:r>
              <a:rPr lang="en-US" sz="1500" dirty="0"/>
              <a:t> Load data from Medicine Availability CSV.</a:t>
            </a:r>
          </a:p>
          <a:p>
            <a:r>
              <a:rPr lang="en-US" sz="1500" dirty="0"/>
              <a:t> Display or manage using the Medicine CSV Editor.</a:t>
            </a:r>
          </a:p>
          <a:p>
            <a:pPr marL="0" indent="0">
              <a:buNone/>
            </a:pPr>
            <a:r>
              <a:rPr lang="en-US" sz="1500" dirty="0"/>
              <a:t>________________________________________</a:t>
            </a:r>
          </a:p>
          <a:p>
            <a:pPr marL="0" indent="0">
              <a:buNone/>
            </a:pPr>
            <a:r>
              <a:rPr lang="en-US" sz="1500" b="1" dirty="0"/>
              <a:t>Algorithm for </a:t>
            </a:r>
            <a:r>
              <a:rPr lang="en-US" sz="1500" b="1" dirty="0" err="1"/>
              <a:t>Suparbase</a:t>
            </a:r>
            <a:r>
              <a:rPr lang="en-US" sz="1500" b="1" dirty="0"/>
              <a:t> Database Structure</a:t>
            </a:r>
          </a:p>
          <a:p>
            <a:pPr marL="0" indent="0">
              <a:buNone/>
            </a:pPr>
            <a:r>
              <a:rPr lang="en-US" sz="1500" dirty="0"/>
              <a:t>1. User Authentication</a:t>
            </a:r>
          </a:p>
          <a:p>
            <a:r>
              <a:rPr lang="en-US" sz="1500" dirty="0"/>
              <a:t> Query the users table for user credentials.</a:t>
            </a:r>
          </a:p>
          <a:p>
            <a:pPr marL="0" indent="0">
              <a:buNone/>
            </a:pPr>
            <a:r>
              <a:rPr lang="en-US" sz="1500" dirty="0"/>
              <a:t>2. Staff Authentication</a:t>
            </a:r>
          </a:p>
          <a:p>
            <a:r>
              <a:rPr lang="en-US" sz="1500" dirty="0"/>
              <a:t> Query the staffs table for staff credentials.</a:t>
            </a:r>
          </a:p>
          <a:p>
            <a:pPr marL="0" indent="0">
              <a:buNone/>
            </a:pPr>
            <a:r>
              <a:rPr lang="en-US" sz="1500" dirty="0"/>
              <a:t>3. Unified Authentication</a:t>
            </a:r>
          </a:p>
          <a:p>
            <a:r>
              <a:rPr lang="en-US" sz="1500" dirty="0"/>
              <a:t> Use </a:t>
            </a:r>
            <a:r>
              <a:rPr lang="en-US" sz="1500" dirty="0" err="1"/>
              <a:t>auth.users</a:t>
            </a:r>
            <a:r>
              <a:rPr lang="en-US" sz="1500" dirty="0"/>
              <a:t> for authentication of both users and staff.</a:t>
            </a:r>
          </a:p>
          <a:p>
            <a:r>
              <a:rPr lang="en-US" sz="1500" dirty="0"/>
              <a:t> Identify the user role (e.g., regular user or staff) post-   authentication.</a:t>
            </a:r>
          </a:p>
          <a:p>
            <a:pPr marL="0" indent="0">
              <a:buNone/>
            </a:pPr>
            <a:endParaRPr lang="en-US" dirty="0"/>
          </a:p>
          <a:p>
            <a:endParaRPr lang="en-IN" dirty="0"/>
          </a:p>
        </p:txBody>
      </p:sp>
    </p:spTree>
    <p:extLst>
      <p:ext uri="{BB962C8B-B14F-4D97-AF65-F5344CB8AC3E}">
        <p14:creationId xmlns:p14="http://schemas.microsoft.com/office/powerpoint/2010/main" val="3863601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BC5B-11C6-15EE-A330-87E55829B8EC}"/>
              </a:ext>
            </a:extLst>
          </p:cNvPr>
          <p:cNvSpPr>
            <a:spLocks noGrp="1"/>
          </p:cNvSpPr>
          <p:nvPr>
            <p:ph type="title"/>
          </p:nvPr>
        </p:nvSpPr>
        <p:spPr/>
        <p:txBody>
          <a:bodyPr/>
          <a:lstStyle/>
          <a:p>
            <a:r>
              <a:rPr lang="en-IN" sz="2800" dirty="0">
                <a:solidFill>
                  <a:schemeClr val="accent1"/>
                </a:solidFill>
                <a:effectLst/>
                <a:latin typeface="Times New Roman" panose="02020603050405020304" pitchFamily="18" charset="0"/>
                <a:ea typeface="Times New Roman" panose="02020603050405020304" pitchFamily="18" charset="0"/>
              </a:rPr>
              <a:t>SCREENSHOTS</a:t>
            </a:r>
            <a:endParaRPr lang="en-IN" dirty="0"/>
          </a:p>
        </p:txBody>
      </p:sp>
      <p:sp>
        <p:nvSpPr>
          <p:cNvPr id="3" name="Text Placeholder 2">
            <a:extLst>
              <a:ext uri="{FF2B5EF4-FFF2-40B4-BE49-F238E27FC236}">
                <a16:creationId xmlns:a16="http://schemas.microsoft.com/office/drawing/2014/main" id="{4BCFD3F1-C46F-249B-EB07-2D13D34DEEC4}"/>
              </a:ext>
            </a:extLst>
          </p:cNvPr>
          <p:cNvSpPr>
            <a:spLocks noGrp="1"/>
          </p:cNvSpPr>
          <p:nvPr>
            <p:ph type="body" idx="1"/>
          </p:nvPr>
        </p:nvSpPr>
        <p:spPr>
          <a:xfrm>
            <a:off x="462950" y="5481066"/>
            <a:ext cx="5386917" cy="639762"/>
          </a:xfrm>
        </p:spPr>
        <p:txBody>
          <a:bodyPr>
            <a:normAutofit fontScale="92500" lnSpcReduction="10000"/>
          </a:bodyPr>
          <a:lstStyle/>
          <a:p>
            <a:pPr algn="ctr"/>
            <a:r>
              <a:rPr lang="en-IN" sz="1800" b="1" dirty="0">
                <a:effectLst/>
                <a:latin typeface="Times New Roman" panose="02020603050405020304" pitchFamily="18" charset="0"/>
                <a:ea typeface="Times New Roman" panose="02020603050405020304" pitchFamily="18" charset="0"/>
              </a:rPr>
              <a:t>Fig 1.3 user signup and login page</a:t>
            </a:r>
            <a:endParaRPr lang="en-IN" sz="1800" dirty="0">
              <a:effectLst/>
              <a:latin typeface="Times New Roman" panose="02020603050405020304" pitchFamily="18" charset="0"/>
              <a:ea typeface="Times New Roman" panose="02020603050405020304" pitchFamily="18" charset="0"/>
            </a:endParaRPr>
          </a:p>
          <a:p>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AE666094-A066-3A36-A6CC-D7238F5FA44F}"/>
              </a:ext>
            </a:extLst>
          </p:cNvPr>
          <p:cNvSpPr>
            <a:spLocks noGrp="1"/>
          </p:cNvSpPr>
          <p:nvPr>
            <p:ph type="body" sz="quarter" idx="3"/>
          </p:nvPr>
        </p:nvSpPr>
        <p:spPr>
          <a:xfrm>
            <a:off x="6802967" y="5260289"/>
            <a:ext cx="5389033" cy="639762"/>
          </a:xfrm>
        </p:spPr>
        <p:txBody>
          <a:bodyPr>
            <a:normAutofit fontScale="92500" lnSpcReduction="10000"/>
          </a:bodyPr>
          <a:lstStyle/>
          <a:p>
            <a:r>
              <a:rPr lang="en-IN" sz="1800" b="1" dirty="0">
                <a:effectLst/>
                <a:latin typeface="Times New Roman" panose="02020603050405020304" pitchFamily="18" charset="0"/>
                <a:ea typeface="Times New Roman" panose="02020603050405020304" pitchFamily="18" charset="0"/>
              </a:rPr>
              <a:t>Fig 1.5 user side doctor availability predictor</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FF1FC43E-8138-077E-EFF7-4939925567C4}"/>
              </a:ext>
            </a:extLst>
          </p:cNvPr>
          <p:cNvPicPr>
            <a:picLocks noGrp="1" noChangeAspect="1"/>
          </p:cNvPicPr>
          <p:nvPr>
            <p:ph sz="half" idx="2"/>
          </p:nvPr>
        </p:nvPicPr>
        <p:blipFill rotWithShape="1">
          <a:blip r:embed="rId2"/>
          <a:srcRect l="13589" t="11335" r="7561" b="16484"/>
          <a:stretch/>
        </p:blipFill>
        <p:spPr bwMode="auto">
          <a:xfrm>
            <a:off x="609598" y="1376935"/>
            <a:ext cx="5386388" cy="3496990"/>
          </a:xfrm>
          <a:prstGeom prst="rect">
            <a:avLst/>
          </a:prstGeom>
          <a:ln>
            <a:noFill/>
          </a:ln>
          <a:extLst>
            <a:ext uri="{53640926-AAD7-44D8-BBD7-CCE9431645EC}">
              <a14:shadowObscured xmlns:a14="http://schemas.microsoft.com/office/drawing/2010/main"/>
            </a:ext>
          </a:extLst>
        </p:spPr>
      </p:pic>
      <p:pic>
        <p:nvPicPr>
          <p:cNvPr id="8" name="Content Placeholder 7">
            <a:extLst>
              <a:ext uri="{FF2B5EF4-FFF2-40B4-BE49-F238E27FC236}">
                <a16:creationId xmlns:a16="http://schemas.microsoft.com/office/drawing/2014/main" id="{3C988715-2F58-BB87-30FC-422349AB3188}"/>
              </a:ext>
            </a:extLst>
          </p:cNvPr>
          <p:cNvPicPr>
            <a:picLocks noGrp="1" noChangeAspect="1"/>
          </p:cNvPicPr>
          <p:nvPr>
            <p:ph sz="quarter" idx="4"/>
          </p:nvPr>
        </p:nvPicPr>
        <p:blipFill rotWithShape="1">
          <a:blip r:embed="rId3"/>
          <a:srcRect t="8053" r="2024" b="9624"/>
          <a:stretch/>
        </p:blipFill>
        <p:spPr bwMode="auto">
          <a:xfrm>
            <a:off x="6313609" y="1376934"/>
            <a:ext cx="5389562" cy="329858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964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87C20D-1CD6-FF53-485D-75082D89D6B5}"/>
              </a:ext>
            </a:extLst>
          </p:cNvPr>
          <p:cNvSpPr>
            <a:spLocks noGrp="1"/>
          </p:cNvSpPr>
          <p:nvPr>
            <p:ph type="body" idx="1"/>
          </p:nvPr>
        </p:nvSpPr>
        <p:spPr>
          <a:xfrm>
            <a:off x="997523" y="5351936"/>
            <a:ext cx="5386917" cy="639762"/>
          </a:xfrm>
        </p:spPr>
        <p:txBody>
          <a:bodyPr>
            <a:normAutofit lnSpcReduction="10000"/>
          </a:bodyPr>
          <a:lstStyle/>
          <a:p>
            <a:r>
              <a:rPr lang="en-US" sz="1800" b="1" dirty="0">
                <a:effectLst/>
                <a:latin typeface="Times New Roman" panose="02020603050405020304" pitchFamily="18" charset="0"/>
                <a:ea typeface="Times New Roman" panose="02020603050405020304" pitchFamily="18" charset="0"/>
              </a:rPr>
              <a:t>Fig 1.10 Staff side medicine availability prediction(YES)</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5" name="Text Placeholder 4">
            <a:extLst>
              <a:ext uri="{FF2B5EF4-FFF2-40B4-BE49-F238E27FC236}">
                <a16:creationId xmlns:a16="http://schemas.microsoft.com/office/drawing/2014/main" id="{8B499519-9126-0D03-B62E-99DC8E1F72EB}"/>
              </a:ext>
            </a:extLst>
          </p:cNvPr>
          <p:cNvSpPr>
            <a:spLocks noGrp="1"/>
          </p:cNvSpPr>
          <p:nvPr>
            <p:ph type="body" sz="quarter" idx="3"/>
          </p:nvPr>
        </p:nvSpPr>
        <p:spPr>
          <a:xfrm>
            <a:off x="6903117" y="5142811"/>
            <a:ext cx="5389033" cy="639762"/>
          </a:xfrm>
        </p:spPr>
        <p:txBody>
          <a:bodyPr>
            <a:normAutofit lnSpcReduction="10000"/>
          </a:bodyPr>
          <a:lstStyle/>
          <a:p>
            <a:r>
              <a:rPr lang="en-US" sz="1800" b="1" dirty="0">
                <a:effectLst/>
                <a:latin typeface="Times New Roman" panose="02020603050405020304" pitchFamily="18" charset="0"/>
                <a:ea typeface="Times New Roman" panose="02020603050405020304" pitchFamily="18" charset="0"/>
              </a:rPr>
              <a:t>Fig 1.12 Medicine csv editor</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7" name="Content Placeholder 6">
            <a:extLst>
              <a:ext uri="{FF2B5EF4-FFF2-40B4-BE49-F238E27FC236}">
                <a16:creationId xmlns:a16="http://schemas.microsoft.com/office/drawing/2014/main" id="{133A5AA5-FA34-C87B-C309-8C5DFCEEDC44}"/>
              </a:ext>
            </a:extLst>
          </p:cNvPr>
          <p:cNvPicPr>
            <a:picLocks noGrp="1" noChangeAspect="1"/>
          </p:cNvPicPr>
          <p:nvPr>
            <p:ph sz="half" idx="2"/>
          </p:nvPr>
        </p:nvPicPr>
        <p:blipFill rotWithShape="1">
          <a:blip r:embed="rId2"/>
          <a:srcRect l="33218" t="22967" r="34907" b="17975"/>
          <a:stretch/>
        </p:blipFill>
        <p:spPr bwMode="auto">
          <a:xfrm>
            <a:off x="859368" y="1155939"/>
            <a:ext cx="4333734" cy="3652173"/>
          </a:xfrm>
          <a:prstGeom prst="rect">
            <a:avLst/>
          </a:prstGeom>
          <a:ln>
            <a:noFill/>
          </a:ln>
          <a:extLst>
            <a:ext uri="{53640926-AAD7-44D8-BBD7-CCE9431645EC}">
              <a14:shadowObscured xmlns:a14="http://schemas.microsoft.com/office/drawing/2010/main"/>
            </a:ext>
          </a:extLst>
        </p:spPr>
      </p:pic>
      <p:pic>
        <p:nvPicPr>
          <p:cNvPr id="8" name="Content Placeholder 7">
            <a:extLst>
              <a:ext uri="{FF2B5EF4-FFF2-40B4-BE49-F238E27FC236}">
                <a16:creationId xmlns:a16="http://schemas.microsoft.com/office/drawing/2014/main" id="{21C89C71-779D-C425-29CF-697D03F6632D}"/>
              </a:ext>
            </a:extLst>
          </p:cNvPr>
          <p:cNvPicPr>
            <a:picLocks noGrp="1" noChangeAspect="1"/>
          </p:cNvPicPr>
          <p:nvPr>
            <p:ph sz="quarter" idx="4"/>
          </p:nvPr>
        </p:nvPicPr>
        <p:blipFill rotWithShape="1">
          <a:blip r:embed="rId3"/>
          <a:srcRect l="14428" t="20282" r="17123" b="6045"/>
          <a:stretch/>
        </p:blipFill>
        <p:spPr bwMode="auto">
          <a:xfrm>
            <a:off x="5943070" y="1335986"/>
            <a:ext cx="5584298" cy="32630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846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1729-BCF2-5E57-C0F2-8C93616C9D7A}"/>
              </a:ext>
            </a:extLst>
          </p:cNvPr>
          <p:cNvSpPr>
            <a:spLocks noGrp="1"/>
          </p:cNvSpPr>
          <p:nvPr>
            <p:ph type="title"/>
          </p:nvPr>
        </p:nvSpPr>
        <p:spPr/>
        <p:txBody>
          <a:bodyPr/>
          <a:lstStyle/>
          <a:p>
            <a:r>
              <a:rPr lang="en-US" dirty="0"/>
              <a:t>Project work mapping with SDG</a:t>
            </a:r>
            <a:endParaRPr lang="en-IN" dirty="0"/>
          </a:p>
        </p:txBody>
      </p:sp>
      <p:sp>
        <p:nvSpPr>
          <p:cNvPr id="4" name="Content Placeholder 3">
            <a:extLst>
              <a:ext uri="{FF2B5EF4-FFF2-40B4-BE49-F238E27FC236}">
                <a16:creationId xmlns:a16="http://schemas.microsoft.com/office/drawing/2014/main" id="{D5DCD1A6-79C8-8825-F7B6-38512CB1DB4A}"/>
              </a:ext>
            </a:extLst>
          </p:cNvPr>
          <p:cNvSpPr>
            <a:spLocks noGrp="1"/>
          </p:cNvSpPr>
          <p:nvPr>
            <p:ph sz="half" idx="2"/>
          </p:nvPr>
        </p:nvSpPr>
        <p:spPr>
          <a:xfrm>
            <a:off x="405442" y="1362585"/>
            <a:ext cx="5591075" cy="4365355"/>
          </a:xfrm>
        </p:spPr>
        <p:txBody>
          <a:bodyPr/>
          <a:lstStyle/>
          <a:p>
            <a:r>
              <a:rPr lang="en-US" dirty="0">
                <a:effectLst/>
                <a:latin typeface="Times New Roman" panose="02020603050405020304" pitchFamily="18" charset="0"/>
                <a:ea typeface="Times New Roman" panose="02020603050405020304" pitchFamily="18" charset="0"/>
              </a:rPr>
              <a:t>aligns with </a:t>
            </a:r>
            <a:r>
              <a:rPr lang="en-US" b="1" dirty="0">
                <a:effectLst/>
                <a:latin typeface="Times New Roman" panose="02020603050405020304" pitchFamily="18" charset="0"/>
                <a:ea typeface="Times New Roman" panose="02020603050405020304" pitchFamily="18" charset="0"/>
              </a:rPr>
              <a:t>SDG 3: Good Health and Well-Being.</a:t>
            </a:r>
            <a:r>
              <a:rPr lang="en-US" dirty="0">
                <a:effectLst/>
                <a:latin typeface="Times New Roman" panose="02020603050405020304" pitchFamily="18" charset="0"/>
                <a:ea typeface="Times New Roman" panose="02020603050405020304" pitchFamily="18" charset="0"/>
              </a:rPr>
              <a:t> </a:t>
            </a:r>
          </a:p>
          <a:p>
            <a:r>
              <a:rPr lang="en-US" dirty="0"/>
              <a:t>Predictive analysis identifies gaps in medical resources, optimizes supply chains, and forecasts future needs. Data-driven insights enable efficient allocation of medicines and healthcare professionals, reducing shortages and improving outcomes.</a:t>
            </a:r>
            <a:endParaRPr lang="en-IN" dirty="0"/>
          </a:p>
        </p:txBody>
      </p:sp>
      <p:pic>
        <p:nvPicPr>
          <p:cNvPr id="7" name="Content Placeholder 6">
            <a:extLst>
              <a:ext uri="{FF2B5EF4-FFF2-40B4-BE49-F238E27FC236}">
                <a16:creationId xmlns:a16="http://schemas.microsoft.com/office/drawing/2014/main" id="{7BDD051D-22F8-2BA6-D7FC-655AACEFF599}"/>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616460" y="1362585"/>
            <a:ext cx="5095865" cy="4567852"/>
          </a:xfrm>
          <a:prstGeom prst="rect">
            <a:avLst/>
          </a:prstGeom>
        </p:spPr>
      </p:pic>
    </p:spTree>
    <p:extLst>
      <p:ext uri="{BB962C8B-B14F-4D97-AF65-F5344CB8AC3E}">
        <p14:creationId xmlns:p14="http://schemas.microsoft.com/office/powerpoint/2010/main" val="1011676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B0A2A-FEB0-6670-D09E-3066D72D6E52}"/>
              </a:ext>
            </a:extLst>
          </p:cNvPr>
          <p:cNvSpPr>
            <a:spLocks noGrp="1"/>
          </p:cNvSpPr>
          <p:nvPr>
            <p:ph type="title"/>
          </p:nvPr>
        </p:nvSpPr>
        <p:spPr>
          <a:xfrm>
            <a:off x="859369" y="488156"/>
            <a:ext cx="10668000" cy="487362"/>
          </a:xfrm>
        </p:spPr>
        <p:txBody>
          <a:bodyPr/>
          <a:lstStyle/>
          <a:p>
            <a:r>
              <a:rPr lang="en-GB" sz="2800" b="1" i="0" u="none" strike="noStrike" dirty="0">
                <a:solidFill>
                  <a:srgbClr val="17375E"/>
                </a:solidFill>
                <a:effectLst/>
                <a:latin typeface="Cambria" panose="02040503050406030204" pitchFamily="18" charset="0"/>
              </a:rPr>
              <a:t>Content</a:t>
            </a:r>
            <a:br>
              <a:rPr lang="en-IN" dirty="0"/>
            </a:br>
            <a:endParaRPr lang="en-IN" dirty="0"/>
          </a:p>
        </p:txBody>
      </p:sp>
      <p:sp>
        <p:nvSpPr>
          <p:cNvPr id="4" name="Content Placeholder 3">
            <a:extLst>
              <a:ext uri="{FF2B5EF4-FFF2-40B4-BE49-F238E27FC236}">
                <a16:creationId xmlns:a16="http://schemas.microsoft.com/office/drawing/2014/main" id="{E008CEC1-3F69-697F-1293-E7114F259A3B}"/>
              </a:ext>
            </a:extLst>
          </p:cNvPr>
          <p:cNvSpPr>
            <a:spLocks noGrp="1"/>
          </p:cNvSpPr>
          <p:nvPr>
            <p:ph sz="half" idx="2"/>
          </p:nvPr>
        </p:nvSpPr>
        <p:spPr>
          <a:xfrm>
            <a:off x="422694" y="1742536"/>
            <a:ext cx="5573823" cy="4383627"/>
          </a:xfrm>
        </p:spPr>
        <p:txBody>
          <a:bodyPr>
            <a:normAutofit fontScale="92500" lnSpcReduction="10000"/>
          </a:bodyPr>
          <a:lstStyle/>
          <a:p>
            <a:pPr>
              <a:buFont typeface="Wingdings" panose="05000000000000000000" pitchFamily="2" charset="2"/>
              <a:buChar char="Ø"/>
            </a:pPr>
            <a:r>
              <a:rPr lang="en-GB" dirty="0"/>
              <a:t>Introduction</a:t>
            </a:r>
          </a:p>
          <a:p>
            <a:pPr>
              <a:buFont typeface="Wingdings" panose="05000000000000000000" pitchFamily="2" charset="2"/>
              <a:buChar char="Ø"/>
            </a:pPr>
            <a:endParaRPr lang="en-GB" dirty="0"/>
          </a:p>
          <a:p>
            <a:pPr>
              <a:buFont typeface="Wingdings" panose="05000000000000000000" pitchFamily="2" charset="2"/>
              <a:buChar char="Ø"/>
            </a:pPr>
            <a:r>
              <a:rPr lang="en-GB" dirty="0"/>
              <a:t>Literature Revie</a:t>
            </a:r>
            <a:r>
              <a:rPr lang="en-IN" dirty="0"/>
              <a:t>w</a:t>
            </a:r>
          </a:p>
          <a:p>
            <a:pPr>
              <a:buFont typeface="Wingdings" panose="05000000000000000000" pitchFamily="2" charset="2"/>
              <a:buChar char="Ø"/>
            </a:pPr>
            <a:endParaRPr lang="en-IN" dirty="0"/>
          </a:p>
          <a:p>
            <a:pPr>
              <a:buFont typeface="Wingdings" panose="05000000000000000000" pitchFamily="2" charset="2"/>
              <a:buChar char="Ø"/>
            </a:pPr>
            <a:r>
              <a:rPr lang="en-GB" dirty="0"/>
              <a:t>Proposed Method</a:t>
            </a:r>
          </a:p>
          <a:p>
            <a:pPr>
              <a:buFont typeface="Wingdings" panose="05000000000000000000" pitchFamily="2" charset="2"/>
              <a:buChar char="Ø"/>
            </a:pPr>
            <a:endParaRPr lang="en-GB" dirty="0"/>
          </a:p>
          <a:p>
            <a:pPr>
              <a:buFont typeface="Wingdings" panose="05000000000000000000" pitchFamily="2" charset="2"/>
              <a:buChar char="Ø"/>
            </a:pPr>
            <a:r>
              <a:rPr lang="en-GB" dirty="0"/>
              <a:t>Objectives</a:t>
            </a:r>
          </a:p>
          <a:p>
            <a:pPr>
              <a:buFont typeface="Wingdings" panose="05000000000000000000" pitchFamily="2" charset="2"/>
              <a:buChar char="Ø"/>
            </a:pPr>
            <a:endParaRPr lang="en-GB" dirty="0"/>
          </a:p>
          <a:p>
            <a:pPr>
              <a:buFont typeface="Wingdings" panose="05000000000000000000" pitchFamily="2" charset="2"/>
              <a:buChar char="Ø"/>
            </a:pPr>
            <a:r>
              <a:rPr lang="en-GB" dirty="0"/>
              <a:t>Methodology/Modules</a:t>
            </a:r>
          </a:p>
          <a:p>
            <a:pPr marL="0" indent="0">
              <a:buNone/>
            </a:pPr>
            <a:endParaRPr lang="en-GB" dirty="0"/>
          </a:p>
          <a:p>
            <a:pPr>
              <a:buFont typeface="Wingdings" panose="05000000000000000000" pitchFamily="2" charset="2"/>
              <a:buChar char="Ø"/>
            </a:pPr>
            <a:r>
              <a:rPr lang="en-US" dirty="0"/>
              <a:t>Software components</a:t>
            </a:r>
          </a:p>
          <a:p>
            <a:pPr>
              <a:buFont typeface="Wingdings" panose="05000000000000000000" pitchFamily="2" charset="2"/>
              <a:buChar char="Ø"/>
            </a:pPr>
            <a:endParaRPr lang="en-GB" dirty="0"/>
          </a:p>
          <a:p>
            <a:pPr>
              <a:buFont typeface="Wingdings" panose="05000000000000000000" pitchFamily="2" charset="2"/>
              <a:buChar char="Ø"/>
            </a:pPr>
            <a:endParaRPr lang="en-IN" dirty="0"/>
          </a:p>
          <a:p>
            <a:pPr>
              <a:buFont typeface="Wingdings" panose="05000000000000000000" pitchFamily="2" charset="2"/>
              <a:buChar char="Ø"/>
            </a:pPr>
            <a:endParaRPr lang="en-GB" dirty="0"/>
          </a:p>
        </p:txBody>
      </p:sp>
      <p:sp>
        <p:nvSpPr>
          <p:cNvPr id="6" name="Content Placeholder 5">
            <a:extLst>
              <a:ext uri="{FF2B5EF4-FFF2-40B4-BE49-F238E27FC236}">
                <a16:creationId xmlns:a16="http://schemas.microsoft.com/office/drawing/2014/main" id="{08378827-2AD2-3C82-2151-E120AD24DA89}"/>
              </a:ext>
            </a:extLst>
          </p:cNvPr>
          <p:cNvSpPr>
            <a:spLocks noGrp="1"/>
          </p:cNvSpPr>
          <p:nvPr>
            <p:ph sz="quarter" idx="4"/>
          </p:nvPr>
        </p:nvSpPr>
        <p:spPr>
          <a:xfrm>
            <a:off x="5874589" y="1742536"/>
            <a:ext cx="5707814" cy="4383627"/>
          </a:xfrm>
        </p:spPr>
        <p:txBody>
          <a:bodyPr>
            <a:normAutofit fontScale="92500" lnSpcReduction="10000"/>
          </a:bodyPr>
          <a:lstStyle/>
          <a:p>
            <a:pPr>
              <a:buFont typeface="Wingdings" panose="05000000000000000000" pitchFamily="2" charset="2"/>
              <a:buChar char="Ø"/>
            </a:pPr>
            <a:r>
              <a:rPr lang="en-GB" dirty="0"/>
              <a:t>Timeline of Project</a:t>
            </a:r>
          </a:p>
          <a:p>
            <a:pPr>
              <a:buFont typeface="Wingdings" panose="05000000000000000000" pitchFamily="2" charset="2"/>
              <a:buChar char="Ø"/>
            </a:pPr>
            <a:endParaRPr lang="en-GB" dirty="0"/>
          </a:p>
          <a:p>
            <a:pPr>
              <a:buFont typeface="Wingdings" panose="05000000000000000000" pitchFamily="2" charset="2"/>
              <a:buChar char="Ø"/>
            </a:pPr>
            <a:r>
              <a:rPr lang="en-GB" dirty="0"/>
              <a:t>Expected Outcomes</a:t>
            </a:r>
          </a:p>
          <a:p>
            <a:pPr>
              <a:buFont typeface="Wingdings" panose="05000000000000000000" pitchFamily="2" charset="2"/>
              <a:buChar char="Ø"/>
            </a:pPr>
            <a:endParaRPr lang="en-GB" dirty="0"/>
          </a:p>
          <a:p>
            <a:pPr>
              <a:buFont typeface="Wingdings" panose="05000000000000000000" pitchFamily="2" charset="2"/>
              <a:buChar char="Ø"/>
            </a:pPr>
            <a:r>
              <a:rPr lang="en-GB" dirty="0"/>
              <a:t>Algorithm</a:t>
            </a:r>
          </a:p>
          <a:p>
            <a:pPr marL="0" indent="0">
              <a:buNone/>
            </a:pPr>
            <a:endParaRPr lang="en-GB" dirty="0"/>
          </a:p>
          <a:p>
            <a:pPr>
              <a:buFont typeface="Wingdings" panose="05000000000000000000" pitchFamily="2" charset="2"/>
              <a:buChar char="Ø"/>
            </a:pPr>
            <a:r>
              <a:rPr lang="en-GB" dirty="0"/>
              <a:t>Outputs</a:t>
            </a:r>
          </a:p>
          <a:p>
            <a:pPr>
              <a:buFont typeface="Wingdings" panose="05000000000000000000" pitchFamily="2" charset="2"/>
              <a:buChar char="Ø"/>
            </a:pPr>
            <a:endParaRPr lang="en-GB" dirty="0"/>
          </a:p>
          <a:p>
            <a:pPr>
              <a:buFont typeface="Wingdings" panose="05000000000000000000" pitchFamily="2" charset="2"/>
              <a:buChar char="Ø"/>
            </a:pPr>
            <a:r>
              <a:rPr lang="en-GB" dirty="0"/>
              <a:t>Conclusion</a:t>
            </a:r>
          </a:p>
          <a:p>
            <a:pPr>
              <a:buFont typeface="Wingdings" panose="05000000000000000000" pitchFamily="2" charset="2"/>
              <a:buChar char="Ø"/>
            </a:pPr>
            <a:endParaRPr lang="en-GB" dirty="0"/>
          </a:p>
          <a:p>
            <a:pPr>
              <a:buFont typeface="Wingdings" panose="05000000000000000000" pitchFamily="2" charset="2"/>
              <a:buChar char="Ø"/>
            </a:pPr>
            <a:r>
              <a:rPr lang="en-GB" dirty="0"/>
              <a:t>References</a:t>
            </a:r>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a:p>
            <a:pPr>
              <a:buFont typeface="Wingdings" panose="05000000000000000000" pitchFamily="2" charset="2"/>
              <a:buChar char="Ø"/>
            </a:pPr>
            <a:endParaRPr lang="en-GB" dirty="0"/>
          </a:p>
        </p:txBody>
      </p:sp>
    </p:spTree>
    <p:extLst>
      <p:ext uri="{BB962C8B-B14F-4D97-AF65-F5344CB8AC3E}">
        <p14:creationId xmlns:p14="http://schemas.microsoft.com/office/powerpoint/2010/main" val="3772190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IN" dirty="0"/>
          </a:p>
        </p:txBody>
      </p:sp>
      <p:sp>
        <p:nvSpPr>
          <p:cNvPr id="3" name="Content Placeholder 2"/>
          <p:cNvSpPr>
            <a:spLocks noGrp="1"/>
          </p:cNvSpPr>
          <p:nvPr>
            <p:ph idx="1"/>
          </p:nvPr>
        </p:nvSpPr>
        <p:spPr/>
        <p:txBody>
          <a:bodyPr>
            <a:noAutofit/>
          </a:bodyPr>
          <a:lstStyle/>
          <a:p>
            <a:pPr marL="0" indent="0" algn="just">
              <a:buNone/>
            </a:pPr>
            <a:r>
              <a:rPr lang="en-GB" sz="2100" dirty="0">
                <a:latin typeface="Arial" panose="020B0604020202020204" pitchFamily="34" charset="0"/>
                <a:cs typeface="Arial" panose="020B0604020202020204" pitchFamily="34" charset="0"/>
              </a:rPr>
              <a:t>Government hospitals face significant challenges during peak disease times due to medicine shortages and doctor unavailability. Our system offers a solution by leveraging analytics for better resource management.</a:t>
            </a:r>
          </a:p>
          <a:p>
            <a:pPr marL="0" indent="0" algn="just">
              <a:buNone/>
            </a:pPr>
            <a:r>
              <a:rPr lang="en-GB" sz="2100" dirty="0">
                <a:latin typeface="Arial" panose="020B0604020202020204" pitchFamily="34" charset="0"/>
                <a:cs typeface="Arial" panose="020B0604020202020204" pitchFamily="34" charset="0"/>
              </a:rPr>
              <a:t>By predicting medicine requirements through historical and current patient data, hospitals can maintain adequate stock. This ensures patients receive timely treatment, even during high-demand periods.</a:t>
            </a:r>
          </a:p>
          <a:p>
            <a:pPr marL="0" indent="0" algn="just">
              <a:buNone/>
            </a:pPr>
            <a:r>
              <a:rPr lang="en-GB" sz="2100" dirty="0">
                <a:latin typeface="Arial" panose="020B0604020202020204" pitchFamily="34" charset="0"/>
                <a:cs typeface="Arial" panose="020B0604020202020204" pitchFamily="34" charset="0"/>
              </a:rPr>
              <a:t>Similarly, the system optimizes doctor availability based on patient inflows, preventing shortages during critical times. This improves patient access to necessary care during weekends, holidays, and peak disease outbreaks.</a:t>
            </a:r>
          </a:p>
          <a:p>
            <a:pPr marL="0" indent="0" algn="just">
              <a:buNone/>
            </a:pPr>
            <a:r>
              <a:rPr lang="en-GB" sz="2100" dirty="0">
                <a:latin typeface="Arial" panose="020B0604020202020204" pitchFamily="34" charset="0"/>
                <a:cs typeface="Arial" panose="020B0604020202020204" pitchFamily="34" charset="0"/>
              </a:rPr>
              <a:t>Overall, this program, targeting the Indian Government healthcare sector, enhances operational efficiency. It ensures hospitals are well-prepared to handle surges in patient numbers, improving overall healthcare outcomes.</a:t>
            </a:r>
            <a:endParaRPr lang="en-IN" sz="2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64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33555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r>
              <a:rPr lang="en-US" b="1" dirty="0">
                <a:solidFill>
                  <a:schemeClr val="accent1">
                    <a:lumMod val="75000"/>
                  </a:schemeClr>
                </a:solidFill>
                <a:latin typeface="Cambria" panose="02040503050406030204" pitchFamily="18" charset="0"/>
                <a:ea typeface="Cambria" panose="02040503050406030204" pitchFamily="18" charset="0"/>
              </a:rPr>
              <a:t>https://github.com/predictiveAnalysisonMedicinesDoctors</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buNone/>
            </a:pPr>
            <a:r>
              <a:rPr lang="en-IN" sz="1550" dirty="0">
                <a:latin typeface="Arial" panose="020B0604020202020204" pitchFamily="34" charset="0"/>
                <a:cs typeface="Arial" panose="020B0604020202020204" pitchFamily="34" charset="0"/>
              </a:rPr>
              <a:t>[1]. </a:t>
            </a:r>
            <a:r>
              <a:rPr lang="en-IN" sz="1550" dirty="0" err="1">
                <a:latin typeface="Arial" panose="020B0604020202020204" pitchFamily="34" charset="0"/>
                <a:cs typeface="Arial" panose="020B0604020202020204" pitchFamily="34" charset="0"/>
              </a:rPr>
              <a:t>YiChuan</a:t>
            </a:r>
            <a:r>
              <a:rPr lang="en-IN" sz="1550" dirty="0">
                <a:latin typeface="Arial" panose="020B0604020202020204" pitchFamily="34" charset="0"/>
                <a:cs typeface="Arial" panose="020B0604020202020204" pitchFamily="34" charset="0"/>
              </a:rPr>
              <a:t> Wang, </a:t>
            </a:r>
            <a:r>
              <a:rPr lang="en-IN" sz="1550" dirty="0" err="1">
                <a:latin typeface="Arial" panose="020B0604020202020204" pitchFamily="34" charset="0"/>
                <a:cs typeface="Arial" panose="020B0604020202020204" pitchFamily="34" charset="0"/>
              </a:rPr>
              <a:t>LeeAnn</a:t>
            </a:r>
            <a:r>
              <a:rPr lang="en-IN" sz="1550" dirty="0">
                <a:latin typeface="Arial" panose="020B0604020202020204" pitchFamily="34" charset="0"/>
                <a:cs typeface="Arial" panose="020B0604020202020204" pitchFamily="34" charset="0"/>
              </a:rPr>
              <a:t> Kung, </a:t>
            </a:r>
            <a:r>
              <a:rPr lang="en-IN" sz="1550" dirty="0" err="1">
                <a:latin typeface="Arial" panose="020B0604020202020204" pitchFamily="34" charset="0"/>
                <a:cs typeface="Arial" panose="020B0604020202020204" pitchFamily="34" charset="0"/>
              </a:rPr>
              <a:t>Chaochi</a:t>
            </a:r>
            <a:r>
              <a:rPr lang="en-IN" sz="1550" dirty="0">
                <a:latin typeface="Arial" panose="020B0604020202020204" pitchFamily="34" charset="0"/>
                <a:cs typeface="Arial" panose="020B0604020202020204" pitchFamily="34" charset="0"/>
              </a:rPr>
              <a:t> Ting, “Beyond a Technical Perspective: Understanding Big Data Capabilities in Health Care”, publications on. </a:t>
            </a:r>
            <a:r>
              <a:rPr lang="en-IN" sz="1550" dirty="0" err="1">
                <a:latin typeface="Arial" panose="020B0604020202020204" pitchFamily="34" charset="0"/>
                <a:cs typeface="Arial" panose="020B0604020202020204" pitchFamily="34" charset="0"/>
              </a:rPr>
              <a:t>ResearchGate</a:t>
            </a:r>
            <a:r>
              <a:rPr lang="en-IN" sz="1550" dirty="0">
                <a:latin typeface="Arial" panose="020B0604020202020204" pitchFamily="34" charset="0"/>
                <a:cs typeface="Arial" panose="020B0604020202020204" pitchFamily="34" charset="0"/>
              </a:rPr>
              <a:t>, 2015 </a:t>
            </a:r>
          </a:p>
          <a:p>
            <a:pPr marL="0" indent="0">
              <a:buNone/>
            </a:pPr>
            <a:r>
              <a:rPr lang="en-IN" sz="1550" dirty="0">
                <a:latin typeface="Arial" panose="020B0604020202020204" pitchFamily="34" charset="0"/>
                <a:cs typeface="Arial" panose="020B0604020202020204" pitchFamily="34" charset="0"/>
              </a:rPr>
              <a:t>[2]. Baker, R. S. J. D. “Learning, schooling, and data analytics”. Handbook on innovations in learning for states, districts, and schools, Philadelphia, PA: </a:t>
            </a:r>
            <a:r>
              <a:rPr lang="en-IN" sz="1550" dirty="0" err="1">
                <a:latin typeface="Arial" panose="020B0604020202020204" pitchFamily="34" charset="0"/>
                <a:cs typeface="Arial" panose="020B0604020202020204" pitchFamily="34" charset="0"/>
              </a:rPr>
              <a:t>Center</a:t>
            </a:r>
            <a:r>
              <a:rPr lang="en-IN" sz="1550" dirty="0">
                <a:latin typeface="Arial" panose="020B0604020202020204" pitchFamily="34" charset="0"/>
                <a:cs typeface="Arial" panose="020B0604020202020204" pitchFamily="34" charset="0"/>
              </a:rPr>
              <a:t> on Innovations in Learning , 2013, pp. 179–190 </a:t>
            </a:r>
          </a:p>
          <a:p>
            <a:pPr marL="0" indent="0">
              <a:buNone/>
            </a:pPr>
            <a:r>
              <a:rPr lang="en-IN" sz="1550" dirty="0">
                <a:latin typeface="Arial" panose="020B0604020202020204" pitchFamily="34" charset="0"/>
                <a:cs typeface="Arial" panose="020B0604020202020204" pitchFamily="34" charset="0"/>
              </a:rPr>
              <a:t>[3]. </a:t>
            </a:r>
            <a:r>
              <a:rPr lang="en-IN" sz="1550" dirty="0" err="1">
                <a:latin typeface="Arial" panose="020B0604020202020204" pitchFamily="34" charset="0"/>
                <a:cs typeface="Arial" panose="020B0604020202020204" pitchFamily="34" charset="0"/>
              </a:rPr>
              <a:t>BasU.A</a:t>
            </a:r>
            <a:r>
              <a:rPr lang="en-IN" sz="1550" dirty="0">
                <a:latin typeface="Arial" panose="020B0604020202020204" pitchFamily="34" charset="0"/>
                <a:cs typeface="Arial" panose="020B0604020202020204" pitchFamily="34" charset="0"/>
              </a:rPr>
              <a:t>, “Five pillars of prescriptive analytics </a:t>
            </a:r>
            <a:r>
              <a:rPr lang="en-IN" sz="1550" dirty="0" err="1">
                <a:latin typeface="Arial" panose="020B0604020202020204" pitchFamily="34" charset="0"/>
                <a:cs typeface="Arial" panose="020B0604020202020204" pitchFamily="34" charset="0"/>
              </a:rPr>
              <a:t>success”s</a:t>
            </a:r>
            <a:r>
              <a:rPr lang="en-IN" sz="1550" dirty="0">
                <a:latin typeface="Arial" panose="020B0604020202020204" pitchFamily="34" charset="0"/>
                <a:cs typeface="Arial" panose="020B0604020202020204" pitchFamily="34" charset="0"/>
              </a:rPr>
              <a:t>. Analytics-magazine.org, 2013, pp. 8–12. </a:t>
            </a:r>
          </a:p>
          <a:p>
            <a:pPr marL="0" indent="0">
              <a:buNone/>
            </a:pPr>
            <a:r>
              <a:rPr lang="en-IN" sz="1550" dirty="0">
                <a:latin typeface="Arial" panose="020B0604020202020204" pitchFamily="34" charset="0"/>
                <a:cs typeface="Arial" panose="020B0604020202020204" pitchFamily="34" charset="0"/>
              </a:rPr>
              <a:t>[4]. Ben K. Daniel, “Big Data and analytics in higher education: Opportunities and challenges”, British journal of educational technology. September, 2015. </a:t>
            </a:r>
          </a:p>
          <a:p>
            <a:pPr marL="0" indent="0">
              <a:buNone/>
            </a:pPr>
            <a:r>
              <a:rPr lang="en-IN" sz="1550" dirty="0">
                <a:latin typeface="Arial" panose="020B0604020202020204" pitchFamily="34" charset="0"/>
                <a:cs typeface="Arial" panose="020B0604020202020204" pitchFamily="34" charset="0"/>
              </a:rPr>
              <a:t>[5]. </a:t>
            </a:r>
            <a:r>
              <a:rPr lang="en-IN" sz="1550" dirty="0" err="1">
                <a:latin typeface="Arial" panose="020B0604020202020204" pitchFamily="34" charset="0"/>
                <a:cs typeface="Arial" panose="020B0604020202020204" pitchFamily="34" charset="0"/>
              </a:rPr>
              <a:t>Raghupathi</a:t>
            </a:r>
            <a:r>
              <a:rPr lang="en-IN" sz="1550" dirty="0">
                <a:latin typeface="Arial" panose="020B0604020202020204" pitchFamily="34" charset="0"/>
                <a:cs typeface="Arial" panose="020B0604020202020204" pitchFamily="34" charset="0"/>
              </a:rPr>
              <a:t>, W, “Big data analytics in healthcare: promise and potential. Health Information Science and Systems, volume2, 2014.</a:t>
            </a:r>
          </a:p>
          <a:p>
            <a:pPr marL="0" indent="0">
              <a:buNone/>
            </a:pPr>
            <a:r>
              <a:rPr lang="en-IN" sz="1550" dirty="0">
                <a:latin typeface="Arial" panose="020B0604020202020204" pitchFamily="34" charset="0"/>
                <a:cs typeface="Arial" panose="020B0604020202020204" pitchFamily="34" charset="0"/>
              </a:rPr>
              <a:t>[6]. </a:t>
            </a:r>
            <a:r>
              <a:rPr lang="en-IN" sz="1550" dirty="0" err="1">
                <a:latin typeface="Arial" panose="020B0604020202020204" pitchFamily="34" charset="0"/>
                <a:cs typeface="Arial" panose="020B0604020202020204" pitchFamily="34" charset="0"/>
              </a:rPr>
              <a:t>Bharadwaj</a:t>
            </a:r>
            <a:r>
              <a:rPr lang="en-IN" sz="1550" dirty="0">
                <a:latin typeface="Arial" panose="020B0604020202020204" pitchFamily="34" charset="0"/>
                <a:cs typeface="Arial" panose="020B0604020202020204" pitchFamily="34" charset="0"/>
              </a:rPr>
              <a:t>, A, El </a:t>
            </a:r>
            <a:r>
              <a:rPr lang="en-IN" sz="1550" dirty="0" err="1">
                <a:latin typeface="Arial" panose="020B0604020202020204" pitchFamily="34" charset="0"/>
                <a:cs typeface="Arial" panose="020B0604020202020204" pitchFamily="34" charset="0"/>
              </a:rPr>
              <a:t>Sawy</a:t>
            </a:r>
            <a:r>
              <a:rPr lang="en-IN" sz="1550" dirty="0">
                <a:latin typeface="Arial" panose="020B0604020202020204" pitchFamily="34" charset="0"/>
                <a:cs typeface="Arial" panose="020B0604020202020204" pitchFamily="34" charset="0"/>
              </a:rPr>
              <a:t>, O.A. Palou, P.A. and </a:t>
            </a:r>
            <a:r>
              <a:rPr lang="en-IN" sz="1550" dirty="0" err="1">
                <a:latin typeface="Arial" panose="020B0604020202020204" pitchFamily="34" charset="0"/>
                <a:cs typeface="Arial" panose="020B0604020202020204" pitchFamily="34" charset="0"/>
              </a:rPr>
              <a:t>Venkatraman</a:t>
            </a:r>
            <a:r>
              <a:rPr lang="en-IN" sz="1550" dirty="0">
                <a:latin typeface="Arial" panose="020B0604020202020204" pitchFamily="34" charset="0"/>
                <a:cs typeface="Arial" panose="020B0604020202020204" pitchFamily="34" charset="0"/>
              </a:rPr>
              <a:t>, “Digital Business Strategy: Toward A Next Generation of Insights”, MIS Quarterly, 2013. </a:t>
            </a:r>
          </a:p>
          <a:p>
            <a:pPr marL="0" indent="0">
              <a:buNone/>
            </a:pPr>
            <a:r>
              <a:rPr lang="en-IN" sz="1550" dirty="0">
                <a:latin typeface="Arial" panose="020B0604020202020204" pitchFamily="34" charset="0"/>
                <a:cs typeface="Arial" panose="020B0604020202020204" pitchFamily="34" charset="0"/>
              </a:rPr>
              <a:t>[7]. C. </a:t>
            </a:r>
            <a:r>
              <a:rPr lang="en-IN" sz="1550" dirty="0" err="1">
                <a:latin typeface="Arial" panose="020B0604020202020204" pitchFamily="34" charset="0"/>
                <a:cs typeface="Arial" panose="020B0604020202020204" pitchFamily="34" charset="0"/>
              </a:rPr>
              <a:t>Mohanapriya</a:t>
            </a:r>
            <a:r>
              <a:rPr lang="en-IN" sz="1550" dirty="0">
                <a:latin typeface="Arial" panose="020B0604020202020204" pitchFamily="34" charset="0"/>
                <a:cs typeface="Arial" panose="020B0604020202020204" pitchFamily="34" charset="0"/>
              </a:rPr>
              <a:t>, “A Trusted Data Governance Model For Big Data Analytics”, Volume 1, Issue 7, ISSN (online): 2349- 6010, Dec 2014. </a:t>
            </a:r>
          </a:p>
          <a:p>
            <a:pPr marL="0" indent="0">
              <a:buNone/>
            </a:pPr>
            <a:r>
              <a:rPr lang="en-IN" sz="1550" dirty="0">
                <a:latin typeface="Arial" panose="020B0604020202020204" pitchFamily="34" charset="0"/>
                <a:cs typeface="Arial" panose="020B0604020202020204" pitchFamily="34" charset="0"/>
              </a:rPr>
              <a:t>[8]. Aiden, E., Michel, “The Predictive Power of Big Data. News week”. April 2014. </a:t>
            </a:r>
          </a:p>
          <a:p>
            <a:pPr marL="0" indent="0">
              <a:buNone/>
            </a:pPr>
            <a:r>
              <a:rPr lang="en-IN" sz="1550" dirty="0">
                <a:latin typeface="Arial" panose="020B0604020202020204" pitchFamily="34" charset="0"/>
                <a:cs typeface="Arial" panose="020B0604020202020204" pitchFamily="34" charset="0"/>
              </a:rPr>
              <a:t>[9]. Sunil </a:t>
            </a:r>
            <a:r>
              <a:rPr lang="en-IN" sz="1550" dirty="0" err="1">
                <a:latin typeface="Arial" panose="020B0604020202020204" pitchFamily="34" charset="0"/>
                <a:cs typeface="Arial" panose="020B0604020202020204" pitchFamily="34" charset="0"/>
              </a:rPr>
              <a:t>Erevelles</a:t>
            </a:r>
            <a:r>
              <a:rPr lang="en-IN" sz="1550" dirty="0">
                <a:latin typeface="Arial" panose="020B0604020202020204" pitchFamily="34" charset="0"/>
                <a:cs typeface="Arial" panose="020B0604020202020204" pitchFamily="34" charset="0"/>
              </a:rPr>
              <a:t>, Nobuyuki </a:t>
            </a:r>
            <a:r>
              <a:rPr lang="en-IN" sz="1550" dirty="0" err="1">
                <a:latin typeface="Arial" panose="020B0604020202020204" pitchFamily="34" charset="0"/>
                <a:cs typeface="Arial" panose="020B0604020202020204" pitchFamily="34" charset="0"/>
              </a:rPr>
              <a:t>Fukawa</a:t>
            </a:r>
            <a:r>
              <a:rPr lang="en-IN" sz="1550" dirty="0">
                <a:latin typeface="Arial" panose="020B0604020202020204" pitchFamily="34" charset="0"/>
                <a:cs typeface="Arial" panose="020B0604020202020204" pitchFamily="34" charset="0"/>
              </a:rPr>
              <a:t>, Linda Swayne, “Big Data consumer analytics and the transformation of marketing”, Journal of Business Research, JBR- 08469, July 2015.</a:t>
            </a:r>
          </a:p>
          <a:p>
            <a:pPr marL="0" indent="0">
              <a:buNone/>
            </a:pPr>
            <a:r>
              <a:rPr lang="en-IN" sz="1550" dirty="0">
                <a:latin typeface="Arial" panose="020B0604020202020204" pitchFamily="34" charset="0"/>
                <a:cs typeface="Arial" panose="020B0604020202020204" pitchFamily="34" charset="0"/>
              </a:rPr>
              <a:t>[10]. V. </a:t>
            </a:r>
            <a:r>
              <a:rPr lang="en-IN" sz="1550" dirty="0" err="1">
                <a:latin typeface="Arial" panose="020B0604020202020204" pitchFamily="34" charset="0"/>
                <a:cs typeface="Arial" panose="020B0604020202020204" pitchFamily="34" charset="0"/>
              </a:rPr>
              <a:t>Ambrosini</a:t>
            </a:r>
            <a:r>
              <a:rPr lang="en-IN" sz="1550" dirty="0">
                <a:latin typeface="Arial" panose="020B0604020202020204" pitchFamily="34" charset="0"/>
                <a:cs typeface="Arial" panose="020B0604020202020204" pitchFamily="34" charset="0"/>
              </a:rPr>
              <a:t> et al. What are dynamic capabilities and are they a useful construct in strategic management?</a:t>
            </a:r>
            <a:endParaRPr lang="en-GB" sz="15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IN" dirty="0"/>
          </a:p>
        </p:txBody>
      </p:sp>
      <p:sp>
        <p:nvSpPr>
          <p:cNvPr id="3" name="Content Placeholder 2"/>
          <p:cNvSpPr>
            <a:spLocks noGrp="1"/>
          </p:cNvSpPr>
          <p:nvPr>
            <p:ph idx="1"/>
          </p:nvPr>
        </p:nvSpPr>
        <p:spPr/>
        <p:txBody>
          <a:bodyPr>
            <a:normAutofit/>
          </a:bodyPr>
          <a:lstStyle/>
          <a:p>
            <a:pPr marL="0" indent="0">
              <a:buNone/>
            </a:pPr>
            <a:r>
              <a:rPr lang="en-US" sz="1550" dirty="0">
                <a:latin typeface="Arial" panose="020B0604020202020204" pitchFamily="34" charset="0"/>
                <a:cs typeface="Arial" panose="020B0604020202020204" pitchFamily="34" charset="0"/>
              </a:rPr>
              <a:t>[11] </a:t>
            </a:r>
            <a:r>
              <a:rPr lang="en-GB" sz="1550" dirty="0">
                <a:latin typeface="Arial" panose="020B0604020202020204" pitchFamily="34" charset="0"/>
                <a:cs typeface="Arial" panose="020B0604020202020204" pitchFamily="34" charset="0"/>
              </a:rPr>
              <a:t>Patel, S. (2024). Managing healthcare resources effectively during peak times. </a:t>
            </a:r>
            <a:r>
              <a:rPr lang="en-GB" sz="1550" i="1" dirty="0">
                <a:latin typeface="Arial" panose="020B0604020202020204" pitchFamily="34" charset="0"/>
                <a:cs typeface="Arial" panose="020B0604020202020204" pitchFamily="34" charset="0"/>
              </a:rPr>
              <a:t>Healthcare Management Review, 35</a:t>
            </a:r>
            <a:r>
              <a:rPr lang="en-GB" sz="1550" dirty="0">
                <a:latin typeface="Arial" panose="020B0604020202020204" pitchFamily="34" charset="0"/>
                <a:cs typeface="Arial" panose="020B0604020202020204" pitchFamily="34" charset="0"/>
              </a:rPr>
              <a:t>(3), 89-101. </a:t>
            </a:r>
            <a:r>
              <a:rPr lang="en-GB" sz="1550" u="sng" dirty="0">
                <a:latin typeface="Arial" panose="020B0604020202020204" pitchFamily="34" charset="0"/>
                <a:cs typeface="Arial" panose="020B0604020202020204" pitchFamily="34" charset="0"/>
                <a:hlinkClick r:id="rId2"/>
              </a:rPr>
              <a:t>https://journals.lww.com/healthcaremanagement/Fulltext/2024/05000/Managing_Healthcare_Resources_Effectively_During.10.aspx</a:t>
            </a:r>
            <a:endParaRPr lang="en-GB" sz="1550" u="sng" dirty="0">
              <a:latin typeface="Arial" panose="020B0604020202020204" pitchFamily="34" charset="0"/>
              <a:cs typeface="Arial" panose="020B0604020202020204" pitchFamily="34" charset="0"/>
            </a:endParaRPr>
          </a:p>
          <a:p>
            <a:pPr marL="0" indent="0">
              <a:buNone/>
            </a:pPr>
            <a:endParaRPr lang="en-IN" sz="1550" dirty="0">
              <a:latin typeface="Arial" panose="020B0604020202020204" pitchFamily="34" charset="0"/>
              <a:cs typeface="Arial" panose="020B0604020202020204" pitchFamily="34" charset="0"/>
            </a:endParaRPr>
          </a:p>
          <a:p>
            <a:pPr marL="0" indent="0">
              <a:buNone/>
            </a:pPr>
            <a:r>
              <a:rPr lang="en-GB" sz="1550" dirty="0">
                <a:latin typeface="Arial" panose="020B0604020202020204" pitchFamily="34" charset="0"/>
                <a:cs typeface="Arial" panose="020B0604020202020204" pitchFamily="34" charset="0"/>
              </a:rPr>
              <a:t>[12] Barlow, M. A., &amp; </a:t>
            </a:r>
            <a:r>
              <a:rPr lang="en-GB" sz="1550" dirty="0" err="1">
                <a:latin typeface="Arial" panose="020B0604020202020204" pitchFamily="34" charset="0"/>
                <a:cs typeface="Arial" panose="020B0604020202020204" pitchFamily="34" charset="0"/>
              </a:rPr>
              <a:t>Vassallo</a:t>
            </a:r>
            <a:r>
              <a:rPr lang="en-GB" sz="1550" dirty="0">
                <a:latin typeface="Arial" panose="020B0604020202020204" pitchFamily="34" charset="0"/>
                <a:cs typeface="Arial" panose="020B0604020202020204" pitchFamily="34" charset="0"/>
              </a:rPr>
              <a:t>, S. R. (2023). Optimizing medicine inventory management using predictive analytics. </a:t>
            </a:r>
            <a:r>
              <a:rPr lang="en-GB" sz="1550" i="1" dirty="0">
                <a:latin typeface="Arial" panose="020B0604020202020204" pitchFamily="34" charset="0"/>
                <a:cs typeface="Arial" panose="020B0604020202020204" pitchFamily="34" charset="0"/>
              </a:rPr>
              <a:t>IEEE Transactions on Biomedical Engineering, 70</a:t>
            </a:r>
            <a:r>
              <a:rPr lang="en-GB" sz="1550" dirty="0">
                <a:latin typeface="Arial" panose="020B0604020202020204" pitchFamily="34" charset="0"/>
                <a:cs typeface="Arial" panose="020B0604020202020204" pitchFamily="34" charset="0"/>
              </a:rPr>
              <a:t>(1), 25-34. </a:t>
            </a:r>
            <a:r>
              <a:rPr lang="en-GB" sz="1550" u="sng" dirty="0">
                <a:latin typeface="Arial" panose="020B0604020202020204" pitchFamily="34" charset="0"/>
                <a:cs typeface="Arial" panose="020B0604020202020204" pitchFamily="34" charset="0"/>
                <a:hlinkClick r:id="rId3"/>
              </a:rPr>
              <a:t>https://ieeexplore.ieee.org/document/9348765</a:t>
            </a:r>
            <a:endParaRPr lang="en-GB" sz="1550" u="sng" dirty="0">
              <a:latin typeface="Arial" panose="020B0604020202020204" pitchFamily="34" charset="0"/>
              <a:cs typeface="Arial" panose="020B0604020202020204" pitchFamily="34" charset="0"/>
            </a:endParaRPr>
          </a:p>
          <a:p>
            <a:pPr marL="0" indent="0">
              <a:buNone/>
            </a:pPr>
            <a:endParaRPr lang="en-IN" sz="1550" dirty="0">
              <a:latin typeface="Arial" panose="020B0604020202020204" pitchFamily="34" charset="0"/>
              <a:cs typeface="Arial" panose="020B0604020202020204" pitchFamily="34" charset="0"/>
            </a:endParaRPr>
          </a:p>
          <a:p>
            <a:pPr marL="0" indent="0">
              <a:buNone/>
            </a:pPr>
            <a:r>
              <a:rPr lang="en-GB" sz="1550" dirty="0">
                <a:latin typeface="Arial" panose="020B0604020202020204" pitchFamily="34" charset="0"/>
                <a:cs typeface="Arial" panose="020B0604020202020204" pitchFamily="34" charset="0"/>
              </a:rPr>
              <a:t>[13] Smith, J. (2023). Improving hospital efficiency with predictive modelling of doctor availability. </a:t>
            </a:r>
            <a:r>
              <a:rPr lang="en-GB" sz="1550" i="1" dirty="0">
                <a:latin typeface="Arial" panose="020B0604020202020204" pitchFamily="34" charset="0"/>
                <a:cs typeface="Arial" panose="020B0604020202020204" pitchFamily="34" charset="0"/>
              </a:rPr>
              <a:t>International Journal of Health Information Systems and Informatics, 19</a:t>
            </a:r>
            <a:r>
              <a:rPr lang="en-GB" sz="1550" dirty="0">
                <a:latin typeface="Arial" panose="020B0604020202020204" pitchFamily="34" charset="0"/>
                <a:cs typeface="Arial" panose="020B0604020202020204" pitchFamily="34" charset="0"/>
              </a:rPr>
              <a:t>(4), 45-59. </a:t>
            </a:r>
            <a:r>
              <a:rPr lang="en-GB" sz="1550" u="sng" dirty="0">
                <a:latin typeface="Arial" panose="020B0604020202020204" pitchFamily="34" charset="0"/>
                <a:cs typeface="Arial" panose="020B0604020202020204" pitchFamily="34" charset="0"/>
                <a:hlinkClick r:id="rId4"/>
              </a:rPr>
              <a:t>https://www.igi-global.com/article/improving-hospital-efficiency/210586</a:t>
            </a:r>
            <a:endParaRPr lang="en-GB" sz="1550" u="sng" dirty="0">
              <a:latin typeface="Arial" panose="020B0604020202020204" pitchFamily="34" charset="0"/>
              <a:cs typeface="Arial" panose="020B0604020202020204" pitchFamily="34" charset="0"/>
            </a:endParaRPr>
          </a:p>
          <a:p>
            <a:pPr marL="0" indent="0">
              <a:buNone/>
            </a:pP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[14] Sharma, K., &amp; Patel, R. (2022). Enhancing healthcare resource management with patient inflow prediction. Journal of Healthcare Management, 18(3), 56-68. </a:t>
            </a:r>
            <a:r>
              <a:rPr lang="en-US" sz="1550" u="sng" dirty="0">
                <a:latin typeface="Arial" panose="020B0604020202020204" pitchFamily="34" charset="0"/>
                <a:cs typeface="Arial" panose="020B0604020202020204" pitchFamily="34" charset="0"/>
                <a:hlinkClick r:id="rId5"/>
              </a:rPr>
              <a:t>https://www.journalofhealthcaremanagement.org/article/7568998</a:t>
            </a: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 </a:t>
            </a: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[15] Singh, P., &amp; Kumar, A. (2021). Predictive analytics for doctor and specialist allocation in hospitals. International Journal of Medical Informatics, 140, 104136. </a:t>
            </a:r>
            <a:r>
              <a:rPr lang="en-US" sz="1550" u="sng" dirty="0">
                <a:latin typeface="Arial" panose="020B0604020202020204" pitchFamily="34" charset="0"/>
                <a:cs typeface="Arial" panose="020B0604020202020204" pitchFamily="34" charset="0"/>
                <a:hlinkClick r:id="rId6"/>
              </a:rPr>
              <a:t>https://www.sciencedirect.com/science/article/abs/pii/S1386505619310312</a:t>
            </a:r>
            <a:endParaRPr lang="en-IN" sz="1550" dirty="0">
              <a:latin typeface="Arial" panose="020B0604020202020204" pitchFamily="34" charset="0"/>
              <a:cs typeface="Arial" panose="020B0604020202020204" pitchFamily="34" charset="0"/>
            </a:endParaRPr>
          </a:p>
          <a:p>
            <a:pPr marL="0" indent="0">
              <a:buNone/>
            </a:pPr>
            <a:r>
              <a:rPr lang="en-US" sz="1550" dirty="0">
                <a:latin typeface="Arial" panose="020B0604020202020204" pitchFamily="34" charset="0"/>
                <a:cs typeface="Arial" panose="020B0604020202020204" pitchFamily="34" charset="0"/>
              </a:rPr>
              <a:t>  </a:t>
            </a:r>
            <a:endParaRPr lang="en-IN" sz="15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10011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0517"/>
            <a:ext cx="10668000" cy="487362"/>
          </a:xfrm>
        </p:spPr>
        <p:txBody>
          <a:bodyPr/>
          <a:lstStyle/>
          <a:p>
            <a:r>
              <a:rPr lang="en-GB" dirty="0"/>
              <a:t>Introduction</a:t>
            </a:r>
          </a:p>
        </p:txBody>
      </p:sp>
      <p:sp>
        <p:nvSpPr>
          <p:cNvPr id="6" name="Rectangle 3"/>
          <p:cNvSpPr>
            <a:spLocks noGrp="1" noChangeArrowheads="1"/>
          </p:cNvSpPr>
          <p:nvPr>
            <p:ph idx="1"/>
          </p:nvPr>
        </p:nvSpPr>
        <p:spPr bwMode="auto">
          <a:xfrm>
            <a:off x="718457" y="1326565"/>
            <a:ext cx="10907486"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Wingdings" panose="05000000000000000000" pitchFamily="2" charset="2"/>
              <a:buChar char="Ø"/>
            </a:pPr>
            <a:r>
              <a:rPr lang="en-GB" sz="2000" dirty="0">
                <a:latin typeface="Arial" panose="020B0604020202020204" pitchFamily="34" charset="0"/>
                <a:cs typeface="Arial" panose="020B0604020202020204" pitchFamily="34" charset="0"/>
              </a:rPr>
              <a:t>Government hospitals in India frequently experience medicine shortages during peak disease outbreaks. This disrupts timely treatment and patient care, creating an urgent need for an efficient solution.</a:t>
            </a:r>
          </a:p>
          <a:p>
            <a:pPr>
              <a:buFont typeface="Wingdings" panose="05000000000000000000" pitchFamily="2" charset="2"/>
              <a:buChar char="Ø"/>
            </a:pPr>
            <a:r>
              <a:rPr lang="en-GB" sz="2000" dirty="0">
                <a:latin typeface="Arial" panose="020B0604020202020204" pitchFamily="34" charset="0"/>
                <a:cs typeface="Arial" panose="020B0604020202020204" pitchFamily="34" charset="0"/>
              </a:rPr>
              <a:t>Our system uses analytics to predict medicine needs by evaluating historical and real-time patient data. It generates reports on required medicines and quantities, ensuring adequate stock during critical times.</a:t>
            </a:r>
          </a:p>
          <a:p>
            <a:pPr>
              <a:buFont typeface="Wingdings" panose="05000000000000000000" pitchFamily="2" charset="2"/>
              <a:buChar char="Ø"/>
            </a:pPr>
            <a:r>
              <a:rPr lang="en-GB" sz="2000" dirty="0">
                <a:latin typeface="Arial" panose="020B0604020202020204" pitchFamily="34" charset="0"/>
                <a:cs typeface="Arial" panose="020B0604020202020204" pitchFamily="34" charset="0"/>
              </a:rPr>
              <a:t>Doctor availability is also a challenge, especially during peak disease periods, weekends, and holidays. The system analyses patient inflow data to predict the number of doctors required daily and ensures optimal staffing.</a:t>
            </a:r>
          </a:p>
          <a:p>
            <a:pPr>
              <a:buFont typeface="Wingdings" panose="05000000000000000000" pitchFamily="2" charset="2"/>
              <a:buChar char="Ø"/>
            </a:pPr>
            <a:r>
              <a:rPr lang="en-GB" sz="2000" dirty="0">
                <a:latin typeface="Arial" panose="020B0604020202020204" pitchFamily="34" charset="0"/>
                <a:cs typeface="Arial" panose="020B0604020202020204" pitchFamily="34" charset="0"/>
              </a:rPr>
              <a:t>This program targets the Indian Government healthcare department, aiming to improve operational efficiency. By addressing medicine availability and doctor resource management, it enhances patient care during high-demand periods.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7530" y="266012"/>
            <a:ext cx="10668000" cy="487362"/>
          </a:xfrm>
        </p:spPr>
        <p:txBody>
          <a:bodyPr/>
          <a:lstStyle/>
          <a:p>
            <a:r>
              <a:rPr lang="en-GB" dirty="0"/>
              <a:t>Literature Review</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84112741"/>
              </p:ext>
            </p:extLst>
          </p:nvPr>
        </p:nvGraphicFramePr>
        <p:xfrm>
          <a:off x="251926" y="1371600"/>
          <a:ext cx="11859208" cy="4334562"/>
        </p:xfrm>
        <a:graphic>
          <a:graphicData uri="http://schemas.openxmlformats.org/drawingml/2006/table">
            <a:tbl>
              <a:tblPr firstRow="1" bandRow="1">
                <a:tableStyleId>{5C22544A-7EE6-4342-B048-85BDC9FD1C3A}</a:tableStyleId>
              </a:tblPr>
              <a:tblGrid>
                <a:gridCol w="849086">
                  <a:extLst>
                    <a:ext uri="{9D8B030D-6E8A-4147-A177-3AD203B41FA5}">
                      <a16:colId xmlns:a16="http://schemas.microsoft.com/office/drawing/2014/main" val="1603273286"/>
                    </a:ext>
                  </a:extLst>
                </a:gridCol>
                <a:gridCol w="3032449">
                  <a:extLst>
                    <a:ext uri="{9D8B030D-6E8A-4147-A177-3AD203B41FA5}">
                      <a16:colId xmlns:a16="http://schemas.microsoft.com/office/drawing/2014/main" val="4124353636"/>
                    </a:ext>
                  </a:extLst>
                </a:gridCol>
                <a:gridCol w="2435290">
                  <a:extLst>
                    <a:ext uri="{9D8B030D-6E8A-4147-A177-3AD203B41FA5}">
                      <a16:colId xmlns:a16="http://schemas.microsoft.com/office/drawing/2014/main" val="1646706073"/>
                    </a:ext>
                  </a:extLst>
                </a:gridCol>
                <a:gridCol w="5542383">
                  <a:extLst>
                    <a:ext uri="{9D8B030D-6E8A-4147-A177-3AD203B41FA5}">
                      <a16:colId xmlns:a16="http://schemas.microsoft.com/office/drawing/2014/main" val="2154594270"/>
                    </a:ext>
                  </a:extLst>
                </a:gridCol>
              </a:tblGrid>
              <a:tr h="285957">
                <a:tc>
                  <a:txBody>
                    <a:bodyPr/>
                    <a:lstStyle/>
                    <a:p>
                      <a:pPr algn="ctr"/>
                      <a:r>
                        <a:rPr lang="en-GB" dirty="0" err="1"/>
                        <a:t>Sl.No</a:t>
                      </a:r>
                      <a:endParaRPr lang="en-IN" dirty="0"/>
                    </a:p>
                  </a:txBody>
                  <a:tcPr/>
                </a:tc>
                <a:tc>
                  <a:txBody>
                    <a:bodyPr/>
                    <a:lstStyle/>
                    <a:p>
                      <a:pPr algn="ctr"/>
                      <a:r>
                        <a:rPr lang="en-GB" dirty="0"/>
                        <a:t>TITLE</a:t>
                      </a:r>
                      <a:endParaRPr lang="en-IN" dirty="0"/>
                    </a:p>
                  </a:txBody>
                  <a:tcPr/>
                </a:tc>
                <a:tc>
                  <a:txBody>
                    <a:bodyPr/>
                    <a:lstStyle/>
                    <a:p>
                      <a:pPr algn="ctr"/>
                      <a:r>
                        <a:rPr lang="en-GB" dirty="0"/>
                        <a:t>AUTHOR</a:t>
                      </a:r>
                      <a:endParaRPr lang="en-IN" dirty="0"/>
                    </a:p>
                  </a:txBody>
                  <a:tcPr/>
                </a:tc>
                <a:tc>
                  <a:txBody>
                    <a:bodyPr/>
                    <a:lstStyle/>
                    <a:p>
                      <a:pPr algn="ctr"/>
                      <a:r>
                        <a:rPr lang="en-GB" dirty="0"/>
                        <a:t>INFO</a:t>
                      </a:r>
                      <a:endParaRPr lang="en-IN" dirty="0"/>
                    </a:p>
                  </a:txBody>
                  <a:tcPr/>
                </a:tc>
                <a:extLst>
                  <a:ext uri="{0D108BD9-81ED-4DB2-BD59-A6C34878D82A}">
                    <a16:rowId xmlns:a16="http://schemas.microsoft.com/office/drawing/2014/main" val="3364878871"/>
                  </a:ext>
                </a:extLst>
              </a:tr>
              <a:tr h="1154942">
                <a:tc>
                  <a:txBody>
                    <a:bodyPr/>
                    <a:lstStyle/>
                    <a:p>
                      <a:r>
                        <a:rPr lang="en-GB" dirty="0"/>
                        <a:t>1</a:t>
                      </a:r>
                      <a:endParaRPr lang="en-IN" dirty="0"/>
                    </a:p>
                  </a:txBody>
                  <a:tcPr/>
                </a:tc>
                <a:tc>
                  <a:txBody>
                    <a:bodyPr/>
                    <a:lstStyle/>
                    <a:p>
                      <a:pPr algn="just"/>
                      <a:r>
                        <a:rPr lang="en-GB" sz="1400" dirty="0">
                          <a:latin typeface="Arial" panose="020B0604020202020204" pitchFamily="34" charset="0"/>
                          <a:cs typeface="Arial" panose="020B0604020202020204" pitchFamily="34" charset="0"/>
                        </a:rPr>
                        <a:t>More than Technical Perspective: Analysing the possibilities of Unstructured data in Healthcare industry.</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a:latin typeface="Arial" panose="020B0604020202020204" pitchFamily="34" charset="0"/>
                          <a:cs typeface="Arial" panose="020B0604020202020204" pitchFamily="34" charset="0"/>
                        </a:rPr>
                        <a:t>Yi </a:t>
                      </a:r>
                      <a:r>
                        <a:rPr lang="en-IN" sz="1400" dirty="0" err="1">
                          <a:latin typeface="Arial" panose="020B0604020202020204" pitchFamily="34" charset="0"/>
                          <a:cs typeface="Arial" panose="020B0604020202020204" pitchFamily="34" charset="0"/>
                        </a:rPr>
                        <a:t>Chuan</a:t>
                      </a:r>
                      <a:r>
                        <a:rPr lang="en-IN" sz="1400" dirty="0">
                          <a:latin typeface="Arial" panose="020B0604020202020204" pitchFamily="34" charset="0"/>
                          <a:cs typeface="Arial" panose="020B0604020202020204" pitchFamily="34" charset="0"/>
                        </a:rPr>
                        <a:t> Wang, </a:t>
                      </a:r>
                      <a:r>
                        <a:rPr lang="en-IN" sz="1400" dirty="0" err="1">
                          <a:latin typeface="Arial" panose="020B0604020202020204" pitchFamily="34" charset="0"/>
                          <a:cs typeface="Arial" panose="020B0604020202020204" pitchFamily="34" charset="0"/>
                        </a:rPr>
                        <a:t>LeeAnn</a:t>
                      </a:r>
                      <a:r>
                        <a:rPr lang="en-IN" sz="1400" dirty="0">
                          <a:latin typeface="Arial" panose="020B0604020202020204" pitchFamily="34" charset="0"/>
                          <a:cs typeface="Arial" panose="020B0604020202020204" pitchFamily="34" charset="0"/>
                        </a:rPr>
                        <a:t> Kung, </a:t>
                      </a:r>
                      <a:r>
                        <a:rPr lang="en-IN" sz="1400" dirty="0" err="1">
                          <a:latin typeface="Arial" panose="020B0604020202020204" pitchFamily="34" charset="0"/>
                          <a:cs typeface="Arial" panose="020B0604020202020204" pitchFamily="34" charset="0"/>
                        </a:rPr>
                        <a:t>Chaochi</a:t>
                      </a:r>
                      <a:r>
                        <a:rPr lang="en-IN" sz="1400" dirty="0">
                          <a:latin typeface="Arial" panose="020B0604020202020204" pitchFamily="34" charset="0"/>
                          <a:cs typeface="Arial" panose="020B0604020202020204" pitchFamily="34" charset="0"/>
                        </a:rPr>
                        <a:t> Ting </a:t>
                      </a:r>
                    </a:p>
                  </a:txBody>
                  <a:tcPr/>
                </a:tc>
                <a:tc>
                  <a:txBody>
                    <a:bodyPr/>
                    <a:lstStyle/>
                    <a:p>
                      <a:pPr algn="just"/>
                      <a:r>
                        <a:rPr lang="en-GB" sz="1400" dirty="0">
                          <a:latin typeface="Arial" panose="020B0604020202020204" pitchFamily="34" charset="0"/>
                          <a:cs typeface="Arial" panose="020B0604020202020204" pitchFamily="34" charset="0"/>
                        </a:rPr>
                        <a:t>The research highlights the underutilization of big data technology in healthcare and aims to improve strategies by exploring its architecture, features, and potential to enhance patient care and medicine availability.</a:t>
                      </a:r>
                      <a:endParaRPr lang="en-IN"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41978390"/>
                  </a:ext>
                </a:extLst>
              </a:tr>
              <a:tr h="1427929">
                <a:tc>
                  <a:txBody>
                    <a:bodyPr/>
                    <a:lstStyle/>
                    <a:p>
                      <a:r>
                        <a:rPr lang="en-GB" dirty="0"/>
                        <a:t>2</a:t>
                      </a:r>
                      <a:endParaRPr lang="en-IN" dirty="0"/>
                    </a:p>
                  </a:txBody>
                  <a:tcPr/>
                </a:tc>
                <a:tc>
                  <a:txBody>
                    <a:bodyPr/>
                    <a:lstStyle/>
                    <a:p>
                      <a:pPr algn="just"/>
                      <a:r>
                        <a:rPr lang="en-GB" sz="1400" dirty="0">
                          <a:latin typeface="Arial" panose="020B0604020202020204" pitchFamily="34" charset="0"/>
                          <a:cs typeface="Arial" panose="020B0604020202020204" pitchFamily="34" charset="0"/>
                        </a:rPr>
                        <a:t>Learning, schooling, and data analytics</a:t>
                      </a:r>
                      <a:endParaRPr lang="en-IN" sz="1400" dirty="0">
                        <a:latin typeface="Arial" panose="020B0604020202020204" pitchFamily="34" charset="0"/>
                        <a:cs typeface="Arial" panose="020B0604020202020204" pitchFamily="34" charset="0"/>
                      </a:endParaRPr>
                    </a:p>
                  </a:txBody>
                  <a:tcPr/>
                </a:tc>
                <a:tc>
                  <a:txBody>
                    <a:bodyPr/>
                    <a:lstStyle/>
                    <a:p>
                      <a:pPr algn="just"/>
                      <a:r>
                        <a:rPr lang="nb-NO" sz="1400" dirty="0">
                          <a:latin typeface="Arial" panose="020B0604020202020204" pitchFamily="34" charset="0"/>
                          <a:cs typeface="Arial" panose="020B0604020202020204" pitchFamily="34" charset="0"/>
                        </a:rPr>
                        <a:t>Baker, R. S. J. D</a:t>
                      </a:r>
                      <a:endParaRPr lang="en-IN" sz="1400" dirty="0">
                        <a:latin typeface="Arial" panose="020B0604020202020204" pitchFamily="34" charset="0"/>
                        <a:cs typeface="Arial" panose="020B0604020202020204" pitchFamily="34" charset="0"/>
                      </a:endParaRPr>
                    </a:p>
                  </a:txBody>
                  <a:tcPr/>
                </a:tc>
                <a:tc>
                  <a:txBody>
                    <a:bodyPr/>
                    <a:lstStyle/>
                    <a:p>
                      <a:pPr algn="just"/>
                      <a:r>
                        <a:rPr lang="en-GB" sz="1400" dirty="0">
                          <a:latin typeface="Arial" panose="020B0604020202020204" pitchFamily="34" charset="0"/>
                          <a:cs typeface="Arial" panose="020B0604020202020204" pitchFamily="34" charset="0"/>
                        </a:rPr>
                        <a:t>Educational Data Mining (EDM) and Learning Analytics (LA) are new approaches that use big data to improve learning. EDM focuses on studying and validating learning models, while LA aims to help teachers improve their methods using research insights.</a:t>
                      </a:r>
                    </a:p>
                  </a:txBody>
                  <a:tcPr/>
                </a:tc>
                <a:extLst>
                  <a:ext uri="{0D108BD9-81ED-4DB2-BD59-A6C34878D82A}">
                    <a16:rowId xmlns:a16="http://schemas.microsoft.com/office/drawing/2014/main" val="341195978"/>
                  </a:ext>
                </a:extLst>
              </a:tr>
              <a:tr h="1385931">
                <a:tc>
                  <a:txBody>
                    <a:bodyPr/>
                    <a:lstStyle/>
                    <a:p>
                      <a:r>
                        <a:rPr lang="en-GB" dirty="0"/>
                        <a:t>3</a:t>
                      </a:r>
                      <a:endParaRPr lang="en-IN" dirty="0"/>
                    </a:p>
                  </a:txBody>
                  <a:tcPr/>
                </a:tc>
                <a:tc>
                  <a:txBody>
                    <a:bodyPr/>
                    <a:lstStyle/>
                    <a:p>
                      <a:pPr algn="just"/>
                      <a:r>
                        <a:rPr lang="en-GB" sz="1400" dirty="0">
                          <a:latin typeface="Arial" panose="020B0604020202020204" pitchFamily="34" charset="0"/>
                          <a:cs typeface="Arial" panose="020B0604020202020204" pitchFamily="34" charset="0"/>
                        </a:rPr>
                        <a:t>Big data analytics in healthcare: promises and possibilities.</a:t>
                      </a:r>
                      <a:endParaRPr lang="en-IN" sz="1400" dirty="0">
                        <a:latin typeface="Arial" panose="020B0604020202020204" pitchFamily="34" charset="0"/>
                        <a:cs typeface="Arial" panose="020B0604020202020204" pitchFamily="34" charset="0"/>
                      </a:endParaRPr>
                    </a:p>
                  </a:txBody>
                  <a:tcPr/>
                </a:tc>
                <a:tc>
                  <a:txBody>
                    <a:bodyPr/>
                    <a:lstStyle/>
                    <a:p>
                      <a:pPr algn="just"/>
                      <a:r>
                        <a:rPr lang="en-IN" sz="1400" dirty="0" err="1">
                          <a:latin typeface="Arial" panose="020B0604020202020204" pitchFamily="34" charset="0"/>
                          <a:cs typeface="Arial" panose="020B0604020202020204" pitchFamily="34" charset="0"/>
                        </a:rPr>
                        <a:t>Raghupathi</a:t>
                      </a:r>
                      <a:r>
                        <a:rPr lang="en-IN" sz="1400" dirty="0">
                          <a:latin typeface="Arial" panose="020B0604020202020204" pitchFamily="34" charset="0"/>
                          <a:cs typeface="Arial" panose="020B0604020202020204" pitchFamily="34" charset="0"/>
                        </a:rPr>
                        <a:t>. W </a:t>
                      </a:r>
                    </a:p>
                  </a:txBody>
                  <a:tcPr/>
                </a:tc>
                <a:tc>
                  <a:txBody>
                    <a:bodyPr/>
                    <a:lstStyle/>
                    <a:p>
                      <a:pPr algn="just"/>
                      <a:r>
                        <a:rPr lang="en-GB" sz="1400" dirty="0">
                          <a:latin typeface="Arial" panose="020B0604020202020204" pitchFamily="34" charset="0"/>
                          <a:cs typeface="Arial" panose="020B0604020202020204" pitchFamily="34" charset="0"/>
                        </a:rPr>
                        <a:t>This paper discusses the benefits of using big data technologies in healthcare, focusing on frameworks and methodologies to improve efficiency, reduce costs, and advance the system with modern technologies like AI and machine learning.</a:t>
                      </a:r>
                      <a:endParaRPr lang="en-IN" sz="13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2550903"/>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p:cNvSpPr>
            <a:spLocks noGrp="1" noChangeArrowheads="1"/>
          </p:cNvSpPr>
          <p:nvPr>
            <p:ph idx="1"/>
          </p:nvPr>
        </p:nvSpPr>
        <p:spPr bwMode="auto">
          <a:xfrm>
            <a:off x="382555" y="-439915"/>
            <a:ext cx="11206065"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endParaRPr lang="en-GB" altLang="en-US" b="1" dirty="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marL="0" lvl="0" indent="0" eaLnBrk="0" fontAlgn="base" hangingPunct="0">
              <a:spcBef>
                <a:spcPct val="0"/>
              </a:spcBef>
              <a:spcAft>
                <a:spcPct val="0"/>
              </a:spcAft>
              <a:buNone/>
            </a:pPr>
            <a:endParaRPr lang="en-GB" altLang="en-US" b="1" dirty="0">
              <a:latin typeface="Arial" panose="020B0604020202020204" pitchFamily="34" charset="0"/>
            </a:endParaRPr>
          </a:p>
          <a:p>
            <a:pPr lvl="0" algn="just" eaLnBrk="0" fontAlgn="base" hangingPunct="0">
              <a:spcBef>
                <a:spcPct val="0"/>
              </a:spcBef>
              <a:spcAft>
                <a:spcPct val="0"/>
              </a:spcAft>
            </a:pPr>
            <a:r>
              <a:rPr lang="en-GB" altLang="en-US" b="1" dirty="0">
                <a:latin typeface="Arial" panose="020B0604020202020204" pitchFamily="34" charset="0"/>
              </a:rPr>
              <a:t>Mistakes:</a:t>
            </a:r>
            <a:r>
              <a:rPr lang="en-GB" altLang="en-US" dirty="0">
                <a:latin typeface="Arial" panose="020B0604020202020204" pitchFamily="34" charset="0"/>
              </a:rPr>
              <a:t> Manual tracking can lead to counting errors in medicine and doctor availability.</a:t>
            </a:r>
          </a:p>
          <a:p>
            <a:pPr lvl="0" algn="just" eaLnBrk="0" fontAlgn="base" hangingPunct="0">
              <a:spcBef>
                <a:spcPct val="0"/>
              </a:spcBef>
              <a:spcAft>
                <a:spcPct val="0"/>
              </a:spcAft>
            </a:pPr>
            <a:r>
              <a:rPr lang="en-GB" altLang="en-US" b="1" dirty="0">
                <a:latin typeface="Arial" panose="020B0604020202020204" pitchFamily="34" charset="0"/>
              </a:rPr>
              <a:t>Takes Too Long: </a:t>
            </a:r>
            <a:r>
              <a:rPr lang="en-GB" altLang="en-US" dirty="0">
                <a:latin typeface="Arial" panose="020B0604020202020204" pitchFamily="34" charset="0"/>
              </a:rPr>
              <a:t>Traditional methods are slow and can be inefficient, especially when demand is high.</a:t>
            </a:r>
          </a:p>
          <a:p>
            <a:pPr lvl="0" algn="just" eaLnBrk="0" fontAlgn="base" hangingPunct="0">
              <a:spcBef>
                <a:spcPct val="0"/>
              </a:spcBef>
              <a:spcAft>
                <a:spcPct val="0"/>
              </a:spcAft>
            </a:pPr>
            <a:r>
              <a:rPr lang="en-GB" altLang="en-US" b="1" dirty="0">
                <a:latin typeface="Arial" panose="020B0604020202020204" pitchFamily="34" charset="0"/>
              </a:rPr>
              <a:t>Slow Decisions: </a:t>
            </a:r>
            <a:r>
              <a:rPr lang="en-GB" altLang="en-US" dirty="0">
                <a:latin typeface="Arial" panose="020B0604020202020204" pitchFamily="34" charset="0"/>
              </a:rPr>
              <a:t>Delayed information makes it hard for hospitals to respond quickly to shortages.</a:t>
            </a:r>
          </a:p>
          <a:p>
            <a:pPr lvl="0" algn="just" eaLnBrk="0" fontAlgn="base" hangingPunct="0">
              <a:spcBef>
                <a:spcPct val="0"/>
              </a:spcBef>
              <a:spcAft>
                <a:spcPct val="0"/>
              </a:spcAft>
            </a:pPr>
            <a:r>
              <a:rPr lang="en-GB" altLang="en-US" b="1" dirty="0">
                <a:latin typeface="Arial" panose="020B0604020202020204" pitchFamily="34" charset="0"/>
              </a:rPr>
              <a:t>Fixed Schedules: </a:t>
            </a:r>
            <a:r>
              <a:rPr lang="en-GB" altLang="en-US" dirty="0">
                <a:latin typeface="Arial" panose="020B0604020202020204" pitchFamily="34" charset="0"/>
              </a:rPr>
              <a:t>Doctors often have set schedules that don’t change based on patient needs, causing shortages or excess staff.</a:t>
            </a:r>
          </a:p>
          <a:p>
            <a:pPr lvl="0" algn="just" eaLnBrk="0" fontAlgn="base" hangingPunct="0">
              <a:spcBef>
                <a:spcPct val="0"/>
              </a:spcBef>
              <a:spcAft>
                <a:spcPct val="0"/>
              </a:spcAft>
            </a:pPr>
            <a:r>
              <a:rPr lang="en-GB" altLang="en-US" b="1" dirty="0">
                <a:latin typeface="Arial" panose="020B0604020202020204" pitchFamily="34" charset="0"/>
              </a:rPr>
              <a:t>Simple Predictions: </a:t>
            </a:r>
            <a:r>
              <a:rPr lang="en-GB" altLang="en-US" dirty="0">
                <a:latin typeface="Arial" panose="020B0604020202020204" pitchFamily="34" charset="0"/>
              </a:rPr>
              <a:t>Basic forecasting methods overlook important factors, leading to inaccurate demand predictions.</a:t>
            </a:r>
          </a:p>
          <a:p>
            <a:pPr lvl="0" algn="just" eaLnBrk="0" fontAlgn="base" hangingPunct="0">
              <a:spcBef>
                <a:spcPct val="0"/>
              </a:spcBef>
              <a:spcAft>
                <a:spcPct val="0"/>
              </a:spcAft>
            </a:pPr>
            <a:r>
              <a:rPr lang="en-GB" altLang="en-US" b="1" dirty="0">
                <a:latin typeface="Arial" panose="020B0604020202020204" pitchFamily="34" charset="0"/>
              </a:rPr>
              <a:t>Old Information: </a:t>
            </a:r>
            <a:r>
              <a:rPr lang="en-GB" altLang="en-US" dirty="0">
                <a:latin typeface="Arial" panose="020B0604020202020204" pitchFamily="34" charset="0"/>
              </a:rPr>
              <a:t>Reports can be outdated, which means decisions may not be based on the most current data.</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857" y="306932"/>
            <a:ext cx="10668000" cy="487362"/>
          </a:xfrm>
        </p:spPr>
        <p:txBody>
          <a:bodyPr/>
          <a:lstStyle/>
          <a:p>
            <a:r>
              <a:rPr lang="en-GB" dirty="0"/>
              <a:t>Proposed Method</a:t>
            </a:r>
          </a:p>
        </p:txBody>
      </p:sp>
      <p:sp>
        <p:nvSpPr>
          <p:cNvPr id="8" name="Rectangle 5"/>
          <p:cNvSpPr>
            <a:spLocks noGrp="1" noChangeArrowheads="1"/>
          </p:cNvSpPr>
          <p:nvPr>
            <p:ph idx="1"/>
          </p:nvPr>
        </p:nvSpPr>
        <p:spPr bwMode="auto">
          <a:xfrm>
            <a:off x="653143" y="687924"/>
            <a:ext cx="11576180"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Arial" panose="020B0604020202020204" pitchFamily="34" charset="0"/>
              </a:rPr>
              <a:t> Data Collection</a:t>
            </a:r>
            <a:r>
              <a:rPr kumimoji="0" lang="en-US" altLang="en-US" sz="2200" b="0" i="0" u="none" strike="noStrike" cap="none" normalizeH="0" baseline="0" dirty="0">
                <a:ln>
                  <a:noFill/>
                </a:ln>
                <a:solidFill>
                  <a:schemeClr val="tx1"/>
                </a:solidFill>
                <a:effectLst/>
                <a:latin typeface="Arial" panose="020B0604020202020204" pitchFamily="34" charset="0"/>
              </a:rPr>
              <a:t>: Gather past and current patient information in one place.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chemeClr val="tx1"/>
                </a:solidFill>
                <a:effectLst/>
                <a:latin typeface="Arial" panose="020B0604020202020204" pitchFamily="34" charset="0"/>
              </a:rPr>
              <a:t> Predictive Analytics</a:t>
            </a:r>
            <a:r>
              <a:rPr kumimoji="0" lang="en-US" altLang="en-US" sz="2200" b="0" i="0" u="none" strike="noStrike" cap="none" normalizeH="0" baseline="0" dirty="0">
                <a:ln>
                  <a:noFill/>
                </a:ln>
                <a:solidFill>
                  <a:schemeClr val="tx1"/>
                </a:solidFill>
                <a:effectLst/>
                <a:latin typeface="Arial" panose="020B0604020202020204" pitchFamily="34" charset="0"/>
              </a:rPr>
              <a:t>: Use data models to predict future medicine needs.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a:ln>
                  <a:noFill/>
                </a:ln>
                <a:solidFill>
                  <a:schemeClr val="tx1"/>
                </a:solidFill>
                <a:effectLst/>
                <a:latin typeface="Arial" panose="020B0604020202020204" pitchFamily="34" charset="0"/>
              </a:rPr>
              <a:t> Medicine Reports</a:t>
            </a:r>
            <a:r>
              <a:rPr kumimoji="0" lang="en-US" altLang="en-US" sz="2200" b="0" i="0" u="none" strike="noStrike" cap="none" normalizeH="0" baseline="0" dirty="0">
                <a:ln>
                  <a:noFill/>
                </a:ln>
                <a:solidFill>
                  <a:schemeClr val="tx1"/>
                </a:solidFill>
                <a:effectLst/>
                <a:latin typeface="Arial" panose="020B0604020202020204" pitchFamily="34" charset="0"/>
              </a:rPr>
              <a:t>: Create reports showing which medicines are needed and how much.</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1" i="0" u="none" strike="noStrike" cap="none" normalizeH="0" baseline="0" dirty="0">
                <a:ln>
                  <a:noFill/>
                </a:ln>
                <a:solidFill>
                  <a:schemeClr val="tx1"/>
                </a:solidFill>
                <a:effectLst/>
                <a:latin typeface="Arial" panose="020B0604020202020204" pitchFamily="34" charset="0"/>
              </a:rPr>
              <a:t> Real-Time Tracking</a:t>
            </a:r>
            <a:r>
              <a:rPr kumimoji="0" lang="en-US" altLang="en-US" sz="2200" b="0" i="0" u="none" strike="noStrike" cap="none" normalizeH="0" baseline="0" dirty="0">
                <a:ln>
                  <a:noFill/>
                </a:ln>
                <a:solidFill>
                  <a:schemeClr val="tx1"/>
                </a:solidFill>
                <a:effectLst/>
                <a:latin typeface="Arial" panose="020B0604020202020204" pitchFamily="34" charset="0"/>
              </a:rPr>
              <a:t>: Monitor medicine stock and get alerts when supplies are low.</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200" b="1" i="0" u="none" strike="noStrike" cap="none" normalizeH="0" baseline="0" dirty="0">
                <a:ln>
                  <a:noFill/>
                </a:ln>
                <a:solidFill>
                  <a:schemeClr val="tx1"/>
                </a:solidFill>
                <a:effectLst/>
                <a:latin typeface="Arial" panose="020B0604020202020204" pitchFamily="34" charset="0"/>
              </a:rPr>
              <a:t> Doctor Demand Forecasting</a:t>
            </a:r>
            <a:r>
              <a:rPr kumimoji="0" lang="en-US" altLang="en-US" sz="2200" b="0" i="0" u="none" strike="noStrike" cap="none" normalizeH="0" baseline="0" dirty="0">
                <a:ln>
                  <a:noFill/>
                </a:ln>
                <a:solidFill>
                  <a:schemeClr val="tx1"/>
                </a:solidFill>
                <a:effectLst/>
                <a:latin typeface="Arial" panose="020B0604020202020204" pitchFamily="34" charset="0"/>
              </a:rPr>
              <a:t>: Predict how many doctors are needed based on patient numbers.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200" b="1" i="0" u="none" strike="noStrike" cap="none" normalizeH="0" baseline="0" dirty="0">
                <a:ln>
                  <a:noFill/>
                </a:ln>
                <a:solidFill>
                  <a:schemeClr val="tx1"/>
                </a:solidFill>
                <a:effectLst/>
                <a:latin typeface="Arial" panose="020B0604020202020204" pitchFamily="34" charset="0"/>
              </a:rPr>
              <a:t> Better Doctor Scheduling</a:t>
            </a:r>
            <a:r>
              <a:rPr kumimoji="0" lang="en-US" altLang="en-US" sz="2200" b="0" i="0" u="none" strike="noStrike" cap="none" normalizeH="0" baseline="0" dirty="0">
                <a:ln>
                  <a:noFill/>
                </a:ln>
                <a:solidFill>
                  <a:schemeClr val="tx1"/>
                </a:solidFill>
                <a:effectLst/>
                <a:latin typeface="Arial" panose="020B0604020202020204" pitchFamily="34" charset="0"/>
              </a:rPr>
              <a:t>: Suggest doctor shifts that match busy times.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2200" b="1" i="0" u="none" strike="noStrike" cap="none" normalizeH="0" baseline="0" dirty="0">
                <a:ln>
                  <a:noFill/>
                </a:ln>
                <a:solidFill>
                  <a:schemeClr val="tx1"/>
                </a:solidFill>
                <a:effectLst/>
                <a:latin typeface="Arial" panose="020B0604020202020204" pitchFamily="34" charset="0"/>
              </a:rPr>
              <a:t> Resource Planning</a:t>
            </a:r>
            <a:r>
              <a:rPr kumimoji="0" lang="en-US" altLang="en-US" sz="2200" b="0" i="0" u="none" strike="noStrike" cap="none" normalizeH="0" baseline="0" dirty="0">
                <a:ln>
                  <a:noFill/>
                </a:ln>
                <a:solidFill>
                  <a:schemeClr val="tx1"/>
                </a:solidFill>
                <a:effectLst/>
                <a:latin typeface="Arial" panose="020B0604020202020204" pitchFamily="34" charset="0"/>
              </a:rPr>
              <a:t>: Give advice on how to best use doctors and medicines.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2200" b="1" i="0" u="none" strike="noStrike" cap="none" normalizeH="0" baseline="0" dirty="0">
                <a:ln>
                  <a:noFill/>
                </a:ln>
                <a:solidFill>
                  <a:schemeClr val="tx1"/>
                </a:solidFill>
                <a:effectLst/>
                <a:latin typeface="Arial" panose="020B0604020202020204" pitchFamily="34" charset="0"/>
              </a:rPr>
              <a:t> Improving Models</a:t>
            </a:r>
            <a:r>
              <a:rPr kumimoji="0" lang="en-US" altLang="en-US" sz="2200" b="0" i="0" u="none" strike="noStrike" cap="none" normalizeH="0" baseline="0" dirty="0">
                <a:ln>
                  <a:noFill/>
                </a:ln>
                <a:solidFill>
                  <a:schemeClr val="tx1"/>
                </a:solidFill>
                <a:effectLst/>
                <a:latin typeface="Arial" panose="020B0604020202020204" pitchFamily="34" charset="0"/>
              </a:rPr>
              <a:t>: Update prediction models with new information for better accuracy.</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2200" b="1" i="0" u="none" strike="noStrike" cap="none" normalizeH="0" baseline="0" dirty="0">
                <a:ln>
                  <a:noFill/>
                </a:ln>
                <a:solidFill>
                  <a:schemeClr val="tx1"/>
                </a:solidFill>
                <a:effectLst/>
                <a:latin typeface="Arial" panose="020B0604020202020204" pitchFamily="34" charset="0"/>
              </a:rPr>
              <a:t> Government Connection</a:t>
            </a:r>
            <a:r>
              <a:rPr kumimoji="0" lang="en-US" altLang="en-US" sz="2200" b="0" i="0" u="none" strike="noStrike" cap="none" normalizeH="0" baseline="0" dirty="0">
                <a:ln>
                  <a:noFill/>
                </a:ln>
                <a:solidFill>
                  <a:schemeClr val="tx1"/>
                </a:solidFill>
                <a:effectLst/>
                <a:latin typeface="Arial" panose="020B0604020202020204" pitchFamily="34" charset="0"/>
              </a:rPr>
              <a:t>: Help hospitals and the government work together smoothly.</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lang="en-US" altLang="en-US" sz="2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endParaRPr kumimoji="0" lang="en-US" altLang="en-US" sz="2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lnSpcReduction="10000"/>
          </a:bodyPr>
          <a:lstStyle/>
          <a:p>
            <a:r>
              <a:rPr lang="en-IN" dirty="0">
                <a:latin typeface="Arial" panose="020B0604020202020204" pitchFamily="34" charset="0"/>
                <a:cs typeface="Arial" panose="020B0604020202020204" pitchFamily="34" charset="0"/>
              </a:rPr>
              <a:t>The primary objective is to ensure the availability of essential medicines in government hospitals during peak disease times. By leveraging analytics, the system predicts medicine requirements based on patient data.</a:t>
            </a:r>
          </a:p>
          <a:p>
            <a:r>
              <a:rPr lang="en-IN" dirty="0">
                <a:latin typeface="Arial" panose="020B0604020202020204" pitchFamily="34" charset="0"/>
                <a:cs typeface="Arial" panose="020B0604020202020204" pitchFamily="34" charset="0"/>
              </a:rPr>
              <a:t>Another objective is to optimize doctor availability by </a:t>
            </a:r>
            <a:r>
              <a:rPr lang="en-IN" dirty="0" err="1">
                <a:latin typeface="Arial" panose="020B0604020202020204" pitchFamily="34" charset="0"/>
                <a:cs typeface="Arial" panose="020B0604020202020204" pitchFamily="34" charset="0"/>
              </a:rPr>
              <a:t>analyzing</a:t>
            </a:r>
            <a:r>
              <a:rPr lang="en-IN" dirty="0">
                <a:latin typeface="Arial" panose="020B0604020202020204" pitchFamily="34" charset="0"/>
                <a:cs typeface="Arial" panose="020B0604020202020204" pitchFamily="34" charset="0"/>
              </a:rPr>
              <a:t> patient inflows and historical trends. This ensures that hospitals have adequate staffing, particularly during weekends, holidays, and disease outbreaks.</a:t>
            </a:r>
          </a:p>
          <a:p>
            <a:r>
              <a:rPr lang="en-IN" dirty="0">
                <a:latin typeface="Arial" panose="020B0604020202020204" pitchFamily="34" charset="0"/>
                <a:cs typeface="Arial" panose="020B0604020202020204" pitchFamily="34" charset="0"/>
              </a:rPr>
              <a:t>The system aims to enhance operational efficiency in hospitals by providing timely and data-driven reports. These reports help hospitals manage both medicine and doctor resources effectively.</a:t>
            </a:r>
          </a:p>
          <a:p>
            <a:r>
              <a:rPr lang="en-IN" dirty="0">
                <a:latin typeface="Arial" panose="020B0604020202020204" pitchFamily="34" charset="0"/>
                <a:cs typeface="Arial" panose="020B0604020202020204" pitchFamily="34" charset="0"/>
              </a:rPr>
              <a:t>Overall, the program targets the Indian Government healthcare sector, focusing on improving resource management. It strives to ensure that hospitals are better equipped to handle surges in patient demand, improving patient care outcomes.</a:t>
            </a:r>
          </a:p>
          <a:p>
            <a:pPr marL="0" indent="0" algn="just">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812800" y="1143001"/>
            <a:ext cx="10365273" cy="4952997"/>
          </a:xfrm>
        </p:spPr>
        <p:txBody>
          <a:bodyPr>
            <a:noAutofit/>
          </a:bodyPr>
          <a:lstStyle/>
          <a:p>
            <a:endParaRPr lang="en-GB" sz="1500" b="1" dirty="0">
              <a:latin typeface="Arial" panose="020B0604020202020204" pitchFamily="34" charset="0"/>
              <a:cs typeface="Arial" panose="020B0604020202020204" pitchFamily="34" charset="0"/>
            </a:endParaRPr>
          </a:p>
          <a:p>
            <a:r>
              <a:rPr lang="en-GB" sz="1500" b="1" dirty="0">
                <a:latin typeface="Arial" panose="020B0604020202020204" pitchFamily="34" charset="0"/>
                <a:cs typeface="Arial" panose="020B0604020202020204" pitchFamily="34" charset="0"/>
              </a:rPr>
              <a:t>Step 1: Data Collection and Integration</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Collect data on patients, medicines, and doctor availability from hospitals to understand resource needs.</a:t>
            </a:r>
          </a:p>
          <a:p>
            <a:r>
              <a:rPr lang="en-GB" sz="1500" b="1" dirty="0">
                <a:latin typeface="Arial" panose="020B0604020202020204" pitchFamily="34" charset="0"/>
                <a:cs typeface="Arial" panose="020B0604020202020204" pitchFamily="34" charset="0"/>
              </a:rPr>
              <a:t>Step 2: Data Cleaning and Pre-processing</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Clean and standardize the data to ensure accuracy and consistency for analysis.</a:t>
            </a:r>
          </a:p>
          <a:p>
            <a:r>
              <a:rPr lang="en-GB" sz="1500" b="1" dirty="0">
                <a:latin typeface="Arial" panose="020B0604020202020204" pitchFamily="34" charset="0"/>
                <a:cs typeface="Arial" panose="020B0604020202020204" pitchFamily="34" charset="0"/>
              </a:rPr>
              <a:t>Step 3: Demand Forecasting for Medicines</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Use analytics to predict which medicines will be needed based on patient inflow and disease trends.</a:t>
            </a:r>
          </a:p>
          <a:p>
            <a:r>
              <a:rPr lang="en-GB" sz="1500" b="1" dirty="0">
                <a:latin typeface="Arial" panose="020B0604020202020204" pitchFamily="34" charset="0"/>
                <a:cs typeface="Arial" panose="020B0604020202020204" pitchFamily="34" charset="0"/>
              </a:rPr>
              <a:t>Step 4: Doctor Availability Forecasting</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Analyse patient inflow to estimate how many doctors and specialists are required daily or during peak times.</a:t>
            </a:r>
          </a:p>
          <a:p>
            <a:r>
              <a:rPr lang="en-GB" sz="1500" b="1" dirty="0">
                <a:latin typeface="Arial" panose="020B0604020202020204" pitchFamily="34" charset="0"/>
                <a:cs typeface="Arial" panose="020B0604020202020204" pitchFamily="34" charset="0"/>
              </a:rPr>
              <a:t>Step 5: Real-Time Monitoring and Alerts</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Implement alert systems to track low medicine stock levels and doctor shortages in real-time.</a:t>
            </a:r>
          </a:p>
          <a:p>
            <a:r>
              <a:rPr lang="en-GB" sz="1500" b="1" dirty="0">
                <a:latin typeface="Arial" panose="020B0604020202020204" pitchFamily="34" charset="0"/>
                <a:cs typeface="Arial" panose="020B0604020202020204" pitchFamily="34" charset="0"/>
              </a:rPr>
              <a:t>Step 6: Reporting and Dashboard</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Create reports and dashboards that show medicine availability and doctor resource requirements.</a:t>
            </a:r>
          </a:p>
          <a:p>
            <a:r>
              <a:rPr lang="en-GB" sz="1500" b="1" dirty="0">
                <a:latin typeface="Arial" panose="020B0604020202020204" pitchFamily="34" charset="0"/>
                <a:cs typeface="Arial" panose="020B0604020202020204" pitchFamily="34" charset="0"/>
              </a:rPr>
              <a:t>Step 7: Continuous Feedback Loop</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Continuously refine the system using new data and feedback from hospital staff for improved performance.</a:t>
            </a:r>
          </a:p>
          <a:p>
            <a:r>
              <a:rPr lang="en-GB" sz="1500" b="1" dirty="0">
                <a:latin typeface="Arial" panose="020B0604020202020204" pitchFamily="34" charset="0"/>
                <a:cs typeface="Arial" panose="020B0604020202020204" pitchFamily="34" charset="0"/>
              </a:rPr>
              <a:t>Step 8: Implementation and Scalability</a:t>
            </a:r>
            <a:br>
              <a:rPr lang="en-GB" sz="1500" dirty="0">
                <a:latin typeface="Arial" panose="020B0604020202020204" pitchFamily="34" charset="0"/>
                <a:cs typeface="Arial" panose="020B0604020202020204" pitchFamily="34" charset="0"/>
              </a:rPr>
            </a:br>
            <a:r>
              <a:rPr lang="en-GB" sz="1500" dirty="0">
                <a:latin typeface="Arial" panose="020B0604020202020204" pitchFamily="34" charset="0"/>
                <a:cs typeface="Arial" panose="020B0604020202020204" pitchFamily="34" charset="0"/>
              </a:rPr>
              <a:t>Pilot the system in select hospitals, improve based on results, and then scale it to more hospitals.</a:t>
            </a:r>
          </a:p>
          <a:p>
            <a:pPr marL="0" indent="0">
              <a:buNone/>
            </a:pPr>
            <a:endParaRPr lang="en-GB" sz="1500" dirty="0">
              <a:latin typeface="Arial" panose="020B0604020202020204" pitchFamily="34" charset="0"/>
              <a:cs typeface="Arial" panose="020B0604020202020204" pitchFamily="34" charset="0"/>
            </a:endParaRPr>
          </a:p>
        </p:txBody>
      </p:sp>
      <p:sp>
        <p:nvSpPr>
          <p:cNvPr id="5" name="Rectangle 2"/>
          <p:cNvSpPr>
            <a:spLocks noChangeArrowheads="1"/>
          </p:cNvSpPr>
          <p:nvPr/>
        </p:nvSpPr>
        <p:spPr bwMode="auto">
          <a:xfrm>
            <a:off x="812800" y="-2816146"/>
            <a:ext cx="10519148"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512E-50FA-7B20-04CD-4534152E13BA}"/>
              </a:ext>
            </a:extLst>
          </p:cNvPr>
          <p:cNvSpPr>
            <a:spLocks noGrp="1"/>
          </p:cNvSpPr>
          <p:nvPr>
            <p:ph type="title"/>
          </p:nvPr>
        </p:nvSpPr>
        <p:spPr/>
        <p:txBody>
          <a:bodyPr/>
          <a:lstStyle/>
          <a:p>
            <a:r>
              <a:rPr lang="en-US" dirty="0"/>
              <a:t>Architecture</a:t>
            </a:r>
            <a:endParaRPr lang="en-IN" dirty="0"/>
          </a:p>
        </p:txBody>
      </p:sp>
      <p:pic>
        <p:nvPicPr>
          <p:cNvPr id="4" name="Content Placeholder 3">
            <a:extLst>
              <a:ext uri="{FF2B5EF4-FFF2-40B4-BE49-F238E27FC236}">
                <a16:creationId xmlns:a16="http://schemas.microsoft.com/office/drawing/2014/main" id="{33E80741-EE2C-F4A8-6707-60DC9C08A9EE}"/>
              </a:ext>
            </a:extLst>
          </p:cNvPr>
          <p:cNvPicPr>
            <a:picLocks noGrp="1"/>
          </p:cNvPicPr>
          <p:nvPr>
            <p:ph idx="1"/>
          </p:nvPr>
        </p:nvPicPr>
        <p:blipFill>
          <a:blip r:embed="rId2"/>
          <a:stretch>
            <a:fillRect/>
          </a:stretch>
        </p:blipFill>
        <p:spPr>
          <a:xfrm>
            <a:off x="1518249" y="1229264"/>
            <a:ext cx="8514271" cy="4636698"/>
          </a:xfrm>
          <a:prstGeom prst="rect">
            <a:avLst/>
          </a:prstGeom>
        </p:spPr>
      </p:pic>
    </p:spTree>
    <p:extLst>
      <p:ext uri="{BB962C8B-B14F-4D97-AF65-F5344CB8AC3E}">
        <p14:creationId xmlns:p14="http://schemas.microsoft.com/office/powerpoint/2010/main" val="2801693920"/>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724</TotalTime>
  <Words>2493</Words>
  <Application>Microsoft Office PowerPoint</Application>
  <PresentationFormat>Widescreen</PresentationFormat>
  <Paragraphs>274</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Bookman Old Style</vt:lpstr>
      <vt:lpstr>Calibri</vt:lpstr>
      <vt:lpstr>Cambria</vt:lpstr>
      <vt:lpstr>Times New Roman</vt:lpstr>
      <vt:lpstr>Verdana</vt:lpstr>
      <vt:lpstr>Wingdings</vt:lpstr>
      <vt:lpstr>Bioinformatics</vt:lpstr>
      <vt:lpstr>PREDICTIVE ANALYSIS ON MEDICINES &amp; DOCTORS AVAILABILITY IN GOVERNMENT HOSPITALS</vt:lpstr>
      <vt:lpstr>Content </vt:lpstr>
      <vt:lpstr>Introduction</vt:lpstr>
      <vt:lpstr>Literature Review</vt:lpstr>
      <vt:lpstr>Existing method Drawback</vt:lpstr>
      <vt:lpstr>Proposed Method</vt:lpstr>
      <vt:lpstr>Objectives</vt:lpstr>
      <vt:lpstr>Methodology/Modules</vt:lpstr>
      <vt:lpstr>Architecture</vt:lpstr>
      <vt:lpstr>Software components</vt:lpstr>
      <vt:lpstr>Timeline of Project</vt:lpstr>
      <vt:lpstr>Expected Outcomes</vt:lpstr>
      <vt:lpstr>Algorithm</vt:lpstr>
      <vt:lpstr>PowerPoint Presentation</vt:lpstr>
      <vt:lpstr>PowerPoint Presentation</vt:lpstr>
      <vt:lpstr>PowerPoint Presentation</vt:lpstr>
      <vt:lpstr>SCREENSHOTS</vt:lpstr>
      <vt:lpstr>PowerPoint Presentation</vt:lpstr>
      <vt:lpstr>Project work mapping with SDG</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Tarun Yadav</cp:lastModifiedBy>
  <cp:revision>49</cp:revision>
  <dcterms:created xsi:type="dcterms:W3CDTF">2023-03-16T03:26:27Z</dcterms:created>
  <dcterms:modified xsi:type="dcterms:W3CDTF">2025-01-17T10:54:38Z</dcterms:modified>
</cp:coreProperties>
</file>