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3"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ournals.lww.com/healthcaremanagement/Fulltext/2024/05000/Managing_Healthcare_Resources_Effectively_During.10.asp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igi-global.com/article/improving-hospital-efficiency/210586" TargetMode="External"/><Relationship Id="rId4" Type="http://schemas.openxmlformats.org/officeDocument/2006/relationships/hyperlink" Target="https://ieeexplore.ieee.org/document/934876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GB" sz="2000" dirty="0"/>
              <a:t>PREDICTIVE ANALYSIS ON MEDICINES &amp; DOCTORS AVAILABILITY IN GOVERNMENT HOSPITALS</a:t>
            </a:r>
            <a:endParaRPr sz="20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386414572"/>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Ms. Shweta Singh</a:t>
            </a:r>
          </a:p>
          <a:p>
            <a:pPr>
              <a:spcBef>
                <a:spcPts val="340"/>
              </a:spcBef>
              <a:buClr>
                <a:srgbClr val="17365D"/>
              </a:buClr>
              <a:buSzPts val="1700"/>
            </a:pPr>
            <a:r>
              <a:rPr lang="en-GB" sz="1700" b="1" dirty="0">
                <a:solidFill>
                  <a:srgbClr val="17365D"/>
                </a:solidFill>
                <a:latin typeface="Cambria" panose="02040503050406030204" pitchFamily="18" charset="0"/>
                <a:ea typeface="Cambria" panose="02040503050406030204" pitchFamily="18" charset="0"/>
                <a:cs typeface="Verdana"/>
                <a:sym typeface="Verdana"/>
              </a:rPr>
              <a:t>Assistant </a:t>
            </a:r>
            <a:r>
              <a:rPr lang="en-GB" sz="1700" b="1" dirty="0" smtClean="0">
                <a:solidFill>
                  <a:srgbClr val="17365D"/>
                </a:solidFill>
                <a:latin typeface="Cambria" panose="02040503050406030204" pitchFamily="18" charset="0"/>
                <a:ea typeface="Cambria" panose="02040503050406030204" pitchFamily="18" charset="0"/>
                <a:cs typeface="Verdana"/>
                <a:sym typeface="Verdana"/>
              </a:rPr>
              <a:t>Professor</a:t>
            </a:r>
            <a:endParaRPr sz="1700"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Engineering</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Dr. Blessed Prince P/Dr. Robin </a:t>
            </a:r>
            <a:r>
              <a:rPr lang="en-US" sz="2000" b="1" dirty="0" err="1" smtClean="0">
                <a:solidFill>
                  <a:schemeClr val="tx1"/>
                </a:solidFill>
                <a:latin typeface="Cambria" panose="02040503050406030204" pitchFamily="18" charset="0"/>
                <a:ea typeface="Cambria" panose="02040503050406030204" pitchFamily="18" charset="0"/>
                <a:cs typeface="Verdana"/>
                <a:sym typeface="Verdana"/>
              </a:rPr>
              <a:t>Rohit</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a:t>
            </a:r>
            <a:r>
              <a:rPr lang="en-US" sz="2000" b="1" dirty="0" err="1" smtClean="0">
                <a:solidFill>
                  <a:schemeClr val="tx1"/>
                </a:solidFill>
                <a:latin typeface="Cambria" panose="02040503050406030204" pitchFamily="18" charset="0"/>
                <a:ea typeface="Cambria" panose="02040503050406030204" pitchFamily="18" charset="0"/>
                <a:cs typeface="Verdana"/>
                <a:sym typeface="Verdana"/>
              </a:rPr>
              <a:t>Dr.Asif</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smtClean="0">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smtClean="0">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School </a:t>
            </a:r>
            <a:r>
              <a:rPr lang="en-US" sz="2000" b="1" dirty="0">
                <a:solidFill>
                  <a:schemeClr val="accent1"/>
                </a:solidFill>
                <a:latin typeface="Cambria" panose="02040503050406030204" pitchFamily="18" charset="0"/>
                <a:ea typeface="Cambria" panose="02040503050406030204" pitchFamily="18" charset="0"/>
                <a:cs typeface="Verdana"/>
                <a:sym typeface="Verdana"/>
              </a:rPr>
              <a:t>Project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Coordinators: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p:cNvGraphicFramePr>
            <a:graphicFrameLocks noGrp="1"/>
          </p:cNvGraphicFramePr>
          <p:nvPr>
            <p:extLst>
              <p:ext uri="{D42A27DB-BD31-4B8C-83A1-F6EECF244321}">
                <p14:modId xmlns:p14="http://schemas.microsoft.com/office/powerpoint/2010/main" val="765330540"/>
              </p:ext>
            </p:extLst>
          </p:nvPr>
        </p:nvGraphicFramePr>
        <p:xfrm>
          <a:off x="612320" y="3167742"/>
          <a:ext cx="4710794" cy="1216476"/>
        </p:xfrm>
        <a:graphic>
          <a:graphicData uri="http://schemas.openxmlformats.org/drawingml/2006/table">
            <a:tbl>
              <a:tblPr firstRow="1" bandRow="1"/>
              <a:tblGrid>
                <a:gridCol w="2355397">
                  <a:extLst>
                    <a:ext uri="{9D8B030D-6E8A-4147-A177-3AD203B41FA5}">
                      <a16:colId xmlns:a16="http://schemas.microsoft.com/office/drawing/2014/main" val="2295368169"/>
                    </a:ext>
                  </a:extLst>
                </a:gridCol>
                <a:gridCol w="2355397">
                  <a:extLst>
                    <a:ext uri="{9D8B030D-6E8A-4147-A177-3AD203B41FA5}">
                      <a16:colId xmlns:a16="http://schemas.microsoft.com/office/drawing/2014/main" val="3968494358"/>
                    </a:ext>
                  </a:extLst>
                </a:gridCol>
              </a:tblGrid>
              <a:tr h="379548">
                <a:tc>
                  <a:txBody>
                    <a:bodyPr/>
                    <a:lstStyle/>
                    <a:p>
                      <a:pPr algn="ctr"/>
                      <a:r>
                        <a:rPr lang="en-GB" dirty="0" smtClean="0"/>
                        <a:t>20211CSE0363</a:t>
                      </a:r>
                      <a:endParaRPr lang="en-IN" dirty="0"/>
                    </a:p>
                  </a:txBody>
                  <a:tcPr/>
                </a:tc>
                <a:tc>
                  <a:txBody>
                    <a:bodyPr/>
                    <a:lstStyle/>
                    <a:p>
                      <a:pPr algn="ctr"/>
                      <a:r>
                        <a:rPr lang="en-GB" dirty="0" smtClean="0"/>
                        <a:t>MADHU KUMAR</a:t>
                      </a:r>
                      <a:r>
                        <a:rPr lang="en-GB" baseline="0" dirty="0" smtClean="0"/>
                        <a:t> V</a:t>
                      </a:r>
                      <a:endParaRPr lang="en-IN" dirty="0"/>
                    </a:p>
                  </a:txBody>
                  <a:tcPr/>
                </a:tc>
                <a:extLst>
                  <a:ext uri="{0D108BD9-81ED-4DB2-BD59-A6C34878D82A}">
                    <a16:rowId xmlns:a16="http://schemas.microsoft.com/office/drawing/2014/main" val="2858364822"/>
                  </a:ext>
                </a:extLst>
              </a:tr>
              <a:tr h="457380">
                <a:tc>
                  <a:txBody>
                    <a:bodyPr/>
                    <a:lstStyle/>
                    <a:p>
                      <a:pPr algn="ctr"/>
                      <a:r>
                        <a:rPr lang="en-GB" dirty="0" smtClean="0"/>
                        <a:t>20211CSE0374</a:t>
                      </a:r>
                      <a:endParaRPr lang="en-IN" dirty="0"/>
                    </a:p>
                  </a:txBody>
                  <a:tcPr/>
                </a:tc>
                <a:tc>
                  <a:txBody>
                    <a:bodyPr/>
                    <a:lstStyle/>
                    <a:p>
                      <a:pPr algn="ctr"/>
                      <a:r>
                        <a:rPr lang="en-GB" dirty="0" smtClean="0"/>
                        <a:t>RAVI</a:t>
                      </a:r>
                      <a:r>
                        <a:rPr lang="en-GB" baseline="0" dirty="0" smtClean="0"/>
                        <a:t> SHIVAJI MAHIPATI</a:t>
                      </a:r>
                      <a:endParaRPr lang="en-IN" dirty="0"/>
                    </a:p>
                  </a:txBody>
                  <a:tcPr/>
                </a:tc>
                <a:extLst>
                  <a:ext uri="{0D108BD9-81ED-4DB2-BD59-A6C34878D82A}">
                    <a16:rowId xmlns:a16="http://schemas.microsoft.com/office/drawing/2014/main" val="422798928"/>
                  </a:ext>
                </a:extLst>
              </a:tr>
              <a:tr h="379548">
                <a:tc>
                  <a:txBody>
                    <a:bodyPr/>
                    <a:lstStyle/>
                    <a:p>
                      <a:pPr algn="ctr"/>
                      <a:r>
                        <a:rPr lang="en-GB" dirty="0" smtClean="0"/>
                        <a:t>20211CSE0385</a:t>
                      </a:r>
                      <a:endParaRPr lang="en-IN" dirty="0"/>
                    </a:p>
                  </a:txBody>
                  <a:tcPr/>
                </a:tc>
                <a:tc>
                  <a:txBody>
                    <a:bodyPr/>
                    <a:lstStyle/>
                    <a:p>
                      <a:pPr algn="ctr"/>
                      <a:r>
                        <a:rPr lang="en-GB" dirty="0" smtClean="0"/>
                        <a:t>TARUN GS</a:t>
                      </a:r>
                      <a:endParaRPr lang="en-IN" dirty="0"/>
                    </a:p>
                  </a:txBody>
                  <a:tcPr/>
                </a:tc>
                <a:extLst>
                  <a:ext uri="{0D108BD9-81ED-4DB2-BD59-A6C34878D82A}">
                    <a16:rowId xmlns:a16="http://schemas.microsoft.com/office/drawing/2014/main" val="248838511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Problem Statement Number: </a:t>
            </a:r>
            <a:r>
              <a:rPr lang="en-GB" dirty="0" smtClean="0">
                <a:latin typeface="Cambria" panose="02040503050406030204" pitchFamily="18" charset="0"/>
                <a:ea typeface="Cambria" panose="02040503050406030204" pitchFamily="18" charset="0"/>
              </a:rPr>
              <a:t>PSCS151</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200" b="1" dirty="0" smtClean="0">
                <a:latin typeface="+mj-lt"/>
                <a:ea typeface="Cambria" panose="02040503050406030204" pitchFamily="18" charset="0"/>
              </a:rPr>
              <a:t>Organization:</a:t>
            </a:r>
            <a:r>
              <a:rPr lang="en-US" sz="1200" dirty="0" smtClean="0">
                <a:latin typeface="+mj-lt"/>
                <a:ea typeface="Cambria" panose="02040503050406030204" pitchFamily="18" charset="0"/>
              </a:rPr>
              <a:t> </a:t>
            </a:r>
            <a:r>
              <a:rPr lang="en-US" sz="1200" dirty="0" smtClean="0">
                <a:latin typeface="+mj-lt"/>
                <a:ea typeface="Cambria" panose="02040503050406030204" pitchFamily="18" charset="0"/>
              </a:rPr>
              <a:t>CSE</a:t>
            </a:r>
            <a:endParaRPr lang="en-US" sz="1200" dirty="0" smtClean="0">
              <a:latin typeface="+mj-lt"/>
              <a:ea typeface="Cambria" panose="02040503050406030204" pitchFamily="18" charset="0"/>
            </a:endParaRPr>
          </a:p>
          <a:p>
            <a:pPr marL="342900" lvl="0" indent="-190500" algn="just">
              <a:lnSpc>
                <a:spcPct val="200000"/>
              </a:lnSpc>
              <a:spcBef>
                <a:spcPts val="0"/>
              </a:spcBef>
              <a:buNone/>
            </a:pPr>
            <a:r>
              <a:rPr lang="en-US" sz="1200" b="1" dirty="0">
                <a:latin typeface="+mj-lt"/>
                <a:ea typeface="Cambria" panose="02040503050406030204" pitchFamily="18" charset="0"/>
              </a:rPr>
              <a:t>Category </a:t>
            </a:r>
            <a:r>
              <a:rPr lang="en-US" sz="1200" b="1" dirty="0" smtClean="0">
                <a:latin typeface="+mj-lt"/>
                <a:ea typeface="Cambria" panose="02040503050406030204" pitchFamily="18" charset="0"/>
              </a:rPr>
              <a:t>(Hardware / Software / Both</a:t>
            </a:r>
            <a:r>
              <a:rPr lang="en-US" sz="1200" b="1" dirty="0">
                <a:latin typeface="+mj-lt"/>
                <a:ea typeface="Cambria" panose="02040503050406030204" pitchFamily="18" charset="0"/>
              </a:rPr>
              <a:t>) </a:t>
            </a:r>
            <a:r>
              <a:rPr lang="en-US" sz="1200" dirty="0" smtClean="0">
                <a:latin typeface="+mj-lt"/>
                <a:ea typeface="Cambria" panose="02040503050406030204" pitchFamily="18" charset="0"/>
              </a:rPr>
              <a:t>:Software</a:t>
            </a:r>
          </a:p>
          <a:p>
            <a:pPr marL="342900" lvl="0" indent="-190500">
              <a:lnSpc>
                <a:spcPct val="200000"/>
              </a:lnSpc>
              <a:spcBef>
                <a:spcPts val="0"/>
              </a:spcBef>
              <a:buNone/>
            </a:pPr>
            <a:r>
              <a:rPr lang="en-US" sz="1200" b="1" dirty="0" smtClean="0">
                <a:latin typeface="+mj-lt"/>
                <a:ea typeface="Cambria" panose="02040503050406030204" pitchFamily="18" charset="0"/>
              </a:rPr>
              <a:t>Problem Description:</a:t>
            </a:r>
          </a:p>
          <a:p>
            <a:pPr marL="342900" lvl="0" indent="-190500" algn="just">
              <a:lnSpc>
                <a:spcPct val="200000"/>
              </a:lnSpc>
              <a:spcBef>
                <a:spcPts val="0"/>
              </a:spcBef>
              <a:buNone/>
            </a:pPr>
            <a:r>
              <a:rPr lang="en-GB" sz="1200" dirty="0" smtClean="0">
                <a:latin typeface="+mj-lt"/>
              </a:rPr>
              <a:t>    Government </a:t>
            </a:r>
            <a:r>
              <a:rPr lang="en-GB" sz="1200" dirty="0">
                <a:latin typeface="+mj-lt"/>
              </a:rPr>
              <a:t>hospitals provides medicines for the treatment to the patients based on the diagnosis. During the peak time of a disease, some medicines are not available in the hospital. Based on patients historical and current data, system can generate a report on what all medicines should be available in the hospital and in what quantity at particular time and location of the hospital. Doctors and specialists availability needs to be managed as per the inflow of patients. Many times patients do not find the required doctor during the peak of a disease or shortage of doctors in a hospital. Based on patient inflow for a particular ailment or disease, historical data and current data, system could generate the requirement of number of doctors required in a hospital on daily basis and also during a peak of a disease. Many times, doctors are not available when patients needs them more, e.g. on weekends, holidays, evenings etc</a:t>
            </a:r>
            <a:r>
              <a:rPr lang="en-GB" sz="1200" dirty="0" smtClean="0">
                <a:latin typeface="+mj-lt"/>
              </a:rPr>
              <a:t>.</a:t>
            </a:r>
          </a:p>
          <a:p>
            <a:pPr marL="342900" lvl="0" indent="-190500" algn="just">
              <a:lnSpc>
                <a:spcPct val="200000"/>
              </a:lnSpc>
              <a:spcBef>
                <a:spcPts val="0"/>
              </a:spcBef>
              <a:buNone/>
            </a:pPr>
            <a:r>
              <a:rPr lang="en-GB" sz="1200" dirty="0" smtClean="0">
                <a:latin typeface="+mj-lt"/>
              </a:rPr>
              <a:t>    • </a:t>
            </a:r>
            <a:r>
              <a:rPr lang="en-GB" sz="1200" dirty="0">
                <a:latin typeface="+mj-lt"/>
              </a:rPr>
              <a:t>Target customer – Indian Government healthcare department </a:t>
            </a:r>
            <a:endParaRPr lang="en-GB" sz="1200" dirty="0" smtClean="0">
              <a:latin typeface="+mj-lt"/>
            </a:endParaRPr>
          </a:p>
          <a:p>
            <a:pPr marL="342900" lvl="0" indent="-190500" algn="just">
              <a:lnSpc>
                <a:spcPct val="200000"/>
              </a:lnSpc>
              <a:spcBef>
                <a:spcPts val="0"/>
              </a:spcBef>
              <a:buNone/>
            </a:pPr>
            <a:r>
              <a:rPr lang="en-GB" sz="1200" dirty="0" smtClean="0">
                <a:latin typeface="+mj-lt"/>
              </a:rPr>
              <a:t>    • </a:t>
            </a:r>
            <a:r>
              <a:rPr lang="en-GB" sz="1200" dirty="0">
                <a:latin typeface="+mj-lt"/>
              </a:rPr>
              <a:t>Use Analytics to bring in efficiency in Operational functioning </a:t>
            </a:r>
            <a:endParaRPr lang="en-GB" sz="1200" dirty="0" smtClean="0">
              <a:latin typeface="+mj-lt"/>
            </a:endParaRPr>
          </a:p>
          <a:p>
            <a:pPr marL="342900" lvl="0" indent="-190500" algn="just">
              <a:lnSpc>
                <a:spcPct val="200000"/>
              </a:lnSpc>
              <a:spcBef>
                <a:spcPts val="0"/>
              </a:spcBef>
              <a:buNone/>
            </a:pPr>
            <a:r>
              <a:rPr lang="en-GB" sz="1200" dirty="0" smtClean="0">
                <a:latin typeface="+mj-lt"/>
              </a:rPr>
              <a:t>    • </a:t>
            </a:r>
            <a:r>
              <a:rPr lang="en-GB" sz="1200" dirty="0">
                <a:latin typeface="+mj-lt"/>
              </a:rPr>
              <a:t>Specific use cases under purview of this program:</a:t>
            </a:r>
            <a:endParaRPr lang="en-US" sz="1200" dirty="0" smtClean="0">
              <a:latin typeface="+mj-lt"/>
              <a:ea typeface="Cambria" panose="02040503050406030204" pitchFamily="18" charset="0"/>
            </a:endParaRPr>
          </a:p>
          <a:p>
            <a:pPr marL="342900" lvl="0" indent="-190500" algn="just">
              <a:lnSpc>
                <a:spcPct val="200000"/>
              </a:lnSpc>
              <a:spcBef>
                <a:spcPts val="0"/>
              </a:spcBef>
              <a:buNone/>
            </a:pPr>
            <a:r>
              <a:rPr lang="en-US" sz="1200" b="1" dirty="0" smtClean="0">
                <a:latin typeface="+mj-lt"/>
                <a:ea typeface="Cambria" panose="02040503050406030204" pitchFamily="18" charset="0"/>
              </a:rPr>
              <a:t>Difficulty Level: </a:t>
            </a:r>
            <a:r>
              <a:rPr lang="en-US" sz="1200" dirty="0" smtClean="0">
                <a:latin typeface="+mj-lt"/>
                <a:ea typeface="Cambria" panose="02040503050406030204" pitchFamily="18" charset="0"/>
              </a:rPr>
              <a:t>Simple</a:t>
            </a:r>
            <a:endParaRPr sz="1200" dirty="0">
              <a:latin typeface="+mj-lt"/>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smtClean="0">
                <a:solidFill>
                  <a:schemeClr val="accent2">
                    <a:lumMod val="75000"/>
                  </a:schemeClr>
                </a:solidFill>
                <a:latin typeface="Cambria" panose="02040503050406030204" pitchFamily="18" charset="0"/>
                <a:ea typeface="Cambria" panose="02040503050406030204" pitchFamily="18" charset="0"/>
              </a:rPr>
              <a:t>Github</a:t>
            </a:r>
            <a:r>
              <a:rPr lang="en-US" b="1" dirty="0" smtClean="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r>
              <a:rPr lang="en-US" b="1" dirty="0">
                <a:solidFill>
                  <a:schemeClr val="bg2">
                    <a:lumMod val="75000"/>
                  </a:schemeClr>
                </a:solidFill>
                <a:latin typeface="Cambria" panose="02040503050406030204" pitchFamily="18" charset="0"/>
                <a:ea typeface="Cambria" panose="02040503050406030204" pitchFamily="18" charset="0"/>
              </a:rPr>
              <a:t>https://github.com/predictiveAnalysisonMedicinesDoctors</a:t>
            </a:r>
            <a:endParaRPr lang="en-US" b="1" dirty="0" smtClean="0">
              <a:solidFill>
                <a:schemeClr val="bg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SzPct val="100000"/>
              <a:buNone/>
            </a:pPr>
            <a:r>
              <a:rPr lang="en-GB" sz="1500" dirty="0" smtClean="0">
                <a:latin typeface="+mj-lt"/>
              </a:rPr>
              <a:t>   </a:t>
            </a:r>
            <a:r>
              <a:rPr lang="en-GB" sz="1800" dirty="0" smtClean="0">
                <a:latin typeface="+mj-lt"/>
              </a:rPr>
              <a:t>Government </a:t>
            </a:r>
            <a:r>
              <a:rPr lang="en-GB" sz="1800" dirty="0">
                <a:latin typeface="+mj-lt"/>
              </a:rPr>
              <a:t>hospitals often face shortages of essential medicines and doctors during peak disease periods, leading </a:t>
            </a:r>
            <a:r>
              <a:rPr lang="en-GB" sz="1800" dirty="0" smtClean="0">
                <a:latin typeface="+mj-lt"/>
              </a:rPr>
              <a:t>to inefficiencies</a:t>
            </a:r>
            <a:r>
              <a:rPr lang="en-GB" sz="1800" dirty="0">
                <a:latin typeface="+mj-lt"/>
              </a:rPr>
              <a:t>. The proposed system </a:t>
            </a:r>
            <a:r>
              <a:rPr lang="en-GB" sz="1800" dirty="0" smtClean="0">
                <a:latin typeface="+mj-lt"/>
              </a:rPr>
              <a:t>analyses </a:t>
            </a:r>
            <a:r>
              <a:rPr lang="en-GB" sz="1800" dirty="0">
                <a:latin typeface="+mj-lt"/>
              </a:rPr>
              <a:t>historical and current patient data to forecast medicine demand, ensuring proper stock levels at specific times and locations. It also predicts the required number of doctors and specialists based on patient inflow patterns, addressing shortages during critical times like weekends and holidays. This solution aims to optimize resource management, targeting the Indian Government's healthcare system to improve overall operational efficiency using predictive analytics</a:t>
            </a:r>
            <a:r>
              <a:rPr lang="en-GB" sz="1800" dirty="0" smtClean="0">
                <a:latin typeface="+mj-lt"/>
              </a:rPr>
              <a:t>.</a:t>
            </a:r>
            <a:endParaRPr lang="en-US" sz="1800" dirty="0">
              <a:latin typeface="+mj-lt"/>
              <a:ea typeface="Cambria" panose="02040503050406030204" pitchFamily="18" charset="0"/>
            </a:endParaRPr>
          </a:p>
          <a:p>
            <a:pPr marL="342900" lvl="0" indent="-190500" algn="just">
              <a:spcBef>
                <a:spcPts val="0"/>
              </a:spcBef>
              <a:buSzPct val="100000"/>
              <a:buNone/>
            </a:pPr>
            <a:endParaRPr lang="en-US" dirty="0">
              <a:latin typeface="+mj-lt"/>
              <a:ea typeface="Cambria" panose="02040503050406030204" pitchFamily="18" charset="0"/>
            </a:endParaRPr>
          </a:p>
          <a:p>
            <a:pPr marL="342900" lvl="0" indent="-190500" algn="just" rtl="0">
              <a:spcBef>
                <a:spcPts val="0"/>
              </a:spcBef>
              <a:spcAft>
                <a:spcPts val="0"/>
              </a:spcAft>
              <a:buClr>
                <a:schemeClr val="dk1"/>
              </a:buClr>
              <a:buSzPct val="100000"/>
              <a:buNone/>
            </a:pPr>
            <a:r>
              <a:rPr lang="en-US" b="1" u="sng" dirty="0" smtClean="0">
                <a:latin typeface="+mj-lt"/>
                <a:ea typeface="Cambria" panose="02040503050406030204" pitchFamily="18" charset="0"/>
              </a:rPr>
              <a:t>Technology </a:t>
            </a:r>
            <a:r>
              <a:rPr lang="en-US" b="1" u="sng" dirty="0" smtClean="0">
                <a:latin typeface="+mj-lt"/>
                <a:ea typeface="Cambria" panose="02040503050406030204" pitchFamily="18" charset="0"/>
              </a:rPr>
              <a:t>Stack Components</a:t>
            </a:r>
            <a:r>
              <a:rPr lang="en-US" b="1" u="sng" dirty="0" smtClean="0">
                <a:latin typeface="+mj-lt"/>
                <a:ea typeface="Cambria" panose="02040503050406030204" pitchFamily="18" charset="0"/>
              </a:rPr>
              <a:t>:</a:t>
            </a:r>
          </a:p>
          <a:p>
            <a:pPr marL="342900" lvl="0" indent="-190500" algn="just">
              <a:spcBef>
                <a:spcPts val="0"/>
              </a:spcBef>
              <a:buSzPct val="100000"/>
              <a:buNone/>
            </a:pPr>
            <a:r>
              <a:rPr lang="en-US" sz="2000" b="1" dirty="0">
                <a:latin typeface="+mj-lt"/>
                <a:ea typeface="Cambria" panose="02040503050406030204" pitchFamily="18" charset="0"/>
              </a:rPr>
              <a:t>Frontend:</a:t>
            </a:r>
            <a:r>
              <a:rPr lang="en-US" sz="2000" dirty="0">
                <a:latin typeface="+mj-lt"/>
                <a:ea typeface="Cambria" panose="02040503050406030204" pitchFamily="18" charset="0"/>
              </a:rPr>
              <a:t> React.js </a:t>
            </a:r>
            <a:r>
              <a:rPr lang="en-US" sz="2000" dirty="0" smtClean="0">
                <a:latin typeface="+mj-lt"/>
                <a:ea typeface="Cambria" panose="02040503050406030204" pitchFamily="18" charset="0"/>
              </a:rPr>
              <a:t>(for </a:t>
            </a:r>
            <a:r>
              <a:rPr lang="en-US" sz="2000" dirty="0">
                <a:latin typeface="+mj-lt"/>
                <a:ea typeface="Cambria" panose="02040503050406030204" pitchFamily="18" charset="0"/>
              </a:rPr>
              <a:t>creating interactive web </a:t>
            </a:r>
            <a:r>
              <a:rPr lang="en-US" sz="2000" dirty="0" smtClean="0">
                <a:latin typeface="+mj-lt"/>
                <a:ea typeface="Cambria" panose="02040503050406030204" pitchFamily="18" charset="0"/>
              </a:rPr>
              <a:t>interfaces).</a:t>
            </a:r>
            <a:endParaRPr lang="en-US" sz="2000" dirty="0">
              <a:latin typeface="+mj-lt"/>
              <a:ea typeface="Cambria" panose="02040503050406030204" pitchFamily="18" charset="0"/>
            </a:endParaRPr>
          </a:p>
          <a:p>
            <a:pPr marL="342900" lvl="0" indent="-190500" algn="just">
              <a:spcBef>
                <a:spcPts val="0"/>
              </a:spcBef>
              <a:buSzPct val="100000"/>
              <a:buNone/>
            </a:pPr>
            <a:r>
              <a:rPr lang="en-US" sz="2000" b="1" dirty="0">
                <a:latin typeface="+mj-lt"/>
                <a:ea typeface="Cambria" panose="02040503050406030204" pitchFamily="18" charset="0"/>
              </a:rPr>
              <a:t>Backend: </a:t>
            </a:r>
            <a:r>
              <a:rPr lang="en-US" sz="2000" dirty="0">
                <a:latin typeface="+mj-lt"/>
                <a:ea typeface="Cambria" panose="02040503050406030204" pitchFamily="18" charset="0"/>
              </a:rPr>
              <a:t>Python </a:t>
            </a:r>
            <a:r>
              <a:rPr lang="en-US" sz="2000" dirty="0" smtClean="0">
                <a:latin typeface="+mj-lt"/>
                <a:ea typeface="Cambria" panose="02040503050406030204" pitchFamily="18" charset="0"/>
              </a:rPr>
              <a:t>(handles </a:t>
            </a:r>
            <a:r>
              <a:rPr lang="en-US" sz="2000" dirty="0">
                <a:latin typeface="+mj-lt"/>
                <a:ea typeface="Cambria" panose="02040503050406030204" pitchFamily="18" charset="0"/>
              </a:rPr>
              <a:t>server logic and </a:t>
            </a:r>
            <a:r>
              <a:rPr lang="en-US" sz="2000" dirty="0" smtClean="0">
                <a:latin typeface="+mj-lt"/>
                <a:ea typeface="Cambria" panose="02040503050406030204" pitchFamily="18" charset="0"/>
              </a:rPr>
              <a:t>processing).</a:t>
            </a:r>
            <a:endParaRPr lang="en-US" sz="2000" dirty="0">
              <a:latin typeface="+mj-lt"/>
              <a:ea typeface="Cambria" panose="02040503050406030204" pitchFamily="18" charset="0"/>
            </a:endParaRPr>
          </a:p>
          <a:p>
            <a:pPr marL="342900" lvl="0" indent="-190500" algn="just">
              <a:spcBef>
                <a:spcPts val="0"/>
              </a:spcBef>
              <a:buSzPct val="100000"/>
              <a:buNone/>
            </a:pPr>
            <a:r>
              <a:rPr lang="en-US" sz="2000" b="1" dirty="0">
                <a:latin typeface="+mj-lt"/>
                <a:ea typeface="Cambria" panose="02040503050406030204" pitchFamily="18" charset="0"/>
              </a:rPr>
              <a:t>Database: </a:t>
            </a:r>
            <a:r>
              <a:rPr lang="en-US" sz="2000" dirty="0">
                <a:latin typeface="+mj-lt"/>
                <a:ea typeface="Cambria" panose="02040503050406030204" pitchFamily="18" charset="0"/>
              </a:rPr>
              <a:t>MongoDB </a:t>
            </a:r>
            <a:r>
              <a:rPr lang="en-US" sz="2000" dirty="0" smtClean="0">
                <a:latin typeface="+mj-lt"/>
                <a:ea typeface="Cambria" panose="02040503050406030204" pitchFamily="18" charset="0"/>
              </a:rPr>
              <a:t>(stores </a:t>
            </a:r>
            <a:r>
              <a:rPr lang="en-US" sz="2000" dirty="0">
                <a:latin typeface="+mj-lt"/>
                <a:ea typeface="Cambria" panose="02040503050406030204" pitchFamily="18" charset="0"/>
              </a:rPr>
              <a:t>and manages unstructured </a:t>
            </a:r>
            <a:r>
              <a:rPr lang="en-US" sz="2000" dirty="0" smtClean="0">
                <a:latin typeface="+mj-lt"/>
                <a:ea typeface="Cambria" panose="02040503050406030204" pitchFamily="18" charset="0"/>
              </a:rPr>
              <a:t>data).</a:t>
            </a:r>
            <a:endParaRPr lang="en-US" sz="2000" dirty="0">
              <a:latin typeface="+mj-lt"/>
              <a:ea typeface="Cambria" panose="02040503050406030204" pitchFamily="18" charset="0"/>
            </a:endParaRPr>
          </a:p>
          <a:p>
            <a:pPr marL="342900" lvl="0" indent="-190500" algn="just">
              <a:spcBef>
                <a:spcPts val="0"/>
              </a:spcBef>
              <a:buSzPct val="100000"/>
              <a:buNone/>
            </a:pPr>
            <a:r>
              <a:rPr lang="en-US" sz="2000" b="1" dirty="0">
                <a:latin typeface="+mj-lt"/>
                <a:ea typeface="Cambria" panose="02040503050406030204" pitchFamily="18" charset="0"/>
              </a:rPr>
              <a:t>Machine Learning: </a:t>
            </a:r>
            <a:r>
              <a:rPr lang="en-US" sz="2000" dirty="0" smtClean="0">
                <a:latin typeface="+mj-lt"/>
                <a:ea typeface="Cambria" panose="02040503050406030204" pitchFamily="18" charset="0"/>
              </a:rPr>
              <a:t>Tensor Flow (predicts </a:t>
            </a:r>
            <a:r>
              <a:rPr lang="en-US" sz="2000" dirty="0">
                <a:latin typeface="+mj-lt"/>
                <a:ea typeface="Cambria" panose="02040503050406030204" pitchFamily="18" charset="0"/>
              </a:rPr>
              <a:t>outcomes using data </a:t>
            </a:r>
            <a:r>
              <a:rPr lang="en-US" sz="2000" dirty="0" smtClean="0">
                <a:latin typeface="+mj-lt"/>
                <a:ea typeface="Cambria" panose="02040503050406030204" pitchFamily="18" charset="0"/>
              </a:rPr>
              <a:t>analysis).</a:t>
            </a:r>
            <a:endParaRPr lang="en-US" sz="2000" dirty="0">
              <a:latin typeface="+mj-lt"/>
              <a:ea typeface="Cambria" panose="02040503050406030204" pitchFamily="18" charset="0"/>
            </a:endParaRPr>
          </a:p>
          <a:p>
            <a:pPr marL="342900" lvl="0" indent="-190500" algn="just">
              <a:spcBef>
                <a:spcPts val="0"/>
              </a:spcBef>
              <a:buSzPct val="100000"/>
              <a:buNone/>
            </a:pPr>
            <a:r>
              <a:rPr lang="en-US" sz="2000" b="1" dirty="0">
                <a:latin typeface="+mj-lt"/>
                <a:ea typeface="Cambria" panose="02040503050406030204" pitchFamily="18" charset="0"/>
              </a:rPr>
              <a:t>Deployment: </a:t>
            </a:r>
            <a:r>
              <a:rPr lang="en-US" sz="2000" dirty="0">
                <a:latin typeface="+mj-lt"/>
                <a:ea typeface="Cambria" panose="02040503050406030204" pitchFamily="18" charset="0"/>
              </a:rPr>
              <a:t>Docker </a:t>
            </a:r>
            <a:r>
              <a:rPr lang="en-US" sz="2000" dirty="0" smtClean="0">
                <a:latin typeface="+mj-lt"/>
                <a:ea typeface="Cambria" panose="02040503050406030204" pitchFamily="18" charset="0"/>
              </a:rPr>
              <a:t>(simplifies </a:t>
            </a:r>
            <a:r>
              <a:rPr lang="en-US" sz="2000" dirty="0">
                <a:latin typeface="+mj-lt"/>
                <a:ea typeface="Cambria" panose="02040503050406030204" pitchFamily="18" charset="0"/>
              </a:rPr>
              <a:t>application deployment and </a:t>
            </a:r>
            <a:r>
              <a:rPr lang="en-US" sz="2000" dirty="0" smtClean="0">
                <a:latin typeface="+mj-lt"/>
                <a:ea typeface="Cambria" panose="02040503050406030204" pitchFamily="18" charset="0"/>
              </a:rPr>
              <a:t>scaling).</a:t>
            </a:r>
            <a:endParaRPr lang="en-US" sz="2000" dirty="0" smtClean="0">
              <a:latin typeface="+mj-lt"/>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mj-lt"/>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indent="-190500" algn="just">
              <a:lnSpc>
                <a:spcPct val="200000"/>
              </a:lnSpc>
              <a:spcBef>
                <a:spcPts val="0"/>
              </a:spcBef>
              <a:buSzPct val="100000"/>
              <a:buNone/>
            </a:pPr>
            <a:r>
              <a:rPr lang="en-IN" b="1" u="sng" dirty="0">
                <a:latin typeface="+mj-lt"/>
                <a:ea typeface="Cambria" panose="02040503050406030204" pitchFamily="18" charset="0"/>
              </a:rPr>
              <a:t>Software </a:t>
            </a:r>
            <a:r>
              <a:rPr lang="en-IN" b="1" u="sng" dirty="0" smtClean="0">
                <a:latin typeface="+mj-lt"/>
                <a:ea typeface="Cambria" panose="02040503050406030204" pitchFamily="18" charset="0"/>
              </a:rPr>
              <a:t>Requirements</a:t>
            </a:r>
            <a:r>
              <a:rPr lang="en-US" dirty="0" smtClean="0">
                <a:latin typeface="+mj-lt"/>
                <a:ea typeface="Cambria" panose="02040503050406030204" pitchFamily="18" charset="0"/>
              </a:rPr>
              <a:t>: </a:t>
            </a:r>
          </a:p>
          <a:p>
            <a:pPr marL="342900" lvl="0" indent="-190500" algn="just">
              <a:lnSpc>
                <a:spcPct val="200000"/>
              </a:lnSpc>
              <a:spcBef>
                <a:spcPts val="0"/>
              </a:spcBef>
              <a:buSzPct val="100000"/>
              <a:buNone/>
            </a:pPr>
            <a:r>
              <a:rPr lang="en-US" sz="1600" b="1" dirty="0">
                <a:latin typeface="+mj-lt"/>
                <a:ea typeface="Cambria" panose="02040503050406030204" pitchFamily="18" charset="0"/>
              </a:rPr>
              <a:t>Operating System: </a:t>
            </a:r>
            <a:r>
              <a:rPr lang="en-US" sz="1600" dirty="0">
                <a:latin typeface="+mj-lt"/>
                <a:ea typeface="Cambria" panose="02040503050406030204" pitchFamily="18" charset="0"/>
              </a:rPr>
              <a:t>Windows, Linux, or </a:t>
            </a:r>
            <a:r>
              <a:rPr lang="en-US" sz="1600" dirty="0" err="1">
                <a:latin typeface="+mj-lt"/>
                <a:ea typeface="Cambria" panose="02040503050406030204" pitchFamily="18" charset="0"/>
              </a:rPr>
              <a:t>macOS</a:t>
            </a:r>
            <a:endParaRPr lang="en-US" sz="1600" dirty="0">
              <a:latin typeface="+mj-lt"/>
              <a:ea typeface="Cambria" panose="02040503050406030204" pitchFamily="18" charset="0"/>
            </a:endParaRPr>
          </a:p>
          <a:p>
            <a:pPr marL="342900" lvl="0" indent="-190500" algn="just">
              <a:lnSpc>
                <a:spcPct val="200000"/>
              </a:lnSpc>
              <a:spcBef>
                <a:spcPts val="0"/>
              </a:spcBef>
              <a:buSzPct val="100000"/>
              <a:buNone/>
            </a:pPr>
            <a:r>
              <a:rPr lang="en-US" sz="1600" b="1" dirty="0">
                <a:latin typeface="+mj-lt"/>
                <a:ea typeface="Cambria" panose="02040503050406030204" pitchFamily="18" charset="0"/>
              </a:rPr>
              <a:t>Frontend: </a:t>
            </a:r>
            <a:r>
              <a:rPr lang="en-US" sz="1600" dirty="0">
                <a:latin typeface="+mj-lt"/>
                <a:ea typeface="Cambria" panose="02040503050406030204" pitchFamily="18" charset="0"/>
              </a:rPr>
              <a:t>React.js or Angular</a:t>
            </a:r>
          </a:p>
          <a:p>
            <a:pPr marL="342900" lvl="0" indent="-190500" algn="just">
              <a:lnSpc>
                <a:spcPct val="200000"/>
              </a:lnSpc>
              <a:spcBef>
                <a:spcPts val="0"/>
              </a:spcBef>
              <a:buSzPct val="100000"/>
              <a:buNone/>
            </a:pPr>
            <a:r>
              <a:rPr lang="en-US" sz="1600" b="1" dirty="0">
                <a:latin typeface="+mj-lt"/>
                <a:ea typeface="Cambria" panose="02040503050406030204" pitchFamily="18" charset="0"/>
              </a:rPr>
              <a:t>Backend: </a:t>
            </a:r>
            <a:r>
              <a:rPr lang="en-US" sz="1600" dirty="0">
                <a:latin typeface="+mj-lt"/>
                <a:ea typeface="Cambria" panose="02040503050406030204" pitchFamily="18" charset="0"/>
              </a:rPr>
              <a:t>Python (Django/Flask) or Node.js</a:t>
            </a:r>
          </a:p>
          <a:p>
            <a:pPr marL="342900" lvl="0" indent="-190500" algn="just">
              <a:lnSpc>
                <a:spcPct val="200000"/>
              </a:lnSpc>
              <a:spcBef>
                <a:spcPts val="0"/>
              </a:spcBef>
              <a:buSzPct val="100000"/>
              <a:buNone/>
            </a:pPr>
            <a:r>
              <a:rPr lang="en-US" sz="1600" b="1" dirty="0">
                <a:latin typeface="+mj-lt"/>
                <a:ea typeface="Cambria" panose="02040503050406030204" pitchFamily="18" charset="0"/>
              </a:rPr>
              <a:t>Database: </a:t>
            </a:r>
            <a:r>
              <a:rPr lang="en-US" sz="1600" dirty="0" smtClean="0">
                <a:latin typeface="+mj-lt"/>
                <a:ea typeface="Cambria" panose="02040503050406030204" pitchFamily="18" charset="0"/>
              </a:rPr>
              <a:t>MongoDB</a:t>
            </a:r>
          </a:p>
          <a:p>
            <a:pPr marL="342900" lvl="0" indent="-190500" algn="just">
              <a:lnSpc>
                <a:spcPct val="200000"/>
              </a:lnSpc>
              <a:spcBef>
                <a:spcPts val="0"/>
              </a:spcBef>
              <a:buSzPct val="100000"/>
              <a:buNone/>
            </a:pPr>
            <a:r>
              <a:rPr lang="en-US" sz="1600" b="1" dirty="0" smtClean="0">
                <a:latin typeface="+mj-lt"/>
                <a:ea typeface="Cambria" panose="02040503050406030204" pitchFamily="18" charset="0"/>
              </a:rPr>
              <a:t>Deployment</a:t>
            </a:r>
            <a:r>
              <a:rPr lang="en-US" sz="1600" b="1" dirty="0">
                <a:latin typeface="+mj-lt"/>
                <a:ea typeface="Cambria" panose="02040503050406030204" pitchFamily="18" charset="0"/>
              </a:rPr>
              <a:t>: </a:t>
            </a:r>
            <a:r>
              <a:rPr lang="en-US" sz="1600" dirty="0">
                <a:latin typeface="+mj-lt"/>
                <a:ea typeface="Cambria" panose="02040503050406030204" pitchFamily="18" charset="0"/>
              </a:rPr>
              <a:t>Docker or Kubernetes</a:t>
            </a:r>
          </a:p>
          <a:p>
            <a:pPr marL="342900" lvl="0" indent="-190500" algn="just">
              <a:lnSpc>
                <a:spcPct val="200000"/>
              </a:lnSpc>
              <a:spcBef>
                <a:spcPts val="0"/>
              </a:spcBef>
              <a:buSzPct val="100000"/>
              <a:buNone/>
            </a:pPr>
            <a:r>
              <a:rPr lang="en-US" sz="1600" b="1" dirty="0">
                <a:latin typeface="+mj-lt"/>
                <a:ea typeface="Cambria" panose="02040503050406030204" pitchFamily="18" charset="0"/>
              </a:rPr>
              <a:t>Visualization: </a:t>
            </a:r>
            <a:r>
              <a:rPr lang="en-US" sz="1600" dirty="0">
                <a:latin typeface="+mj-lt"/>
                <a:ea typeface="Cambria" panose="02040503050406030204" pitchFamily="18" charset="0"/>
              </a:rPr>
              <a:t>Power BI</a:t>
            </a:r>
          </a:p>
          <a:p>
            <a:pPr marL="342900" lvl="0" indent="-190500" algn="just">
              <a:lnSpc>
                <a:spcPct val="200000"/>
              </a:lnSpc>
              <a:spcBef>
                <a:spcPts val="0"/>
              </a:spcBef>
              <a:buSzPct val="100000"/>
              <a:buNone/>
            </a:pPr>
            <a:r>
              <a:rPr lang="en-US" sz="1600" b="1" dirty="0">
                <a:latin typeface="+mj-lt"/>
                <a:ea typeface="Cambria" panose="02040503050406030204" pitchFamily="18" charset="0"/>
              </a:rPr>
              <a:t>Version Control: </a:t>
            </a:r>
            <a:r>
              <a:rPr lang="en-US" sz="1600" dirty="0">
                <a:latin typeface="+mj-lt"/>
                <a:ea typeface="Cambria" panose="02040503050406030204" pitchFamily="18" charset="0"/>
              </a:rPr>
              <a:t>GitHub or </a:t>
            </a:r>
            <a:r>
              <a:rPr lang="en-US" sz="1600" dirty="0" err="1">
                <a:latin typeface="+mj-lt"/>
                <a:ea typeface="Cambria" panose="02040503050406030204" pitchFamily="18" charset="0"/>
              </a:rPr>
              <a:t>GitLab</a:t>
            </a:r>
            <a:endParaRPr lang="en-US" sz="1600" dirty="0" smtClean="0">
              <a:latin typeface="+mj-lt"/>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b="1" u="sng" dirty="0">
                <a:latin typeface="+mj-lt"/>
                <a:ea typeface="Cambria" panose="02040503050406030204" pitchFamily="18" charset="0"/>
              </a:rPr>
              <a:t>Hardware Requirements</a:t>
            </a:r>
            <a:r>
              <a:rPr lang="en-IN" b="1" u="sng" dirty="0" smtClean="0">
                <a:latin typeface="+mj-lt"/>
                <a:ea typeface="Cambria" panose="02040503050406030204" pitchFamily="18" charset="0"/>
              </a:rPr>
              <a:t>:</a:t>
            </a:r>
          </a:p>
          <a:p>
            <a:pPr marL="76200" indent="0">
              <a:buNone/>
            </a:pPr>
            <a:r>
              <a:rPr lang="en-GB" b="1" dirty="0">
                <a:latin typeface="+mj-lt"/>
                <a:ea typeface="Cambria" panose="02040503050406030204" pitchFamily="18" charset="0"/>
              </a:rPr>
              <a:t>External Hard Drives: </a:t>
            </a:r>
            <a:r>
              <a:rPr lang="en-GB" dirty="0">
                <a:latin typeface="+mj-lt"/>
                <a:ea typeface="Cambria" panose="02040503050406030204" pitchFamily="18" charset="0"/>
              </a:rPr>
              <a:t>Backup</a:t>
            </a:r>
          </a:p>
          <a:p>
            <a:pPr marL="76200" indent="0">
              <a:buNone/>
            </a:pPr>
            <a:r>
              <a:rPr lang="en-GB" b="1" dirty="0">
                <a:latin typeface="+mj-lt"/>
                <a:ea typeface="Cambria" panose="02040503050406030204" pitchFamily="18" charset="0"/>
              </a:rPr>
              <a:t>Basic Printers:</a:t>
            </a:r>
            <a:r>
              <a:rPr lang="en-GB" dirty="0">
                <a:latin typeface="+mj-lt"/>
                <a:ea typeface="Cambria" panose="02040503050406030204" pitchFamily="18" charset="0"/>
              </a:rPr>
              <a:t> Print</a:t>
            </a:r>
          </a:p>
          <a:p>
            <a:pPr marL="76200" indent="0">
              <a:buNone/>
            </a:pPr>
            <a:r>
              <a:rPr lang="en-GB" b="1" dirty="0">
                <a:latin typeface="+mj-lt"/>
                <a:ea typeface="Cambria" panose="02040503050406030204" pitchFamily="18" charset="0"/>
              </a:rPr>
              <a:t>Basic Scanners: </a:t>
            </a:r>
            <a:r>
              <a:rPr lang="en-GB" dirty="0">
                <a:latin typeface="+mj-lt"/>
                <a:ea typeface="Cambria" panose="02040503050406030204" pitchFamily="18" charset="0"/>
              </a:rPr>
              <a:t>Scan</a:t>
            </a:r>
          </a:p>
          <a:p>
            <a:pPr marL="76200" indent="0">
              <a:buNone/>
            </a:pPr>
            <a:r>
              <a:rPr lang="en-GB" b="1" dirty="0">
                <a:latin typeface="+mj-lt"/>
                <a:ea typeface="Cambria" panose="02040503050406030204" pitchFamily="18" charset="0"/>
              </a:rPr>
              <a:t>Standard Desktops: </a:t>
            </a:r>
            <a:r>
              <a:rPr lang="en-GB" dirty="0">
                <a:latin typeface="+mj-lt"/>
                <a:ea typeface="Cambria" panose="02040503050406030204" pitchFamily="18" charset="0"/>
              </a:rPr>
              <a:t>PCs</a:t>
            </a:r>
          </a:p>
          <a:p>
            <a:pPr marL="76200" indent="0">
              <a:buNone/>
            </a:pPr>
            <a:r>
              <a:rPr lang="en-GB" b="1" dirty="0" smtClean="0">
                <a:latin typeface="+mj-lt"/>
                <a:ea typeface="Cambria" panose="02040503050406030204" pitchFamily="18" charset="0"/>
              </a:rPr>
              <a:t>Low-End </a:t>
            </a:r>
            <a:r>
              <a:rPr lang="en-GB" b="1" dirty="0">
                <a:latin typeface="+mj-lt"/>
                <a:ea typeface="Cambria" panose="02040503050406030204" pitchFamily="18" charset="0"/>
              </a:rPr>
              <a:t>Network Gear: </a:t>
            </a:r>
            <a:r>
              <a:rPr lang="en-GB" dirty="0">
                <a:latin typeface="+mj-lt"/>
                <a:ea typeface="Cambria" panose="02040503050406030204" pitchFamily="18" charset="0"/>
              </a:rPr>
              <a:t>Routers</a:t>
            </a:r>
            <a:endParaRPr lang="en-IN" dirty="0">
              <a:latin typeface="+mj-lt"/>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lvl="0"/>
            <a:endParaRPr lang="en-IN" b="1" dirty="0">
              <a:solidFill>
                <a:schemeClr val="tx1">
                  <a:lumMod val="65000"/>
                  <a:lumOff val="35000"/>
                </a:schemeClr>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3540" t="19625" r="14042" b="21934"/>
          <a:stretch/>
        </p:blipFill>
        <p:spPr>
          <a:xfrm>
            <a:off x="938893" y="1143000"/>
            <a:ext cx="10295164" cy="4882243"/>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a:t>
            </a:r>
            <a:r>
              <a:rPr lang="en-GB" dirty="0" smtClean="0">
                <a:latin typeface="Cambria" panose="02040503050406030204" pitchFamily="18" charset="0"/>
                <a:ea typeface="Cambria" panose="02040503050406030204" pitchFamily="18" charset="0"/>
              </a:rPr>
              <a:t>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GB" sz="1800" dirty="0">
                <a:latin typeface="+mj-lt"/>
              </a:rPr>
              <a:t>Patel, S. (2024). Managing healthcare resources effectively during peak times. </a:t>
            </a:r>
            <a:r>
              <a:rPr lang="en-GB" sz="1800" i="1" dirty="0">
                <a:latin typeface="+mj-lt"/>
              </a:rPr>
              <a:t>Healthcare Management Review, 35</a:t>
            </a:r>
            <a:r>
              <a:rPr lang="en-GB" sz="1800" dirty="0">
                <a:latin typeface="+mj-lt"/>
              </a:rPr>
              <a:t>(3), 89-101. </a:t>
            </a:r>
            <a:r>
              <a:rPr lang="en-GB" sz="1800" dirty="0">
                <a:latin typeface="+mj-lt"/>
                <a:hlinkClick r:id="rId3"/>
              </a:rPr>
              <a:t>https://</a:t>
            </a:r>
            <a:r>
              <a:rPr lang="en-GB" sz="1800" dirty="0" smtClean="0">
                <a:latin typeface="+mj-lt"/>
                <a:hlinkClick r:id="rId3"/>
              </a:rPr>
              <a:t>journals.lww.com/healthcaremanagement/Fulltext/2024/05000/Managing_Healthcare_Resources_Effectively_During.10.aspx</a:t>
            </a:r>
            <a:endParaRPr lang="en-GB" sz="1800" dirty="0" smtClean="0">
              <a:latin typeface="+mj-lt"/>
            </a:endParaRPr>
          </a:p>
          <a:p>
            <a:pPr marL="152400" indent="0">
              <a:spcBef>
                <a:spcPts val="0"/>
              </a:spcBef>
              <a:buNone/>
            </a:pPr>
            <a:endParaRPr lang="en-GB" sz="1800" dirty="0" smtClean="0">
              <a:latin typeface="+mj-lt"/>
            </a:endParaRPr>
          </a:p>
          <a:p>
            <a:pPr marL="495300" indent="-342900">
              <a:spcBef>
                <a:spcPts val="0"/>
              </a:spcBef>
              <a:buFont typeface="Wingdings" panose="05000000000000000000" pitchFamily="2" charset="2"/>
              <a:buChar char="Ø"/>
            </a:pPr>
            <a:r>
              <a:rPr lang="en-GB" sz="1800" dirty="0">
                <a:latin typeface="+mj-lt"/>
              </a:rPr>
              <a:t>Barlow, M. A., &amp; Vassallo, S. R. (2023). Optimizing medicine inventory management using predictive analytics. </a:t>
            </a:r>
            <a:r>
              <a:rPr lang="en-GB" sz="1800" i="1" dirty="0">
                <a:latin typeface="+mj-lt"/>
              </a:rPr>
              <a:t>IEEE Transactions on Biomedical Engineering, 70</a:t>
            </a:r>
            <a:r>
              <a:rPr lang="en-GB" sz="1800" dirty="0">
                <a:latin typeface="+mj-lt"/>
              </a:rPr>
              <a:t>(1), 25-34. </a:t>
            </a:r>
            <a:r>
              <a:rPr lang="en-GB" sz="1800" dirty="0">
                <a:latin typeface="+mj-lt"/>
                <a:hlinkClick r:id="rId4"/>
              </a:rPr>
              <a:t>https://</a:t>
            </a:r>
            <a:r>
              <a:rPr lang="en-GB" sz="1800" dirty="0" smtClean="0">
                <a:latin typeface="+mj-lt"/>
                <a:hlinkClick r:id="rId4"/>
              </a:rPr>
              <a:t>ieeexplore.ieee.org/document/9348765</a:t>
            </a:r>
            <a:endParaRPr lang="en-GB" sz="1800" dirty="0" smtClean="0">
              <a:latin typeface="+mj-lt"/>
            </a:endParaRPr>
          </a:p>
          <a:p>
            <a:pPr marL="152400" indent="0">
              <a:spcBef>
                <a:spcPts val="0"/>
              </a:spcBef>
              <a:buNone/>
            </a:pPr>
            <a:endParaRPr lang="en-GB" sz="1800" dirty="0" smtClean="0">
              <a:latin typeface="+mj-lt"/>
            </a:endParaRPr>
          </a:p>
          <a:p>
            <a:pPr marL="495300" indent="-342900">
              <a:spcBef>
                <a:spcPts val="0"/>
              </a:spcBef>
              <a:buFont typeface="Wingdings" panose="05000000000000000000" pitchFamily="2" charset="2"/>
              <a:buChar char="Ø"/>
            </a:pPr>
            <a:r>
              <a:rPr lang="en-GB" sz="1800" dirty="0">
                <a:latin typeface="+mj-lt"/>
              </a:rPr>
              <a:t>Smith, J. (2023). Improving hospital efficiency with predictive </a:t>
            </a:r>
            <a:r>
              <a:rPr lang="en-GB" sz="1800" dirty="0" smtClean="0">
                <a:latin typeface="+mj-lt"/>
              </a:rPr>
              <a:t>modelling </a:t>
            </a:r>
            <a:r>
              <a:rPr lang="en-GB" sz="1800" dirty="0">
                <a:latin typeface="+mj-lt"/>
              </a:rPr>
              <a:t>of doctor availability. </a:t>
            </a:r>
            <a:r>
              <a:rPr lang="en-GB" sz="1800" i="1" dirty="0">
                <a:latin typeface="+mj-lt"/>
              </a:rPr>
              <a:t>International Journal of Health Information Systems and Informatics, 19</a:t>
            </a:r>
            <a:r>
              <a:rPr lang="en-GB" sz="1800" dirty="0">
                <a:latin typeface="+mj-lt"/>
              </a:rPr>
              <a:t>(4), 45-59. </a:t>
            </a:r>
            <a:r>
              <a:rPr lang="en-GB" sz="1800" dirty="0">
                <a:latin typeface="+mj-lt"/>
                <a:hlinkClick r:id="rId5"/>
              </a:rPr>
              <a:t>https://www.igi-global.com/article/improving-hospital-efficiency/210586</a:t>
            </a:r>
            <a:endParaRPr sz="1800" dirty="0">
              <a:latin typeface="+mj-lt"/>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708</Words>
  <Application>Microsoft Office PowerPoint</Application>
  <PresentationFormat>Widescreen</PresentationFormat>
  <Paragraphs>83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Cambria</vt:lpstr>
      <vt:lpstr>Verdana</vt:lpstr>
      <vt:lpstr>Wingdings</vt:lpstr>
      <vt:lpstr>Bioinformatics</vt:lpstr>
      <vt:lpstr>PREDICTIVE ANALYSIS ON MEDICINES &amp; DOCTORS AVAILABILITY IN GOVERNMENT HOSPITALS</vt:lpstr>
      <vt:lpstr>Content</vt:lpstr>
      <vt:lpstr>Problem Statement Number: PSCS151</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MADHU KUMAR V</cp:lastModifiedBy>
  <cp:revision>52</cp:revision>
  <dcterms:modified xsi:type="dcterms:W3CDTF">2024-09-17T17:17:27Z</dcterms:modified>
</cp:coreProperties>
</file>