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5" r:id="rId3"/>
    <p:sldId id="257" r:id="rId4"/>
    <p:sldId id="258" r:id="rId5"/>
    <p:sldId id="278" r:id="rId6"/>
    <p:sldId id="276" r:id="rId7"/>
    <p:sldId id="260" r:id="rId8"/>
    <p:sldId id="261" r:id="rId9"/>
    <p:sldId id="275" r:id="rId10"/>
    <p:sldId id="277" r:id="rId11"/>
    <p:sldId id="262" r:id="rId12"/>
    <p:sldId id="263" r:id="rId13"/>
    <p:sldId id="279" r:id="rId14"/>
    <p:sldId id="280" r:id="rId15"/>
    <p:sldId id="281" r:id="rId16"/>
    <p:sldId id="282" r:id="rId17"/>
    <p:sldId id="283" r:id="rId18"/>
    <p:sldId id="284" r:id="rId19"/>
    <p:sldId id="285" r:id="rId20"/>
    <p:sldId id="292" r:id="rId21"/>
    <p:sldId id="294" r:id="rId22"/>
    <p:sldId id="264" r:id="rId23"/>
    <p:sldId id="268"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14/01/2025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navii354/CUSTOMER-SUPPORT-CHATBOT-WITH-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introduction-to-natural-language-processing-for-text-df845750fb63%0d" TargetMode="External"/><Relationship Id="rId2" Type="http://schemas.openxmlformats.org/officeDocument/2006/relationships/hyperlink" Target="https://www.researchgate.net/publication/343980800_Customer_Support_Chatbot_Using_Machine_Learning" TargetMode="External"/><Relationship Id="rId1" Type="http://schemas.openxmlformats.org/officeDocument/2006/relationships/slideLayout" Target="../slideLayouts/slideLayout2.xml"/><Relationship Id="rId5" Type="http://schemas.openxmlformats.org/officeDocument/2006/relationships/hyperlink" Target="https://www.analyticsvidhya.com/blog/2023/10/a-step-by-step-guide-to-pdf-chatbots-with-langchain-and-ollama/" TargetMode="External"/><Relationship Id="rId4" Type="http://schemas.openxmlformats.org/officeDocument/2006/relationships/hyperlink" Target="https://www.ijrte.org/wp-content/uploads/papers/v8i1S3/A10170681S319.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ym typeface="+mn-ea"/>
              </a:rPr>
              <a:t>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 168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extLst>
                    <a:ext uri="{9D8B030D-6E8A-4147-A177-3AD203B41FA5}">
                      <a16:colId xmlns:a16="http://schemas.microsoft.com/office/drawing/2014/main" val="20000"/>
                    </a:ext>
                  </a:extLst>
                </a:gridCol>
                <a:gridCol w="3333970">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r>
                        <a:rPr lang="en-US" altLang="en-GB" sz="1800" b="1" u="none" strike="noStrike" cap="none" dirty="0">
                          <a:solidFill>
                            <a:srgbClr val="17365D"/>
                          </a:solidFill>
                        </a:rPr>
                        <a:t>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algn="ctr"/>
                      <a:r>
                        <a:rPr lang="en-US" altLang="en-GB" b="1" dirty="0">
                          <a:latin typeface="Times New Roman" panose="02020603050405020304" charset="0"/>
                          <a:cs typeface="Times New Roman" panose="02020603050405020304" charset="0"/>
                        </a:rPr>
                        <a:t>20211CSE0354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Naveen Kumar M</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algn="ctr"/>
                      <a:r>
                        <a:rPr lang="en-US" altLang="en-GB" b="1">
                          <a:latin typeface="Times New Roman" panose="02020603050405020304" charset="0"/>
                          <a:cs typeface="Times New Roman" panose="02020603050405020304" charset="0"/>
                        </a:rPr>
                        <a:t>20211CSE0369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Mahmadkaip R 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algn="ctr"/>
                      <a:r>
                        <a:rPr lang="en-US" altLang="en-GB" b="1">
                          <a:latin typeface="Times New Roman" panose="02020603050405020304" charset="0"/>
                          <a:cs typeface="Times New Roman" panose="02020603050405020304" charset="0"/>
                        </a:rPr>
                        <a:t>20211CSE0383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Mohan S G</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algn="ctr"/>
                      <a:r>
                        <a:rPr lang="en-US" altLang="en-GB" b="1">
                          <a:latin typeface="Times New Roman" panose="02020603050405020304" charset="0"/>
                          <a:cs typeface="Times New Roman" panose="02020603050405020304" charset="0"/>
                        </a:rPr>
                        <a:t>20221LCS0013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Madhu K</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Asad Mohammed Khan</a:t>
            </a:r>
            <a:endPar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Review- 3 </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components</a:t>
            </a:r>
            <a:endParaRPr lang="en-IN" dirty="0"/>
          </a:p>
        </p:txBody>
      </p:sp>
      <p:sp>
        <p:nvSpPr>
          <p:cNvPr id="3" name="Content Placeholder 2"/>
          <p:cNvSpPr>
            <a:spLocks noGrp="1"/>
          </p:cNvSpPr>
          <p:nvPr>
            <p:ph idx="1"/>
          </p:nvPr>
        </p:nvSpPr>
        <p:spPr>
          <a:xfrm>
            <a:off x="812799" y="1143001"/>
            <a:ext cx="11190147" cy="4952997"/>
          </a:xfrm>
        </p:spPr>
        <p:txBody>
          <a:bodyPr/>
          <a:lstStyle/>
          <a:p>
            <a:r>
              <a:rPr lang="en-US" dirty="0">
                <a:latin typeface="Times New Roman" panose="02020603050405020304" charset="0"/>
                <a:cs typeface="Times New Roman" panose="02020603050405020304" charset="0"/>
              </a:rPr>
              <a:t>Software Requirements: Windows OS , Visual Studio , </a:t>
            </a:r>
          </a:p>
          <a:p>
            <a:r>
              <a:rPr lang="en-US" dirty="0">
                <a:latin typeface="Times New Roman" panose="02020603050405020304" charset="0"/>
                <a:cs typeface="Times New Roman" panose="02020603050405020304" charset="0"/>
              </a:rPr>
              <a:t>Html , CSS , Java Script for fronted.</a:t>
            </a:r>
          </a:p>
          <a:p>
            <a:r>
              <a:rPr lang="en-US" dirty="0">
                <a:latin typeface="Times New Roman" panose="02020603050405020304" charset="0"/>
                <a:cs typeface="Times New Roman" panose="02020603050405020304" charset="0"/>
              </a:rPr>
              <a:t>Python ML Algorithms-NLP for backend.</a:t>
            </a:r>
          </a:p>
          <a:p>
            <a:r>
              <a:rPr lang="en-US" dirty="0">
                <a:latin typeface="Times New Roman" panose="02020603050405020304" charset="0"/>
                <a:cs typeface="Times New Roman" panose="02020603050405020304" charset="0"/>
              </a:rPr>
              <a:t>SQL Database for storing the Queries.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1143000"/>
            <a:ext cx="9753600" cy="4953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10000"/>
              </a:lnSpc>
            </a:pPr>
            <a:r>
              <a:rPr lang="en-US" dirty="0">
                <a:latin typeface="Times New Roman" panose="02020603050405020304" charset="0"/>
                <a:cs typeface="Times New Roman" panose="02020603050405020304" charset="0"/>
                <a:sym typeface="+mn-ea"/>
              </a:rPr>
              <a:t>Efficient Automation of Customer Service</a:t>
            </a:r>
            <a:endParaRPr lang="en-US" dirty="0">
              <a:latin typeface="Times New Roman" panose="02020603050405020304" charset="0"/>
              <a:cs typeface="Times New Roman" panose="02020603050405020304" charset="0"/>
            </a:endParaRPr>
          </a:p>
          <a:p>
            <a:pPr algn="just">
              <a:lnSpc>
                <a:spcPct val="110000"/>
              </a:lnSpc>
              <a:buFont typeface="Arial" panose="020B0604020202020204" pitchFamily="34" charset="0"/>
              <a:buChar char="•"/>
            </a:pPr>
            <a:r>
              <a:rPr lang="en-US" dirty="0">
                <a:latin typeface="Times New Roman" panose="02020603050405020304" charset="0"/>
                <a:cs typeface="Times New Roman" panose="02020603050405020304" charset="0"/>
                <a:sym typeface="+mn-ea"/>
              </a:rPr>
              <a:t>Text  inputs will be used by the chatbot to respond to </a:t>
            </a:r>
            <a:r>
              <a:rPr lang="en-US" dirty="0" err="1">
                <a:latin typeface="Times New Roman" panose="02020603050405020304" charset="0"/>
                <a:cs typeface="Times New Roman" panose="02020603050405020304" charset="0"/>
                <a:sym typeface="+mn-ea"/>
              </a:rPr>
              <a:t>queries.Smooth</a:t>
            </a:r>
            <a:r>
              <a:rPr lang="en-US" dirty="0">
                <a:latin typeface="Times New Roman" panose="02020603050405020304" charset="0"/>
                <a:cs typeface="Times New Roman" panose="02020603050405020304" charset="0"/>
                <a:sym typeface="+mn-ea"/>
              </a:rPr>
              <a:t> User Interface Accurate</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Comprehension of user inquiries is ensured by Natural Language Processing (NLP).Customer satisfaction is increased by prompt responses and effective data retrieval . Feedback-Based Continuous Improvement</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By gathering user input, the chatbot will guarantee frequent updates and increased precision . As new data becomes available, machine learning models will change over time . Greater Accessibility</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For small and medium-sized businesses, the chatbot will be an affordable option . Using text, speech, input will boost user engagement for a variety of people.</a:t>
            </a:r>
            <a:endParaRPr lang="en-GB" dirty="0">
              <a:latin typeface="Times New Roman" panose="02020603050405020304" charset="0"/>
              <a:cs typeface="Times New Roman" panose="02020603050405020304" charset="0"/>
            </a:endParaRPr>
          </a:p>
          <a:p>
            <a:pPr algn="just">
              <a:lnSpc>
                <a:spcPct val="110000"/>
              </a:lnSpc>
            </a:pPr>
            <a:endParaRPr lang="en-GB" dirty="0">
              <a:latin typeface="Times New Roman" panose="02020603050405020304" charset="0"/>
              <a:cs typeface="Times New Roman" panose="02020603050405020304" charset="0"/>
            </a:endParaRP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6981-20E0-49D6-E2A5-D461835331CB}"/>
              </a:ext>
            </a:extLst>
          </p:cNvPr>
          <p:cNvSpPr>
            <a:spLocks noGrp="1"/>
          </p:cNvSpPr>
          <p:nvPr>
            <p:ph type="title"/>
          </p:nvPr>
        </p:nvSpPr>
        <p:spPr/>
        <p:txBody>
          <a:bodyPr/>
          <a:lstStyle/>
          <a:p>
            <a:r>
              <a:rPr lang="en-IN" dirty="0">
                <a:solidFill>
                  <a:schemeClr val="accent1"/>
                </a:solidFill>
              </a:rPr>
              <a:t>Algorithm</a:t>
            </a:r>
          </a:p>
        </p:txBody>
      </p:sp>
      <p:sp>
        <p:nvSpPr>
          <p:cNvPr id="3" name="Content Placeholder 2">
            <a:extLst>
              <a:ext uri="{FF2B5EF4-FFF2-40B4-BE49-F238E27FC236}">
                <a16:creationId xmlns:a16="http://schemas.microsoft.com/office/drawing/2014/main" id="{58F76865-9A4E-DACA-A2A9-EAFE98885EE3}"/>
              </a:ext>
            </a:extLst>
          </p:cNvPr>
          <p:cNvSpPr>
            <a:spLocks noGrp="1"/>
          </p:cNvSpPr>
          <p:nvPr>
            <p:ph idx="1"/>
          </p:nvPr>
        </p:nvSpPr>
        <p:spPr>
          <a:xfrm>
            <a:off x="812800" y="1192163"/>
            <a:ext cx="10668000" cy="4687528"/>
          </a:xfrm>
        </p:spPr>
        <p:txBody>
          <a:bodyPr>
            <a:normAutofit fontScale="32500" lnSpcReduction="20000"/>
          </a:bodyPr>
          <a:lstStyle/>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#include &lt;</a:t>
            </a:r>
            <a:r>
              <a:rPr lang="en-IN" sz="4000" kern="100" dirty="0" err="1">
                <a:solidFill>
                  <a:srgbClr val="000000"/>
                </a:solidFill>
                <a:effectLst/>
                <a:latin typeface="Times New Roman" panose="02020603050405020304" pitchFamily="18" charset="0"/>
                <a:ea typeface="Times New Roman" panose="02020603050405020304" pitchFamily="18" charset="0"/>
              </a:rPr>
              <a:t>stdio.h</a:t>
            </a:r>
            <a:r>
              <a:rPr lang="en-IN" sz="4000" kern="100" dirty="0">
                <a:solidFill>
                  <a:srgbClr val="000000"/>
                </a:solidFill>
                <a:effectLst/>
                <a:latin typeface="Times New Roman" panose="02020603050405020304" pitchFamily="18" charset="0"/>
                <a:ea typeface="Times New Roman" panose="02020603050405020304" pitchFamily="18" charset="0"/>
              </a:rPr>
              <a:t>&gt;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#include &lt;</a:t>
            </a:r>
            <a:r>
              <a:rPr lang="en-IN" sz="4000" kern="100" dirty="0" err="1">
                <a:solidFill>
                  <a:srgbClr val="000000"/>
                </a:solidFill>
                <a:effectLst/>
                <a:latin typeface="Times New Roman" panose="02020603050405020304" pitchFamily="18" charset="0"/>
                <a:ea typeface="Times New Roman" panose="02020603050405020304" pitchFamily="18" charset="0"/>
              </a:rPr>
              <a:t>string.h</a:t>
            </a:r>
            <a:r>
              <a:rPr lang="en-IN" sz="4000" kern="100" dirty="0">
                <a:solidFill>
                  <a:srgbClr val="000000"/>
                </a:solidFill>
                <a:effectLst/>
                <a:latin typeface="Times New Roman" panose="02020603050405020304" pitchFamily="18" charset="0"/>
                <a:ea typeface="Times New Roman" panose="02020603050405020304" pitchFamily="18" charset="0"/>
              </a:rPr>
              <a:t>&gt;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1.Start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Scroll through the items</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Add to cart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Buy</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Step 2: Display the Homepage</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if(chatbot is activated)</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a:t>
            </a:r>
          </a:p>
          <a:p>
            <a:endParaRPr lang="en-IN" sz="3600" dirty="0"/>
          </a:p>
        </p:txBody>
      </p:sp>
    </p:spTree>
    <p:extLst>
      <p:ext uri="{BB962C8B-B14F-4D97-AF65-F5344CB8AC3E}">
        <p14:creationId xmlns:p14="http://schemas.microsoft.com/office/powerpoint/2010/main" val="259040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3C7084-CCBF-853F-FD0C-4CD11B0A2C71}"/>
              </a:ext>
            </a:extLst>
          </p:cNvPr>
          <p:cNvSpPr>
            <a:spLocks noGrp="1"/>
          </p:cNvSpPr>
          <p:nvPr>
            <p:ph idx="4294967295"/>
          </p:nvPr>
        </p:nvSpPr>
        <p:spPr>
          <a:xfrm>
            <a:off x="1524000" y="1143000"/>
            <a:ext cx="10668000" cy="4953000"/>
          </a:xfrm>
        </p:spPr>
        <p:txBody>
          <a:bodyPr>
            <a:normAutofit fontScale="25000" lnSpcReduction="20000"/>
          </a:bodyPr>
          <a:lstStyle/>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launch chatbot;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3: Handle User Input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Ask the user for their choice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Read the user's input (choice).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4: Chatbot Interaction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1.If the user selects Option 1:</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Launch the chatbot.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Launched.</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2.Prompt the user to enter a question: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"Enter your question:"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Read the user's input (query).</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116812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B70BAD-D2BA-E63D-69F1-1FDC6907E16A}"/>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6F66ECDC-3982-072E-ED24-B58DF009D4FB}"/>
              </a:ext>
            </a:extLst>
          </p:cNvPr>
          <p:cNvSpPr>
            <a:spLocks noGrp="1"/>
          </p:cNvSpPr>
          <p:nvPr>
            <p:ph idx="1"/>
          </p:nvPr>
        </p:nvSpPr>
        <p:spPr/>
        <p:txBody>
          <a:bodyPr>
            <a:normAutofit fontScale="25000" lnSpcReduction="20000"/>
          </a:bodyPr>
          <a:lstStyle/>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a:t>
            </a:r>
            <a:r>
              <a:rPr lang="en-IN" sz="4400" kern="100" dirty="0">
                <a:solidFill>
                  <a:srgbClr val="000000"/>
                </a:solidFill>
                <a:effectLst/>
                <a:latin typeface="Times New Roman" panose="02020603050405020304" pitchFamily="18" charset="0"/>
                <a:ea typeface="Times New Roman" panose="02020603050405020304" pitchFamily="18" charset="0"/>
              </a:rPr>
              <a:t>3.Initialize a variable found to 0 to track if the query exists in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5: Query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1.Search for the user's query in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Loop through the database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 using a for loop.</a:t>
            </a:r>
          </a:p>
          <a:p>
            <a:pPr marL="6350" indent="-6350" algn="just">
              <a:lnSpc>
                <a:spcPct val="150000"/>
              </a:lnSpc>
              <a:spcAft>
                <a:spcPts val="1395"/>
              </a:spcAft>
            </a:pP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IN" sz="4400" kern="100" dirty="0">
                <a:solidFill>
                  <a:srgbClr val="000000"/>
                </a:solidFill>
                <a:effectLst/>
                <a:latin typeface="Times New Roman" panose="02020603050405020304" pitchFamily="18" charset="0"/>
                <a:ea typeface="Times New Roman" panose="02020603050405020304" pitchFamily="18" charset="0"/>
              </a:rPr>
              <a:t>If a match is found (</a:t>
            </a:r>
            <a:r>
              <a:rPr lang="en-IN" sz="4400" kern="100" dirty="0" err="1">
                <a:solidFill>
                  <a:srgbClr val="000000"/>
                </a:solidFill>
                <a:effectLst/>
                <a:latin typeface="Times New Roman" panose="02020603050405020304" pitchFamily="18" charset="0"/>
                <a:ea typeface="Times New Roman" panose="02020603050405020304" pitchFamily="18" charset="0"/>
              </a:rPr>
              <a:t>strcmp</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].question, query)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found to 1.</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Display the chatbot's response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].response).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Break out of the 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2.If the query is not found (found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Response: Contact Administration."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Add the unanswered query to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Copy the query into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].question.</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120201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2812-EDBE-9344-A667-00D5E2B581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9FFE62-EAF5-2F2C-B5B6-03F2D070CCCF}"/>
              </a:ext>
            </a:extLst>
          </p:cNvPr>
          <p:cNvSpPr>
            <a:spLocks noGrp="1"/>
          </p:cNvSpPr>
          <p:nvPr>
            <p:ph idx="1"/>
          </p:nvPr>
        </p:nvSpPr>
        <p:spPr/>
        <p:txBody>
          <a:bodyPr>
            <a:normAutofit fontScale="25000" lnSpcReduction="20000"/>
          </a:bodyPr>
          <a:lstStyle/>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the response for this query as "Pending further investigation."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Increment </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 to reflect the new entry.</a:t>
            </a:r>
          </a:p>
          <a:p>
            <a:pPr marL="6350" indent="-6350" algn="just">
              <a:lnSpc>
                <a:spcPct val="150000"/>
              </a:lnSpc>
              <a:spcBef>
                <a:spcPts val="1200"/>
              </a:spcBef>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"Unanswered query added to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6:Loop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1.If a match is found (</a:t>
            </a:r>
            <a:r>
              <a:rPr lang="en-IN" sz="4400" kern="100" dirty="0" err="1">
                <a:solidFill>
                  <a:srgbClr val="000000"/>
                </a:solidFill>
                <a:effectLst/>
                <a:latin typeface="Times New Roman" panose="02020603050405020304" pitchFamily="18" charset="0"/>
                <a:ea typeface="Times New Roman" panose="02020603050405020304" pitchFamily="18" charset="0"/>
              </a:rPr>
              <a:t>strcmp</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].question, query)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found to 1.</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Display the chatbot's response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].response).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Break out of the 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2.If the query is not found (found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Response: Contact Administration."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Add the unanswered query to the database:</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144857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A740-019F-50C9-9D9C-36C1973084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C65F0-515D-0771-9E1E-C7F718BDD6BA}"/>
              </a:ext>
            </a:extLst>
          </p:cNvPr>
          <p:cNvSpPr>
            <a:spLocks noGrp="1"/>
          </p:cNvSpPr>
          <p:nvPr>
            <p:ph idx="1"/>
          </p:nvPr>
        </p:nvSpPr>
        <p:spPr/>
        <p:txBody>
          <a:bodyPr>
            <a:normAutofit fontScale="25000" lnSpcReduction="20000"/>
          </a:bodyPr>
          <a:lstStyle/>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Copy the query into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].question.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the response for this query as "Pending further investigation."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Increment </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 to reflect the new entry.</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"Unanswered query added to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7: Close Chatbot or Exit Program</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1.If the user selects Option 2:</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Closed. Exiting Program..."</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running to 0 to exit the 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8: If the user provides an invalid input: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"Invalid Choice. Please try again."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9:Exit the loop</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2103768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E869-A20D-5466-B5BD-77868310F9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D98524-F948-C4B4-9547-7D8654AEE8FB}"/>
              </a:ext>
            </a:extLst>
          </p:cNvPr>
          <p:cNvSpPr>
            <a:spLocks noGrp="1"/>
          </p:cNvSpPr>
          <p:nvPr>
            <p:ph idx="1"/>
          </p:nvPr>
        </p:nvSpPr>
        <p:spPr/>
        <p:txBody>
          <a:bodyPr>
            <a:normAutofit/>
          </a:bodyPr>
          <a:lstStyle/>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Print: "Server Shut Down."</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step 10: close the chatbot</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else{</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continue shopping;</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END</a:t>
            </a:r>
            <a:endParaRPr lang="en-IN" sz="1100" dirty="0"/>
          </a:p>
        </p:txBody>
      </p:sp>
    </p:spTree>
    <p:extLst>
      <p:ext uri="{BB962C8B-B14F-4D97-AF65-F5344CB8AC3E}">
        <p14:creationId xmlns:p14="http://schemas.microsoft.com/office/powerpoint/2010/main" val="76213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ADBE-C442-0AF5-6418-478475A2855E}"/>
              </a:ext>
            </a:extLst>
          </p:cNvPr>
          <p:cNvSpPr>
            <a:spLocks noGrp="1"/>
          </p:cNvSpPr>
          <p:nvPr>
            <p:ph type="title"/>
          </p:nvPr>
        </p:nvSpPr>
        <p:spPr/>
        <p:txBody>
          <a:bodyPr/>
          <a:lstStyle/>
          <a:p>
            <a:r>
              <a:rPr lang="en-IN" sz="1800" dirty="0">
                <a:solidFill>
                  <a:schemeClr val="accent1"/>
                </a:solidFill>
                <a:effectLst/>
                <a:latin typeface="Times New Roman" panose="02020603050405020304" pitchFamily="18" charset="0"/>
                <a:ea typeface="Times New Roman" panose="02020603050405020304" pitchFamily="18" charset="0"/>
              </a:rPr>
              <a:t>SCREENSHOTS</a:t>
            </a:r>
            <a:endParaRPr lang="en-IN" dirty="0">
              <a:solidFill>
                <a:schemeClr val="accent1"/>
              </a:solidFill>
            </a:endParaRPr>
          </a:p>
        </p:txBody>
      </p:sp>
      <p:pic>
        <p:nvPicPr>
          <p:cNvPr id="4" name="Content Placeholder 3">
            <a:extLst>
              <a:ext uri="{FF2B5EF4-FFF2-40B4-BE49-F238E27FC236}">
                <a16:creationId xmlns:a16="http://schemas.microsoft.com/office/drawing/2014/main" id="{65447E34-B7C0-04E9-D2C7-660083DCE9B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131" y="1334277"/>
            <a:ext cx="5255393" cy="3610549"/>
          </a:xfrm>
          <a:prstGeom prst="rect">
            <a:avLst/>
          </a:prstGeom>
        </p:spPr>
      </p:pic>
      <p:sp>
        <p:nvSpPr>
          <p:cNvPr id="6" name="TextBox 5">
            <a:extLst>
              <a:ext uri="{FF2B5EF4-FFF2-40B4-BE49-F238E27FC236}">
                <a16:creationId xmlns:a16="http://schemas.microsoft.com/office/drawing/2014/main" id="{CCDA1747-86A1-B6FA-0E41-8979EFA64102}"/>
              </a:ext>
            </a:extLst>
          </p:cNvPr>
          <p:cNvSpPr txBox="1"/>
          <p:nvPr/>
        </p:nvSpPr>
        <p:spPr>
          <a:xfrm>
            <a:off x="812800" y="5245769"/>
            <a:ext cx="3557069"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Fig 1.4  Display the home page </a:t>
            </a:r>
            <a:endParaRPr lang="en-IN" dirty="0"/>
          </a:p>
        </p:txBody>
      </p:sp>
      <p:pic>
        <p:nvPicPr>
          <p:cNvPr id="9" name="Picture 8">
            <a:extLst>
              <a:ext uri="{FF2B5EF4-FFF2-40B4-BE49-F238E27FC236}">
                <a16:creationId xmlns:a16="http://schemas.microsoft.com/office/drawing/2014/main" id="{A95BC906-95CB-8A13-13E5-3029C5F5BF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0067" y="1334276"/>
            <a:ext cx="5560733" cy="3610549"/>
          </a:xfrm>
          <a:prstGeom prst="rect">
            <a:avLst/>
          </a:prstGeom>
        </p:spPr>
      </p:pic>
      <p:sp>
        <p:nvSpPr>
          <p:cNvPr id="11" name="TextBox 10">
            <a:extLst>
              <a:ext uri="{FF2B5EF4-FFF2-40B4-BE49-F238E27FC236}">
                <a16:creationId xmlns:a16="http://schemas.microsoft.com/office/drawing/2014/main" id="{EF7D73D1-7B24-297F-265B-0EF9CD86B75F}"/>
              </a:ext>
            </a:extLst>
          </p:cNvPr>
          <p:cNvSpPr txBox="1"/>
          <p:nvPr/>
        </p:nvSpPr>
        <p:spPr>
          <a:xfrm>
            <a:off x="5532120" y="5242948"/>
            <a:ext cx="6097604" cy="374974"/>
          </a:xfrm>
          <a:prstGeom prst="rect">
            <a:avLst/>
          </a:prstGeom>
          <a:noFill/>
        </p:spPr>
        <p:txBody>
          <a:bodyPr wrap="square">
            <a:spAutoFit/>
          </a:bodyPr>
          <a:lstStyle/>
          <a:p>
            <a:pPr marL="6350" marR="1270" indent="-6350" algn="ctr">
              <a:lnSpc>
                <a:spcPct val="110000"/>
              </a:lnSpc>
              <a:spcAft>
                <a:spcPts val="620"/>
              </a:spcAft>
            </a:pPr>
            <a:r>
              <a:rPr lang="en-IN" sz="1800" b="1" kern="100" dirty="0">
                <a:solidFill>
                  <a:srgbClr val="000000"/>
                </a:solidFill>
                <a:effectLst/>
                <a:latin typeface="Times New Roman" panose="02020603050405020304" pitchFamily="18" charset="0"/>
                <a:ea typeface="Times New Roman" panose="02020603050405020304" pitchFamily="18" charset="0"/>
              </a:rPr>
              <a:t>Fig 1.9 Chatbot response from the server side </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74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CE263E-8D7E-8DA1-2A9F-942A6443683D}"/>
              </a:ext>
            </a:extLst>
          </p:cNvPr>
          <p:cNvSpPr txBox="1"/>
          <p:nvPr/>
        </p:nvSpPr>
        <p:spPr>
          <a:xfrm>
            <a:off x="885525" y="375385"/>
            <a:ext cx="9634888" cy="369332"/>
          </a:xfrm>
          <a:prstGeom prst="rect">
            <a:avLst/>
          </a:prstGeom>
          <a:noFill/>
        </p:spPr>
        <p:txBody>
          <a:bodyPr wrap="square">
            <a:spAutoFit/>
          </a:bodyPr>
          <a:lstStyle/>
          <a:p>
            <a:r>
              <a:rPr lang="en-GB" sz="1800" b="1" i="0" u="none" strike="noStrike" dirty="0">
                <a:solidFill>
                  <a:srgbClr val="17375E"/>
                </a:solidFill>
                <a:effectLst/>
                <a:latin typeface="Cambria" panose="02040503050406030204" pitchFamily="18" charset="0"/>
              </a:rPr>
              <a:t>Content</a:t>
            </a:r>
            <a:endParaRPr lang="en-IN" dirty="0"/>
          </a:p>
        </p:txBody>
      </p:sp>
      <p:sp>
        <p:nvSpPr>
          <p:cNvPr id="8" name="Google Shape;97;p14">
            <a:extLst>
              <a:ext uri="{FF2B5EF4-FFF2-40B4-BE49-F238E27FC236}">
                <a16:creationId xmlns:a16="http://schemas.microsoft.com/office/drawing/2014/main" id="{DB525FB2-7FA2-AEC5-62F9-F574774037F8}"/>
              </a:ext>
            </a:extLst>
          </p:cNvPr>
          <p:cNvSpPr txBox="1">
            <a:spLocks noGrp="1"/>
          </p:cNvSpPr>
          <p:nvPr/>
        </p:nvSpPr>
        <p:spPr>
          <a:xfrm>
            <a:off x="1243823" y="1201838"/>
            <a:ext cx="3559184" cy="4993340"/>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5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500" dirty="0">
              <a:latin typeface="Cambria" panose="02040503050406030204" pitchFamily="18" charset="0"/>
              <a:ea typeface="Cambria" panose="02040503050406030204" pitchFamily="18" charset="0"/>
            </a:endParaRPr>
          </a:p>
        </p:txBody>
      </p:sp>
      <p:sp>
        <p:nvSpPr>
          <p:cNvPr id="9" name="TextBox 2">
            <a:extLst>
              <a:ext uri="{FF2B5EF4-FFF2-40B4-BE49-F238E27FC236}">
                <a16:creationId xmlns:a16="http://schemas.microsoft.com/office/drawing/2014/main" id="{549AD531-BA8E-D5DC-DB29-C6E6DB70752A}"/>
              </a:ext>
            </a:extLst>
          </p:cNvPr>
          <p:cNvSpPr txBox="1"/>
          <p:nvPr/>
        </p:nvSpPr>
        <p:spPr>
          <a:xfrm>
            <a:off x="5560193" y="1201838"/>
            <a:ext cx="6096000" cy="369184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err="1">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84575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4BE8-B75B-40A0-6FCA-1C1A740DC8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A8467FD-937A-863C-DB89-31543F9FCEB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0464" y="1388107"/>
            <a:ext cx="5235728" cy="3654302"/>
          </a:xfrm>
          <a:prstGeom prst="rect">
            <a:avLst/>
          </a:prstGeom>
        </p:spPr>
      </p:pic>
      <p:sp>
        <p:nvSpPr>
          <p:cNvPr id="7" name="TextBox 6">
            <a:extLst>
              <a:ext uri="{FF2B5EF4-FFF2-40B4-BE49-F238E27FC236}">
                <a16:creationId xmlns:a16="http://schemas.microsoft.com/office/drawing/2014/main" id="{92A43E07-736F-843D-85C6-A803B5DBC929}"/>
              </a:ext>
            </a:extLst>
          </p:cNvPr>
          <p:cNvSpPr txBox="1"/>
          <p:nvPr/>
        </p:nvSpPr>
        <p:spPr>
          <a:xfrm>
            <a:off x="0" y="5042409"/>
            <a:ext cx="5736657" cy="756617"/>
          </a:xfrm>
          <a:prstGeom prst="rect">
            <a:avLst/>
          </a:prstGeom>
          <a:noFill/>
        </p:spPr>
        <p:txBody>
          <a:bodyPr wrap="square">
            <a:spAutoFit/>
          </a:bodyPr>
          <a:lstStyle/>
          <a:p>
            <a:pPr marL="6350" marR="1270" indent="-6350" algn="ctr">
              <a:lnSpc>
                <a:spcPct val="110000"/>
              </a:lnSpc>
              <a:spcAft>
                <a:spcPts val="620"/>
              </a:spcAft>
            </a:pPr>
            <a:r>
              <a:rPr lang="en-IN" sz="1800" b="1" kern="100" dirty="0">
                <a:solidFill>
                  <a:srgbClr val="000000"/>
                </a:solidFill>
                <a:effectLst/>
                <a:latin typeface="Times New Roman" panose="02020603050405020304" pitchFamily="18" charset="0"/>
                <a:ea typeface="Times New Roman" panose="02020603050405020304" pitchFamily="18" charset="0"/>
              </a:rPr>
              <a:t>Fig 2.1 Query 2</a:t>
            </a:r>
            <a:endParaRPr lang="en-IN" sz="1600" kern="100" dirty="0">
              <a:solidFill>
                <a:srgbClr val="000000"/>
              </a:solidFill>
              <a:effectLst/>
              <a:latin typeface="Times New Roman" panose="02020603050405020304" pitchFamily="18" charset="0"/>
              <a:ea typeface="Times New Roman" panose="02020603050405020304" pitchFamily="18" charset="0"/>
            </a:endParaRPr>
          </a:p>
          <a:p>
            <a:pPr marL="6350" marR="1270" indent="-6350" algn="ctr">
              <a:lnSpc>
                <a:spcPct val="110000"/>
              </a:lnSpc>
              <a:spcAft>
                <a:spcPts val="620"/>
              </a:spcAft>
            </a:pPr>
            <a:r>
              <a:rPr lang="en-IN" sz="1800" b="1" kern="100" dirty="0">
                <a:solidFill>
                  <a:srgbClr val="000000"/>
                </a:solidFill>
                <a:effectLst/>
                <a:latin typeface="Times New Roman" panose="02020603050405020304" pitchFamily="18" charset="0"/>
                <a:ea typeface="Times New Roman" panose="02020603050405020304" pitchFamily="18" charset="0"/>
              </a:rPr>
              <a:t>Asking the query about product condition</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pic>
        <p:nvPicPr>
          <p:cNvPr id="3" name="Picture 70">
            <a:extLst>
              <a:ext uri="{FF2B5EF4-FFF2-40B4-BE49-F238E27FC236}">
                <a16:creationId xmlns:a16="http://schemas.microsoft.com/office/drawing/2014/main" id="{007D3610-04A1-4524-B0B7-D79E71C247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1388107"/>
            <a:ext cx="5235729" cy="35135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BD3296-FBB1-19B7-588C-76EBC89250F6}"/>
              </a:ext>
            </a:extLst>
          </p:cNvPr>
          <p:cNvSpPr txBox="1"/>
          <p:nvPr/>
        </p:nvSpPr>
        <p:spPr>
          <a:xfrm>
            <a:off x="6554804" y="5097551"/>
            <a:ext cx="5011019"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unga" panose="020B0502040204020203" pitchFamily="34" charset="0"/>
              </a:rPr>
              <a:t>                       </a:t>
            </a:r>
            <a:r>
              <a:rPr kumimoji="0" lang="kn-IN"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unga" panose="020B0502040204020203" pitchFamily="34" charset="0"/>
              </a:rPr>
              <a:t>Fig </a:t>
            </a:r>
            <a:r>
              <a:rPr lang="en-IN" altLang="en-US" b="1" dirty="0">
                <a:solidFill>
                  <a:srgbClr val="000000"/>
                </a:solidFill>
                <a:latin typeface="Arial" panose="020B0604020202020204" pitchFamily="34" charset="0"/>
                <a:ea typeface="Times New Roman" panose="02020603050405020304" pitchFamily="18" charset="0"/>
                <a:cs typeface="Tunga" panose="020B0502040204020203" pitchFamily="34" charset="0"/>
              </a:rPr>
              <a:t>2</a:t>
            </a:r>
            <a:r>
              <a:rPr kumimoji="0" lang="kn-IN"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unga" panose="020B0502040204020203" pitchFamily="34" charset="0"/>
              </a:rPr>
              <a:t>.</a:t>
            </a:r>
            <a:r>
              <a:rPr kumimoji="0" lang="en-IN"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unga" panose="020B0502040204020203" pitchFamily="34" charset="0"/>
              </a:rPr>
              <a:t>2</a:t>
            </a:r>
            <a:r>
              <a:rPr kumimoji="0" lang="kn-IN"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unga" panose="020B0502040204020203" pitchFamily="34" charset="0"/>
              </a:rPr>
              <a:t> Query 3</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n-IN"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unga" panose="020B0502040204020203" pitchFamily="34" charset="0"/>
              </a:rPr>
              <a:t>Asking information about return policy</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79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4E2E-6E86-71A5-507B-E2356FDC7BCF}"/>
              </a:ext>
            </a:extLst>
          </p:cNvPr>
          <p:cNvSpPr>
            <a:spLocks noGrp="1"/>
          </p:cNvSpPr>
          <p:nvPr>
            <p:ph type="title"/>
          </p:nvPr>
        </p:nvSpPr>
        <p:spPr/>
        <p:txBody>
          <a:bodyPr/>
          <a:lstStyle/>
          <a:p>
            <a:r>
              <a:rPr lang="en-US" dirty="0"/>
              <a:t>Project work mapping with SDG</a:t>
            </a:r>
            <a:endParaRPr lang="en-IN" dirty="0"/>
          </a:p>
        </p:txBody>
      </p:sp>
      <p:pic>
        <p:nvPicPr>
          <p:cNvPr id="4" name="Content Placeholder 3">
            <a:extLst>
              <a:ext uri="{FF2B5EF4-FFF2-40B4-BE49-F238E27FC236}">
                <a16:creationId xmlns:a16="http://schemas.microsoft.com/office/drawing/2014/main" id="{ABC03DFA-3BF1-AC60-01E7-A9C22D284BE7}"/>
              </a:ext>
            </a:extLst>
          </p:cNvPr>
          <p:cNvPicPr>
            <a:picLocks noGrp="1" noChangeAspect="1"/>
          </p:cNvPicPr>
          <p:nvPr>
            <p:ph idx="1"/>
          </p:nvPr>
        </p:nvPicPr>
        <p:blipFill>
          <a:blip r:embed="rId2"/>
          <a:stretch>
            <a:fillRect/>
          </a:stretch>
        </p:blipFill>
        <p:spPr>
          <a:xfrm>
            <a:off x="6570602" y="1111628"/>
            <a:ext cx="5268060" cy="4858428"/>
          </a:xfrm>
          <a:prstGeom prst="rect">
            <a:avLst/>
          </a:prstGeom>
        </p:spPr>
      </p:pic>
      <p:sp>
        <p:nvSpPr>
          <p:cNvPr id="6" name="TextBox 5">
            <a:extLst>
              <a:ext uri="{FF2B5EF4-FFF2-40B4-BE49-F238E27FC236}">
                <a16:creationId xmlns:a16="http://schemas.microsoft.com/office/drawing/2014/main" id="{CE58924B-E086-7423-A16A-AB77AE013D95}"/>
              </a:ext>
            </a:extLst>
          </p:cNvPr>
          <p:cNvSpPr txBox="1"/>
          <p:nvPr/>
        </p:nvSpPr>
        <p:spPr>
          <a:xfrm>
            <a:off x="1052052" y="1219200"/>
            <a:ext cx="6174657" cy="3970318"/>
          </a:xfrm>
          <a:prstGeom prst="rect">
            <a:avLst/>
          </a:prstGeom>
          <a:noFill/>
        </p:spPr>
        <p:txBody>
          <a:bodyPr wrap="square">
            <a:spAutoFit/>
          </a:bodyPr>
          <a:lstStyle/>
          <a:p>
            <a:r>
              <a:rPr lang="en-US" sz="2800" dirty="0">
                <a:latin typeface="Times New Roman" panose="02020603050405020304" charset="0"/>
                <a:cs typeface="Times New Roman" panose="02020603050405020304" charset="0"/>
              </a:rPr>
              <a:t>The Project work carried out here is mapped to SDG-9 </a:t>
            </a:r>
          </a:p>
          <a:p>
            <a:endParaRPr lang="en-US" sz="2800" dirty="0">
              <a:latin typeface="Times New Roman" panose="02020603050405020304" charset="0"/>
              <a:cs typeface="Times New Roman" panose="02020603050405020304" charset="0"/>
            </a:endParaRPr>
          </a:p>
          <a:p>
            <a:r>
              <a:rPr lang="en-US" sz="2800" b="1" dirty="0" err="1">
                <a:latin typeface="Times New Roman" panose="02020603050405020304" charset="0"/>
                <a:cs typeface="Times New Roman" panose="02020603050405020304" charset="0"/>
              </a:rPr>
              <a:t>industry,innovation</a:t>
            </a:r>
            <a:r>
              <a:rPr lang="en-US" sz="2800" b="1" dirty="0">
                <a:latin typeface="Times New Roman" panose="02020603050405020304" charset="0"/>
                <a:cs typeface="Times New Roman" panose="02020603050405020304" charset="0"/>
              </a:rPr>
              <a:t> and infrastructure:</a:t>
            </a:r>
          </a:p>
          <a:p>
            <a:pPr algn="l"/>
            <a:r>
              <a:rPr lang="en-US" sz="2800" dirty="0">
                <a:latin typeface="Times New Roman" panose="02020603050405020304" charset="0"/>
                <a:cs typeface="Times New Roman" panose="02020603050405020304" charset="0"/>
              </a:rPr>
              <a:t>A chatbot can enhance business operations </a:t>
            </a:r>
          </a:p>
          <a:p>
            <a:pPr algn="l"/>
            <a:r>
              <a:rPr lang="en-US" sz="2800" dirty="0">
                <a:latin typeface="Times New Roman" panose="02020603050405020304" charset="0"/>
                <a:cs typeface="Times New Roman" panose="02020603050405020304" charset="0"/>
              </a:rPr>
              <a:t>and customer service efficiency through   innovation.</a:t>
            </a:r>
          </a:p>
        </p:txBody>
      </p:sp>
    </p:spTree>
    <p:extLst>
      <p:ext uri="{BB962C8B-B14F-4D97-AF65-F5344CB8AC3E}">
        <p14:creationId xmlns:p14="http://schemas.microsoft.com/office/powerpoint/2010/main" val="4273717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20000"/>
              </a:lnSpc>
            </a:pPr>
            <a:r>
              <a:rPr lang="en-GB" dirty="0">
                <a:latin typeface="Times New Roman" panose="02020603050405020304" charset="0"/>
                <a:cs typeface="Times New Roman" panose="02020603050405020304" charset="0"/>
                <a:sym typeface="+mn-ea"/>
              </a:rPr>
              <a:t>The contribution is the development of a customer support chatbot using machine learning (ML) and natural language processing (NLP) in Python. While there are various chatbots available—both rule-based and self-learning—many are underutilized in the customer service domain. Rule-based chatbots tend to be rigid and struggle to comprehend the nuances of customer inquiries, such as context or slang. In contrast, self-learning chatbots utilize ML and NLP to understand and respond to diverse queries more effectively. This adaptability not only allows for immediate access to information but also enhances user satisfaction by providing personalized interactions. Moreover, these chatbots can operate around the clock, reducing wait times and freeing human agents to tackle more complex issues</a:t>
            </a:r>
            <a:endParaRPr lang="en-GB" dirty="0">
              <a:latin typeface="Times New Roman" panose="02020603050405020304" charset="0"/>
              <a:cs typeface="Times New Roman" panose="02020603050405020304" charset="0"/>
            </a:endParaRPr>
          </a:p>
          <a:p>
            <a:pPr>
              <a:lnSpc>
                <a:spcPct val="120000"/>
              </a:lnSpc>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625917"/>
            <a:ext cx="10668000" cy="36061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hlinkClick r:id="rId3"/>
              </a:rPr>
              <a:t>https://github.com/navii354/CUSTOMER-SUPPORT-CHATBOT-WITH-ML</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IN" dirty="0">
                <a:sym typeface="+mn-ea"/>
              </a:rPr>
              <a:t> Customer Support Chatbot Using Machine Learning </a:t>
            </a:r>
            <a:r>
              <a:rPr lang="en-IN" dirty="0">
                <a:sym typeface="+mn-ea"/>
                <a:hlinkClick r:id="rId2"/>
              </a:rPr>
              <a:t>https://www.researchgate.net/publication/343980800_Customer_Support_Chatbot_Using_Machine_Learning</a:t>
            </a:r>
            <a:r>
              <a:rPr lang="en-IN" dirty="0">
                <a:sym typeface="+mn-ea"/>
              </a:rPr>
              <a:t> </a:t>
            </a:r>
          </a:p>
          <a:p>
            <a:r>
              <a:rPr lang="en-GB">
                <a:sym typeface="+mn-ea"/>
              </a:rPr>
              <a:t>Yordanov, V.: Introduction to NLP for text. </a:t>
            </a:r>
            <a:r>
              <a:rPr lang="en-GB" u="sng">
                <a:sym typeface="+mn-ea"/>
                <a:hlinkClick r:id="rId3" action="ppaction://hlinkfile"/>
              </a:rPr>
              <a:t>https://towardsdatascience.com/introduction-to-natural-language-processing-for-text-df845750fb63</a:t>
            </a:r>
            <a:endParaRPr lang="en-GB" u="sng"/>
          </a:p>
          <a:p>
            <a:r>
              <a:rPr lang="en-US" dirty="0">
                <a:sym typeface="+mn-ea"/>
              </a:rPr>
              <a:t>Customer Support Chatbot with ML Research paper </a:t>
            </a:r>
            <a:r>
              <a:rPr lang="en-US" dirty="0">
                <a:sym typeface="+mn-ea"/>
                <a:hlinkClick r:id="rId4"/>
              </a:rPr>
              <a:t>https://www.ijrte.org/wp- content/uploads/papers/v8i1S3/A10170681S319.pdf</a:t>
            </a:r>
            <a:r>
              <a:rPr lang="en-US" dirty="0">
                <a:sym typeface="+mn-ea"/>
              </a:rPr>
              <a:t> </a:t>
            </a:r>
            <a:endParaRPr lang="en-GB"/>
          </a:p>
          <a:p>
            <a:r>
              <a:rPr lang="en-IN" dirty="0" err="1">
                <a:sym typeface="+mn-ea"/>
              </a:rPr>
              <a:t>Ollama</a:t>
            </a:r>
            <a:r>
              <a:rPr lang="en-IN" dirty="0">
                <a:sym typeface="+mn-ea"/>
              </a:rPr>
              <a:t> </a:t>
            </a:r>
            <a:r>
              <a:rPr lang="en-IN" dirty="0">
                <a:sym typeface="+mn-ea"/>
                <a:hlinkClick r:id="rId5"/>
              </a:rPr>
              <a:t>https://www.analyticsvidhya.com/blog/2023/10/a-step-by-step-guide-to-pdf-chatbots-with-langchain-and-ollama/</a:t>
            </a:r>
            <a:endParaRPr lang="en-GB"/>
          </a:p>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algn="just">
              <a:lnSpc>
                <a:spcPct val="120000"/>
              </a:lnSpc>
              <a:buFont typeface="Wingdings" panose="05000000000000000000" charset="0"/>
              <a:buChar char="Ø"/>
            </a:pPr>
            <a:r>
              <a:rPr lang="en-GB">
                <a:sym typeface="+mn-ea"/>
              </a:rPr>
              <a:t>In customer support, chatbot by using machine learning customer can</a:t>
            </a:r>
            <a:r>
              <a:rPr lang="en-US" altLang="en-GB">
                <a:sym typeface="+mn-ea"/>
              </a:rPr>
              <a:t> </a:t>
            </a:r>
            <a:r>
              <a:rPr lang="en-GB">
                <a:sym typeface="+mn-ea"/>
              </a:rPr>
              <a:t>converse by a chatbot and acquire the query intent information.</a:t>
            </a:r>
            <a:endParaRPr lang="en-GB"/>
          </a:p>
          <a:p>
            <a:pPr algn="just">
              <a:lnSpc>
                <a:spcPct val="120000"/>
              </a:lnSpc>
              <a:buFont typeface="Wingdings" panose="05000000000000000000" charset="0"/>
              <a:buChar char="Ø"/>
            </a:pPr>
            <a:r>
              <a:rPr lang="en-GB">
                <a:sym typeface="+mn-ea"/>
              </a:rPr>
              <a:t>With the enhancement</a:t>
            </a:r>
            <a:r>
              <a:rPr lang="en-US" altLang="en-GB">
                <a:sym typeface="+mn-ea"/>
              </a:rPr>
              <a:t> </a:t>
            </a:r>
            <a:r>
              <a:rPr lang="en-GB">
                <a:sym typeface="+mn-ea"/>
              </a:rPr>
              <a:t>of globalization and industrialization, it becomes a problem for enterprises to interact</a:t>
            </a:r>
            <a:r>
              <a:rPr lang="en-US" altLang="en-GB">
                <a:sym typeface="+mn-ea"/>
              </a:rPr>
              <a:t> </a:t>
            </a:r>
            <a:r>
              <a:rPr lang="en-GB">
                <a:sym typeface="+mn-ea"/>
              </a:rPr>
              <a:t>with the customer and listen to their difficulties to a big extent.</a:t>
            </a:r>
            <a:endParaRPr lang="en-GB"/>
          </a:p>
          <a:p>
            <a:pPr algn="just">
              <a:lnSpc>
                <a:spcPct val="120000"/>
              </a:lnSpc>
              <a:buFont typeface="Wingdings" panose="05000000000000000000" charset="0"/>
              <a:buChar char="Ø"/>
            </a:pPr>
            <a:r>
              <a:rPr lang="en-GB">
                <a:sym typeface="+mn-ea"/>
              </a:rPr>
              <a:t> Chatbots make ease</a:t>
            </a:r>
            <a:r>
              <a:rPr lang="en-US" altLang="en-GB">
                <a:sym typeface="+mn-ea"/>
              </a:rPr>
              <a:t> </a:t>
            </a:r>
            <a:r>
              <a:rPr lang="en-GB">
                <a:sym typeface="+mn-ea"/>
              </a:rPr>
              <a:t>the pain that the industries nowadays facing. </a:t>
            </a:r>
            <a:endParaRPr lang="en-GB"/>
          </a:p>
          <a:p>
            <a:pPr algn="just">
              <a:lnSpc>
                <a:spcPct val="120000"/>
              </a:lnSpc>
              <a:buFont typeface="Wingdings" panose="05000000000000000000" charset="0"/>
              <a:buChar char="Ø"/>
            </a:pPr>
            <a:r>
              <a:rPr lang="en-GB">
                <a:sym typeface="+mn-ea"/>
              </a:rPr>
              <a:t>The aim of this chatbot is to support</a:t>
            </a:r>
            <a:r>
              <a:rPr lang="en-US" altLang="en-GB">
                <a:sym typeface="+mn-ea"/>
              </a:rPr>
              <a:t> </a:t>
            </a:r>
            <a:r>
              <a:rPr lang="en-GB">
                <a:sym typeface="+mn-ea"/>
              </a:rPr>
              <a:t>and reply to the client by giving him/her the relevant intent depending on the query</a:t>
            </a:r>
            <a:r>
              <a:rPr lang="en-US" altLang="en-GB">
                <a:sym typeface="+mn-ea"/>
              </a:rPr>
              <a:t> </a:t>
            </a:r>
            <a:r>
              <a:rPr lang="en-GB">
                <a:sym typeface="+mn-ea"/>
              </a:rPr>
              <a:t>request from the customers.</a:t>
            </a:r>
            <a:endParaRPr lang="en-GB"/>
          </a:p>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p:cNvGraphicFramePr>
            <a:graphicFrameLocks noGrp="1"/>
          </p:cNvGraphicFramePr>
          <p:nvPr>
            <p:ph idx="1"/>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extLst>
                    <a:ext uri="{9D8B030D-6E8A-4147-A177-3AD203B41FA5}">
                      <a16:colId xmlns:a16="http://schemas.microsoft.com/office/drawing/2014/main" val="20000"/>
                    </a:ext>
                  </a:extLst>
                </a:gridCol>
                <a:gridCol w="4421414">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p>
                  </a:txBody>
                  <a:tcPr/>
                </a:tc>
                <a:tc>
                  <a:txBody>
                    <a:bodyPr/>
                    <a:lstStyle/>
                    <a:p>
                      <a:r>
                        <a:rPr lang="en-US" dirty="0"/>
                        <a:t>Comprehensive overview of existing chatbot architectures.</a:t>
                      </a:r>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p>
                    <a:p>
                      <a:r>
                        <a:rPr lang="en-US" dirty="0"/>
                        <a:t>Lacks empirical data on user satisfaction.</a:t>
                      </a:r>
                      <a:endParaRPr lang="en-IN" dirty="0"/>
                    </a:p>
                  </a:txBody>
                  <a:tcPr/>
                </a:tc>
                <a:extLst>
                  <a:ext uri="{0D108BD9-81ED-4DB2-BD59-A6C34878D82A}">
                    <a16:rowId xmlns:a16="http://schemas.microsoft.com/office/drawing/2014/main" val="10001"/>
                  </a:ext>
                </a:extLst>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IN" dirty="0"/>
          </a:p>
        </p:txBody>
      </p:sp>
      <p:graphicFrame>
        <p:nvGraphicFramePr>
          <p:cNvPr id="4" name="Content Placeholder 3"/>
          <p:cNvGraphicFramePr>
            <a:graphicFrameLocks noGrp="1"/>
          </p:cNvGraphicFramePr>
          <p:nvPr>
            <p:ph idx="1"/>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extLst>
                    <a:ext uri="{9D8B030D-6E8A-4147-A177-3AD203B41FA5}">
                      <a16:colId xmlns:a16="http://schemas.microsoft.com/office/drawing/2014/main" val="20000"/>
                    </a:ext>
                  </a:extLst>
                </a:gridCol>
                <a:gridCol w="4520492">
                  <a:extLst>
                    <a:ext uri="{9D8B030D-6E8A-4147-A177-3AD203B41FA5}">
                      <a16:colId xmlns:a16="http://schemas.microsoft.com/office/drawing/2014/main" val="20001"/>
                    </a:ext>
                  </a:extLst>
                </a:gridCol>
                <a:gridCol w="3196060">
                  <a:extLst>
                    <a:ext uri="{9D8B030D-6E8A-4147-A177-3AD203B41FA5}">
                      <a16:colId xmlns:a16="http://schemas.microsoft.com/office/drawing/2014/main" val="20002"/>
                    </a:ext>
                  </a:extLst>
                </a:gridCol>
                <a:gridCol w="3007970">
                  <a:extLst>
                    <a:ext uri="{9D8B030D-6E8A-4147-A177-3AD203B41FA5}">
                      <a16:colId xmlns:a16="http://schemas.microsoft.com/office/drawing/2014/main" val="20003"/>
                    </a:ext>
                  </a:extLst>
                </a:gridCol>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extLst>
                  <a:ext uri="{0D108BD9-81ED-4DB2-BD59-A6C34878D82A}">
                    <a16:rowId xmlns:a16="http://schemas.microsoft.com/office/drawing/2014/main" val="10001"/>
                  </a:ext>
                </a:extLst>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extLst>
                  <a:ext uri="{0D108BD9-81ED-4DB2-BD59-A6C34878D82A}">
                    <a16:rowId xmlns:a16="http://schemas.microsoft.com/office/drawing/2014/main" val="10002"/>
                  </a:ext>
                </a:extLst>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r>
              <a:rPr lang="en-IN">
                <a:latin typeface="Times New Roman" panose="02020603050405020304" charset="0"/>
                <a:cs typeface="Times New Roman" panose="02020603050405020304" charset="0"/>
              </a:rPr>
              <a:t>Limited Understanding: Chatbots are a handy tool to help with easy queries, but with more complex tasks, there may be the need for human intervention.</a:t>
            </a:r>
          </a:p>
          <a:p>
            <a:pPr algn="just"/>
            <a:r>
              <a:rPr lang="en-IN">
                <a:latin typeface="Times New Roman" panose="02020603050405020304" charset="0"/>
                <a:cs typeface="Times New Roman" panose="02020603050405020304" charset="0"/>
              </a:rPr>
              <a:t>Maintenance and Updates: Chatbots require ongoing maintenance and updates to remain effective and up-to-date.</a:t>
            </a:r>
          </a:p>
          <a:p>
            <a:pPr algn="just"/>
            <a:r>
              <a:rPr lang="en-IN">
                <a:latin typeface="Times New Roman" panose="02020603050405020304" charset="0"/>
                <a:cs typeface="Times New Roman" panose="02020603050405020304" charset="0"/>
              </a:rPr>
              <a:t>Predefined Scripts: Many chatbots have predefined scripts or decision trees, limiting their flexibility and adaptability, so if the query lies outside of this, there may be the need for a customer service assistant to help. Nevertheless, there are some tools to help widen conversations so that they aren’t as stringent, and this will improve as technology does.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a:sym typeface="+mn-ea"/>
              </a:rPr>
              <a:t>Automate Customer Interactions</a:t>
            </a:r>
            <a:endParaRPr lang="en-GB"/>
          </a:p>
          <a:p>
            <a:r>
              <a:rPr lang="en-GB">
                <a:sym typeface="+mn-ea"/>
              </a:rPr>
              <a:t>Improve Response Accuracy</a:t>
            </a:r>
            <a:endParaRPr lang="en-GB"/>
          </a:p>
          <a:p>
            <a:r>
              <a:rPr lang="en-GB">
                <a:sym typeface="+mn-ea"/>
              </a:rPr>
              <a:t>Enhance User Experience</a:t>
            </a:r>
            <a:endParaRPr lang="en-GB"/>
          </a:p>
          <a:p>
            <a:r>
              <a:rPr lang="en-GB">
                <a:sym typeface="+mn-ea"/>
              </a:rPr>
              <a:t>Learn from Interactions</a:t>
            </a:r>
            <a:endParaRPr lang="en-GB"/>
          </a:p>
          <a:p>
            <a:r>
              <a:rPr lang="en-GB">
                <a:sym typeface="+mn-ea"/>
              </a:rPr>
              <a:t>Scalability</a:t>
            </a:r>
            <a:endParaRPr lang="en-GB"/>
          </a:p>
          <a:p>
            <a:r>
              <a:rPr lang="en-GB">
                <a:sym typeface="+mn-ea"/>
              </a:rPr>
              <a:t>User Feedback Loop</a:t>
            </a:r>
            <a:endParaRPr lang="en-GB"/>
          </a:p>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7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sym typeface="+mn-ea"/>
              </a:rPr>
              <a:t>The Proposed method consists of the following steps:</a:t>
            </a:r>
            <a:endParaRPr lang="en-US" b="1" u="sng"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Step-1: Customer Query/Request: Customer types the phrase in the chatbox.</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Step-2: Chatbot: It packs the data and responds to the customer and the phrase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sent to ML-NLP engine (ML-NLP).</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Step-3: Machine Learning NLP engine (ML-NLP): Extracted user intent and</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entities sent back to chatbot.</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Step-4: Data Query Search Engine: Chatbot based on intent call upon services</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using entity information to find data from database. And data is returned to the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chatbot</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GB"/>
          </a:p>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2"/>
          <a:stretch>
            <a:fillRect/>
          </a:stretch>
        </p:blipFill>
        <p:spPr>
          <a:xfrm>
            <a:off x="939800" y="1751965"/>
            <a:ext cx="10025380" cy="3354070"/>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C542F7FE-BE60-45DF-BF0D-013AD39BE96D}"/>
</file>

<file path=customXml/itemProps2.xml><?xml version="1.0" encoding="utf-8"?>
<ds:datastoreItem xmlns:ds="http://schemas.openxmlformats.org/officeDocument/2006/customXml" ds:itemID="{CD61D0CE-A4F4-4BE9-8ECC-02437946C323}"/>
</file>

<file path=customXml/itemProps3.xml><?xml version="1.0" encoding="utf-8"?>
<ds:datastoreItem xmlns:ds="http://schemas.openxmlformats.org/officeDocument/2006/customXml" ds:itemID="{6B8F4653-B1B0-45A0-8DB9-EDEF9D98C94B}"/>
</file>

<file path=docProps/app.xml><?xml version="1.0" encoding="utf-8"?>
<Properties xmlns="http://schemas.openxmlformats.org/officeDocument/2006/extended-properties" xmlns:vt="http://schemas.openxmlformats.org/officeDocument/2006/docPropsVTypes">
  <Template>Bioinformatics</Template>
  <TotalTime>60</TotalTime>
  <Words>1801</Words>
  <Application>Microsoft Office PowerPoint</Application>
  <PresentationFormat>Widescreen</PresentationFormat>
  <Paragraphs>208</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Cambria</vt:lpstr>
      <vt:lpstr>Times New Roman</vt:lpstr>
      <vt:lpstr>Verdana</vt:lpstr>
      <vt:lpstr>Wingdings</vt:lpstr>
      <vt:lpstr>Bioinformatics</vt:lpstr>
      <vt:lpstr>Customer Support Chatbot With ML</vt:lpstr>
      <vt:lpstr>PowerPoint Presentation</vt:lpstr>
      <vt:lpstr>Introduction</vt:lpstr>
      <vt:lpstr>Literature Review</vt:lpstr>
      <vt:lpstr>Literature Review</vt:lpstr>
      <vt:lpstr>Existing method Drawback</vt:lpstr>
      <vt:lpstr>Objectives</vt:lpstr>
      <vt:lpstr>Methodology/Modules</vt:lpstr>
      <vt:lpstr>Architecture</vt:lpstr>
      <vt:lpstr>software components</vt:lpstr>
      <vt:lpstr>Timeline of Project</vt:lpstr>
      <vt:lpstr>Expected Outcomes</vt:lpstr>
      <vt:lpstr>Algorithm</vt:lpstr>
      <vt:lpstr>PowerPoint Presentation</vt:lpstr>
      <vt:lpstr>PowerPoint Presentation</vt:lpstr>
      <vt:lpstr>PowerPoint Presentation</vt:lpstr>
      <vt:lpstr>PowerPoint Presentation</vt:lpstr>
      <vt:lpstr>PowerPoint Presentation</vt:lpstr>
      <vt:lpstr>SCREENSHOTS</vt:lpstr>
      <vt:lpstr>PowerPoint Presentation</vt:lpstr>
      <vt:lpstr>Project work mapping with SDG</vt:lpstr>
      <vt:lpstr>Conclusion</vt:lpstr>
      <vt:lpstr>Github Link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naveen kumar.M</cp:lastModifiedBy>
  <cp:revision>26</cp:revision>
  <dcterms:created xsi:type="dcterms:W3CDTF">2023-03-16T03:26:00Z</dcterms:created>
  <dcterms:modified xsi:type="dcterms:W3CDTF">2025-01-14T17:56:02Z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D642BA61BAEF4155B5266F4FB8CD4DA1_13</vt:lpwstr>
  </property>
  <property fmtid="{D5CDD505-2E9C-101B-9397-08002B2CF9AE}" pid="3" name="KSOProductBuildVer">
    <vt:lpwstr>1033-12.2.0.18586</vt:lpwstr>
  </property>
  <property fmtid="{D5CDD505-2E9C-101B-9397-08002B2CF9AE}" pid="4" name="ContentTypeId">
    <vt:lpwstr>0x010100FA8A2C149D477E4E814B4B477F0E243C</vt:lpwstr>
  </property>
</Properties>
</file>