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7"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DA8967C-948F-440D-B622-23C974457AEE}"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3FDB4-5EBA-4C18-AD16-CC42C5C08BFD}" type="slidenum">
              <a:rPr lang="en-IN" smtClean="0"/>
              <a:t>‹#›</a:t>
            </a:fld>
            <a:endParaRPr lang="en-IN"/>
          </a:p>
        </p:txBody>
      </p:sp>
    </p:spTree>
    <p:extLst>
      <p:ext uri="{BB962C8B-B14F-4D97-AF65-F5344CB8AC3E}">
        <p14:creationId xmlns:p14="http://schemas.microsoft.com/office/powerpoint/2010/main" val="40789442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8967C-948F-440D-B622-23C974457AEE}"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3FDB4-5EBA-4C18-AD16-CC42C5C08BFD}" type="slidenum">
              <a:rPr lang="en-IN" smtClean="0"/>
              <a:t>‹#›</a:t>
            </a:fld>
            <a:endParaRPr lang="en-IN"/>
          </a:p>
        </p:txBody>
      </p:sp>
    </p:spTree>
    <p:extLst>
      <p:ext uri="{BB962C8B-B14F-4D97-AF65-F5344CB8AC3E}">
        <p14:creationId xmlns:p14="http://schemas.microsoft.com/office/powerpoint/2010/main" val="19859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8967C-948F-440D-B622-23C974457AEE}"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3FDB4-5EBA-4C18-AD16-CC42C5C08BF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018455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8967C-948F-440D-B622-23C974457AEE}"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3FDB4-5EBA-4C18-AD16-CC42C5C08BFD}" type="slidenum">
              <a:rPr lang="en-IN" smtClean="0"/>
              <a:t>‹#›</a:t>
            </a:fld>
            <a:endParaRPr lang="en-IN"/>
          </a:p>
        </p:txBody>
      </p:sp>
    </p:spTree>
    <p:extLst>
      <p:ext uri="{BB962C8B-B14F-4D97-AF65-F5344CB8AC3E}">
        <p14:creationId xmlns:p14="http://schemas.microsoft.com/office/powerpoint/2010/main" val="29916626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8967C-948F-440D-B622-23C974457AEE}"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3FDB4-5EBA-4C18-AD16-CC42C5C08BF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37822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8967C-948F-440D-B622-23C974457AEE}"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3FDB4-5EBA-4C18-AD16-CC42C5C08BFD}" type="slidenum">
              <a:rPr lang="en-IN" smtClean="0"/>
              <a:t>‹#›</a:t>
            </a:fld>
            <a:endParaRPr lang="en-IN"/>
          </a:p>
        </p:txBody>
      </p:sp>
    </p:spTree>
    <p:extLst>
      <p:ext uri="{BB962C8B-B14F-4D97-AF65-F5344CB8AC3E}">
        <p14:creationId xmlns:p14="http://schemas.microsoft.com/office/powerpoint/2010/main" val="2391244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A8967C-948F-440D-B622-23C974457AEE}"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3FDB4-5EBA-4C18-AD16-CC42C5C08BFD}" type="slidenum">
              <a:rPr lang="en-IN" smtClean="0"/>
              <a:t>‹#›</a:t>
            </a:fld>
            <a:endParaRPr lang="en-IN"/>
          </a:p>
        </p:txBody>
      </p:sp>
    </p:spTree>
    <p:extLst>
      <p:ext uri="{BB962C8B-B14F-4D97-AF65-F5344CB8AC3E}">
        <p14:creationId xmlns:p14="http://schemas.microsoft.com/office/powerpoint/2010/main" val="10553436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A8967C-948F-440D-B622-23C974457AEE}"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3FDB4-5EBA-4C18-AD16-CC42C5C08BFD}" type="slidenum">
              <a:rPr lang="en-IN" smtClean="0"/>
              <a:t>‹#›</a:t>
            </a:fld>
            <a:endParaRPr lang="en-IN"/>
          </a:p>
        </p:txBody>
      </p:sp>
    </p:spTree>
    <p:extLst>
      <p:ext uri="{BB962C8B-B14F-4D97-AF65-F5344CB8AC3E}">
        <p14:creationId xmlns:p14="http://schemas.microsoft.com/office/powerpoint/2010/main" val="3807502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DA8967C-948F-440D-B622-23C974457AEE}"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3FDB4-5EBA-4C18-AD16-CC42C5C08BFD}" type="slidenum">
              <a:rPr lang="en-IN" smtClean="0"/>
              <a:t>‹#›</a:t>
            </a:fld>
            <a:endParaRPr lang="en-IN"/>
          </a:p>
        </p:txBody>
      </p:sp>
    </p:spTree>
    <p:extLst>
      <p:ext uri="{BB962C8B-B14F-4D97-AF65-F5344CB8AC3E}">
        <p14:creationId xmlns:p14="http://schemas.microsoft.com/office/powerpoint/2010/main" val="30030617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A8967C-948F-440D-B622-23C974457AEE}" type="datetimeFigureOut">
              <a:rPr lang="en-IN" smtClean="0"/>
              <a:t>19-05-2023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E53FDB4-5EBA-4C18-AD16-CC42C5C08BFD}" type="slidenum">
              <a:rPr lang="en-IN" smtClean="0"/>
              <a:t>‹#›</a:t>
            </a:fld>
            <a:endParaRPr lang="en-IN"/>
          </a:p>
        </p:txBody>
      </p:sp>
    </p:spTree>
    <p:extLst>
      <p:ext uri="{BB962C8B-B14F-4D97-AF65-F5344CB8AC3E}">
        <p14:creationId xmlns:p14="http://schemas.microsoft.com/office/powerpoint/2010/main" val="3212639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DA8967C-948F-440D-B622-23C974457AEE}"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3FDB4-5EBA-4C18-AD16-CC42C5C08BFD}" type="slidenum">
              <a:rPr lang="en-IN" smtClean="0"/>
              <a:t>‹#›</a:t>
            </a:fld>
            <a:endParaRPr lang="en-IN"/>
          </a:p>
        </p:txBody>
      </p:sp>
    </p:spTree>
    <p:extLst>
      <p:ext uri="{BB962C8B-B14F-4D97-AF65-F5344CB8AC3E}">
        <p14:creationId xmlns:p14="http://schemas.microsoft.com/office/powerpoint/2010/main" val="1817395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A8967C-948F-440D-B622-23C974457AEE}" type="datetimeFigureOut">
              <a:rPr lang="en-IN" smtClean="0"/>
              <a:t>19-05-2023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E53FDB4-5EBA-4C18-AD16-CC42C5C08BFD}" type="slidenum">
              <a:rPr lang="en-IN" smtClean="0"/>
              <a:t>‹#›</a:t>
            </a:fld>
            <a:endParaRPr lang="en-IN"/>
          </a:p>
        </p:txBody>
      </p:sp>
    </p:spTree>
    <p:extLst>
      <p:ext uri="{BB962C8B-B14F-4D97-AF65-F5344CB8AC3E}">
        <p14:creationId xmlns:p14="http://schemas.microsoft.com/office/powerpoint/2010/main" val="1228445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A8967C-948F-440D-B622-23C974457AEE}" type="datetimeFigureOut">
              <a:rPr lang="en-IN" smtClean="0"/>
              <a:t>19-05-2023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E53FDB4-5EBA-4C18-AD16-CC42C5C08BFD}" type="slidenum">
              <a:rPr lang="en-IN" smtClean="0"/>
              <a:t>‹#›</a:t>
            </a:fld>
            <a:endParaRPr lang="en-IN"/>
          </a:p>
        </p:txBody>
      </p:sp>
    </p:spTree>
    <p:extLst>
      <p:ext uri="{BB962C8B-B14F-4D97-AF65-F5344CB8AC3E}">
        <p14:creationId xmlns:p14="http://schemas.microsoft.com/office/powerpoint/2010/main" val="3261107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A8967C-948F-440D-B622-23C974457AEE}" type="datetimeFigureOut">
              <a:rPr lang="en-IN" smtClean="0"/>
              <a:t>19-05-2023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E53FDB4-5EBA-4C18-AD16-CC42C5C08BFD}" type="slidenum">
              <a:rPr lang="en-IN" smtClean="0"/>
              <a:t>‹#›</a:t>
            </a:fld>
            <a:endParaRPr lang="en-IN"/>
          </a:p>
        </p:txBody>
      </p:sp>
    </p:spTree>
    <p:extLst>
      <p:ext uri="{BB962C8B-B14F-4D97-AF65-F5344CB8AC3E}">
        <p14:creationId xmlns:p14="http://schemas.microsoft.com/office/powerpoint/2010/main" val="3743525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A8967C-948F-440D-B622-23C974457AEE}"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3FDB4-5EBA-4C18-AD16-CC42C5C08BFD}" type="slidenum">
              <a:rPr lang="en-IN" smtClean="0"/>
              <a:t>‹#›</a:t>
            </a:fld>
            <a:endParaRPr lang="en-IN"/>
          </a:p>
        </p:txBody>
      </p:sp>
    </p:spTree>
    <p:extLst>
      <p:ext uri="{BB962C8B-B14F-4D97-AF65-F5344CB8AC3E}">
        <p14:creationId xmlns:p14="http://schemas.microsoft.com/office/powerpoint/2010/main" val="235800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DA8967C-948F-440D-B622-23C974457AEE}" type="datetimeFigureOut">
              <a:rPr lang="en-IN" smtClean="0"/>
              <a:t>19-05-2023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E53FDB4-5EBA-4C18-AD16-CC42C5C08BFD}" type="slidenum">
              <a:rPr lang="en-IN" smtClean="0"/>
              <a:t>‹#›</a:t>
            </a:fld>
            <a:endParaRPr lang="en-IN"/>
          </a:p>
        </p:txBody>
      </p:sp>
    </p:spTree>
    <p:extLst>
      <p:ext uri="{BB962C8B-B14F-4D97-AF65-F5344CB8AC3E}">
        <p14:creationId xmlns:p14="http://schemas.microsoft.com/office/powerpoint/2010/main" val="266968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DA8967C-948F-440D-B622-23C974457AEE}" type="datetimeFigureOut">
              <a:rPr lang="en-IN" smtClean="0"/>
              <a:t>19-05-2023</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EE53FDB4-5EBA-4C18-AD16-CC42C5C08BFD}" type="slidenum">
              <a:rPr lang="en-IN" smtClean="0"/>
              <a:t>‹#›</a:t>
            </a:fld>
            <a:endParaRPr lang="en-IN"/>
          </a:p>
        </p:txBody>
      </p:sp>
    </p:spTree>
    <p:extLst>
      <p:ext uri="{BB962C8B-B14F-4D97-AF65-F5344CB8AC3E}">
        <p14:creationId xmlns:p14="http://schemas.microsoft.com/office/powerpoint/2010/main" val="3786407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javatpoint.com/java-tutoria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javatpoint.com/jpa-tutorial" TargetMode="External"/><Relationship Id="rId2" Type="http://schemas.openxmlformats.org/officeDocument/2006/relationships/hyperlink" Target="https://www.javatpoint.com/java-string"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javatpoint.com/java-oops-concept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69347-D70F-FF54-0115-147832BA53B2}"/>
              </a:ext>
            </a:extLst>
          </p:cNvPr>
          <p:cNvSpPr>
            <a:spLocks noGrp="1"/>
          </p:cNvSpPr>
          <p:nvPr>
            <p:ph type="ctrTitle"/>
          </p:nvPr>
        </p:nvSpPr>
        <p:spPr>
          <a:xfrm>
            <a:off x="2726279" y="1741337"/>
            <a:ext cx="6739136" cy="2387918"/>
          </a:xfrm>
        </p:spPr>
        <p:txBody>
          <a:bodyPr anchor="b">
            <a:normAutofit/>
          </a:bodyPr>
          <a:lstStyle/>
          <a:p>
            <a:r>
              <a:rPr lang="en-US" sz="5200">
                <a:solidFill>
                  <a:schemeClr val="tx2"/>
                </a:solidFill>
              </a:rPr>
              <a:t>Introduction to java</a:t>
            </a:r>
            <a:br>
              <a:rPr lang="en-US" sz="5200">
                <a:solidFill>
                  <a:schemeClr val="tx2"/>
                </a:solidFill>
              </a:rPr>
            </a:br>
            <a:endParaRPr lang="en-IN" sz="5200">
              <a:solidFill>
                <a:schemeClr val="tx2"/>
              </a:solidFill>
            </a:endParaRPr>
          </a:p>
        </p:txBody>
      </p:sp>
    </p:spTree>
    <p:extLst>
      <p:ext uri="{BB962C8B-B14F-4D97-AF65-F5344CB8AC3E}">
        <p14:creationId xmlns:p14="http://schemas.microsoft.com/office/powerpoint/2010/main" val="367734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DECD1-EBAA-7413-D5F0-4A678C952A85}"/>
              </a:ext>
            </a:extLst>
          </p:cNvPr>
          <p:cNvSpPr>
            <a:spLocks noGrp="1"/>
          </p:cNvSpPr>
          <p:nvPr>
            <p:ph type="title"/>
          </p:nvPr>
        </p:nvSpPr>
        <p:spPr>
          <a:xfrm>
            <a:off x="332348" y="93306"/>
            <a:ext cx="10887269" cy="475861"/>
          </a:xfrm>
        </p:spPr>
        <p:txBody>
          <a:bodyPr>
            <a:normAutofit fontScale="90000"/>
          </a:bodyPr>
          <a:lstStyle/>
          <a:p>
            <a:r>
              <a:rPr lang="en-IN" sz="3200" dirty="0"/>
              <a:t>JIT(Just </a:t>
            </a:r>
            <a:r>
              <a:rPr lang="en-IN" sz="3200" dirty="0" err="1"/>
              <a:t>InTime</a:t>
            </a:r>
            <a:r>
              <a:rPr lang="en-IN" sz="3200" dirty="0"/>
              <a:t>)</a:t>
            </a:r>
          </a:p>
        </p:txBody>
      </p:sp>
      <p:sp>
        <p:nvSpPr>
          <p:cNvPr id="3" name="Content Placeholder 2">
            <a:extLst>
              <a:ext uri="{FF2B5EF4-FFF2-40B4-BE49-F238E27FC236}">
                <a16:creationId xmlns:a16="http://schemas.microsoft.com/office/drawing/2014/main" id="{A4827C07-3C16-7625-245D-FF1064101B33}"/>
              </a:ext>
            </a:extLst>
          </p:cNvPr>
          <p:cNvSpPr>
            <a:spLocks noGrp="1"/>
          </p:cNvSpPr>
          <p:nvPr>
            <p:ph idx="1"/>
          </p:nvPr>
        </p:nvSpPr>
        <p:spPr>
          <a:xfrm>
            <a:off x="332348" y="643812"/>
            <a:ext cx="11021452" cy="6120882"/>
          </a:xfrm>
        </p:spPr>
        <p:txBody>
          <a:bodyPr>
            <a:normAutofit fontScale="85000" lnSpcReduction="20000"/>
          </a:bodyPr>
          <a:lstStyle/>
          <a:p>
            <a:r>
              <a:rPr lang="en-IN" sz="2000" dirty="0"/>
              <a:t>JIT compiler is a just in time compiler that is used in java to improve the performance the code at runtime</a:t>
            </a:r>
          </a:p>
          <a:p>
            <a:r>
              <a:rPr lang="en-IN" sz="2000" dirty="0"/>
              <a:t>the code will edited at runtime by identifying Hotspots.</a:t>
            </a:r>
          </a:p>
          <a:p>
            <a:pPr marL="0" indent="0" algn="just">
              <a:buNone/>
            </a:pPr>
            <a:r>
              <a:rPr lang="en-US" sz="3200" b="0" i="0" dirty="0">
                <a:solidFill>
                  <a:srgbClr val="610B38"/>
                </a:solidFill>
                <a:effectLst/>
                <a:latin typeface="erdana"/>
              </a:rPr>
              <a:t>Java main() method</a:t>
            </a:r>
          </a:p>
          <a:p>
            <a:pPr algn="just"/>
            <a:r>
              <a:rPr lang="en-US" sz="2000" b="0" i="0" dirty="0">
                <a:solidFill>
                  <a:srgbClr val="333333"/>
                </a:solidFill>
                <a:effectLst/>
                <a:latin typeface="inter-regular"/>
              </a:rPr>
              <a:t>The main() is the starting point for JVM to start execution of a Java program. Without the main() method, JVM will not execute the program. The syntax of the main() method is:</a:t>
            </a:r>
          </a:p>
          <a:p>
            <a:endParaRPr lang="en-IN" sz="2000" dirty="0"/>
          </a:p>
          <a:p>
            <a:endParaRPr lang="en-IN" sz="2000" dirty="0"/>
          </a:p>
          <a:p>
            <a:endParaRPr lang="en-IN" sz="2000" dirty="0"/>
          </a:p>
          <a:p>
            <a:endParaRPr lang="en-IN" sz="2000" dirty="0"/>
          </a:p>
          <a:p>
            <a:r>
              <a:rPr lang="en-IN" sz="3200" dirty="0"/>
              <a:t>Input from the user </a:t>
            </a:r>
          </a:p>
          <a:p>
            <a:pPr marL="0" indent="0">
              <a:buNone/>
            </a:pPr>
            <a:endParaRPr lang="en-US" sz="2000" b="0" i="0" dirty="0">
              <a:solidFill>
                <a:srgbClr val="333333"/>
              </a:solidFill>
              <a:effectLst/>
              <a:latin typeface="inter-regular"/>
            </a:endParaRPr>
          </a:p>
          <a:p>
            <a:pPr marL="0" indent="0">
              <a:buNone/>
            </a:pPr>
            <a:r>
              <a:rPr lang="en-US" sz="2400" b="0" i="0" dirty="0">
                <a:solidFill>
                  <a:srgbClr val="000000"/>
                </a:solidFill>
                <a:effectLst/>
                <a:latin typeface="inter-regular"/>
              </a:rPr>
              <a:t>Scanner </a:t>
            </a:r>
            <a:r>
              <a:rPr lang="en-US" sz="2400" b="0" i="0" dirty="0" err="1">
                <a:solidFill>
                  <a:srgbClr val="000000"/>
                </a:solidFill>
                <a:effectLst/>
                <a:latin typeface="inter-regular"/>
              </a:rPr>
              <a:t>sc</a:t>
            </a:r>
            <a:r>
              <a:rPr lang="en-US" sz="2400" b="0" i="0" dirty="0">
                <a:solidFill>
                  <a:srgbClr val="000000"/>
                </a:solidFill>
                <a:effectLst/>
                <a:latin typeface="inter-regular"/>
              </a:rPr>
              <a:t>=</a:t>
            </a:r>
            <a:r>
              <a:rPr lang="en-US" sz="2400" b="1" i="0" dirty="0">
                <a:solidFill>
                  <a:srgbClr val="006699"/>
                </a:solidFill>
                <a:effectLst/>
                <a:latin typeface="inter-regular"/>
              </a:rPr>
              <a:t>new</a:t>
            </a:r>
            <a:r>
              <a:rPr lang="en-US" sz="2400" b="0" i="0" dirty="0">
                <a:solidFill>
                  <a:srgbClr val="000000"/>
                </a:solidFill>
                <a:effectLst/>
                <a:latin typeface="inter-regular"/>
              </a:rPr>
              <a:t> Scanner(System.in);</a:t>
            </a:r>
          </a:p>
          <a:p>
            <a:pPr marL="0" indent="0">
              <a:buNone/>
            </a:pPr>
            <a:r>
              <a:rPr lang="en-IN" sz="2400" dirty="0"/>
              <a:t>Java input scanner class</a:t>
            </a:r>
          </a:p>
          <a:p>
            <a:pPr marL="0" indent="0">
              <a:buNone/>
            </a:pPr>
            <a:r>
              <a:rPr lang="en-IN" sz="2400" dirty="0"/>
              <a:t>*</a:t>
            </a:r>
            <a:r>
              <a:rPr lang="en-IN" sz="2400" dirty="0" err="1"/>
              <a:t>java.util</a:t>
            </a:r>
            <a:r>
              <a:rPr lang="en-IN" sz="2400" dirty="0"/>
              <a:t> package-to read input data from user</a:t>
            </a:r>
          </a:p>
          <a:p>
            <a:pPr marL="0" indent="0">
              <a:buNone/>
            </a:pPr>
            <a:r>
              <a:rPr lang="en-IN" sz="2400" dirty="0"/>
              <a:t>1.import </a:t>
            </a:r>
            <a:r>
              <a:rPr lang="en-IN" sz="2400" dirty="0" err="1"/>
              <a:t>java.util.Scanner</a:t>
            </a:r>
            <a:endParaRPr lang="en-IN" sz="2400" dirty="0"/>
          </a:p>
          <a:p>
            <a:pPr marL="0" indent="0">
              <a:buNone/>
            </a:pPr>
            <a:r>
              <a:rPr lang="en-IN" sz="2400" dirty="0"/>
              <a:t>2.Create Scanner class object</a:t>
            </a:r>
          </a:p>
          <a:p>
            <a:pPr marL="0" indent="0">
              <a:buNone/>
            </a:pPr>
            <a:r>
              <a:rPr lang="en-IN" sz="2400" dirty="0"/>
              <a:t>  Scanner </a:t>
            </a:r>
            <a:r>
              <a:rPr lang="en-IN" sz="2400" dirty="0" err="1"/>
              <a:t>sc</a:t>
            </a:r>
            <a:r>
              <a:rPr lang="en-IN" sz="2400" dirty="0"/>
              <a:t>=new Scanner(System.in);</a:t>
            </a:r>
          </a:p>
          <a:p>
            <a:pPr marL="0" indent="0">
              <a:buNone/>
            </a:pPr>
            <a:endParaRPr lang="en-IN" sz="3200" dirty="0"/>
          </a:p>
        </p:txBody>
      </p:sp>
      <p:pic>
        <p:nvPicPr>
          <p:cNvPr id="6148" name="Picture 4" descr="Java Main Method">
            <a:extLst>
              <a:ext uri="{FF2B5EF4-FFF2-40B4-BE49-F238E27FC236}">
                <a16:creationId xmlns:a16="http://schemas.microsoft.com/office/drawing/2014/main" id="{FA855309-6B4E-793B-46CF-F8C75CE3C0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3421" y="2455994"/>
            <a:ext cx="4752003" cy="169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6995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2D420-3A60-D173-B3D5-C14BA5A65C58}"/>
              </a:ext>
            </a:extLst>
          </p:cNvPr>
          <p:cNvSpPr>
            <a:spLocks noGrp="1"/>
          </p:cNvSpPr>
          <p:nvPr>
            <p:ph type="title"/>
          </p:nvPr>
        </p:nvSpPr>
        <p:spPr>
          <a:xfrm>
            <a:off x="677334" y="609600"/>
            <a:ext cx="8596668" cy="1320800"/>
          </a:xfrm>
        </p:spPr>
        <p:txBody>
          <a:bodyPr vert="horz" lIns="91440" tIns="45720" rIns="91440" bIns="45720" rtlCol="0">
            <a:normAutofit/>
          </a:bodyPr>
          <a:lstStyle/>
          <a:p>
            <a:r>
              <a:rPr lang="en-US" b="0" i="0" kern="1200">
                <a:effectLst/>
                <a:latin typeface="+mj-lt"/>
                <a:ea typeface="+mj-ea"/>
                <a:cs typeface="+mj-cs"/>
              </a:rPr>
              <a:t>Methods of Java Scanner Class</a:t>
            </a:r>
            <a:br>
              <a:rPr lang="en-US" b="0" i="0" kern="1200">
                <a:effectLst/>
                <a:latin typeface="+mj-lt"/>
                <a:ea typeface="+mj-ea"/>
                <a:cs typeface="+mj-cs"/>
              </a:rPr>
            </a:br>
            <a:endParaRPr lang="en-US" kern="1200">
              <a:latin typeface="+mj-lt"/>
              <a:ea typeface="+mj-ea"/>
              <a:cs typeface="+mj-cs"/>
            </a:endParaRPr>
          </a:p>
        </p:txBody>
      </p:sp>
      <p:graphicFrame>
        <p:nvGraphicFramePr>
          <p:cNvPr id="4" name="Content Placeholder 3">
            <a:extLst>
              <a:ext uri="{FF2B5EF4-FFF2-40B4-BE49-F238E27FC236}">
                <a16:creationId xmlns:a16="http://schemas.microsoft.com/office/drawing/2014/main" id="{08789F86-19D3-DB99-21E7-415DCE074AB7}"/>
              </a:ext>
            </a:extLst>
          </p:cNvPr>
          <p:cNvGraphicFramePr>
            <a:graphicFrameLocks noGrp="1"/>
          </p:cNvGraphicFramePr>
          <p:nvPr>
            <p:ph idx="1"/>
            <p:extLst>
              <p:ext uri="{D42A27DB-BD31-4B8C-83A1-F6EECF244321}">
                <p14:modId xmlns:p14="http://schemas.microsoft.com/office/powerpoint/2010/main" val="1601691013"/>
              </p:ext>
            </p:extLst>
          </p:nvPr>
        </p:nvGraphicFramePr>
        <p:xfrm>
          <a:off x="824225" y="2160588"/>
          <a:ext cx="8303588" cy="3881442"/>
        </p:xfrm>
        <a:graphic>
          <a:graphicData uri="http://schemas.openxmlformats.org/drawingml/2006/table">
            <a:tbl>
              <a:tblPr firstRow="1" bandRow="1"/>
              <a:tblGrid>
                <a:gridCol w="2883759">
                  <a:extLst>
                    <a:ext uri="{9D8B030D-6E8A-4147-A177-3AD203B41FA5}">
                      <a16:colId xmlns:a16="http://schemas.microsoft.com/office/drawing/2014/main" val="347754653"/>
                    </a:ext>
                  </a:extLst>
                </a:gridCol>
                <a:gridCol w="5419829">
                  <a:extLst>
                    <a:ext uri="{9D8B030D-6E8A-4147-A177-3AD203B41FA5}">
                      <a16:colId xmlns:a16="http://schemas.microsoft.com/office/drawing/2014/main" val="1603450117"/>
                    </a:ext>
                  </a:extLst>
                </a:gridCol>
              </a:tblGrid>
              <a:tr h="452298">
                <a:tc>
                  <a:txBody>
                    <a:bodyPr/>
                    <a:lstStyle/>
                    <a:p>
                      <a:pPr algn="l" fontAlgn="t">
                        <a:spcBef>
                          <a:spcPts val="0"/>
                        </a:spcBef>
                        <a:spcAft>
                          <a:spcPts val="0"/>
                        </a:spcAft>
                      </a:pPr>
                      <a:r>
                        <a:rPr lang="en-IN" sz="1600" b="0" i="0" u="none" strike="noStrike">
                          <a:solidFill>
                            <a:srgbClr val="000000"/>
                          </a:solidFill>
                          <a:effectLst/>
                          <a:latin typeface="times new roman" panose="02020603050405020304" pitchFamily="18" charset="0"/>
                        </a:rPr>
                        <a:t>Method</a:t>
                      </a:r>
                      <a:endParaRPr lang="en-IN" sz="1600" b="0" i="0" u="none" strike="noStrike">
                        <a:effectLst/>
                        <a:latin typeface="Arial" panose="020B0604020202020204" pitchFamily="34" charset="0"/>
                      </a:endParaRPr>
                    </a:p>
                  </a:txBody>
                  <a:tcPr marL="82063" marR="82063" marT="82063" marB="82063">
                    <a:lnL w="7620" cap="flat" cmpd="sng" algn="ctr">
                      <a:solidFill>
                        <a:srgbClr val="40B989"/>
                      </a:solidFill>
                      <a:prstDash val="solid"/>
                      <a:round/>
                      <a:headEnd type="none" w="med" len="med"/>
                      <a:tailEnd type="none" w="med" len="med"/>
                    </a:lnL>
                    <a:lnR w="7620" cap="flat" cmpd="sng" algn="ctr">
                      <a:solidFill>
                        <a:srgbClr val="40B989"/>
                      </a:solidFill>
                      <a:prstDash val="solid"/>
                      <a:round/>
                      <a:headEnd type="none" w="med" len="med"/>
                      <a:tailEnd type="none" w="med" len="med"/>
                    </a:lnR>
                    <a:lnT w="7620" cap="flat" cmpd="sng" algn="ctr">
                      <a:solidFill>
                        <a:srgbClr val="40B98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spcBef>
                          <a:spcPts val="0"/>
                        </a:spcBef>
                        <a:spcAft>
                          <a:spcPts val="0"/>
                        </a:spcAft>
                      </a:pPr>
                      <a:r>
                        <a:rPr lang="en-IN" sz="1600" b="0" i="0" u="none" strike="noStrike">
                          <a:solidFill>
                            <a:srgbClr val="000000"/>
                          </a:solidFill>
                          <a:effectLst/>
                          <a:latin typeface="times new roman" panose="02020603050405020304" pitchFamily="18" charset="0"/>
                        </a:rPr>
                        <a:t>Description</a:t>
                      </a:r>
                      <a:endParaRPr lang="en-IN" sz="1600" b="0" i="0" u="none" strike="noStrike">
                        <a:effectLst/>
                        <a:latin typeface="Arial" panose="020B0604020202020204" pitchFamily="34" charset="0"/>
                      </a:endParaRPr>
                    </a:p>
                  </a:txBody>
                  <a:tcPr marL="82063" marR="82063" marT="82063" marB="82063">
                    <a:lnL w="7620" cap="flat" cmpd="sng" algn="ctr">
                      <a:solidFill>
                        <a:srgbClr val="40B989"/>
                      </a:solidFill>
                      <a:prstDash val="solid"/>
                      <a:round/>
                      <a:headEnd type="none" w="med" len="med"/>
                      <a:tailEnd type="none" w="med" len="med"/>
                    </a:lnL>
                    <a:lnR w="7620" cap="flat" cmpd="sng" algn="ctr">
                      <a:solidFill>
                        <a:srgbClr val="40B989"/>
                      </a:solidFill>
                      <a:prstDash val="solid"/>
                      <a:round/>
                      <a:headEnd type="none" w="med" len="med"/>
                      <a:tailEnd type="none" w="med" len="med"/>
                    </a:lnR>
                    <a:lnT w="7620" cap="flat" cmpd="sng" algn="ctr">
                      <a:solidFill>
                        <a:srgbClr val="40B98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67326801"/>
                  </a:ext>
                </a:extLst>
              </a:tr>
              <a:tr h="397590">
                <a:tc>
                  <a:txBody>
                    <a:bodyPr/>
                    <a:lstStyle/>
                    <a:p>
                      <a:pPr algn="just" fontAlgn="t">
                        <a:spcBef>
                          <a:spcPts val="0"/>
                        </a:spcBef>
                        <a:spcAft>
                          <a:spcPts val="0"/>
                        </a:spcAft>
                      </a:pPr>
                      <a:r>
                        <a:rPr lang="en-IN" sz="1600" b="1" i="0" u="none" strike="noStrike">
                          <a:solidFill>
                            <a:srgbClr val="333333"/>
                          </a:solidFill>
                          <a:effectLst/>
                          <a:latin typeface="inter-bold"/>
                        </a:rPr>
                        <a:t>int nextInt()</a:t>
                      </a:r>
                      <a:endParaRPr lang="en-IN" sz="1600" b="0" i="0" u="none" strike="noStrike">
                        <a:effectLst/>
                        <a:latin typeface="Arial" panose="020B0604020202020204" pitchFamily="34" charset="0"/>
                      </a:endParaRPr>
                    </a:p>
                  </a:txBody>
                  <a:tcPr marL="54709" marR="54709" marT="54709" marB="547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600" b="0" i="0" u="none" strike="noStrike">
                          <a:solidFill>
                            <a:srgbClr val="333333"/>
                          </a:solidFill>
                          <a:effectLst/>
                          <a:latin typeface="inter-regular"/>
                        </a:rPr>
                        <a:t>It is used to scan the next token of the input as an integer.</a:t>
                      </a:r>
                      <a:endParaRPr lang="en-US" sz="1600" b="0" i="0" u="none" strike="noStrike">
                        <a:effectLst/>
                        <a:latin typeface="Arial" panose="020B0604020202020204" pitchFamily="34" charset="0"/>
                      </a:endParaRPr>
                    </a:p>
                  </a:txBody>
                  <a:tcPr marL="54709" marR="54709" marT="54709" marB="547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4227838401"/>
                  </a:ext>
                </a:extLst>
              </a:tr>
              <a:tr h="397590">
                <a:tc>
                  <a:txBody>
                    <a:bodyPr/>
                    <a:lstStyle/>
                    <a:p>
                      <a:pPr algn="just" fontAlgn="t">
                        <a:spcBef>
                          <a:spcPts val="0"/>
                        </a:spcBef>
                        <a:spcAft>
                          <a:spcPts val="0"/>
                        </a:spcAft>
                      </a:pPr>
                      <a:r>
                        <a:rPr lang="en-IN" sz="1600" b="1" i="0" u="none" strike="noStrike">
                          <a:solidFill>
                            <a:srgbClr val="333333"/>
                          </a:solidFill>
                          <a:effectLst/>
                          <a:latin typeface="inter-bold"/>
                        </a:rPr>
                        <a:t>float nextFloat()</a:t>
                      </a:r>
                      <a:endParaRPr lang="en-IN" sz="1600" b="0" i="0" u="none" strike="noStrike">
                        <a:effectLst/>
                        <a:latin typeface="Arial" panose="020B0604020202020204" pitchFamily="34" charset="0"/>
                      </a:endParaRPr>
                    </a:p>
                  </a:txBody>
                  <a:tcPr marL="54709" marR="54709" marT="54709" marB="547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600" b="0" i="0" u="none" strike="noStrike">
                          <a:solidFill>
                            <a:srgbClr val="333333"/>
                          </a:solidFill>
                          <a:effectLst/>
                          <a:latin typeface="inter-regular"/>
                        </a:rPr>
                        <a:t>It is used to scan the next token of the input as a float.</a:t>
                      </a:r>
                      <a:endParaRPr lang="en-US" sz="1600" b="0" i="0" u="none" strike="noStrike">
                        <a:effectLst/>
                        <a:latin typeface="Arial" panose="020B0604020202020204" pitchFamily="34" charset="0"/>
                      </a:endParaRPr>
                    </a:p>
                  </a:txBody>
                  <a:tcPr marL="54709" marR="54709" marT="54709" marB="547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186562209"/>
                  </a:ext>
                </a:extLst>
              </a:tr>
              <a:tr h="397590">
                <a:tc>
                  <a:txBody>
                    <a:bodyPr/>
                    <a:lstStyle/>
                    <a:p>
                      <a:pPr algn="just" fontAlgn="t">
                        <a:spcBef>
                          <a:spcPts val="0"/>
                        </a:spcBef>
                        <a:spcAft>
                          <a:spcPts val="0"/>
                        </a:spcAft>
                      </a:pPr>
                      <a:r>
                        <a:rPr lang="en-IN" sz="1600" b="1" i="0" u="none" strike="noStrike">
                          <a:solidFill>
                            <a:srgbClr val="333333"/>
                          </a:solidFill>
                          <a:effectLst/>
                          <a:latin typeface="inter-bold"/>
                        </a:rPr>
                        <a:t>double nextDouble()</a:t>
                      </a:r>
                      <a:endParaRPr lang="en-IN" sz="1600" b="0" i="0" u="none" strike="noStrike">
                        <a:effectLst/>
                        <a:latin typeface="Arial" panose="020B0604020202020204" pitchFamily="34" charset="0"/>
                      </a:endParaRPr>
                    </a:p>
                  </a:txBody>
                  <a:tcPr marL="54709" marR="54709" marT="54709" marB="547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600" b="0" i="0" u="none" strike="noStrike">
                          <a:solidFill>
                            <a:srgbClr val="333333"/>
                          </a:solidFill>
                          <a:effectLst/>
                          <a:latin typeface="inter-regular"/>
                        </a:rPr>
                        <a:t>It is used to scan the next token of the input as a double.</a:t>
                      </a:r>
                      <a:endParaRPr lang="en-US" sz="1600" b="0" i="0" u="none" strike="noStrike">
                        <a:effectLst/>
                        <a:latin typeface="Arial" panose="020B0604020202020204" pitchFamily="34" charset="0"/>
                      </a:endParaRPr>
                    </a:p>
                  </a:txBody>
                  <a:tcPr marL="54709" marR="54709" marT="54709" marB="547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415730772"/>
                  </a:ext>
                </a:extLst>
              </a:tr>
              <a:tr h="397590">
                <a:tc>
                  <a:txBody>
                    <a:bodyPr/>
                    <a:lstStyle/>
                    <a:p>
                      <a:pPr algn="just" fontAlgn="t">
                        <a:spcBef>
                          <a:spcPts val="0"/>
                        </a:spcBef>
                        <a:spcAft>
                          <a:spcPts val="0"/>
                        </a:spcAft>
                      </a:pPr>
                      <a:r>
                        <a:rPr lang="en-IN" sz="1600" b="1" i="0" u="none" strike="noStrike">
                          <a:solidFill>
                            <a:srgbClr val="333333"/>
                          </a:solidFill>
                          <a:effectLst/>
                          <a:latin typeface="inter-bold"/>
                        </a:rPr>
                        <a:t>byte nextByte()</a:t>
                      </a:r>
                      <a:endParaRPr lang="en-IN" sz="1600" b="0" i="0" u="none" strike="noStrike">
                        <a:effectLst/>
                        <a:latin typeface="Arial" panose="020B0604020202020204" pitchFamily="34" charset="0"/>
                      </a:endParaRPr>
                    </a:p>
                  </a:txBody>
                  <a:tcPr marL="54709" marR="54709" marT="54709" marB="547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600" b="0" i="0" u="none" strike="noStrike">
                          <a:solidFill>
                            <a:srgbClr val="333333"/>
                          </a:solidFill>
                          <a:effectLst/>
                          <a:latin typeface="inter-regular"/>
                        </a:rPr>
                        <a:t>It is used to scan the next token of the input as a byte.</a:t>
                      </a:r>
                      <a:endParaRPr lang="en-US" sz="1600" b="0" i="0" u="none" strike="noStrike">
                        <a:effectLst/>
                        <a:latin typeface="Arial" panose="020B0604020202020204" pitchFamily="34" charset="0"/>
                      </a:endParaRPr>
                    </a:p>
                  </a:txBody>
                  <a:tcPr marL="54709" marR="54709" marT="54709" marB="547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183409277"/>
                  </a:ext>
                </a:extLst>
              </a:tr>
              <a:tr h="397590">
                <a:tc>
                  <a:txBody>
                    <a:bodyPr/>
                    <a:lstStyle/>
                    <a:p>
                      <a:pPr algn="just" fontAlgn="t">
                        <a:spcBef>
                          <a:spcPts val="0"/>
                        </a:spcBef>
                        <a:spcAft>
                          <a:spcPts val="0"/>
                        </a:spcAft>
                      </a:pPr>
                      <a:r>
                        <a:rPr lang="en-IN" sz="1600" b="1" i="0" u="none" strike="noStrike">
                          <a:solidFill>
                            <a:srgbClr val="333333"/>
                          </a:solidFill>
                          <a:effectLst/>
                          <a:latin typeface="inter-bold"/>
                        </a:rPr>
                        <a:t>String nextLine()</a:t>
                      </a:r>
                      <a:endParaRPr lang="en-IN" sz="1600" b="0" i="0" u="none" strike="noStrike">
                        <a:effectLst/>
                        <a:latin typeface="Arial" panose="020B0604020202020204" pitchFamily="34" charset="0"/>
                      </a:endParaRPr>
                    </a:p>
                  </a:txBody>
                  <a:tcPr marL="54709" marR="54709" marT="54709" marB="547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600" b="0" i="0" u="none" strike="noStrike">
                          <a:solidFill>
                            <a:srgbClr val="333333"/>
                          </a:solidFill>
                          <a:effectLst/>
                          <a:latin typeface="inter-regular"/>
                        </a:rPr>
                        <a:t>Advances this scanner past the current line.</a:t>
                      </a:r>
                      <a:endParaRPr lang="en-US" sz="1600" b="0" i="0" u="none" strike="noStrike">
                        <a:effectLst/>
                        <a:latin typeface="Arial" panose="020B0604020202020204" pitchFamily="34" charset="0"/>
                      </a:endParaRPr>
                    </a:p>
                  </a:txBody>
                  <a:tcPr marL="54709" marR="54709" marT="54709" marB="547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3958244774"/>
                  </a:ext>
                </a:extLst>
              </a:tr>
              <a:tr h="646014">
                <a:tc>
                  <a:txBody>
                    <a:bodyPr/>
                    <a:lstStyle/>
                    <a:p>
                      <a:pPr algn="just" fontAlgn="t">
                        <a:spcBef>
                          <a:spcPts val="0"/>
                        </a:spcBef>
                        <a:spcAft>
                          <a:spcPts val="0"/>
                        </a:spcAft>
                      </a:pPr>
                      <a:r>
                        <a:rPr lang="en-IN" sz="1600" b="1" i="0" u="none" strike="noStrike">
                          <a:solidFill>
                            <a:srgbClr val="333333"/>
                          </a:solidFill>
                          <a:effectLst/>
                          <a:latin typeface="inter-bold"/>
                        </a:rPr>
                        <a:t>boolean nextBoolean()</a:t>
                      </a:r>
                      <a:endParaRPr lang="en-IN" sz="1600" b="0" i="0" u="none" strike="noStrike">
                        <a:effectLst/>
                        <a:latin typeface="Arial" panose="020B0604020202020204" pitchFamily="34" charset="0"/>
                      </a:endParaRPr>
                    </a:p>
                  </a:txBody>
                  <a:tcPr marL="54709" marR="54709" marT="54709" marB="547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600" b="0" i="0" u="none" strike="noStrike">
                          <a:solidFill>
                            <a:srgbClr val="333333"/>
                          </a:solidFill>
                          <a:effectLst/>
                          <a:latin typeface="inter-regular"/>
                        </a:rPr>
                        <a:t>It is used to scan the next token of the input into a boolean value.</a:t>
                      </a:r>
                      <a:endParaRPr lang="en-US" sz="1600" b="0" i="0" u="none" strike="noStrike">
                        <a:effectLst/>
                        <a:latin typeface="Arial" panose="020B0604020202020204" pitchFamily="34" charset="0"/>
                      </a:endParaRPr>
                    </a:p>
                  </a:txBody>
                  <a:tcPr marL="54709" marR="54709" marT="54709" marB="547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95994688"/>
                  </a:ext>
                </a:extLst>
              </a:tr>
              <a:tr h="397590">
                <a:tc>
                  <a:txBody>
                    <a:bodyPr/>
                    <a:lstStyle/>
                    <a:p>
                      <a:pPr algn="just" fontAlgn="t">
                        <a:spcBef>
                          <a:spcPts val="0"/>
                        </a:spcBef>
                        <a:spcAft>
                          <a:spcPts val="0"/>
                        </a:spcAft>
                      </a:pPr>
                      <a:r>
                        <a:rPr lang="en-IN" sz="1600" b="1" i="0" u="none" strike="noStrike">
                          <a:solidFill>
                            <a:srgbClr val="333333"/>
                          </a:solidFill>
                          <a:effectLst/>
                          <a:latin typeface="inter-bold"/>
                        </a:rPr>
                        <a:t>long nextLong()</a:t>
                      </a:r>
                      <a:endParaRPr lang="en-IN" sz="1600" b="0" i="0" u="none" strike="noStrike">
                        <a:effectLst/>
                        <a:latin typeface="Arial" panose="020B0604020202020204" pitchFamily="34" charset="0"/>
                      </a:endParaRPr>
                    </a:p>
                  </a:txBody>
                  <a:tcPr marL="54709" marR="54709" marT="54709" marB="547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tc>
                  <a:txBody>
                    <a:bodyPr/>
                    <a:lstStyle/>
                    <a:p>
                      <a:pPr algn="just" fontAlgn="t">
                        <a:spcBef>
                          <a:spcPts val="0"/>
                        </a:spcBef>
                        <a:spcAft>
                          <a:spcPts val="0"/>
                        </a:spcAft>
                      </a:pPr>
                      <a:r>
                        <a:rPr lang="en-US" sz="1600" b="0" i="0" u="none" strike="noStrike">
                          <a:solidFill>
                            <a:srgbClr val="333333"/>
                          </a:solidFill>
                          <a:effectLst/>
                          <a:latin typeface="inter-regular"/>
                        </a:rPr>
                        <a:t>It is used to scan the next token of the input as a long.</a:t>
                      </a:r>
                      <a:endParaRPr lang="en-US" sz="1600" b="0" i="0" u="none" strike="noStrike">
                        <a:effectLst/>
                        <a:latin typeface="Arial" panose="020B0604020202020204" pitchFamily="34" charset="0"/>
                      </a:endParaRPr>
                    </a:p>
                  </a:txBody>
                  <a:tcPr marL="54709" marR="54709" marT="54709" marB="547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tcPr>
                </a:tc>
                <a:extLst>
                  <a:ext uri="{0D108BD9-81ED-4DB2-BD59-A6C34878D82A}">
                    <a16:rowId xmlns:a16="http://schemas.microsoft.com/office/drawing/2014/main" val="2754786104"/>
                  </a:ext>
                </a:extLst>
              </a:tr>
              <a:tr h="397590">
                <a:tc>
                  <a:txBody>
                    <a:bodyPr/>
                    <a:lstStyle/>
                    <a:p>
                      <a:pPr algn="just" fontAlgn="t">
                        <a:spcBef>
                          <a:spcPts val="0"/>
                        </a:spcBef>
                        <a:spcAft>
                          <a:spcPts val="0"/>
                        </a:spcAft>
                      </a:pPr>
                      <a:r>
                        <a:rPr lang="en-IN" sz="1600" b="1" i="0" u="none" strike="noStrike">
                          <a:solidFill>
                            <a:srgbClr val="333333"/>
                          </a:solidFill>
                          <a:effectLst/>
                          <a:latin typeface="inter-bold"/>
                        </a:rPr>
                        <a:t>short nextShort()</a:t>
                      </a:r>
                      <a:endParaRPr lang="en-IN" sz="1600" b="0" i="0" u="none" strike="noStrike">
                        <a:effectLst/>
                        <a:latin typeface="Arial" panose="020B0604020202020204" pitchFamily="34" charset="0"/>
                      </a:endParaRPr>
                    </a:p>
                  </a:txBody>
                  <a:tcPr marL="54709" marR="54709" marT="54709" marB="547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spcBef>
                          <a:spcPts val="0"/>
                        </a:spcBef>
                        <a:spcAft>
                          <a:spcPts val="0"/>
                        </a:spcAft>
                      </a:pPr>
                      <a:r>
                        <a:rPr lang="en-US" sz="1600" b="0" i="0" u="none" strike="noStrike">
                          <a:solidFill>
                            <a:srgbClr val="333333"/>
                          </a:solidFill>
                          <a:effectLst/>
                          <a:latin typeface="inter-regular"/>
                        </a:rPr>
                        <a:t>It is used to scan the next token of the input as a Short.</a:t>
                      </a:r>
                      <a:endParaRPr lang="en-US" sz="1600" b="0" i="0" u="none" strike="noStrike">
                        <a:effectLst/>
                        <a:latin typeface="Arial" panose="020B0604020202020204" pitchFamily="34" charset="0"/>
                      </a:endParaRPr>
                    </a:p>
                  </a:txBody>
                  <a:tcPr marL="54709" marR="54709" marT="54709" marB="54709">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2765275"/>
                  </a:ext>
                </a:extLst>
              </a:tr>
            </a:tbl>
          </a:graphicData>
        </a:graphic>
      </p:graphicFrame>
    </p:spTree>
    <p:extLst>
      <p:ext uri="{BB962C8B-B14F-4D97-AF65-F5344CB8AC3E}">
        <p14:creationId xmlns:p14="http://schemas.microsoft.com/office/powerpoint/2010/main" val="21769343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8FB1-C9C5-55D6-4797-35486B458B23}"/>
              </a:ext>
            </a:extLst>
          </p:cNvPr>
          <p:cNvSpPr>
            <a:spLocks noGrp="1"/>
          </p:cNvSpPr>
          <p:nvPr>
            <p:ph type="title"/>
          </p:nvPr>
        </p:nvSpPr>
        <p:spPr>
          <a:xfrm>
            <a:off x="838200" y="65314"/>
            <a:ext cx="10515600" cy="615723"/>
          </a:xfrm>
        </p:spPr>
        <p:txBody>
          <a:bodyPr>
            <a:normAutofit/>
          </a:bodyPr>
          <a:lstStyle/>
          <a:p>
            <a:r>
              <a:rPr lang="en-IN" sz="3200" dirty="0"/>
              <a:t>Identifiers in Java</a:t>
            </a:r>
          </a:p>
        </p:txBody>
      </p:sp>
      <p:sp>
        <p:nvSpPr>
          <p:cNvPr id="3" name="Content Placeholder 2">
            <a:extLst>
              <a:ext uri="{FF2B5EF4-FFF2-40B4-BE49-F238E27FC236}">
                <a16:creationId xmlns:a16="http://schemas.microsoft.com/office/drawing/2014/main" id="{FC17FA27-69C0-47D7-BDF4-34116161456F}"/>
              </a:ext>
            </a:extLst>
          </p:cNvPr>
          <p:cNvSpPr>
            <a:spLocks noGrp="1"/>
          </p:cNvSpPr>
          <p:nvPr>
            <p:ph idx="1"/>
          </p:nvPr>
        </p:nvSpPr>
        <p:spPr>
          <a:xfrm>
            <a:off x="186612" y="681036"/>
            <a:ext cx="11887200" cy="6111649"/>
          </a:xfrm>
        </p:spPr>
        <p:txBody>
          <a:bodyPr>
            <a:normAutofit fontScale="92500" lnSpcReduction="10000"/>
          </a:bodyPr>
          <a:lstStyle/>
          <a:p>
            <a:pPr marL="0" indent="0" algn="just">
              <a:buNone/>
            </a:pPr>
            <a:r>
              <a:rPr lang="en-US" sz="2000" b="0" i="0" dirty="0">
                <a:solidFill>
                  <a:srgbClr val="333333"/>
                </a:solidFill>
                <a:effectLst/>
                <a:latin typeface="inter-regular"/>
              </a:rPr>
              <a:t>Identifiers in Java are symbolic names used for identification. They can be a class name, variable name, method name, package name, constant name, and more. However, In </a:t>
            </a:r>
            <a:r>
              <a:rPr lang="en-US" sz="2000" b="0" i="0" u="none" strike="noStrike" dirty="0">
                <a:solidFill>
                  <a:srgbClr val="008000"/>
                </a:solidFill>
                <a:effectLst/>
                <a:latin typeface="inter-regular"/>
                <a:hlinkClick r:id="rId2"/>
              </a:rPr>
              <a:t>Java</a:t>
            </a:r>
            <a:r>
              <a:rPr lang="en-US" sz="2000" b="0" i="0" dirty="0">
                <a:solidFill>
                  <a:srgbClr val="333333"/>
                </a:solidFill>
                <a:effectLst/>
                <a:latin typeface="inter-regular"/>
              </a:rPr>
              <a:t>, There are some reserved words that can not be used as an identifier.</a:t>
            </a:r>
          </a:p>
          <a:p>
            <a:pPr marL="0" indent="0" algn="just">
              <a:buNone/>
            </a:pPr>
            <a:r>
              <a:rPr lang="en-US" sz="2400" b="0" i="0" dirty="0">
                <a:solidFill>
                  <a:srgbClr val="333333"/>
                </a:solidFill>
                <a:effectLst/>
                <a:latin typeface="inter-regular"/>
              </a:rPr>
              <a:t>Examples of Identifier</a:t>
            </a:r>
          </a:p>
          <a:p>
            <a:pPr algn="just">
              <a:buFont typeface="+mj-lt"/>
              <a:buAutoNum type="arabicPeriod"/>
            </a:pPr>
            <a:r>
              <a:rPr lang="en-US" sz="2000" i="0" dirty="0" err="1">
                <a:solidFill>
                  <a:srgbClr val="000000"/>
                </a:solidFill>
                <a:effectLst/>
                <a:latin typeface="inter-regular"/>
              </a:rPr>
              <a:t>HelloJava</a:t>
            </a:r>
            <a:r>
              <a:rPr lang="en-US" sz="2000" i="0" dirty="0">
                <a:solidFill>
                  <a:srgbClr val="000000"/>
                </a:solidFill>
                <a:effectLst/>
                <a:latin typeface="inter-regular"/>
              </a:rPr>
              <a:t> (Class name)</a:t>
            </a:r>
          </a:p>
          <a:p>
            <a:pPr algn="just">
              <a:buFont typeface="+mj-lt"/>
              <a:buAutoNum type="arabicPeriod"/>
            </a:pPr>
            <a:r>
              <a:rPr lang="en-US" sz="2000" i="0" dirty="0">
                <a:solidFill>
                  <a:srgbClr val="000000"/>
                </a:solidFill>
                <a:effectLst/>
                <a:latin typeface="inter-regular"/>
              </a:rPr>
              <a:t>main (main method)</a:t>
            </a:r>
          </a:p>
          <a:p>
            <a:pPr algn="just">
              <a:buFont typeface="+mj-lt"/>
              <a:buAutoNum type="arabicPeriod"/>
            </a:pPr>
            <a:r>
              <a:rPr lang="en-US" sz="2000" i="0" dirty="0">
                <a:solidFill>
                  <a:srgbClr val="000000"/>
                </a:solidFill>
                <a:effectLst/>
                <a:latin typeface="inter-regular"/>
              </a:rPr>
              <a:t>String (Predefined Class name)</a:t>
            </a:r>
          </a:p>
          <a:p>
            <a:pPr algn="just">
              <a:buFont typeface="+mj-lt"/>
              <a:buAutoNum type="arabicPeriod"/>
            </a:pPr>
            <a:r>
              <a:rPr lang="en-US" sz="2000" i="0" dirty="0" err="1">
                <a:solidFill>
                  <a:srgbClr val="000000"/>
                </a:solidFill>
                <a:effectLst/>
                <a:latin typeface="inter-regular"/>
              </a:rPr>
              <a:t>args</a:t>
            </a:r>
            <a:r>
              <a:rPr lang="en-US" sz="2000" i="0" dirty="0">
                <a:solidFill>
                  <a:srgbClr val="000000"/>
                </a:solidFill>
                <a:effectLst/>
                <a:latin typeface="inter-regular"/>
              </a:rPr>
              <a:t> (String variables)</a:t>
            </a:r>
          </a:p>
          <a:p>
            <a:pPr algn="just">
              <a:buFont typeface="+mj-lt"/>
              <a:buAutoNum type="arabicPeriod"/>
            </a:pPr>
            <a:r>
              <a:rPr lang="en-US" sz="2000" i="0" dirty="0">
                <a:solidFill>
                  <a:srgbClr val="000000"/>
                </a:solidFill>
                <a:effectLst/>
                <a:latin typeface="inter-regular"/>
              </a:rPr>
              <a:t>System (Predefined class)</a:t>
            </a:r>
          </a:p>
          <a:p>
            <a:pPr algn="just">
              <a:buFont typeface="+mj-lt"/>
              <a:buAutoNum type="arabicPeriod"/>
            </a:pPr>
            <a:r>
              <a:rPr lang="en-US" sz="2000" i="0" dirty="0">
                <a:solidFill>
                  <a:srgbClr val="000000"/>
                </a:solidFill>
                <a:effectLst/>
                <a:latin typeface="inter-regular"/>
              </a:rPr>
              <a:t>out (Variable name)</a:t>
            </a:r>
          </a:p>
          <a:p>
            <a:pPr algn="just">
              <a:buFont typeface="+mj-lt"/>
              <a:buAutoNum type="arabicPeriod"/>
            </a:pPr>
            <a:r>
              <a:rPr lang="en-US" sz="2000" i="0" dirty="0" err="1">
                <a:solidFill>
                  <a:srgbClr val="000000"/>
                </a:solidFill>
                <a:effectLst/>
                <a:latin typeface="inter-regular"/>
              </a:rPr>
              <a:t>println</a:t>
            </a:r>
            <a:r>
              <a:rPr lang="en-US" sz="2000" i="0" dirty="0">
                <a:solidFill>
                  <a:srgbClr val="000000"/>
                </a:solidFill>
                <a:effectLst/>
                <a:latin typeface="inter-regular"/>
              </a:rPr>
              <a:t> (method)</a:t>
            </a:r>
          </a:p>
          <a:p>
            <a:pPr marL="0" indent="0" algn="just">
              <a:buNone/>
            </a:pPr>
            <a:r>
              <a:rPr lang="en-US" sz="3200" dirty="0">
                <a:solidFill>
                  <a:srgbClr val="000000"/>
                </a:solidFill>
                <a:latin typeface="inter-regular"/>
              </a:rPr>
              <a:t>Rules</a:t>
            </a:r>
          </a:p>
          <a:p>
            <a:pPr marL="0" indent="0" algn="just">
              <a:buNone/>
            </a:pPr>
            <a:r>
              <a:rPr lang="en-US" sz="2000" b="0" i="0" dirty="0">
                <a:solidFill>
                  <a:srgbClr val="000000"/>
                </a:solidFill>
                <a:effectLst/>
                <a:latin typeface="inter-regular"/>
              </a:rPr>
              <a:t>A valid identifier must have characters [A-Z] or [a-z] or numbers [0-9], and underscore(_) or a dollar sign ($)</a:t>
            </a:r>
          </a:p>
          <a:p>
            <a:pPr marL="0" indent="0" algn="just">
              <a:buNone/>
            </a:pPr>
            <a:r>
              <a:rPr lang="en-US" sz="2000" b="0" i="0" dirty="0">
                <a:solidFill>
                  <a:srgbClr val="000000"/>
                </a:solidFill>
                <a:effectLst/>
                <a:latin typeface="inter-regular"/>
              </a:rPr>
              <a:t>There should not be any space in an identifier.</a:t>
            </a:r>
            <a:endParaRPr lang="en-US" sz="2000" dirty="0">
              <a:solidFill>
                <a:srgbClr val="000000"/>
              </a:solidFill>
              <a:latin typeface="inter-regular"/>
            </a:endParaRPr>
          </a:p>
          <a:p>
            <a:pPr marL="0" indent="0" algn="just">
              <a:buNone/>
            </a:pPr>
            <a:r>
              <a:rPr lang="en-US" sz="2000" b="0" i="0" dirty="0">
                <a:solidFill>
                  <a:srgbClr val="000000"/>
                </a:solidFill>
                <a:effectLst/>
                <a:latin typeface="inter-regular"/>
              </a:rPr>
              <a:t>An identifier should not contain a number at the starting.</a:t>
            </a:r>
          </a:p>
          <a:p>
            <a:pPr marL="0" indent="0" algn="just">
              <a:buNone/>
            </a:pPr>
            <a:r>
              <a:rPr lang="en-US" sz="2000" b="0" i="0" dirty="0">
                <a:solidFill>
                  <a:srgbClr val="000000"/>
                </a:solidFill>
                <a:effectLst/>
                <a:latin typeface="inter-regular"/>
              </a:rPr>
              <a:t>We can't use the Java reserved keywords as an identifier such as int, float, double, char, </a:t>
            </a:r>
            <a:r>
              <a:rPr lang="en-US" sz="2000" b="0" i="0" dirty="0" err="1">
                <a:solidFill>
                  <a:srgbClr val="000000"/>
                </a:solidFill>
                <a:effectLst/>
                <a:latin typeface="inter-regular"/>
              </a:rPr>
              <a:t>etc</a:t>
            </a:r>
            <a:endParaRPr lang="en-US" sz="2000" i="0" dirty="0">
              <a:solidFill>
                <a:srgbClr val="000000"/>
              </a:solidFill>
              <a:effectLst/>
              <a:latin typeface="inter-regular"/>
            </a:endParaRPr>
          </a:p>
          <a:p>
            <a:pPr marL="0" indent="0" algn="just">
              <a:buNone/>
            </a:pPr>
            <a:endParaRPr lang="en-US" sz="2000" b="0" i="0" dirty="0">
              <a:solidFill>
                <a:srgbClr val="333333"/>
              </a:solidFill>
              <a:effectLst/>
              <a:latin typeface="inter-regular"/>
            </a:endParaRPr>
          </a:p>
          <a:p>
            <a:endParaRPr lang="en-IN" dirty="0"/>
          </a:p>
        </p:txBody>
      </p:sp>
    </p:spTree>
    <p:extLst>
      <p:ext uri="{BB962C8B-B14F-4D97-AF65-F5344CB8AC3E}">
        <p14:creationId xmlns:p14="http://schemas.microsoft.com/office/powerpoint/2010/main" val="2763923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DB14B-1187-1CB9-D8F2-BD3173B46CAF}"/>
              </a:ext>
            </a:extLst>
          </p:cNvPr>
          <p:cNvSpPr>
            <a:spLocks noGrp="1"/>
          </p:cNvSpPr>
          <p:nvPr>
            <p:ph type="title"/>
          </p:nvPr>
        </p:nvSpPr>
        <p:spPr>
          <a:xfrm>
            <a:off x="838200" y="365125"/>
            <a:ext cx="10515600" cy="511953"/>
          </a:xfrm>
        </p:spPr>
        <p:txBody>
          <a:bodyPr>
            <a:normAutofit fontScale="90000"/>
          </a:bodyPr>
          <a:lstStyle/>
          <a:p>
            <a:r>
              <a:rPr lang="en-IN" dirty="0"/>
              <a:t>Literals</a:t>
            </a:r>
          </a:p>
        </p:txBody>
      </p:sp>
      <p:sp>
        <p:nvSpPr>
          <p:cNvPr id="3" name="Content Placeholder 2">
            <a:extLst>
              <a:ext uri="{FF2B5EF4-FFF2-40B4-BE49-F238E27FC236}">
                <a16:creationId xmlns:a16="http://schemas.microsoft.com/office/drawing/2014/main" id="{B3AE07DA-FF76-08C4-0D08-ED15B898671E}"/>
              </a:ext>
            </a:extLst>
          </p:cNvPr>
          <p:cNvSpPr>
            <a:spLocks noGrp="1"/>
          </p:cNvSpPr>
          <p:nvPr>
            <p:ph idx="1"/>
          </p:nvPr>
        </p:nvSpPr>
        <p:spPr>
          <a:xfrm>
            <a:off x="838200" y="774441"/>
            <a:ext cx="10515600" cy="5402522"/>
          </a:xfrm>
        </p:spPr>
        <p:txBody>
          <a:bodyPr>
            <a:normAutofit/>
          </a:bodyPr>
          <a:lstStyle/>
          <a:p>
            <a:r>
              <a:rPr lang="en-US" sz="2000" b="0" i="0" dirty="0">
                <a:solidFill>
                  <a:srgbClr val="333333"/>
                </a:solidFill>
                <a:effectLst/>
                <a:latin typeface="inter-regular"/>
              </a:rPr>
              <a:t>In </a:t>
            </a:r>
            <a:r>
              <a:rPr lang="en-US" sz="2000" b="0" i="0" u="none" strike="noStrike" dirty="0">
                <a:solidFill>
                  <a:srgbClr val="008000"/>
                </a:solidFill>
                <a:effectLst/>
                <a:latin typeface="inter-regular"/>
                <a:hlinkClick r:id="rId2"/>
              </a:rPr>
              <a:t>Java</a:t>
            </a:r>
            <a:r>
              <a:rPr lang="en-US" sz="2000" b="0" i="0" dirty="0">
                <a:solidFill>
                  <a:srgbClr val="333333"/>
                </a:solidFill>
                <a:effectLst/>
                <a:latin typeface="inter-regular"/>
              </a:rPr>
              <a:t>, </a:t>
            </a:r>
            <a:r>
              <a:rPr lang="en-US" sz="2000" b="1" i="0" dirty="0">
                <a:solidFill>
                  <a:srgbClr val="333333"/>
                </a:solidFill>
                <a:effectLst/>
                <a:latin typeface="inter-bold"/>
              </a:rPr>
              <a:t>literal</a:t>
            </a:r>
            <a:r>
              <a:rPr lang="en-US" sz="2000" b="0" i="0" dirty="0">
                <a:solidFill>
                  <a:srgbClr val="333333"/>
                </a:solidFill>
                <a:effectLst/>
                <a:latin typeface="inter-regular"/>
              </a:rPr>
              <a:t> is a notation that represents a fixed value in the source code.</a:t>
            </a:r>
          </a:p>
          <a:p>
            <a:r>
              <a:rPr lang="en-US" sz="2000" b="0" i="0" dirty="0">
                <a:solidFill>
                  <a:srgbClr val="333333"/>
                </a:solidFill>
                <a:effectLst/>
                <a:latin typeface="inter-regular"/>
              </a:rPr>
              <a:t>In Java, </a:t>
            </a:r>
            <a:r>
              <a:rPr lang="en-US" sz="2000" b="1" i="0" dirty="0">
                <a:solidFill>
                  <a:srgbClr val="333333"/>
                </a:solidFill>
                <a:effectLst/>
                <a:latin typeface="inter-bold"/>
              </a:rPr>
              <a:t>literals</a:t>
            </a:r>
            <a:r>
              <a:rPr lang="en-US" sz="2000" b="0" i="0" dirty="0">
                <a:solidFill>
                  <a:srgbClr val="333333"/>
                </a:solidFill>
                <a:effectLst/>
                <a:latin typeface="inter-regular"/>
              </a:rPr>
              <a:t> are the constant values that appear directly in the program. It can be assigned directly to a variable.</a:t>
            </a:r>
          </a:p>
          <a:p>
            <a:pPr marL="0" indent="0">
              <a:buNone/>
            </a:pPr>
            <a:r>
              <a:rPr lang="en-US" sz="2000" dirty="0">
                <a:solidFill>
                  <a:srgbClr val="333333"/>
                </a:solidFill>
                <a:latin typeface="inter-regular"/>
              </a:rPr>
              <a:t>Type Casting </a:t>
            </a:r>
          </a:p>
          <a:p>
            <a:pPr marL="0" indent="0">
              <a:buNone/>
            </a:pPr>
            <a:r>
              <a:rPr lang="en-US" sz="2000" b="0" i="0" dirty="0">
                <a:solidFill>
                  <a:srgbClr val="333333"/>
                </a:solidFill>
                <a:effectLst/>
                <a:latin typeface="inter-regular"/>
              </a:rPr>
              <a:t>1.Implicit type Casting</a:t>
            </a:r>
          </a:p>
          <a:p>
            <a:pPr marL="0" indent="0">
              <a:buNone/>
            </a:pPr>
            <a:r>
              <a:rPr lang="en-US" sz="2000" b="0" i="0" dirty="0">
                <a:solidFill>
                  <a:srgbClr val="333333"/>
                </a:solidFill>
                <a:effectLst/>
                <a:latin typeface="inter-regular"/>
              </a:rPr>
              <a:t>The process of converting one type of object and variable into another type is referred to as </a:t>
            </a:r>
            <a:r>
              <a:rPr lang="en-US" sz="2000" b="1" i="0" dirty="0">
                <a:solidFill>
                  <a:srgbClr val="333333"/>
                </a:solidFill>
                <a:effectLst/>
                <a:latin typeface="inter-bold"/>
              </a:rPr>
              <a:t>Typecasting</a:t>
            </a:r>
            <a:r>
              <a:rPr lang="en-US" sz="2000" b="0" i="0" dirty="0">
                <a:solidFill>
                  <a:srgbClr val="333333"/>
                </a:solidFill>
                <a:effectLst/>
                <a:latin typeface="inter-regular"/>
              </a:rPr>
              <a:t>. When the conversion automatically performs by the compiler without the programmer's interference, it is called </a:t>
            </a:r>
            <a:r>
              <a:rPr lang="en-US" sz="2000" b="1" i="0" dirty="0">
                <a:solidFill>
                  <a:srgbClr val="333333"/>
                </a:solidFill>
                <a:effectLst/>
                <a:latin typeface="inter-bold"/>
              </a:rPr>
              <a:t>implicit type casting</a:t>
            </a:r>
            <a:r>
              <a:rPr lang="en-US" sz="2000" b="0" i="0" dirty="0">
                <a:solidFill>
                  <a:srgbClr val="333333"/>
                </a:solidFill>
                <a:effectLst/>
                <a:latin typeface="inter-regular"/>
              </a:rPr>
              <a:t> or </a:t>
            </a:r>
            <a:r>
              <a:rPr lang="en-US" sz="2000" b="1" i="0" dirty="0">
                <a:solidFill>
                  <a:srgbClr val="333333"/>
                </a:solidFill>
                <a:effectLst/>
                <a:latin typeface="inter-bold"/>
              </a:rPr>
              <a:t>widening casting</a:t>
            </a:r>
            <a:r>
              <a:rPr lang="en-US" sz="2000" b="0" i="0" dirty="0">
                <a:solidFill>
                  <a:srgbClr val="333333"/>
                </a:solidFill>
                <a:effectLst/>
                <a:latin typeface="inter-regular"/>
              </a:rPr>
              <a:t>.</a:t>
            </a:r>
          </a:p>
          <a:p>
            <a:pPr marL="0" indent="0">
              <a:buNone/>
            </a:pPr>
            <a:r>
              <a:rPr lang="en-US" sz="2000" dirty="0">
                <a:solidFill>
                  <a:srgbClr val="333333"/>
                </a:solidFill>
                <a:latin typeface="inter-regular"/>
              </a:rPr>
              <a:t>Smaller Data type to larger datatype.</a:t>
            </a:r>
          </a:p>
          <a:p>
            <a:pPr marL="0" indent="0">
              <a:buNone/>
            </a:pPr>
            <a:r>
              <a:rPr lang="en-US" sz="2000" dirty="0">
                <a:solidFill>
                  <a:srgbClr val="333333"/>
                </a:solidFill>
                <a:latin typeface="inter-regular"/>
              </a:rPr>
              <a:t>2.Explicit type casting</a:t>
            </a:r>
          </a:p>
          <a:p>
            <a:pPr marL="0" indent="0">
              <a:buNone/>
            </a:pPr>
            <a:r>
              <a:rPr lang="en-US" sz="2000" b="0" i="0" dirty="0">
                <a:solidFill>
                  <a:srgbClr val="333333"/>
                </a:solidFill>
                <a:effectLst/>
                <a:latin typeface="inter-regular"/>
              </a:rPr>
              <a:t>Converting a higher data type into a lower one is called </a:t>
            </a:r>
            <a:r>
              <a:rPr lang="en-US" sz="2000" b="1" i="0" dirty="0">
                <a:solidFill>
                  <a:srgbClr val="333333"/>
                </a:solidFill>
                <a:effectLst/>
                <a:latin typeface="inter-bold"/>
              </a:rPr>
              <a:t>narrowing</a:t>
            </a:r>
            <a:r>
              <a:rPr lang="en-US" sz="2000" b="0" i="0" dirty="0">
                <a:solidFill>
                  <a:srgbClr val="333333"/>
                </a:solidFill>
                <a:effectLst/>
                <a:latin typeface="inter-regular"/>
              </a:rPr>
              <a:t> type casting. It is also known as </a:t>
            </a:r>
            <a:r>
              <a:rPr lang="en-US" sz="2000" b="1" i="0" dirty="0">
                <a:solidFill>
                  <a:srgbClr val="333333"/>
                </a:solidFill>
                <a:effectLst/>
                <a:latin typeface="inter-bold"/>
              </a:rPr>
              <a:t>explicit conversion</a:t>
            </a:r>
            <a:r>
              <a:rPr lang="en-US" sz="2000" b="0" i="0" dirty="0">
                <a:solidFill>
                  <a:srgbClr val="333333"/>
                </a:solidFill>
                <a:effectLst/>
                <a:latin typeface="inter-regular"/>
              </a:rPr>
              <a:t> or </a:t>
            </a:r>
            <a:r>
              <a:rPr lang="en-US" sz="2000" b="1" i="0" dirty="0">
                <a:solidFill>
                  <a:srgbClr val="333333"/>
                </a:solidFill>
                <a:effectLst/>
                <a:latin typeface="inter-bold"/>
              </a:rPr>
              <a:t>casting up</a:t>
            </a:r>
            <a:r>
              <a:rPr lang="en-US" sz="2000" b="0" i="0" dirty="0">
                <a:solidFill>
                  <a:srgbClr val="333333"/>
                </a:solidFill>
                <a:effectLst/>
                <a:latin typeface="inter-regular"/>
              </a:rPr>
              <a:t>. It is done manually by the programmer. </a:t>
            </a:r>
            <a:r>
              <a:rPr lang="en-US" sz="2000" b="0" i="0">
                <a:solidFill>
                  <a:srgbClr val="333333"/>
                </a:solidFill>
                <a:effectLst/>
                <a:latin typeface="inter-regular"/>
              </a:rPr>
              <a:t>If we do not perform casting then the compiler reports a compile-time error.</a:t>
            </a:r>
            <a:endParaRPr lang="en-US" sz="2000" dirty="0">
              <a:solidFill>
                <a:srgbClr val="333333"/>
              </a:solidFill>
              <a:latin typeface="inter-regular"/>
            </a:endParaRPr>
          </a:p>
          <a:p>
            <a:pPr marL="0" indent="0">
              <a:buNone/>
            </a:pPr>
            <a:endParaRPr lang="en-US" sz="2000" b="0" i="0" dirty="0">
              <a:solidFill>
                <a:srgbClr val="333333"/>
              </a:solidFill>
              <a:effectLst/>
              <a:latin typeface="inter-regular"/>
            </a:endParaRPr>
          </a:p>
          <a:p>
            <a:pPr marL="0" indent="0">
              <a:buNone/>
            </a:pPr>
            <a:endParaRPr lang="en-US" sz="2000" b="0" i="0" dirty="0">
              <a:solidFill>
                <a:srgbClr val="333333"/>
              </a:solidFill>
              <a:effectLst/>
              <a:latin typeface="inter-regular"/>
            </a:endParaRPr>
          </a:p>
          <a:p>
            <a:endParaRPr lang="en-IN" sz="2000" dirty="0"/>
          </a:p>
        </p:txBody>
      </p:sp>
    </p:spTree>
    <p:extLst>
      <p:ext uri="{BB962C8B-B14F-4D97-AF65-F5344CB8AC3E}">
        <p14:creationId xmlns:p14="http://schemas.microsoft.com/office/powerpoint/2010/main" val="2052813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91DE-397B-689B-B4A6-699F018AF2A5}"/>
              </a:ext>
            </a:extLst>
          </p:cNvPr>
          <p:cNvSpPr>
            <a:spLocks noGrp="1"/>
          </p:cNvSpPr>
          <p:nvPr>
            <p:ph type="title"/>
          </p:nvPr>
        </p:nvSpPr>
        <p:spPr>
          <a:xfrm>
            <a:off x="838200" y="365125"/>
            <a:ext cx="10515600" cy="2219455"/>
          </a:xfrm>
        </p:spPr>
        <p:txBody>
          <a:bodyPr>
            <a:normAutofit/>
          </a:bodyPr>
          <a:lstStyle/>
          <a:p>
            <a:r>
              <a:rPr lang="en-IN" dirty="0"/>
              <a:t>Data Types in Java</a:t>
            </a:r>
            <a:br>
              <a:rPr lang="en-IN" dirty="0"/>
            </a:br>
            <a:r>
              <a:rPr lang="en-IN" sz="2000" dirty="0">
                <a:solidFill>
                  <a:schemeClr val="tx1"/>
                </a:solidFill>
              </a:rPr>
              <a:t>There are two types of Data types in Java</a:t>
            </a:r>
            <a:br>
              <a:rPr lang="en-IN" sz="2000" dirty="0">
                <a:solidFill>
                  <a:schemeClr val="tx1"/>
                </a:solidFill>
              </a:rPr>
            </a:br>
            <a:r>
              <a:rPr lang="en-IN" sz="2000" dirty="0">
                <a:solidFill>
                  <a:schemeClr val="tx1"/>
                </a:solidFill>
              </a:rPr>
              <a:t>1.Primitive Datatype</a:t>
            </a:r>
            <a:br>
              <a:rPr lang="en-IN" sz="2000" dirty="0">
                <a:solidFill>
                  <a:schemeClr val="tx1"/>
                </a:solidFill>
              </a:rPr>
            </a:br>
            <a:r>
              <a:rPr lang="en-IN" sz="2000" dirty="0">
                <a:solidFill>
                  <a:schemeClr val="tx1"/>
                </a:solidFill>
              </a:rPr>
              <a:t>2.NonPrimitive Datatype</a:t>
            </a:r>
          </a:p>
        </p:txBody>
      </p:sp>
      <p:pic>
        <p:nvPicPr>
          <p:cNvPr id="10242" name="Picture 2" descr="Java Data Types">
            <a:extLst>
              <a:ext uri="{FF2B5EF4-FFF2-40B4-BE49-F238E27FC236}">
                <a16:creationId xmlns:a16="http://schemas.microsoft.com/office/drawing/2014/main" id="{F11899ED-9A6B-1A04-BB0A-5C0A8833E4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33501" y="2584581"/>
            <a:ext cx="9144000" cy="36914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687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81EFC-CA39-8DED-2F2E-FD4AF2F071E5}"/>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Data types Values and sizes</a:t>
            </a:r>
          </a:p>
        </p:txBody>
      </p:sp>
      <p:graphicFrame>
        <p:nvGraphicFramePr>
          <p:cNvPr id="4" name="Content Placeholder 3">
            <a:extLst>
              <a:ext uri="{FF2B5EF4-FFF2-40B4-BE49-F238E27FC236}">
                <a16:creationId xmlns:a16="http://schemas.microsoft.com/office/drawing/2014/main" id="{0430FA38-C1F6-7952-2FF1-A234563B5B4D}"/>
              </a:ext>
            </a:extLst>
          </p:cNvPr>
          <p:cNvGraphicFramePr>
            <a:graphicFrameLocks noGrp="1"/>
          </p:cNvGraphicFramePr>
          <p:nvPr>
            <p:ph idx="1"/>
            <p:extLst>
              <p:ext uri="{D42A27DB-BD31-4B8C-83A1-F6EECF244321}">
                <p14:modId xmlns:p14="http://schemas.microsoft.com/office/powerpoint/2010/main" val="2912790854"/>
              </p:ext>
            </p:extLst>
          </p:nvPr>
        </p:nvGraphicFramePr>
        <p:xfrm>
          <a:off x="4038600" y="1535808"/>
          <a:ext cx="7188200" cy="3943827"/>
        </p:xfrm>
        <a:graphic>
          <a:graphicData uri="http://schemas.openxmlformats.org/drawingml/2006/table">
            <a:tbl>
              <a:tblPr firstRow="1" bandRow="1">
                <a:solidFill>
                  <a:schemeClr val="bg1">
                    <a:lumMod val="95000"/>
                  </a:schemeClr>
                </a:solidFill>
              </a:tblPr>
              <a:tblGrid>
                <a:gridCol w="1312906">
                  <a:extLst>
                    <a:ext uri="{9D8B030D-6E8A-4147-A177-3AD203B41FA5}">
                      <a16:colId xmlns:a16="http://schemas.microsoft.com/office/drawing/2014/main" val="2258178566"/>
                    </a:ext>
                  </a:extLst>
                </a:gridCol>
                <a:gridCol w="761286">
                  <a:extLst>
                    <a:ext uri="{9D8B030D-6E8A-4147-A177-3AD203B41FA5}">
                      <a16:colId xmlns:a16="http://schemas.microsoft.com/office/drawing/2014/main" val="4241588889"/>
                    </a:ext>
                  </a:extLst>
                </a:gridCol>
                <a:gridCol w="5114008">
                  <a:extLst>
                    <a:ext uri="{9D8B030D-6E8A-4147-A177-3AD203B41FA5}">
                      <a16:colId xmlns:a16="http://schemas.microsoft.com/office/drawing/2014/main" val="3328702007"/>
                    </a:ext>
                  </a:extLst>
                </a:gridCol>
              </a:tblGrid>
              <a:tr h="456663">
                <a:tc>
                  <a:txBody>
                    <a:bodyPr/>
                    <a:lstStyle/>
                    <a:p>
                      <a:pPr algn="l" fontAlgn="t"/>
                      <a:r>
                        <a:rPr lang="en-IN" sz="1700" b="0" cap="none" spc="0">
                          <a:solidFill>
                            <a:schemeClr val="bg1"/>
                          </a:solidFill>
                          <a:effectLst/>
                        </a:rPr>
                        <a:t>Data Type</a:t>
                      </a:r>
                    </a:p>
                  </a:txBody>
                  <a:tcPr marL="115531" marR="57765" marT="98090" marB="57765"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1700" b="0" cap="none" spc="0">
                          <a:solidFill>
                            <a:schemeClr val="bg1"/>
                          </a:solidFill>
                          <a:effectLst/>
                        </a:rPr>
                        <a:t>Size</a:t>
                      </a:r>
                    </a:p>
                  </a:txBody>
                  <a:tcPr marL="57765" marR="57765" marT="98090" marB="57765" anchor="ctr">
                    <a:lnL w="12700" cmpd="sng">
                      <a:noFill/>
                    </a:lnL>
                    <a:lnR w="12700" cmpd="sng">
                      <a:noFill/>
                    </a:lnR>
                    <a:lnT w="19050" cap="flat" cmpd="sng" algn="ctr">
                      <a:noFill/>
                      <a:prstDash val="solid"/>
                    </a:lnT>
                    <a:lnB w="38100" cmpd="sng">
                      <a:noFill/>
                    </a:lnB>
                    <a:solidFill>
                      <a:schemeClr val="accent2"/>
                    </a:solidFill>
                  </a:tcPr>
                </a:tc>
                <a:tc>
                  <a:txBody>
                    <a:bodyPr/>
                    <a:lstStyle/>
                    <a:p>
                      <a:pPr algn="l" fontAlgn="t"/>
                      <a:r>
                        <a:rPr lang="en-IN" sz="1700" b="0" cap="none" spc="0">
                          <a:solidFill>
                            <a:schemeClr val="bg1"/>
                          </a:solidFill>
                          <a:effectLst/>
                        </a:rPr>
                        <a:t>Description</a:t>
                      </a:r>
                    </a:p>
                  </a:txBody>
                  <a:tcPr marL="57765" marR="57765" marT="98090" marB="57765" anchor="ctr">
                    <a:lnL w="12700" cmpd="sng">
                      <a:noFill/>
                    </a:lnL>
                    <a:lnR w="12700" cmpd="sng">
                      <a:noFill/>
                    </a:lnR>
                    <a:lnT w="19050" cap="flat" cmpd="sng" algn="ctr">
                      <a:noFill/>
                      <a:prstDash val="solid"/>
                    </a:lnT>
                    <a:lnB w="38100" cmpd="sng">
                      <a:noFill/>
                    </a:lnB>
                    <a:solidFill>
                      <a:schemeClr val="accent2"/>
                    </a:solidFill>
                  </a:tcPr>
                </a:tc>
                <a:extLst>
                  <a:ext uri="{0D108BD9-81ED-4DB2-BD59-A6C34878D82A}">
                    <a16:rowId xmlns:a16="http://schemas.microsoft.com/office/drawing/2014/main" val="2473569957"/>
                  </a:ext>
                </a:extLst>
              </a:tr>
              <a:tr h="391270">
                <a:tc>
                  <a:txBody>
                    <a:bodyPr/>
                    <a:lstStyle/>
                    <a:p>
                      <a:pPr algn="l" fontAlgn="t"/>
                      <a:r>
                        <a:rPr lang="en-IN" sz="1300" cap="none" spc="0">
                          <a:solidFill>
                            <a:schemeClr val="tx1"/>
                          </a:solidFill>
                          <a:effectLst/>
                        </a:rPr>
                        <a:t>byte</a:t>
                      </a:r>
                    </a:p>
                  </a:txBody>
                  <a:tcPr marL="115531" marR="57765" marT="98090" marB="57765">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t"/>
                      <a:r>
                        <a:rPr lang="en-IN" sz="1300" cap="none" spc="0">
                          <a:solidFill>
                            <a:schemeClr val="tx1"/>
                          </a:solidFill>
                          <a:effectLst/>
                        </a:rPr>
                        <a:t>1 byte</a:t>
                      </a:r>
                    </a:p>
                  </a:txBody>
                  <a:tcPr marL="57765" marR="57765" marT="98090" marB="57765">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t"/>
                      <a:r>
                        <a:rPr lang="en-US" sz="1300" cap="none" spc="0">
                          <a:solidFill>
                            <a:schemeClr val="tx1"/>
                          </a:solidFill>
                          <a:effectLst/>
                        </a:rPr>
                        <a:t>Stores whole numbers from -128 to 127</a:t>
                      </a:r>
                    </a:p>
                  </a:txBody>
                  <a:tcPr marL="57765" marR="57765" marT="98090" marB="57765">
                    <a:lnL w="12700" cmpd="sng">
                      <a:noFill/>
                      <a:prstDash val="solid"/>
                    </a:lnL>
                    <a:lnR w="12700" cmpd="sng">
                      <a:noFill/>
                      <a:prstDash val="solid"/>
                    </a:lnR>
                    <a:lnT w="38100" cmpd="sng">
                      <a:noFill/>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940912423"/>
                  </a:ext>
                </a:extLst>
              </a:tr>
              <a:tr h="391270">
                <a:tc>
                  <a:txBody>
                    <a:bodyPr/>
                    <a:lstStyle/>
                    <a:p>
                      <a:pPr algn="l" fontAlgn="t"/>
                      <a:r>
                        <a:rPr lang="en-IN" sz="1300" cap="none" spc="0">
                          <a:solidFill>
                            <a:schemeClr val="tx1"/>
                          </a:solidFill>
                          <a:effectLst/>
                        </a:rPr>
                        <a:t>short</a:t>
                      </a:r>
                    </a:p>
                  </a:txBody>
                  <a:tcPr marL="115531"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t"/>
                      <a:r>
                        <a:rPr lang="en-IN" sz="1300" cap="none" spc="0">
                          <a:solidFill>
                            <a:schemeClr val="tx1"/>
                          </a:solidFill>
                          <a:effectLst/>
                        </a:rPr>
                        <a:t>2 bytes</a:t>
                      </a:r>
                    </a:p>
                  </a:txBody>
                  <a:tcPr marL="57765"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t"/>
                      <a:r>
                        <a:rPr lang="en-US" sz="1300" cap="none" spc="0">
                          <a:solidFill>
                            <a:schemeClr val="tx1"/>
                          </a:solidFill>
                          <a:effectLst/>
                        </a:rPr>
                        <a:t>Stores whole numbers from -32,768 to 32,767</a:t>
                      </a:r>
                    </a:p>
                  </a:txBody>
                  <a:tcPr marL="57765"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125350004"/>
                  </a:ext>
                </a:extLst>
              </a:tr>
              <a:tr h="391270">
                <a:tc>
                  <a:txBody>
                    <a:bodyPr/>
                    <a:lstStyle/>
                    <a:p>
                      <a:pPr algn="l" fontAlgn="t"/>
                      <a:r>
                        <a:rPr lang="en-IN" sz="1300" cap="none" spc="0">
                          <a:solidFill>
                            <a:schemeClr val="tx1"/>
                          </a:solidFill>
                          <a:effectLst/>
                        </a:rPr>
                        <a:t>int</a:t>
                      </a:r>
                    </a:p>
                  </a:txBody>
                  <a:tcPr marL="115531"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t"/>
                      <a:r>
                        <a:rPr lang="en-IN" sz="1300" cap="none" spc="0">
                          <a:solidFill>
                            <a:schemeClr val="tx1"/>
                          </a:solidFill>
                          <a:effectLst/>
                        </a:rPr>
                        <a:t>4 bytes</a:t>
                      </a:r>
                    </a:p>
                  </a:txBody>
                  <a:tcPr marL="57765"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t"/>
                      <a:r>
                        <a:rPr lang="en-US" sz="1300" cap="none" spc="0">
                          <a:solidFill>
                            <a:schemeClr val="tx1"/>
                          </a:solidFill>
                          <a:effectLst/>
                        </a:rPr>
                        <a:t>Stores whole numbers from -2,147,483,648 to 2,147,483,647</a:t>
                      </a:r>
                    </a:p>
                  </a:txBody>
                  <a:tcPr marL="57765"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891952810"/>
                  </a:ext>
                </a:extLst>
              </a:tr>
              <a:tr h="587449">
                <a:tc>
                  <a:txBody>
                    <a:bodyPr/>
                    <a:lstStyle/>
                    <a:p>
                      <a:pPr algn="l" fontAlgn="t"/>
                      <a:r>
                        <a:rPr lang="en-IN" sz="1300" cap="none" spc="0">
                          <a:solidFill>
                            <a:schemeClr val="tx1"/>
                          </a:solidFill>
                          <a:effectLst/>
                        </a:rPr>
                        <a:t>long</a:t>
                      </a:r>
                    </a:p>
                  </a:txBody>
                  <a:tcPr marL="115531"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t"/>
                      <a:r>
                        <a:rPr lang="en-IN" sz="1300" cap="none" spc="0">
                          <a:solidFill>
                            <a:schemeClr val="tx1"/>
                          </a:solidFill>
                          <a:effectLst/>
                        </a:rPr>
                        <a:t>8 bytes</a:t>
                      </a:r>
                    </a:p>
                  </a:txBody>
                  <a:tcPr marL="57765"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t"/>
                      <a:r>
                        <a:rPr lang="en-US" sz="1300" cap="none" spc="0">
                          <a:solidFill>
                            <a:schemeClr val="tx1"/>
                          </a:solidFill>
                          <a:effectLst/>
                        </a:rPr>
                        <a:t>Stores whole numbers from -9,223,372,036,854,775,808 to 9,223,372,036,854,775,807</a:t>
                      </a:r>
                    </a:p>
                  </a:txBody>
                  <a:tcPr marL="57765"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2829399074"/>
                  </a:ext>
                </a:extLst>
              </a:tr>
              <a:tr h="391270">
                <a:tc>
                  <a:txBody>
                    <a:bodyPr/>
                    <a:lstStyle/>
                    <a:p>
                      <a:pPr algn="l" fontAlgn="t"/>
                      <a:r>
                        <a:rPr lang="en-IN" sz="1300" cap="none" spc="0">
                          <a:solidFill>
                            <a:schemeClr val="tx1"/>
                          </a:solidFill>
                          <a:effectLst/>
                        </a:rPr>
                        <a:t>float</a:t>
                      </a:r>
                    </a:p>
                  </a:txBody>
                  <a:tcPr marL="115531"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t"/>
                      <a:r>
                        <a:rPr lang="en-IN" sz="1300" cap="none" spc="0">
                          <a:solidFill>
                            <a:schemeClr val="tx1"/>
                          </a:solidFill>
                          <a:effectLst/>
                        </a:rPr>
                        <a:t>4 bytes</a:t>
                      </a:r>
                    </a:p>
                  </a:txBody>
                  <a:tcPr marL="57765"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t"/>
                      <a:r>
                        <a:rPr lang="en-US" sz="1300" cap="none" spc="0">
                          <a:solidFill>
                            <a:schemeClr val="tx1"/>
                          </a:solidFill>
                          <a:effectLst/>
                        </a:rPr>
                        <a:t>Stores fractional numbers. Sufficient for storing 6 to 7 decimal digits</a:t>
                      </a:r>
                    </a:p>
                  </a:txBody>
                  <a:tcPr marL="57765"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811027183"/>
                  </a:ext>
                </a:extLst>
              </a:tr>
              <a:tr h="391270">
                <a:tc>
                  <a:txBody>
                    <a:bodyPr/>
                    <a:lstStyle/>
                    <a:p>
                      <a:pPr algn="l" fontAlgn="t"/>
                      <a:r>
                        <a:rPr lang="en-IN" sz="1300" cap="none" spc="0">
                          <a:solidFill>
                            <a:schemeClr val="tx1"/>
                          </a:solidFill>
                          <a:effectLst/>
                        </a:rPr>
                        <a:t>double</a:t>
                      </a:r>
                    </a:p>
                  </a:txBody>
                  <a:tcPr marL="115531"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t"/>
                      <a:r>
                        <a:rPr lang="en-IN" sz="1300" cap="none" spc="0">
                          <a:solidFill>
                            <a:schemeClr val="tx1"/>
                          </a:solidFill>
                          <a:effectLst/>
                        </a:rPr>
                        <a:t>8 bytes</a:t>
                      </a:r>
                    </a:p>
                  </a:txBody>
                  <a:tcPr marL="57765"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t"/>
                      <a:r>
                        <a:rPr lang="en-US" sz="1300" cap="none" spc="0">
                          <a:solidFill>
                            <a:schemeClr val="tx1"/>
                          </a:solidFill>
                          <a:effectLst/>
                        </a:rPr>
                        <a:t>Stores fractional numbers. Sufficient for storing 15 decimal digits</a:t>
                      </a:r>
                    </a:p>
                  </a:txBody>
                  <a:tcPr marL="57765"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3399714742"/>
                  </a:ext>
                </a:extLst>
              </a:tr>
              <a:tr h="391270">
                <a:tc>
                  <a:txBody>
                    <a:bodyPr/>
                    <a:lstStyle/>
                    <a:p>
                      <a:pPr algn="l" fontAlgn="t"/>
                      <a:r>
                        <a:rPr lang="en-IN" sz="1300" cap="none" spc="0">
                          <a:solidFill>
                            <a:schemeClr val="tx1"/>
                          </a:solidFill>
                          <a:effectLst/>
                        </a:rPr>
                        <a:t>boolean</a:t>
                      </a:r>
                    </a:p>
                  </a:txBody>
                  <a:tcPr marL="115531"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t"/>
                      <a:r>
                        <a:rPr lang="en-IN" sz="1300" cap="none" spc="0">
                          <a:solidFill>
                            <a:schemeClr val="tx1"/>
                          </a:solidFill>
                          <a:effectLst/>
                        </a:rPr>
                        <a:t>1 bit</a:t>
                      </a:r>
                    </a:p>
                  </a:txBody>
                  <a:tcPr marL="57765"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tc>
                  <a:txBody>
                    <a:bodyPr/>
                    <a:lstStyle/>
                    <a:p>
                      <a:pPr algn="l" fontAlgn="t"/>
                      <a:r>
                        <a:rPr lang="en-IN" sz="1300" cap="none" spc="0">
                          <a:solidFill>
                            <a:schemeClr val="tx1"/>
                          </a:solidFill>
                          <a:effectLst/>
                        </a:rPr>
                        <a:t>Stores true or false values</a:t>
                      </a:r>
                    </a:p>
                  </a:txBody>
                  <a:tcPr marL="57765"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9525" cap="flat" cmpd="sng" algn="ctr">
                      <a:solidFill>
                        <a:schemeClr val="tx1">
                          <a:lumMod val="50000"/>
                          <a:lumOff val="50000"/>
                        </a:schemeClr>
                      </a:solidFill>
                      <a:prstDash val="solid"/>
                    </a:lnB>
                    <a:solidFill>
                      <a:schemeClr val="bg1">
                        <a:lumMod val="95000"/>
                      </a:schemeClr>
                    </a:solidFill>
                  </a:tcPr>
                </a:tc>
                <a:extLst>
                  <a:ext uri="{0D108BD9-81ED-4DB2-BD59-A6C34878D82A}">
                    <a16:rowId xmlns:a16="http://schemas.microsoft.com/office/drawing/2014/main" val="1968332300"/>
                  </a:ext>
                </a:extLst>
              </a:tr>
              <a:tr h="391270">
                <a:tc>
                  <a:txBody>
                    <a:bodyPr/>
                    <a:lstStyle/>
                    <a:p>
                      <a:pPr algn="l" fontAlgn="t"/>
                      <a:r>
                        <a:rPr lang="en-IN" sz="1300" cap="none" spc="0">
                          <a:solidFill>
                            <a:schemeClr val="tx1"/>
                          </a:solidFill>
                          <a:effectLst/>
                        </a:rPr>
                        <a:t>char</a:t>
                      </a:r>
                    </a:p>
                  </a:txBody>
                  <a:tcPr marL="115531"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l" fontAlgn="t"/>
                      <a:r>
                        <a:rPr lang="en-IN" sz="1300" cap="none" spc="0">
                          <a:solidFill>
                            <a:schemeClr val="tx1"/>
                          </a:solidFill>
                          <a:effectLst/>
                        </a:rPr>
                        <a:t>2 bytes</a:t>
                      </a:r>
                    </a:p>
                  </a:txBody>
                  <a:tcPr marL="57765"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tc>
                  <a:txBody>
                    <a:bodyPr/>
                    <a:lstStyle/>
                    <a:p>
                      <a:pPr algn="l" fontAlgn="t"/>
                      <a:r>
                        <a:rPr lang="en-US" sz="1300" cap="none" spc="0">
                          <a:solidFill>
                            <a:schemeClr val="tx1"/>
                          </a:solidFill>
                          <a:effectLst/>
                        </a:rPr>
                        <a:t>Stores a single character/letter or ASCII values</a:t>
                      </a:r>
                    </a:p>
                  </a:txBody>
                  <a:tcPr marL="57765" marR="57765" marT="98090" marB="57765">
                    <a:lnL w="12700" cmpd="sng">
                      <a:noFill/>
                      <a:prstDash val="solid"/>
                    </a:lnL>
                    <a:lnR w="12700" cmpd="sng">
                      <a:noFill/>
                      <a:prstDash val="solid"/>
                    </a:lnR>
                    <a:lnT w="9525" cap="flat" cmpd="sng" algn="ctr">
                      <a:solidFill>
                        <a:schemeClr val="tx1">
                          <a:lumMod val="50000"/>
                          <a:lumOff val="50000"/>
                        </a:schemeClr>
                      </a:solidFill>
                      <a:prstDash val="solid"/>
                    </a:lnT>
                    <a:lnB w="12700" cmpd="sng">
                      <a:noFill/>
                      <a:prstDash val="solid"/>
                    </a:lnB>
                    <a:solidFill>
                      <a:schemeClr val="bg1">
                        <a:lumMod val="95000"/>
                      </a:schemeClr>
                    </a:solidFill>
                  </a:tcPr>
                </a:tc>
                <a:extLst>
                  <a:ext uri="{0D108BD9-81ED-4DB2-BD59-A6C34878D82A}">
                    <a16:rowId xmlns:a16="http://schemas.microsoft.com/office/drawing/2014/main" val="3253582831"/>
                  </a:ext>
                </a:extLst>
              </a:tr>
            </a:tbl>
          </a:graphicData>
        </a:graphic>
      </p:graphicFrame>
    </p:spTree>
    <p:extLst>
      <p:ext uri="{BB962C8B-B14F-4D97-AF65-F5344CB8AC3E}">
        <p14:creationId xmlns:p14="http://schemas.microsoft.com/office/powerpoint/2010/main" val="193349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5EF95-9FC3-F99D-F302-146E14670794}"/>
              </a:ext>
            </a:extLst>
          </p:cNvPr>
          <p:cNvSpPr>
            <a:spLocks noGrp="1"/>
          </p:cNvSpPr>
          <p:nvPr>
            <p:ph type="title"/>
          </p:nvPr>
        </p:nvSpPr>
        <p:spPr>
          <a:xfrm>
            <a:off x="838200" y="365125"/>
            <a:ext cx="10515600" cy="493291"/>
          </a:xfrm>
        </p:spPr>
        <p:txBody>
          <a:bodyPr>
            <a:normAutofit fontScale="90000"/>
          </a:bodyPr>
          <a:lstStyle/>
          <a:p>
            <a:r>
              <a:rPr lang="en-IN" dirty="0"/>
              <a:t>keywords</a:t>
            </a:r>
          </a:p>
        </p:txBody>
      </p:sp>
      <p:sp>
        <p:nvSpPr>
          <p:cNvPr id="3" name="Content Placeholder 2">
            <a:extLst>
              <a:ext uri="{FF2B5EF4-FFF2-40B4-BE49-F238E27FC236}">
                <a16:creationId xmlns:a16="http://schemas.microsoft.com/office/drawing/2014/main" id="{CF4D1DF0-987A-4995-7621-053BB319E2C7}"/>
              </a:ext>
            </a:extLst>
          </p:cNvPr>
          <p:cNvSpPr>
            <a:spLocks noGrp="1"/>
          </p:cNvSpPr>
          <p:nvPr>
            <p:ph idx="1"/>
          </p:nvPr>
        </p:nvSpPr>
        <p:spPr>
          <a:xfrm>
            <a:off x="838200" y="783770"/>
            <a:ext cx="10515600" cy="5859619"/>
          </a:xfrm>
        </p:spPr>
        <p:txBody>
          <a:bodyPr>
            <a:normAutofit/>
          </a:bodyPr>
          <a:lstStyle/>
          <a:p>
            <a:pPr algn="just"/>
            <a:r>
              <a:rPr lang="en-US" sz="2000" b="0" i="0" dirty="0">
                <a:solidFill>
                  <a:srgbClr val="333333"/>
                </a:solidFill>
                <a:effectLst/>
                <a:latin typeface="inter-regular"/>
              </a:rPr>
              <a:t>Java keywords are also known as reserved words. Keywords are particular words that act as a key to a code. These are predefined words by Java so they cannot be used as a variable or object name or class name.</a:t>
            </a:r>
          </a:p>
          <a:p>
            <a:pPr algn="just"/>
            <a:endParaRPr lang="en-IN" sz="2000" dirty="0"/>
          </a:p>
        </p:txBody>
      </p:sp>
      <p:graphicFrame>
        <p:nvGraphicFramePr>
          <p:cNvPr id="4" name="Table 3">
            <a:extLst>
              <a:ext uri="{FF2B5EF4-FFF2-40B4-BE49-F238E27FC236}">
                <a16:creationId xmlns:a16="http://schemas.microsoft.com/office/drawing/2014/main" id="{7A08F288-3BA3-B5CC-3757-760D028120A0}"/>
              </a:ext>
            </a:extLst>
          </p:cNvPr>
          <p:cNvGraphicFramePr>
            <a:graphicFrameLocks noGrp="1"/>
          </p:cNvGraphicFramePr>
          <p:nvPr>
            <p:extLst>
              <p:ext uri="{D42A27DB-BD31-4B8C-83A1-F6EECF244321}">
                <p14:modId xmlns:p14="http://schemas.microsoft.com/office/powerpoint/2010/main" val="943867471"/>
              </p:ext>
            </p:extLst>
          </p:nvPr>
        </p:nvGraphicFramePr>
        <p:xfrm>
          <a:off x="1091962" y="2161534"/>
          <a:ext cx="10008075" cy="4331340"/>
        </p:xfrm>
        <a:graphic>
          <a:graphicData uri="http://schemas.openxmlformats.org/drawingml/2006/table">
            <a:tbl>
              <a:tblPr/>
              <a:tblGrid>
                <a:gridCol w="2001615">
                  <a:extLst>
                    <a:ext uri="{9D8B030D-6E8A-4147-A177-3AD203B41FA5}">
                      <a16:colId xmlns:a16="http://schemas.microsoft.com/office/drawing/2014/main" val="530172993"/>
                    </a:ext>
                  </a:extLst>
                </a:gridCol>
                <a:gridCol w="2001615">
                  <a:extLst>
                    <a:ext uri="{9D8B030D-6E8A-4147-A177-3AD203B41FA5}">
                      <a16:colId xmlns:a16="http://schemas.microsoft.com/office/drawing/2014/main" val="1882595959"/>
                    </a:ext>
                  </a:extLst>
                </a:gridCol>
                <a:gridCol w="2001615">
                  <a:extLst>
                    <a:ext uri="{9D8B030D-6E8A-4147-A177-3AD203B41FA5}">
                      <a16:colId xmlns:a16="http://schemas.microsoft.com/office/drawing/2014/main" val="4129366541"/>
                    </a:ext>
                  </a:extLst>
                </a:gridCol>
                <a:gridCol w="2001615">
                  <a:extLst>
                    <a:ext uri="{9D8B030D-6E8A-4147-A177-3AD203B41FA5}">
                      <a16:colId xmlns:a16="http://schemas.microsoft.com/office/drawing/2014/main" val="3308947267"/>
                    </a:ext>
                  </a:extLst>
                </a:gridCol>
                <a:gridCol w="2001615">
                  <a:extLst>
                    <a:ext uri="{9D8B030D-6E8A-4147-A177-3AD203B41FA5}">
                      <a16:colId xmlns:a16="http://schemas.microsoft.com/office/drawing/2014/main" val="2979845377"/>
                    </a:ext>
                  </a:extLst>
                </a:gridCol>
              </a:tblGrid>
              <a:tr h="393269">
                <a:tc>
                  <a:txBody>
                    <a:bodyPr/>
                    <a:lstStyle/>
                    <a:p>
                      <a:r>
                        <a:rPr lang="en-IN" sz="1700">
                          <a:effectLst/>
                        </a:rPr>
                        <a:t>abstract</a:t>
                      </a:r>
                    </a:p>
                  </a:txBody>
                  <a:tcPr marL="174054" marR="174054" marT="87027" marB="87027" anchor="ctr">
                    <a:lnL>
                      <a:noFill/>
                    </a:lnL>
                    <a:lnR>
                      <a:noFill/>
                    </a:lnR>
                    <a:lnT>
                      <a:noFill/>
                    </a:lnT>
                    <a:lnB>
                      <a:noFill/>
                    </a:lnB>
                  </a:tcPr>
                </a:tc>
                <a:tc>
                  <a:txBody>
                    <a:bodyPr/>
                    <a:lstStyle/>
                    <a:p>
                      <a:r>
                        <a:rPr lang="en-IN" sz="1700">
                          <a:effectLst/>
                        </a:rPr>
                        <a:t>assert</a:t>
                      </a:r>
                    </a:p>
                  </a:txBody>
                  <a:tcPr marL="174054" marR="174054" marT="87027" marB="87027" anchor="ctr">
                    <a:lnL>
                      <a:noFill/>
                    </a:lnL>
                    <a:lnR>
                      <a:noFill/>
                    </a:lnR>
                    <a:lnT>
                      <a:noFill/>
                    </a:lnT>
                    <a:lnB>
                      <a:noFill/>
                    </a:lnB>
                  </a:tcPr>
                </a:tc>
                <a:tc>
                  <a:txBody>
                    <a:bodyPr/>
                    <a:lstStyle/>
                    <a:p>
                      <a:r>
                        <a:rPr lang="en-IN" sz="1700" dirty="0" err="1">
                          <a:effectLst/>
                        </a:rPr>
                        <a:t>boolean</a:t>
                      </a:r>
                      <a:endParaRPr lang="en-IN" sz="1700" dirty="0">
                        <a:effectLst/>
                      </a:endParaRPr>
                    </a:p>
                  </a:txBody>
                  <a:tcPr marL="174054" marR="174054" marT="87027" marB="87027" anchor="ctr">
                    <a:lnL>
                      <a:noFill/>
                    </a:lnL>
                    <a:lnR>
                      <a:noFill/>
                    </a:lnR>
                    <a:lnT>
                      <a:noFill/>
                    </a:lnT>
                    <a:lnB>
                      <a:noFill/>
                    </a:lnB>
                  </a:tcPr>
                </a:tc>
                <a:tc>
                  <a:txBody>
                    <a:bodyPr/>
                    <a:lstStyle/>
                    <a:p>
                      <a:r>
                        <a:rPr lang="en-IN" sz="1700">
                          <a:effectLst/>
                        </a:rPr>
                        <a:t>break</a:t>
                      </a:r>
                    </a:p>
                  </a:txBody>
                  <a:tcPr marL="174054" marR="174054" marT="87027" marB="87027" anchor="ctr">
                    <a:lnL>
                      <a:noFill/>
                    </a:lnL>
                    <a:lnR>
                      <a:noFill/>
                    </a:lnR>
                    <a:lnT>
                      <a:noFill/>
                    </a:lnT>
                    <a:lnB>
                      <a:noFill/>
                    </a:lnB>
                  </a:tcPr>
                </a:tc>
                <a:tc>
                  <a:txBody>
                    <a:bodyPr/>
                    <a:lstStyle/>
                    <a:p>
                      <a:r>
                        <a:rPr lang="en-IN" sz="1700">
                          <a:effectLst/>
                        </a:rPr>
                        <a:t>byte</a:t>
                      </a:r>
                    </a:p>
                  </a:txBody>
                  <a:tcPr marL="174054" marR="174054" marT="87027" marB="87027" anchor="ctr">
                    <a:lnL>
                      <a:noFill/>
                    </a:lnL>
                    <a:lnR>
                      <a:noFill/>
                    </a:lnR>
                    <a:lnT>
                      <a:noFill/>
                    </a:lnT>
                    <a:lnB>
                      <a:noFill/>
                    </a:lnB>
                  </a:tcPr>
                </a:tc>
                <a:extLst>
                  <a:ext uri="{0D108BD9-81ED-4DB2-BD59-A6C34878D82A}">
                    <a16:rowId xmlns:a16="http://schemas.microsoft.com/office/drawing/2014/main" val="2991718221"/>
                  </a:ext>
                </a:extLst>
              </a:tr>
              <a:tr h="393269">
                <a:tc>
                  <a:txBody>
                    <a:bodyPr/>
                    <a:lstStyle/>
                    <a:p>
                      <a:r>
                        <a:rPr lang="en-IN" sz="1700">
                          <a:effectLst/>
                        </a:rPr>
                        <a:t>case</a:t>
                      </a:r>
                    </a:p>
                  </a:txBody>
                  <a:tcPr marL="174054" marR="174054" marT="87027" marB="87027" anchor="ctr">
                    <a:lnL>
                      <a:noFill/>
                    </a:lnL>
                    <a:lnR>
                      <a:noFill/>
                    </a:lnR>
                    <a:lnT>
                      <a:noFill/>
                    </a:lnT>
                    <a:lnB>
                      <a:noFill/>
                    </a:lnB>
                  </a:tcPr>
                </a:tc>
                <a:tc>
                  <a:txBody>
                    <a:bodyPr/>
                    <a:lstStyle/>
                    <a:p>
                      <a:r>
                        <a:rPr lang="en-IN" sz="1700" dirty="0">
                          <a:effectLst/>
                        </a:rPr>
                        <a:t>catch</a:t>
                      </a:r>
                    </a:p>
                  </a:txBody>
                  <a:tcPr marL="174054" marR="174054" marT="87027" marB="87027" anchor="ctr">
                    <a:lnL>
                      <a:noFill/>
                    </a:lnL>
                    <a:lnR>
                      <a:noFill/>
                    </a:lnR>
                    <a:lnT>
                      <a:noFill/>
                    </a:lnT>
                    <a:lnB>
                      <a:noFill/>
                    </a:lnB>
                  </a:tcPr>
                </a:tc>
                <a:tc>
                  <a:txBody>
                    <a:bodyPr/>
                    <a:lstStyle/>
                    <a:p>
                      <a:r>
                        <a:rPr lang="en-IN" sz="1700">
                          <a:effectLst/>
                        </a:rPr>
                        <a:t>char</a:t>
                      </a:r>
                    </a:p>
                  </a:txBody>
                  <a:tcPr marL="174054" marR="174054" marT="87027" marB="87027" anchor="ctr">
                    <a:lnL>
                      <a:noFill/>
                    </a:lnL>
                    <a:lnR>
                      <a:noFill/>
                    </a:lnR>
                    <a:lnT>
                      <a:noFill/>
                    </a:lnT>
                    <a:lnB>
                      <a:noFill/>
                    </a:lnB>
                  </a:tcPr>
                </a:tc>
                <a:tc>
                  <a:txBody>
                    <a:bodyPr/>
                    <a:lstStyle/>
                    <a:p>
                      <a:r>
                        <a:rPr lang="en-IN" sz="1700">
                          <a:effectLst/>
                        </a:rPr>
                        <a:t>class</a:t>
                      </a:r>
                    </a:p>
                  </a:txBody>
                  <a:tcPr marL="174054" marR="174054" marT="87027" marB="87027" anchor="ctr">
                    <a:lnL>
                      <a:noFill/>
                    </a:lnL>
                    <a:lnR>
                      <a:noFill/>
                    </a:lnR>
                    <a:lnT>
                      <a:noFill/>
                    </a:lnT>
                    <a:lnB>
                      <a:noFill/>
                    </a:lnB>
                  </a:tcPr>
                </a:tc>
                <a:tc>
                  <a:txBody>
                    <a:bodyPr/>
                    <a:lstStyle/>
                    <a:p>
                      <a:r>
                        <a:rPr lang="en-IN" sz="1700">
                          <a:effectLst/>
                        </a:rPr>
                        <a:t>const</a:t>
                      </a:r>
                    </a:p>
                  </a:txBody>
                  <a:tcPr marL="174054" marR="174054" marT="87027" marB="87027" anchor="ctr">
                    <a:lnL>
                      <a:noFill/>
                    </a:lnL>
                    <a:lnR>
                      <a:noFill/>
                    </a:lnR>
                    <a:lnT>
                      <a:noFill/>
                    </a:lnT>
                    <a:lnB>
                      <a:noFill/>
                    </a:lnB>
                  </a:tcPr>
                </a:tc>
                <a:extLst>
                  <a:ext uri="{0D108BD9-81ED-4DB2-BD59-A6C34878D82A}">
                    <a16:rowId xmlns:a16="http://schemas.microsoft.com/office/drawing/2014/main" val="1490320774"/>
                  </a:ext>
                </a:extLst>
              </a:tr>
              <a:tr h="393269">
                <a:tc>
                  <a:txBody>
                    <a:bodyPr/>
                    <a:lstStyle/>
                    <a:p>
                      <a:r>
                        <a:rPr lang="en-IN" sz="1700">
                          <a:effectLst/>
                        </a:rPr>
                        <a:t>continue</a:t>
                      </a:r>
                    </a:p>
                  </a:txBody>
                  <a:tcPr marL="174054" marR="174054" marT="87027" marB="87027" anchor="ctr">
                    <a:lnL>
                      <a:noFill/>
                    </a:lnL>
                    <a:lnR>
                      <a:noFill/>
                    </a:lnR>
                    <a:lnT>
                      <a:noFill/>
                    </a:lnT>
                    <a:lnB>
                      <a:noFill/>
                    </a:lnB>
                  </a:tcPr>
                </a:tc>
                <a:tc>
                  <a:txBody>
                    <a:bodyPr/>
                    <a:lstStyle/>
                    <a:p>
                      <a:r>
                        <a:rPr lang="en-IN" sz="1700">
                          <a:effectLst/>
                        </a:rPr>
                        <a:t>default</a:t>
                      </a:r>
                    </a:p>
                  </a:txBody>
                  <a:tcPr marL="174054" marR="174054" marT="87027" marB="87027" anchor="ctr">
                    <a:lnL>
                      <a:noFill/>
                    </a:lnL>
                    <a:lnR>
                      <a:noFill/>
                    </a:lnR>
                    <a:lnT>
                      <a:noFill/>
                    </a:lnT>
                    <a:lnB>
                      <a:noFill/>
                    </a:lnB>
                  </a:tcPr>
                </a:tc>
                <a:tc>
                  <a:txBody>
                    <a:bodyPr/>
                    <a:lstStyle/>
                    <a:p>
                      <a:r>
                        <a:rPr lang="en-IN" sz="1700">
                          <a:effectLst/>
                        </a:rPr>
                        <a:t>do</a:t>
                      </a:r>
                    </a:p>
                  </a:txBody>
                  <a:tcPr marL="174054" marR="174054" marT="87027" marB="87027" anchor="ctr">
                    <a:lnL>
                      <a:noFill/>
                    </a:lnL>
                    <a:lnR>
                      <a:noFill/>
                    </a:lnR>
                    <a:lnT>
                      <a:noFill/>
                    </a:lnT>
                    <a:lnB>
                      <a:noFill/>
                    </a:lnB>
                  </a:tcPr>
                </a:tc>
                <a:tc>
                  <a:txBody>
                    <a:bodyPr/>
                    <a:lstStyle/>
                    <a:p>
                      <a:r>
                        <a:rPr lang="en-IN" sz="1700">
                          <a:effectLst/>
                        </a:rPr>
                        <a:t>double</a:t>
                      </a:r>
                    </a:p>
                  </a:txBody>
                  <a:tcPr marL="174054" marR="174054" marT="87027" marB="87027" anchor="ctr">
                    <a:lnL>
                      <a:noFill/>
                    </a:lnL>
                    <a:lnR>
                      <a:noFill/>
                    </a:lnR>
                    <a:lnT>
                      <a:noFill/>
                    </a:lnT>
                    <a:lnB>
                      <a:noFill/>
                    </a:lnB>
                  </a:tcPr>
                </a:tc>
                <a:tc>
                  <a:txBody>
                    <a:bodyPr/>
                    <a:lstStyle/>
                    <a:p>
                      <a:r>
                        <a:rPr lang="en-IN" sz="1700">
                          <a:effectLst/>
                        </a:rPr>
                        <a:t>else</a:t>
                      </a:r>
                    </a:p>
                  </a:txBody>
                  <a:tcPr marL="174054" marR="174054" marT="87027" marB="87027" anchor="ctr">
                    <a:lnL>
                      <a:noFill/>
                    </a:lnL>
                    <a:lnR>
                      <a:noFill/>
                    </a:lnR>
                    <a:lnT>
                      <a:noFill/>
                    </a:lnT>
                    <a:lnB>
                      <a:noFill/>
                    </a:lnB>
                  </a:tcPr>
                </a:tc>
                <a:extLst>
                  <a:ext uri="{0D108BD9-81ED-4DB2-BD59-A6C34878D82A}">
                    <a16:rowId xmlns:a16="http://schemas.microsoft.com/office/drawing/2014/main" val="3490455623"/>
                  </a:ext>
                </a:extLst>
              </a:tr>
              <a:tr h="393269">
                <a:tc>
                  <a:txBody>
                    <a:bodyPr/>
                    <a:lstStyle/>
                    <a:p>
                      <a:r>
                        <a:rPr lang="en-IN" sz="1700" dirty="0" err="1">
                          <a:effectLst/>
                        </a:rPr>
                        <a:t>enum</a:t>
                      </a:r>
                      <a:endParaRPr lang="en-IN" sz="1700" dirty="0">
                        <a:effectLst/>
                      </a:endParaRPr>
                    </a:p>
                  </a:txBody>
                  <a:tcPr marL="174054" marR="174054" marT="87027" marB="87027" anchor="ctr">
                    <a:lnL>
                      <a:noFill/>
                    </a:lnL>
                    <a:lnR>
                      <a:noFill/>
                    </a:lnR>
                    <a:lnT>
                      <a:noFill/>
                    </a:lnT>
                    <a:lnB>
                      <a:noFill/>
                    </a:lnB>
                  </a:tcPr>
                </a:tc>
                <a:tc>
                  <a:txBody>
                    <a:bodyPr/>
                    <a:lstStyle/>
                    <a:p>
                      <a:r>
                        <a:rPr lang="en-IN" sz="1700">
                          <a:effectLst/>
                        </a:rPr>
                        <a:t>extends</a:t>
                      </a:r>
                    </a:p>
                  </a:txBody>
                  <a:tcPr marL="174054" marR="174054" marT="87027" marB="87027" anchor="ctr">
                    <a:lnL>
                      <a:noFill/>
                    </a:lnL>
                    <a:lnR>
                      <a:noFill/>
                    </a:lnR>
                    <a:lnT>
                      <a:noFill/>
                    </a:lnT>
                    <a:lnB>
                      <a:noFill/>
                    </a:lnB>
                  </a:tcPr>
                </a:tc>
                <a:tc>
                  <a:txBody>
                    <a:bodyPr/>
                    <a:lstStyle/>
                    <a:p>
                      <a:r>
                        <a:rPr lang="en-IN" sz="1700">
                          <a:effectLst/>
                        </a:rPr>
                        <a:t>final</a:t>
                      </a:r>
                    </a:p>
                  </a:txBody>
                  <a:tcPr marL="174054" marR="174054" marT="87027" marB="87027" anchor="ctr">
                    <a:lnL>
                      <a:noFill/>
                    </a:lnL>
                    <a:lnR>
                      <a:noFill/>
                    </a:lnR>
                    <a:lnT>
                      <a:noFill/>
                    </a:lnT>
                    <a:lnB>
                      <a:noFill/>
                    </a:lnB>
                  </a:tcPr>
                </a:tc>
                <a:tc>
                  <a:txBody>
                    <a:bodyPr/>
                    <a:lstStyle/>
                    <a:p>
                      <a:r>
                        <a:rPr lang="en-IN" sz="1700">
                          <a:effectLst/>
                        </a:rPr>
                        <a:t>finally</a:t>
                      </a:r>
                    </a:p>
                  </a:txBody>
                  <a:tcPr marL="174054" marR="174054" marT="87027" marB="87027" anchor="ctr">
                    <a:lnL>
                      <a:noFill/>
                    </a:lnL>
                    <a:lnR>
                      <a:noFill/>
                    </a:lnR>
                    <a:lnT>
                      <a:noFill/>
                    </a:lnT>
                    <a:lnB>
                      <a:noFill/>
                    </a:lnB>
                  </a:tcPr>
                </a:tc>
                <a:tc>
                  <a:txBody>
                    <a:bodyPr/>
                    <a:lstStyle/>
                    <a:p>
                      <a:r>
                        <a:rPr lang="en-IN" sz="1700">
                          <a:effectLst/>
                        </a:rPr>
                        <a:t>float</a:t>
                      </a:r>
                    </a:p>
                  </a:txBody>
                  <a:tcPr marL="174054" marR="174054" marT="87027" marB="87027" anchor="ctr">
                    <a:lnL>
                      <a:noFill/>
                    </a:lnL>
                    <a:lnR>
                      <a:noFill/>
                    </a:lnR>
                    <a:lnT>
                      <a:noFill/>
                    </a:lnT>
                    <a:lnB>
                      <a:noFill/>
                    </a:lnB>
                  </a:tcPr>
                </a:tc>
                <a:extLst>
                  <a:ext uri="{0D108BD9-81ED-4DB2-BD59-A6C34878D82A}">
                    <a16:rowId xmlns:a16="http://schemas.microsoft.com/office/drawing/2014/main" val="2425615682"/>
                  </a:ext>
                </a:extLst>
              </a:tr>
              <a:tr h="393269">
                <a:tc>
                  <a:txBody>
                    <a:bodyPr/>
                    <a:lstStyle/>
                    <a:p>
                      <a:r>
                        <a:rPr lang="en-IN" sz="1700">
                          <a:effectLst/>
                        </a:rPr>
                        <a:t>for</a:t>
                      </a:r>
                    </a:p>
                  </a:txBody>
                  <a:tcPr marL="174054" marR="174054" marT="87027" marB="87027" anchor="ctr">
                    <a:lnL>
                      <a:noFill/>
                    </a:lnL>
                    <a:lnR>
                      <a:noFill/>
                    </a:lnR>
                    <a:lnT>
                      <a:noFill/>
                    </a:lnT>
                    <a:lnB>
                      <a:noFill/>
                    </a:lnB>
                  </a:tcPr>
                </a:tc>
                <a:tc>
                  <a:txBody>
                    <a:bodyPr/>
                    <a:lstStyle/>
                    <a:p>
                      <a:r>
                        <a:rPr lang="en-IN" sz="1700">
                          <a:effectLst/>
                        </a:rPr>
                        <a:t>goto</a:t>
                      </a:r>
                    </a:p>
                  </a:txBody>
                  <a:tcPr marL="174054" marR="174054" marT="87027" marB="87027" anchor="ctr">
                    <a:lnL>
                      <a:noFill/>
                    </a:lnL>
                    <a:lnR>
                      <a:noFill/>
                    </a:lnR>
                    <a:lnT>
                      <a:noFill/>
                    </a:lnT>
                    <a:lnB>
                      <a:noFill/>
                    </a:lnB>
                  </a:tcPr>
                </a:tc>
                <a:tc>
                  <a:txBody>
                    <a:bodyPr/>
                    <a:lstStyle/>
                    <a:p>
                      <a:r>
                        <a:rPr lang="en-IN" sz="1700">
                          <a:effectLst/>
                        </a:rPr>
                        <a:t>if</a:t>
                      </a:r>
                    </a:p>
                  </a:txBody>
                  <a:tcPr marL="174054" marR="174054" marT="87027" marB="87027" anchor="ctr">
                    <a:lnL>
                      <a:noFill/>
                    </a:lnL>
                    <a:lnR>
                      <a:noFill/>
                    </a:lnR>
                    <a:lnT>
                      <a:noFill/>
                    </a:lnT>
                    <a:lnB>
                      <a:noFill/>
                    </a:lnB>
                  </a:tcPr>
                </a:tc>
                <a:tc>
                  <a:txBody>
                    <a:bodyPr/>
                    <a:lstStyle/>
                    <a:p>
                      <a:r>
                        <a:rPr lang="en-IN" sz="1700">
                          <a:effectLst/>
                        </a:rPr>
                        <a:t>implements</a:t>
                      </a:r>
                    </a:p>
                  </a:txBody>
                  <a:tcPr marL="174054" marR="174054" marT="87027" marB="87027" anchor="ctr">
                    <a:lnL>
                      <a:noFill/>
                    </a:lnL>
                    <a:lnR>
                      <a:noFill/>
                    </a:lnR>
                    <a:lnT>
                      <a:noFill/>
                    </a:lnT>
                    <a:lnB>
                      <a:noFill/>
                    </a:lnB>
                  </a:tcPr>
                </a:tc>
                <a:tc>
                  <a:txBody>
                    <a:bodyPr/>
                    <a:lstStyle/>
                    <a:p>
                      <a:r>
                        <a:rPr lang="en-IN" sz="1700">
                          <a:effectLst/>
                        </a:rPr>
                        <a:t>import</a:t>
                      </a:r>
                    </a:p>
                  </a:txBody>
                  <a:tcPr marL="174054" marR="174054" marT="87027" marB="87027" anchor="ctr">
                    <a:lnL>
                      <a:noFill/>
                    </a:lnL>
                    <a:lnR>
                      <a:noFill/>
                    </a:lnR>
                    <a:lnT>
                      <a:noFill/>
                    </a:lnT>
                    <a:lnB>
                      <a:noFill/>
                    </a:lnB>
                  </a:tcPr>
                </a:tc>
                <a:extLst>
                  <a:ext uri="{0D108BD9-81ED-4DB2-BD59-A6C34878D82A}">
                    <a16:rowId xmlns:a16="http://schemas.microsoft.com/office/drawing/2014/main" val="824506716"/>
                  </a:ext>
                </a:extLst>
              </a:tr>
              <a:tr h="393269">
                <a:tc>
                  <a:txBody>
                    <a:bodyPr/>
                    <a:lstStyle/>
                    <a:p>
                      <a:r>
                        <a:rPr lang="en-IN" sz="1700">
                          <a:effectLst/>
                        </a:rPr>
                        <a:t>instanceof</a:t>
                      </a:r>
                    </a:p>
                  </a:txBody>
                  <a:tcPr marL="174054" marR="174054" marT="87027" marB="87027" anchor="ctr">
                    <a:lnL>
                      <a:noFill/>
                    </a:lnL>
                    <a:lnR>
                      <a:noFill/>
                    </a:lnR>
                    <a:lnT>
                      <a:noFill/>
                    </a:lnT>
                    <a:lnB>
                      <a:noFill/>
                    </a:lnB>
                  </a:tcPr>
                </a:tc>
                <a:tc>
                  <a:txBody>
                    <a:bodyPr/>
                    <a:lstStyle/>
                    <a:p>
                      <a:r>
                        <a:rPr lang="en-IN" sz="1700">
                          <a:effectLst/>
                        </a:rPr>
                        <a:t>int</a:t>
                      </a:r>
                    </a:p>
                  </a:txBody>
                  <a:tcPr marL="174054" marR="174054" marT="87027" marB="87027" anchor="ctr">
                    <a:lnL>
                      <a:noFill/>
                    </a:lnL>
                    <a:lnR>
                      <a:noFill/>
                    </a:lnR>
                    <a:lnT>
                      <a:noFill/>
                    </a:lnT>
                    <a:lnB>
                      <a:noFill/>
                    </a:lnB>
                  </a:tcPr>
                </a:tc>
                <a:tc>
                  <a:txBody>
                    <a:bodyPr/>
                    <a:lstStyle/>
                    <a:p>
                      <a:r>
                        <a:rPr lang="en-IN" sz="1700">
                          <a:effectLst/>
                        </a:rPr>
                        <a:t>interface</a:t>
                      </a:r>
                    </a:p>
                  </a:txBody>
                  <a:tcPr marL="174054" marR="174054" marT="87027" marB="87027" anchor="ctr">
                    <a:lnL>
                      <a:noFill/>
                    </a:lnL>
                    <a:lnR>
                      <a:noFill/>
                    </a:lnR>
                    <a:lnT>
                      <a:noFill/>
                    </a:lnT>
                    <a:lnB>
                      <a:noFill/>
                    </a:lnB>
                  </a:tcPr>
                </a:tc>
                <a:tc>
                  <a:txBody>
                    <a:bodyPr/>
                    <a:lstStyle/>
                    <a:p>
                      <a:r>
                        <a:rPr lang="en-IN" sz="1700">
                          <a:effectLst/>
                        </a:rPr>
                        <a:t>long</a:t>
                      </a:r>
                    </a:p>
                  </a:txBody>
                  <a:tcPr marL="174054" marR="174054" marT="87027" marB="87027" anchor="ctr">
                    <a:lnL>
                      <a:noFill/>
                    </a:lnL>
                    <a:lnR>
                      <a:noFill/>
                    </a:lnR>
                    <a:lnT>
                      <a:noFill/>
                    </a:lnT>
                    <a:lnB>
                      <a:noFill/>
                    </a:lnB>
                  </a:tcPr>
                </a:tc>
                <a:tc>
                  <a:txBody>
                    <a:bodyPr/>
                    <a:lstStyle/>
                    <a:p>
                      <a:r>
                        <a:rPr lang="en-IN" sz="1700">
                          <a:effectLst/>
                        </a:rPr>
                        <a:t>native</a:t>
                      </a:r>
                    </a:p>
                  </a:txBody>
                  <a:tcPr marL="174054" marR="174054" marT="87027" marB="87027" anchor="ctr">
                    <a:lnL>
                      <a:noFill/>
                    </a:lnL>
                    <a:lnR>
                      <a:noFill/>
                    </a:lnR>
                    <a:lnT>
                      <a:noFill/>
                    </a:lnT>
                    <a:lnB>
                      <a:noFill/>
                    </a:lnB>
                  </a:tcPr>
                </a:tc>
                <a:extLst>
                  <a:ext uri="{0D108BD9-81ED-4DB2-BD59-A6C34878D82A}">
                    <a16:rowId xmlns:a16="http://schemas.microsoft.com/office/drawing/2014/main" val="2606298920"/>
                  </a:ext>
                </a:extLst>
              </a:tr>
              <a:tr h="393269">
                <a:tc>
                  <a:txBody>
                    <a:bodyPr/>
                    <a:lstStyle/>
                    <a:p>
                      <a:r>
                        <a:rPr lang="en-IN" sz="1700">
                          <a:effectLst/>
                        </a:rPr>
                        <a:t>new</a:t>
                      </a:r>
                    </a:p>
                  </a:txBody>
                  <a:tcPr marL="174054" marR="174054" marT="87027" marB="87027" anchor="ctr">
                    <a:lnL>
                      <a:noFill/>
                    </a:lnL>
                    <a:lnR>
                      <a:noFill/>
                    </a:lnR>
                    <a:lnT>
                      <a:noFill/>
                    </a:lnT>
                    <a:lnB>
                      <a:noFill/>
                    </a:lnB>
                  </a:tcPr>
                </a:tc>
                <a:tc>
                  <a:txBody>
                    <a:bodyPr/>
                    <a:lstStyle/>
                    <a:p>
                      <a:r>
                        <a:rPr lang="en-IN" sz="1700">
                          <a:effectLst/>
                        </a:rPr>
                        <a:t>package</a:t>
                      </a:r>
                    </a:p>
                  </a:txBody>
                  <a:tcPr marL="174054" marR="174054" marT="87027" marB="87027" anchor="ctr">
                    <a:lnL>
                      <a:noFill/>
                    </a:lnL>
                    <a:lnR>
                      <a:noFill/>
                    </a:lnR>
                    <a:lnT>
                      <a:noFill/>
                    </a:lnT>
                    <a:lnB>
                      <a:noFill/>
                    </a:lnB>
                  </a:tcPr>
                </a:tc>
                <a:tc>
                  <a:txBody>
                    <a:bodyPr/>
                    <a:lstStyle/>
                    <a:p>
                      <a:r>
                        <a:rPr lang="en-IN" sz="1700">
                          <a:effectLst/>
                        </a:rPr>
                        <a:t>private</a:t>
                      </a:r>
                    </a:p>
                  </a:txBody>
                  <a:tcPr marL="174054" marR="174054" marT="87027" marB="87027" anchor="ctr">
                    <a:lnL>
                      <a:noFill/>
                    </a:lnL>
                    <a:lnR>
                      <a:noFill/>
                    </a:lnR>
                    <a:lnT>
                      <a:noFill/>
                    </a:lnT>
                    <a:lnB>
                      <a:noFill/>
                    </a:lnB>
                  </a:tcPr>
                </a:tc>
                <a:tc>
                  <a:txBody>
                    <a:bodyPr/>
                    <a:lstStyle/>
                    <a:p>
                      <a:r>
                        <a:rPr lang="en-IN" sz="1700">
                          <a:effectLst/>
                        </a:rPr>
                        <a:t>protected</a:t>
                      </a:r>
                    </a:p>
                  </a:txBody>
                  <a:tcPr marL="174054" marR="174054" marT="87027" marB="87027" anchor="ctr">
                    <a:lnL>
                      <a:noFill/>
                    </a:lnL>
                    <a:lnR>
                      <a:noFill/>
                    </a:lnR>
                    <a:lnT>
                      <a:noFill/>
                    </a:lnT>
                    <a:lnB>
                      <a:noFill/>
                    </a:lnB>
                  </a:tcPr>
                </a:tc>
                <a:tc>
                  <a:txBody>
                    <a:bodyPr/>
                    <a:lstStyle/>
                    <a:p>
                      <a:r>
                        <a:rPr lang="en-IN" sz="1700">
                          <a:effectLst/>
                        </a:rPr>
                        <a:t>public</a:t>
                      </a:r>
                    </a:p>
                  </a:txBody>
                  <a:tcPr marL="174054" marR="174054" marT="87027" marB="87027" anchor="ctr">
                    <a:lnL>
                      <a:noFill/>
                    </a:lnL>
                    <a:lnR>
                      <a:noFill/>
                    </a:lnR>
                    <a:lnT>
                      <a:noFill/>
                    </a:lnT>
                    <a:lnB>
                      <a:noFill/>
                    </a:lnB>
                  </a:tcPr>
                </a:tc>
                <a:extLst>
                  <a:ext uri="{0D108BD9-81ED-4DB2-BD59-A6C34878D82A}">
                    <a16:rowId xmlns:a16="http://schemas.microsoft.com/office/drawing/2014/main" val="2268931194"/>
                  </a:ext>
                </a:extLst>
              </a:tr>
              <a:tr h="393269">
                <a:tc>
                  <a:txBody>
                    <a:bodyPr/>
                    <a:lstStyle/>
                    <a:p>
                      <a:r>
                        <a:rPr lang="en-IN" sz="1700">
                          <a:effectLst/>
                        </a:rPr>
                        <a:t>return</a:t>
                      </a:r>
                    </a:p>
                  </a:txBody>
                  <a:tcPr marL="174054" marR="174054" marT="87027" marB="87027" anchor="ctr">
                    <a:lnL>
                      <a:noFill/>
                    </a:lnL>
                    <a:lnR>
                      <a:noFill/>
                    </a:lnR>
                    <a:lnT>
                      <a:noFill/>
                    </a:lnT>
                    <a:lnB>
                      <a:noFill/>
                    </a:lnB>
                  </a:tcPr>
                </a:tc>
                <a:tc>
                  <a:txBody>
                    <a:bodyPr/>
                    <a:lstStyle/>
                    <a:p>
                      <a:r>
                        <a:rPr lang="en-IN" sz="1700">
                          <a:effectLst/>
                        </a:rPr>
                        <a:t>short</a:t>
                      </a:r>
                    </a:p>
                  </a:txBody>
                  <a:tcPr marL="174054" marR="174054" marT="87027" marB="87027" anchor="ctr">
                    <a:lnL>
                      <a:noFill/>
                    </a:lnL>
                    <a:lnR>
                      <a:noFill/>
                    </a:lnR>
                    <a:lnT>
                      <a:noFill/>
                    </a:lnT>
                    <a:lnB>
                      <a:noFill/>
                    </a:lnB>
                  </a:tcPr>
                </a:tc>
                <a:tc>
                  <a:txBody>
                    <a:bodyPr/>
                    <a:lstStyle/>
                    <a:p>
                      <a:r>
                        <a:rPr lang="en-IN" sz="1700">
                          <a:effectLst/>
                        </a:rPr>
                        <a:t>static</a:t>
                      </a:r>
                    </a:p>
                  </a:txBody>
                  <a:tcPr marL="174054" marR="174054" marT="87027" marB="87027" anchor="ctr">
                    <a:lnL>
                      <a:noFill/>
                    </a:lnL>
                    <a:lnR>
                      <a:noFill/>
                    </a:lnR>
                    <a:lnT>
                      <a:noFill/>
                    </a:lnT>
                    <a:lnB>
                      <a:noFill/>
                    </a:lnB>
                  </a:tcPr>
                </a:tc>
                <a:tc>
                  <a:txBody>
                    <a:bodyPr/>
                    <a:lstStyle/>
                    <a:p>
                      <a:r>
                        <a:rPr lang="en-IN" sz="1700">
                          <a:effectLst/>
                        </a:rPr>
                        <a:t>strictfp</a:t>
                      </a:r>
                    </a:p>
                  </a:txBody>
                  <a:tcPr marL="174054" marR="174054" marT="87027" marB="87027" anchor="ctr">
                    <a:lnL>
                      <a:noFill/>
                    </a:lnL>
                    <a:lnR>
                      <a:noFill/>
                    </a:lnR>
                    <a:lnT>
                      <a:noFill/>
                    </a:lnT>
                    <a:lnB>
                      <a:noFill/>
                    </a:lnB>
                  </a:tcPr>
                </a:tc>
                <a:tc>
                  <a:txBody>
                    <a:bodyPr/>
                    <a:lstStyle/>
                    <a:p>
                      <a:r>
                        <a:rPr lang="en-IN" sz="1700">
                          <a:effectLst/>
                        </a:rPr>
                        <a:t>super</a:t>
                      </a:r>
                    </a:p>
                  </a:txBody>
                  <a:tcPr marL="174054" marR="174054" marT="87027" marB="87027" anchor="ctr">
                    <a:lnL>
                      <a:noFill/>
                    </a:lnL>
                    <a:lnR>
                      <a:noFill/>
                    </a:lnR>
                    <a:lnT>
                      <a:noFill/>
                    </a:lnT>
                    <a:lnB>
                      <a:noFill/>
                    </a:lnB>
                  </a:tcPr>
                </a:tc>
                <a:extLst>
                  <a:ext uri="{0D108BD9-81ED-4DB2-BD59-A6C34878D82A}">
                    <a16:rowId xmlns:a16="http://schemas.microsoft.com/office/drawing/2014/main" val="3213986102"/>
                  </a:ext>
                </a:extLst>
              </a:tr>
              <a:tr h="393269">
                <a:tc>
                  <a:txBody>
                    <a:bodyPr/>
                    <a:lstStyle/>
                    <a:p>
                      <a:r>
                        <a:rPr lang="en-IN" sz="1700">
                          <a:effectLst/>
                        </a:rPr>
                        <a:t>switch</a:t>
                      </a:r>
                    </a:p>
                  </a:txBody>
                  <a:tcPr marL="174054" marR="174054" marT="87027" marB="87027" anchor="ctr">
                    <a:lnL>
                      <a:noFill/>
                    </a:lnL>
                    <a:lnR>
                      <a:noFill/>
                    </a:lnR>
                    <a:lnT>
                      <a:noFill/>
                    </a:lnT>
                    <a:lnB>
                      <a:noFill/>
                    </a:lnB>
                  </a:tcPr>
                </a:tc>
                <a:tc>
                  <a:txBody>
                    <a:bodyPr/>
                    <a:lstStyle/>
                    <a:p>
                      <a:r>
                        <a:rPr lang="en-IN" sz="1700">
                          <a:effectLst/>
                        </a:rPr>
                        <a:t>synchronized</a:t>
                      </a:r>
                    </a:p>
                  </a:txBody>
                  <a:tcPr marL="174054" marR="174054" marT="87027" marB="87027" anchor="ctr">
                    <a:lnL>
                      <a:noFill/>
                    </a:lnL>
                    <a:lnR>
                      <a:noFill/>
                    </a:lnR>
                    <a:lnT>
                      <a:noFill/>
                    </a:lnT>
                    <a:lnB>
                      <a:noFill/>
                    </a:lnB>
                  </a:tcPr>
                </a:tc>
                <a:tc>
                  <a:txBody>
                    <a:bodyPr/>
                    <a:lstStyle/>
                    <a:p>
                      <a:r>
                        <a:rPr lang="en-IN" sz="1700">
                          <a:effectLst/>
                        </a:rPr>
                        <a:t>this</a:t>
                      </a:r>
                    </a:p>
                  </a:txBody>
                  <a:tcPr marL="174054" marR="174054" marT="87027" marB="87027" anchor="ctr">
                    <a:lnL>
                      <a:noFill/>
                    </a:lnL>
                    <a:lnR>
                      <a:noFill/>
                    </a:lnR>
                    <a:lnT>
                      <a:noFill/>
                    </a:lnT>
                    <a:lnB>
                      <a:noFill/>
                    </a:lnB>
                  </a:tcPr>
                </a:tc>
                <a:tc>
                  <a:txBody>
                    <a:bodyPr/>
                    <a:lstStyle/>
                    <a:p>
                      <a:r>
                        <a:rPr lang="en-IN" sz="1700">
                          <a:effectLst/>
                        </a:rPr>
                        <a:t>throw</a:t>
                      </a:r>
                    </a:p>
                  </a:txBody>
                  <a:tcPr marL="174054" marR="174054" marT="87027" marB="87027" anchor="ctr">
                    <a:lnL>
                      <a:noFill/>
                    </a:lnL>
                    <a:lnR>
                      <a:noFill/>
                    </a:lnR>
                    <a:lnT>
                      <a:noFill/>
                    </a:lnT>
                    <a:lnB>
                      <a:noFill/>
                    </a:lnB>
                  </a:tcPr>
                </a:tc>
                <a:tc>
                  <a:txBody>
                    <a:bodyPr/>
                    <a:lstStyle/>
                    <a:p>
                      <a:r>
                        <a:rPr lang="en-IN" sz="1700">
                          <a:effectLst/>
                        </a:rPr>
                        <a:t>throws</a:t>
                      </a:r>
                    </a:p>
                  </a:txBody>
                  <a:tcPr marL="174054" marR="174054" marT="87027" marB="87027" anchor="ctr">
                    <a:lnL>
                      <a:noFill/>
                    </a:lnL>
                    <a:lnR>
                      <a:noFill/>
                    </a:lnR>
                    <a:lnT>
                      <a:noFill/>
                    </a:lnT>
                    <a:lnB>
                      <a:noFill/>
                    </a:lnB>
                  </a:tcPr>
                </a:tc>
                <a:extLst>
                  <a:ext uri="{0D108BD9-81ED-4DB2-BD59-A6C34878D82A}">
                    <a16:rowId xmlns:a16="http://schemas.microsoft.com/office/drawing/2014/main" val="1167292496"/>
                  </a:ext>
                </a:extLst>
              </a:tr>
              <a:tr h="393269">
                <a:tc>
                  <a:txBody>
                    <a:bodyPr/>
                    <a:lstStyle/>
                    <a:p>
                      <a:r>
                        <a:rPr lang="en-IN" sz="1700">
                          <a:effectLst/>
                        </a:rPr>
                        <a:t>transient</a:t>
                      </a:r>
                    </a:p>
                  </a:txBody>
                  <a:tcPr marL="174054" marR="174054" marT="87027" marB="87027" anchor="ctr">
                    <a:lnL>
                      <a:noFill/>
                    </a:lnL>
                    <a:lnR>
                      <a:noFill/>
                    </a:lnR>
                    <a:lnT>
                      <a:noFill/>
                    </a:lnT>
                    <a:lnB>
                      <a:noFill/>
                    </a:lnB>
                  </a:tcPr>
                </a:tc>
                <a:tc>
                  <a:txBody>
                    <a:bodyPr/>
                    <a:lstStyle/>
                    <a:p>
                      <a:r>
                        <a:rPr lang="en-IN" sz="1700" dirty="0">
                          <a:effectLst/>
                        </a:rPr>
                        <a:t>try</a:t>
                      </a:r>
                    </a:p>
                  </a:txBody>
                  <a:tcPr marL="174054" marR="174054" marT="87027" marB="87027" anchor="ctr">
                    <a:lnL>
                      <a:noFill/>
                    </a:lnL>
                    <a:lnR>
                      <a:noFill/>
                    </a:lnR>
                    <a:lnT>
                      <a:noFill/>
                    </a:lnT>
                    <a:lnB>
                      <a:noFill/>
                    </a:lnB>
                  </a:tcPr>
                </a:tc>
                <a:tc>
                  <a:txBody>
                    <a:bodyPr/>
                    <a:lstStyle/>
                    <a:p>
                      <a:r>
                        <a:rPr lang="en-IN" sz="1700">
                          <a:effectLst/>
                        </a:rPr>
                        <a:t>void</a:t>
                      </a:r>
                    </a:p>
                  </a:txBody>
                  <a:tcPr marL="174054" marR="174054" marT="87027" marB="87027" anchor="ctr">
                    <a:lnL>
                      <a:noFill/>
                    </a:lnL>
                    <a:lnR>
                      <a:noFill/>
                    </a:lnR>
                    <a:lnT>
                      <a:noFill/>
                    </a:lnT>
                    <a:lnB>
                      <a:noFill/>
                    </a:lnB>
                  </a:tcPr>
                </a:tc>
                <a:tc>
                  <a:txBody>
                    <a:bodyPr/>
                    <a:lstStyle/>
                    <a:p>
                      <a:r>
                        <a:rPr lang="en-IN" sz="1700">
                          <a:effectLst/>
                        </a:rPr>
                        <a:t>volatile</a:t>
                      </a:r>
                    </a:p>
                  </a:txBody>
                  <a:tcPr marL="174054" marR="174054" marT="87027" marB="87027" anchor="ctr">
                    <a:lnL>
                      <a:noFill/>
                    </a:lnL>
                    <a:lnR>
                      <a:noFill/>
                    </a:lnR>
                    <a:lnT>
                      <a:noFill/>
                    </a:lnT>
                    <a:lnB>
                      <a:noFill/>
                    </a:lnB>
                  </a:tcPr>
                </a:tc>
                <a:tc>
                  <a:txBody>
                    <a:bodyPr/>
                    <a:lstStyle/>
                    <a:p>
                      <a:r>
                        <a:rPr lang="en-IN" sz="1700" dirty="0">
                          <a:effectLst/>
                        </a:rPr>
                        <a:t>while</a:t>
                      </a:r>
                    </a:p>
                  </a:txBody>
                  <a:tcPr marL="174054" marR="174054" marT="87027" marB="87027" anchor="ctr">
                    <a:lnL>
                      <a:noFill/>
                    </a:lnL>
                    <a:lnR>
                      <a:noFill/>
                    </a:lnR>
                    <a:lnT>
                      <a:noFill/>
                    </a:lnT>
                    <a:lnB>
                      <a:noFill/>
                    </a:lnB>
                  </a:tcPr>
                </a:tc>
                <a:extLst>
                  <a:ext uri="{0D108BD9-81ED-4DB2-BD59-A6C34878D82A}">
                    <a16:rowId xmlns:a16="http://schemas.microsoft.com/office/drawing/2014/main" val="3884651410"/>
                  </a:ext>
                </a:extLst>
              </a:tr>
            </a:tbl>
          </a:graphicData>
        </a:graphic>
      </p:graphicFrame>
      <p:sp>
        <p:nvSpPr>
          <p:cNvPr id="5" name="Rectangle 1">
            <a:extLst>
              <a:ext uri="{FF2B5EF4-FFF2-40B4-BE49-F238E27FC236}">
                <a16:creationId xmlns:a16="http://schemas.microsoft.com/office/drawing/2014/main" id="{F053EB1F-CDFB-0C01-BC9E-C0686B45C46C}"/>
              </a:ext>
            </a:extLst>
          </p:cNvPr>
          <p:cNvSpPr>
            <a:spLocks noChangeArrowheads="1"/>
          </p:cNvSpPr>
          <p:nvPr/>
        </p:nvSpPr>
        <p:spPr bwMode="auto">
          <a:xfrm>
            <a:off x="1092200" y="214153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Java Keywords List</a:t>
            </a:r>
          </a:p>
        </p:txBody>
      </p:sp>
    </p:spTree>
    <p:extLst>
      <p:ext uri="{BB962C8B-B14F-4D97-AF65-F5344CB8AC3E}">
        <p14:creationId xmlns:p14="http://schemas.microsoft.com/office/powerpoint/2010/main" val="4208963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42205-032E-B657-6824-D92E625EDBE5}"/>
              </a:ext>
            </a:extLst>
          </p:cNvPr>
          <p:cNvSpPr>
            <a:spLocks noGrp="1"/>
          </p:cNvSpPr>
          <p:nvPr>
            <p:ph type="title"/>
          </p:nvPr>
        </p:nvSpPr>
        <p:spPr>
          <a:xfrm>
            <a:off x="838200" y="365126"/>
            <a:ext cx="10515600" cy="446638"/>
          </a:xfrm>
        </p:spPr>
        <p:txBody>
          <a:bodyPr>
            <a:normAutofit fontScale="90000"/>
          </a:bodyPr>
          <a:lstStyle/>
          <a:p>
            <a:r>
              <a:rPr lang="en-IN" dirty="0"/>
              <a:t>Operators</a:t>
            </a:r>
          </a:p>
        </p:txBody>
      </p:sp>
      <p:sp>
        <p:nvSpPr>
          <p:cNvPr id="3" name="Content Placeholder 2">
            <a:extLst>
              <a:ext uri="{FF2B5EF4-FFF2-40B4-BE49-F238E27FC236}">
                <a16:creationId xmlns:a16="http://schemas.microsoft.com/office/drawing/2014/main" id="{D899EB34-36A6-F9A2-14C8-06827F9982E1}"/>
              </a:ext>
            </a:extLst>
          </p:cNvPr>
          <p:cNvSpPr>
            <a:spLocks noGrp="1"/>
          </p:cNvSpPr>
          <p:nvPr>
            <p:ph idx="1"/>
          </p:nvPr>
        </p:nvSpPr>
        <p:spPr>
          <a:xfrm>
            <a:off x="838200" y="811764"/>
            <a:ext cx="10515600" cy="6046236"/>
          </a:xfrm>
        </p:spPr>
        <p:txBody>
          <a:bodyPr>
            <a:normAutofit fontScale="70000" lnSpcReduction="20000"/>
          </a:bodyPr>
          <a:lstStyle/>
          <a:p>
            <a:pPr marL="0" indent="0">
              <a:buNone/>
            </a:pPr>
            <a:r>
              <a:rPr lang="en-US" sz="2000" dirty="0"/>
              <a:t>OPERATORS AND OPERANDS COMBINED TO FORM EXPRESSIONS OPERANDS</a:t>
            </a:r>
            <a:r>
              <a:rPr lang="en-US" dirty="0"/>
              <a:t>:</a:t>
            </a:r>
          </a:p>
          <a:p>
            <a:r>
              <a:rPr lang="en-US" sz="2000" dirty="0"/>
              <a:t>1.unary-acts on one operand</a:t>
            </a:r>
          </a:p>
          <a:p>
            <a:r>
              <a:rPr lang="en-US" sz="2000" dirty="0"/>
              <a:t>2.binary-acts on two operands</a:t>
            </a:r>
          </a:p>
          <a:p>
            <a:r>
              <a:rPr lang="en-US" sz="2000" dirty="0"/>
              <a:t>3ternary-acts on three operands</a:t>
            </a:r>
          </a:p>
          <a:p>
            <a:endParaRPr lang="en-US" sz="2000" dirty="0"/>
          </a:p>
          <a:p>
            <a:pPr marL="0" indent="0">
              <a:buNone/>
            </a:pPr>
            <a:r>
              <a:rPr lang="en-US" sz="2000" dirty="0"/>
              <a:t>ARITHEMATIC OPERATIONS:</a:t>
            </a:r>
          </a:p>
          <a:p>
            <a:r>
              <a:rPr lang="en-US" sz="2000" dirty="0"/>
              <a:t>+  -&gt;unary plus (binary addition)</a:t>
            </a:r>
          </a:p>
          <a:p>
            <a:r>
              <a:rPr lang="en-US" sz="2000" dirty="0"/>
              <a:t>-  -&gt;unary minus(binary </a:t>
            </a:r>
            <a:r>
              <a:rPr lang="en-US" sz="2000" dirty="0" err="1"/>
              <a:t>substraction</a:t>
            </a:r>
            <a:r>
              <a:rPr lang="en-US" sz="2000" dirty="0"/>
              <a:t>)</a:t>
            </a:r>
          </a:p>
          <a:p>
            <a:r>
              <a:rPr lang="en-US" sz="2000" dirty="0"/>
              <a:t>*  -&gt;multiplication</a:t>
            </a:r>
          </a:p>
          <a:p>
            <a:r>
              <a:rPr lang="en-US" sz="2000" dirty="0"/>
              <a:t>/  -&gt;</a:t>
            </a:r>
            <a:r>
              <a:rPr lang="en-US" sz="2000" dirty="0" err="1"/>
              <a:t>divison</a:t>
            </a:r>
            <a:endParaRPr lang="en-US" sz="2000" dirty="0"/>
          </a:p>
          <a:p>
            <a:r>
              <a:rPr lang="en-US" sz="2000" dirty="0"/>
              <a:t>%  -&gt;modulus</a:t>
            </a:r>
          </a:p>
          <a:p>
            <a:pPr marL="0" indent="0">
              <a:buNone/>
            </a:pPr>
            <a:endParaRPr lang="en-US" sz="2000" dirty="0"/>
          </a:p>
          <a:p>
            <a:pPr marL="0" indent="0">
              <a:buNone/>
            </a:pPr>
            <a:r>
              <a:rPr lang="en-US" sz="2000" dirty="0"/>
              <a:t>2.COMPARISION OR RELATIONAL:</a:t>
            </a:r>
          </a:p>
          <a:p>
            <a:r>
              <a:rPr lang="en-US" sz="2000" dirty="0"/>
              <a:t> &gt; -  checks whether greater than or not</a:t>
            </a:r>
          </a:p>
          <a:p>
            <a:r>
              <a:rPr lang="en-US" sz="2000" dirty="0"/>
              <a:t> &lt; = - checks whether lesser than or not</a:t>
            </a:r>
          </a:p>
          <a:p>
            <a:r>
              <a:rPr lang="en-US" sz="2000" dirty="0"/>
              <a:t> &gt;= - checks whether greater than or equal to </a:t>
            </a:r>
          </a:p>
          <a:p>
            <a:r>
              <a:rPr lang="en-US" sz="2000" dirty="0"/>
              <a:t> &lt;= - checks whether less than  or equal to </a:t>
            </a:r>
          </a:p>
          <a:p>
            <a:r>
              <a:rPr lang="en-US" sz="2000" dirty="0"/>
              <a:t>  ==  - checks whether equal or not</a:t>
            </a:r>
          </a:p>
          <a:p>
            <a:r>
              <a:rPr lang="en-US" sz="2000" dirty="0"/>
              <a:t>  != -  not equal to</a:t>
            </a:r>
          </a:p>
          <a:p>
            <a:endParaRPr lang="en-US" sz="2000" dirty="0"/>
          </a:p>
        </p:txBody>
      </p:sp>
    </p:spTree>
    <p:extLst>
      <p:ext uri="{BB962C8B-B14F-4D97-AF65-F5344CB8AC3E}">
        <p14:creationId xmlns:p14="http://schemas.microsoft.com/office/powerpoint/2010/main" val="3323299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AEFF5-FABF-11D2-B53C-49D5D484CA62}"/>
              </a:ext>
            </a:extLst>
          </p:cNvPr>
          <p:cNvSpPr>
            <a:spLocks noGrp="1"/>
          </p:cNvSpPr>
          <p:nvPr>
            <p:ph type="title"/>
          </p:nvPr>
        </p:nvSpPr>
        <p:spPr>
          <a:xfrm>
            <a:off x="838200" y="327804"/>
            <a:ext cx="10515600" cy="538972"/>
          </a:xfrm>
        </p:spPr>
        <p:txBody>
          <a:bodyPr>
            <a:normAutofit fontScale="90000"/>
          </a:bodyPr>
          <a:lstStyle/>
          <a:p>
            <a:r>
              <a:rPr lang="en-IN" dirty="0"/>
              <a:t>Operators</a:t>
            </a:r>
          </a:p>
        </p:txBody>
      </p:sp>
      <p:sp>
        <p:nvSpPr>
          <p:cNvPr id="3" name="Content Placeholder 2">
            <a:extLst>
              <a:ext uri="{FF2B5EF4-FFF2-40B4-BE49-F238E27FC236}">
                <a16:creationId xmlns:a16="http://schemas.microsoft.com/office/drawing/2014/main" id="{4590B055-5D5D-5C94-504F-89835B1DB53B}"/>
              </a:ext>
            </a:extLst>
          </p:cNvPr>
          <p:cNvSpPr>
            <a:spLocks noGrp="1"/>
          </p:cNvSpPr>
          <p:nvPr>
            <p:ph idx="1"/>
          </p:nvPr>
        </p:nvSpPr>
        <p:spPr>
          <a:xfrm>
            <a:off x="838200" y="1000125"/>
            <a:ext cx="10515600" cy="5791199"/>
          </a:xfrm>
        </p:spPr>
        <p:txBody>
          <a:bodyPr>
            <a:noAutofit/>
          </a:bodyPr>
          <a:lstStyle/>
          <a:p>
            <a:pPr marL="0" indent="0">
              <a:buNone/>
            </a:pPr>
            <a:r>
              <a:rPr lang="fr-FR" sz="2000" dirty="0"/>
              <a:t>3.LOGICAL OPERATORS </a:t>
            </a:r>
          </a:p>
          <a:p>
            <a:r>
              <a:rPr lang="fr-FR" sz="2000" dirty="0"/>
              <a:t> </a:t>
            </a:r>
            <a:r>
              <a:rPr lang="fr-FR" sz="2000" dirty="0" err="1"/>
              <a:t>logical</a:t>
            </a:r>
            <a:r>
              <a:rPr lang="fr-FR" sz="2000" dirty="0"/>
              <a:t> and-&amp;&amp;</a:t>
            </a:r>
          </a:p>
          <a:p>
            <a:r>
              <a:rPr lang="fr-FR" sz="2000" dirty="0"/>
              <a:t> </a:t>
            </a:r>
            <a:r>
              <a:rPr lang="fr-FR" sz="2000" dirty="0" err="1"/>
              <a:t>logical</a:t>
            </a:r>
            <a:r>
              <a:rPr lang="fr-FR" sz="2000" dirty="0"/>
              <a:t> or-||</a:t>
            </a:r>
          </a:p>
          <a:p>
            <a:r>
              <a:rPr lang="fr-FR" sz="2000" dirty="0"/>
              <a:t> </a:t>
            </a:r>
            <a:r>
              <a:rPr lang="fr-FR" sz="2000" dirty="0" err="1"/>
              <a:t>logical</a:t>
            </a:r>
            <a:r>
              <a:rPr lang="fr-FR" sz="2000" dirty="0"/>
              <a:t> not-!</a:t>
            </a:r>
          </a:p>
          <a:p>
            <a:pPr marL="0" indent="0">
              <a:buNone/>
            </a:pPr>
            <a:r>
              <a:rPr lang="fr-FR" sz="2000" dirty="0"/>
              <a:t>1.logical AND (&amp;&amp;):-condition1      condition2      condition1&amp;&amp;condition2</a:t>
            </a:r>
          </a:p>
          <a:p>
            <a:pPr marL="0" indent="0">
              <a:buNone/>
            </a:pPr>
            <a:r>
              <a:rPr lang="fr-FR" sz="2000" dirty="0"/>
              <a:t>  T                            </a:t>
            </a:r>
            <a:r>
              <a:rPr lang="fr-FR" sz="2000" dirty="0" err="1"/>
              <a:t>T</a:t>
            </a:r>
            <a:r>
              <a:rPr lang="fr-FR" sz="2000" dirty="0"/>
              <a:t>                                        </a:t>
            </a:r>
            <a:r>
              <a:rPr lang="fr-FR" sz="2000" dirty="0" err="1"/>
              <a:t>T</a:t>
            </a:r>
            <a:endParaRPr lang="fr-FR" sz="2000" dirty="0"/>
          </a:p>
          <a:p>
            <a:pPr marL="0" indent="0">
              <a:buNone/>
            </a:pPr>
            <a:r>
              <a:rPr lang="fr-FR" sz="2000" dirty="0"/>
              <a:t>  F                             T                                        F</a:t>
            </a:r>
          </a:p>
          <a:p>
            <a:pPr marL="0" indent="0">
              <a:buNone/>
            </a:pPr>
            <a:r>
              <a:rPr lang="fr-FR" sz="2000" dirty="0"/>
              <a:t>  T                             F                                        </a:t>
            </a:r>
            <a:r>
              <a:rPr lang="fr-FR" sz="2000" dirty="0" err="1"/>
              <a:t>F</a:t>
            </a:r>
            <a:endParaRPr lang="fr-FR" sz="2000" dirty="0"/>
          </a:p>
          <a:p>
            <a:pPr marL="0" indent="0">
              <a:buNone/>
            </a:pPr>
            <a:r>
              <a:rPr lang="fr-FR" sz="2000" dirty="0"/>
              <a:t>  F                             </a:t>
            </a:r>
            <a:r>
              <a:rPr lang="fr-FR" sz="2000" dirty="0" err="1"/>
              <a:t>F</a:t>
            </a:r>
            <a:r>
              <a:rPr lang="fr-FR" sz="2000" dirty="0"/>
              <a:t>                                        </a:t>
            </a:r>
            <a:r>
              <a:rPr lang="fr-FR" sz="2000" dirty="0" err="1"/>
              <a:t>F</a:t>
            </a:r>
            <a:endParaRPr lang="fr-FR" sz="2000" dirty="0"/>
          </a:p>
          <a:p>
            <a:endParaRPr lang="fr-FR" sz="2000" dirty="0"/>
          </a:p>
          <a:p>
            <a:r>
              <a:rPr lang="fr-FR" sz="2000" dirty="0"/>
              <a:t> </a:t>
            </a:r>
          </a:p>
          <a:p>
            <a:endParaRPr lang="fr-FR" sz="2000" dirty="0"/>
          </a:p>
          <a:p>
            <a:endParaRPr lang="en-IN" sz="2000" dirty="0"/>
          </a:p>
        </p:txBody>
      </p:sp>
    </p:spTree>
    <p:extLst>
      <p:ext uri="{BB962C8B-B14F-4D97-AF65-F5344CB8AC3E}">
        <p14:creationId xmlns:p14="http://schemas.microsoft.com/office/powerpoint/2010/main" val="4256033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611D0-184C-9B95-2FF1-8A477E53D045}"/>
              </a:ext>
            </a:extLst>
          </p:cNvPr>
          <p:cNvSpPr>
            <a:spLocks noGrp="1"/>
          </p:cNvSpPr>
          <p:nvPr>
            <p:ph type="title"/>
          </p:nvPr>
        </p:nvSpPr>
        <p:spPr/>
        <p:txBody>
          <a:bodyPr/>
          <a:lstStyle/>
          <a:p>
            <a:r>
              <a:rPr lang="en-IN" dirty="0"/>
              <a:t>Logical Operators</a:t>
            </a:r>
          </a:p>
        </p:txBody>
      </p:sp>
      <p:sp>
        <p:nvSpPr>
          <p:cNvPr id="3" name="Content Placeholder 2">
            <a:extLst>
              <a:ext uri="{FF2B5EF4-FFF2-40B4-BE49-F238E27FC236}">
                <a16:creationId xmlns:a16="http://schemas.microsoft.com/office/drawing/2014/main" id="{553A7F2D-2D14-1710-2BFF-510FB8ABA28C}"/>
              </a:ext>
            </a:extLst>
          </p:cNvPr>
          <p:cNvSpPr>
            <a:spLocks noGrp="1"/>
          </p:cNvSpPr>
          <p:nvPr>
            <p:ph idx="1"/>
          </p:nvPr>
        </p:nvSpPr>
        <p:spPr/>
        <p:txBody>
          <a:bodyPr>
            <a:normAutofit fontScale="92500" lnSpcReduction="10000"/>
          </a:bodyPr>
          <a:lstStyle/>
          <a:p>
            <a:pPr marL="0" indent="0">
              <a:buNone/>
            </a:pPr>
            <a:r>
              <a:rPr lang="fr-FR" sz="2000" dirty="0"/>
              <a:t>4.logical OR(||)</a:t>
            </a:r>
          </a:p>
          <a:p>
            <a:r>
              <a:rPr lang="fr-FR" sz="2000" dirty="0"/>
              <a:t>condition1      condition2      condition1||condition2</a:t>
            </a:r>
          </a:p>
          <a:p>
            <a:r>
              <a:rPr lang="fr-FR" sz="2000" dirty="0"/>
              <a:t>  T                               </a:t>
            </a:r>
            <a:r>
              <a:rPr lang="fr-FR" sz="2000" dirty="0" err="1"/>
              <a:t>T</a:t>
            </a:r>
            <a:r>
              <a:rPr lang="fr-FR" sz="2000" dirty="0"/>
              <a:t>                       </a:t>
            </a:r>
            <a:r>
              <a:rPr lang="fr-FR" sz="2000" dirty="0" err="1"/>
              <a:t>T</a:t>
            </a:r>
            <a:endParaRPr lang="fr-FR" sz="2000" dirty="0"/>
          </a:p>
          <a:p>
            <a:r>
              <a:rPr lang="fr-FR" sz="2000" dirty="0"/>
              <a:t>  F                               T                       </a:t>
            </a:r>
            <a:r>
              <a:rPr lang="fr-FR" sz="2000" dirty="0" err="1"/>
              <a:t>T</a:t>
            </a:r>
            <a:endParaRPr lang="fr-FR" sz="2000" dirty="0"/>
          </a:p>
          <a:p>
            <a:r>
              <a:rPr lang="fr-FR" sz="2000" dirty="0"/>
              <a:t>  T                               F                       T</a:t>
            </a:r>
          </a:p>
          <a:p>
            <a:r>
              <a:rPr lang="fr-FR" sz="2000" dirty="0"/>
              <a:t>  F                                </a:t>
            </a:r>
            <a:r>
              <a:rPr lang="fr-FR" sz="2000" dirty="0" err="1"/>
              <a:t>F</a:t>
            </a:r>
            <a:r>
              <a:rPr lang="fr-FR" sz="2000" dirty="0"/>
              <a:t>                       </a:t>
            </a:r>
            <a:r>
              <a:rPr lang="fr-FR" sz="2000" dirty="0" err="1"/>
              <a:t>F</a:t>
            </a:r>
            <a:endParaRPr lang="fr-FR" sz="2000" dirty="0"/>
          </a:p>
          <a:p>
            <a:r>
              <a:rPr lang="fr-FR" sz="2000" dirty="0" err="1"/>
              <a:t>logical</a:t>
            </a:r>
            <a:r>
              <a:rPr lang="fr-FR" sz="2000" dirty="0"/>
              <a:t> NOT(!)</a:t>
            </a:r>
          </a:p>
          <a:p>
            <a:r>
              <a:rPr lang="fr-FR" sz="2000" dirty="0"/>
              <a:t>condition1      !condition1     </a:t>
            </a:r>
          </a:p>
          <a:p>
            <a:r>
              <a:rPr lang="fr-FR" sz="2000" dirty="0"/>
              <a:t>   T                          F</a:t>
            </a:r>
          </a:p>
          <a:p>
            <a:r>
              <a:rPr lang="fr-FR" sz="2000" dirty="0"/>
              <a:t>   F                           T</a:t>
            </a:r>
            <a:endParaRPr lang="en-IN" sz="2000" dirty="0"/>
          </a:p>
        </p:txBody>
      </p:sp>
    </p:spTree>
    <p:extLst>
      <p:ext uri="{BB962C8B-B14F-4D97-AF65-F5344CB8AC3E}">
        <p14:creationId xmlns:p14="http://schemas.microsoft.com/office/powerpoint/2010/main" val="3016923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9A476-E7D3-5B3B-D35C-98048EEF3013}"/>
              </a:ext>
            </a:extLst>
          </p:cNvPr>
          <p:cNvSpPr>
            <a:spLocks noGrp="1"/>
          </p:cNvSpPr>
          <p:nvPr>
            <p:ph type="title"/>
          </p:nvPr>
        </p:nvSpPr>
        <p:spPr>
          <a:xfrm>
            <a:off x="279918" y="93307"/>
            <a:ext cx="11073882" cy="447869"/>
          </a:xfrm>
        </p:spPr>
        <p:txBody>
          <a:bodyPr>
            <a:normAutofit fontScale="90000"/>
          </a:bodyPr>
          <a:lstStyle/>
          <a:p>
            <a:r>
              <a:rPr lang="en-US" dirty="0"/>
              <a:t>What is java</a:t>
            </a:r>
            <a:endParaRPr lang="en-IN" dirty="0"/>
          </a:p>
        </p:txBody>
      </p:sp>
      <p:sp>
        <p:nvSpPr>
          <p:cNvPr id="3" name="Content Placeholder 2">
            <a:extLst>
              <a:ext uri="{FF2B5EF4-FFF2-40B4-BE49-F238E27FC236}">
                <a16:creationId xmlns:a16="http://schemas.microsoft.com/office/drawing/2014/main" id="{2CD09395-3B63-7445-7645-61D5BCA67D4B}"/>
              </a:ext>
            </a:extLst>
          </p:cNvPr>
          <p:cNvSpPr>
            <a:spLocks noGrp="1"/>
          </p:cNvSpPr>
          <p:nvPr>
            <p:ph idx="1"/>
          </p:nvPr>
        </p:nvSpPr>
        <p:spPr>
          <a:xfrm>
            <a:off x="139959" y="783770"/>
            <a:ext cx="11213841" cy="6074230"/>
          </a:xfrm>
        </p:spPr>
        <p:txBody>
          <a:bodyPr>
            <a:normAutofit fontScale="47500" lnSpcReduction="20000"/>
          </a:bodyPr>
          <a:lstStyle/>
          <a:p>
            <a:pPr marL="0" indent="0" algn="l">
              <a:buNone/>
            </a:pPr>
            <a:r>
              <a:rPr lang="en-US" dirty="0">
                <a:solidFill>
                  <a:srgbClr val="000000"/>
                </a:solidFill>
                <a:latin typeface="Segoe UI" panose="020B0502040204020203" pitchFamily="34" charset="0"/>
              </a:rPr>
              <a:t>   </a:t>
            </a:r>
            <a:r>
              <a:rPr lang="en-US" sz="2900" b="0" i="0" dirty="0">
                <a:solidFill>
                  <a:srgbClr val="000000"/>
                </a:solidFill>
                <a:effectLst/>
                <a:latin typeface="Verdana" panose="020B0604030504040204" pitchFamily="34" charset="0"/>
              </a:rPr>
              <a:t>Java is a  </a:t>
            </a:r>
            <a:r>
              <a:rPr lang="en-US" sz="2900" dirty="0">
                <a:solidFill>
                  <a:srgbClr val="000000"/>
                </a:solidFill>
                <a:latin typeface="Verdana" panose="020B0604030504040204" pitchFamily="34" charset="0"/>
              </a:rPr>
              <a:t>High </a:t>
            </a:r>
            <a:r>
              <a:rPr lang="en-US" sz="2900" dirty="0" err="1">
                <a:solidFill>
                  <a:srgbClr val="000000"/>
                </a:solidFill>
                <a:latin typeface="Verdana" panose="020B0604030504040204" pitchFamily="34" charset="0"/>
              </a:rPr>
              <a:t>Level,general</a:t>
            </a:r>
            <a:r>
              <a:rPr lang="en-US" sz="2900" dirty="0">
                <a:solidFill>
                  <a:srgbClr val="000000"/>
                </a:solidFill>
                <a:latin typeface="Verdana" panose="020B0604030504040204" pitchFamily="34" charset="0"/>
              </a:rPr>
              <a:t> </a:t>
            </a:r>
            <a:r>
              <a:rPr lang="en-US" sz="2900" dirty="0" err="1">
                <a:solidFill>
                  <a:srgbClr val="000000"/>
                </a:solidFill>
                <a:latin typeface="Verdana" panose="020B0604030504040204" pitchFamily="34" charset="0"/>
              </a:rPr>
              <a:t>purpose,objected</a:t>
            </a:r>
            <a:r>
              <a:rPr lang="en-US" sz="2900" dirty="0">
                <a:solidFill>
                  <a:srgbClr val="000000"/>
                </a:solidFill>
                <a:latin typeface="Verdana" panose="020B0604030504040204" pitchFamily="34" charset="0"/>
              </a:rPr>
              <a:t> oriented and popular </a:t>
            </a:r>
            <a:r>
              <a:rPr lang="en-US" sz="2900" b="0" i="0" dirty="0" err="1">
                <a:solidFill>
                  <a:srgbClr val="000000"/>
                </a:solidFill>
                <a:effectLst/>
                <a:latin typeface="Verdana" panose="020B0604030504040204" pitchFamily="34" charset="0"/>
              </a:rPr>
              <a:t>popular</a:t>
            </a:r>
            <a:r>
              <a:rPr lang="en-US" sz="2900" b="0" i="0" dirty="0">
                <a:solidFill>
                  <a:srgbClr val="000000"/>
                </a:solidFill>
                <a:effectLst/>
                <a:latin typeface="Verdana" panose="020B0604030504040204" pitchFamily="34" charset="0"/>
              </a:rPr>
              <a:t> programming language.</a:t>
            </a:r>
          </a:p>
          <a:p>
            <a:pPr algn="l"/>
            <a:r>
              <a:rPr lang="en-US" sz="2900" b="0" i="0" dirty="0">
                <a:solidFill>
                  <a:srgbClr val="000000"/>
                </a:solidFill>
                <a:effectLst/>
                <a:latin typeface="Verdana" panose="020B0604030504040204" pitchFamily="34" charset="0"/>
              </a:rPr>
              <a:t>Java was developed by </a:t>
            </a:r>
            <a:r>
              <a:rPr lang="en-US" sz="2900" b="0" i="0" dirty="0" err="1">
                <a:solidFill>
                  <a:srgbClr val="000000"/>
                </a:solidFill>
                <a:effectLst/>
                <a:latin typeface="Verdana" panose="020B0604030504040204" pitchFamily="34" charset="0"/>
              </a:rPr>
              <a:t>james</a:t>
            </a:r>
            <a:r>
              <a:rPr lang="en-US" sz="2900" b="0" i="0" dirty="0">
                <a:solidFill>
                  <a:srgbClr val="000000"/>
                </a:solidFill>
                <a:effectLst/>
                <a:latin typeface="Verdana" panose="020B0604030504040204" pitchFamily="34" charset="0"/>
              </a:rPr>
              <a:t> Gosling by   in 1995.</a:t>
            </a:r>
          </a:p>
          <a:p>
            <a:pPr algn="l"/>
            <a:r>
              <a:rPr lang="en-US" sz="2900" b="0" i="0" dirty="0">
                <a:solidFill>
                  <a:srgbClr val="000000"/>
                </a:solidFill>
                <a:effectLst/>
                <a:latin typeface="Verdana" panose="020B0604030504040204" pitchFamily="34" charset="0"/>
              </a:rPr>
              <a:t>It is owned by Oracle, and more than </a:t>
            </a:r>
            <a:r>
              <a:rPr lang="en-US" sz="2900" b="1" i="0" dirty="0">
                <a:solidFill>
                  <a:srgbClr val="000000"/>
                </a:solidFill>
                <a:effectLst/>
                <a:latin typeface="Verdana" panose="020B0604030504040204" pitchFamily="34" charset="0"/>
              </a:rPr>
              <a:t>3 billion</a:t>
            </a:r>
            <a:r>
              <a:rPr lang="en-US" sz="2900" b="0" i="0" dirty="0">
                <a:solidFill>
                  <a:srgbClr val="000000"/>
                </a:solidFill>
                <a:effectLst/>
                <a:latin typeface="Verdana" panose="020B0604030504040204" pitchFamily="34" charset="0"/>
              </a:rPr>
              <a:t> devices run Java.</a:t>
            </a:r>
          </a:p>
          <a:p>
            <a:pPr algn="l"/>
            <a:endParaRPr lang="en-US" sz="2900" b="0" i="0" dirty="0">
              <a:solidFill>
                <a:srgbClr val="000000"/>
              </a:solidFill>
              <a:effectLst/>
              <a:latin typeface="Verdana" panose="020B0604030504040204" pitchFamily="34" charset="0"/>
            </a:endParaRPr>
          </a:p>
          <a:p>
            <a:pPr marL="0" indent="0" algn="l">
              <a:buNone/>
            </a:pPr>
            <a:r>
              <a:rPr lang="en-US" sz="3600" b="0" i="0" dirty="0">
                <a:solidFill>
                  <a:srgbClr val="000000"/>
                </a:solidFill>
                <a:effectLst/>
                <a:latin typeface="Verdana" panose="020B0604030504040204" pitchFamily="34" charset="0"/>
              </a:rPr>
              <a:t>Uses of Java</a:t>
            </a:r>
          </a:p>
          <a:p>
            <a:pPr algn="l">
              <a:buFont typeface="Arial" panose="020B0604020202020204" pitchFamily="34" charset="0"/>
              <a:buChar char="•"/>
            </a:pPr>
            <a:r>
              <a:rPr lang="en-US" sz="2800" b="0" i="0" dirty="0">
                <a:solidFill>
                  <a:srgbClr val="000000"/>
                </a:solidFill>
                <a:effectLst/>
                <a:latin typeface="Verdana" panose="020B0604030504040204" pitchFamily="34" charset="0"/>
              </a:rPr>
              <a:t>Java works on different platforms (Windows, Mac, Linux, Raspberry Pi, etc.)</a:t>
            </a:r>
          </a:p>
          <a:p>
            <a:pPr algn="l">
              <a:buFont typeface="Arial" panose="020B0604020202020204" pitchFamily="34" charset="0"/>
              <a:buChar char="•"/>
            </a:pPr>
            <a:r>
              <a:rPr lang="en-US" sz="2800" b="0" i="0" dirty="0">
                <a:solidFill>
                  <a:srgbClr val="000000"/>
                </a:solidFill>
                <a:effectLst/>
                <a:latin typeface="Verdana" panose="020B0604030504040204" pitchFamily="34" charset="0"/>
              </a:rPr>
              <a:t>It is one of the most popular programming language in the world</a:t>
            </a:r>
          </a:p>
          <a:p>
            <a:pPr algn="l">
              <a:buFont typeface="Arial" panose="020B0604020202020204" pitchFamily="34" charset="0"/>
              <a:buChar char="•"/>
            </a:pPr>
            <a:endParaRPr lang="en-US" sz="2800" b="0" i="0" dirty="0">
              <a:solidFill>
                <a:srgbClr val="000000"/>
              </a:solidFill>
              <a:effectLst/>
              <a:latin typeface="Verdana" panose="020B0604030504040204" pitchFamily="34" charset="0"/>
            </a:endParaRPr>
          </a:p>
          <a:p>
            <a:pPr marL="0" indent="0" algn="l">
              <a:buNone/>
            </a:pPr>
            <a:r>
              <a:rPr lang="en-US" sz="4400" dirty="0">
                <a:solidFill>
                  <a:srgbClr val="000000"/>
                </a:solidFill>
                <a:latin typeface="Verdana" panose="020B0604030504040204" pitchFamily="34" charset="0"/>
              </a:rPr>
              <a:t>Java Platforms</a:t>
            </a:r>
            <a:endParaRPr lang="en-US" sz="4400" b="0" i="0" dirty="0">
              <a:solidFill>
                <a:srgbClr val="000000"/>
              </a:solidFill>
              <a:effectLst/>
              <a:latin typeface="Verdana" panose="020B0604030504040204" pitchFamily="34" charset="0"/>
            </a:endParaRPr>
          </a:p>
          <a:p>
            <a:pPr algn="just"/>
            <a:r>
              <a:rPr lang="en-IN" sz="3600" b="0" i="0" dirty="0">
                <a:solidFill>
                  <a:srgbClr val="610B4B"/>
                </a:solidFill>
                <a:effectLst/>
                <a:latin typeface="erdana"/>
              </a:rPr>
              <a:t>1) Java SE (Java Standard Edition)</a:t>
            </a:r>
          </a:p>
          <a:p>
            <a:pPr algn="just"/>
            <a:r>
              <a:rPr lang="en-IN" sz="3600" b="0" i="0" dirty="0">
                <a:solidFill>
                  <a:srgbClr val="333333"/>
                </a:solidFill>
                <a:effectLst/>
                <a:latin typeface="inter-regular"/>
              </a:rPr>
              <a:t>It is a Java programming platform. It includes Java programming APIs such as </a:t>
            </a:r>
            <a:r>
              <a:rPr lang="en-IN" sz="3600" b="0" i="0" dirty="0" err="1">
                <a:solidFill>
                  <a:srgbClr val="333333"/>
                </a:solidFill>
                <a:effectLst/>
                <a:latin typeface="inter-regular"/>
              </a:rPr>
              <a:t>java.lang</a:t>
            </a:r>
            <a:r>
              <a:rPr lang="en-IN" sz="3600" b="0" i="0" dirty="0">
                <a:solidFill>
                  <a:srgbClr val="333333"/>
                </a:solidFill>
                <a:effectLst/>
                <a:latin typeface="inter-regular"/>
              </a:rPr>
              <a:t>, java.io, java.net, </a:t>
            </a:r>
            <a:r>
              <a:rPr lang="en-IN" sz="3600" b="0" i="0" dirty="0" err="1">
                <a:solidFill>
                  <a:srgbClr val="333333"/>
                </a:solidFill>
                <a:effectLst/>
                <a:latin typeface="inter-regular"/>
              </a:rPr>
              <a:t>java.util</a:t>
            </a:r>
            <a:r>
              <a:rPr lang="en-IN" sz="3600" b="0" i="0" dirty="0">
                <a:solidFill>
                  <a:srgbClr val="333333"/>
                </a:solidFill>
                <a:effectLst/>
                <a:latin typeface="inter-regular"/>
              </a:rPr>
              <a:t>, </a:t>
            </a:r>
            <a:r>
              <a:rPr lang="en-IN" sz="3600" b="0" i="0" dirty="0" err="1">
                <a:solidFill>
                  <a:srgbClr val="333333"/>
                </a:solidFill>
                <a:effectLst/>
                <a:latin typeface="inter-regular"/>
              </a:rPr>
              <a:t>java.sql</a:t>
            </a:r>
            <a:r>
              <a:rPr lang="en-IN" sz="3600" b="0" i="0" dirty="0">
                <a:solidFill>
                  <a:srgbClr val="333333"/>
                </a:solidFill>
                <a:effectLst/>
                <a:latin typeface="inter-regular"/>
              </a:rPr>
              <a:t>, </a:t>
            </a:r>
            <a:r>
              <a:rPr lang="en-IN" sz="3600" b="0" i="0" dirty="0" err="1">
                <a:solidFill>
                  <a:srgbClr val="333333"/>
                </a:solidFill>
                <a:effectLst/>
                <a:latin typeface="inter-regular"/>
              </a:rPr>
              <a:t>java.math</a:t>
            </a:r>
            <a:r>
              <a:rPr lang="en-IN" sz="3600" b="0" i="0" dirty="0">
                <a:solidFill>
                  <a:srgbClr val="333333"/>
                </a:solidFill>
                <a:effectLst/>
                <a:latin typeface="inter-regular"/>
              </a:rPr>
              <a:t> etc. It includes core topics like OOPs, </a:t>
            </a:r>
            <a:r>
              <a:rPr lang="en-IN" sz="3600" b="0" i="0" u="none" strike="noStrike" dirty="0">
                <a:solidFill>
                  <a:srgbClr val="008000"/>
                </a:solidFill>
                <a:effectLst/>
                <a:latin typeface="inter-regular"/>
                <a:hlinkClick r:id="rId2"/>
              </a:rPr>
              <a:t>String</a:t>
            </a:r>
            <a:r>
              <a:rPr lang="en-IN" sz="3600" b="0" i="0" dirty="0">
                <a:solidFill>
                  <a:srgbClr val="333333"/>
                </a:solidFill>
                <a:effectLst/>
                <a:latin typeface="inter-regular"/>
              </a:rPr>
              <a:t>, Regex, Exception, Inner classes, Multithreading, I/O Stream, Networking, AWT, Swing, Reflection, Collection, etc.</a:t>
            </a:r>
          </a:p>
          <a:p>
            <a:pPr algn="just"/>
            <a:r>
              <a:rPr lang="en-US" sz="3600" b="0" i="0" dirty="0">
                <a:solidFill>
                  <a:srgbClr val="610B4B"/>
                </a:solidFill>
                <a:effectLst/>
                <a:latin typeface="erdana"/>
              </a:rPr>
              <a:t>2) Java EE (Java Enterprise Edition)</a:t>
            </a:r>
          </a:p>
          <a:p>
            <a:pPr algn="just"/>
            <a:r>
              <a:rPr lang="en-US" sz="3600" b="0" i="0" dirty="0">
                <a:solidFill>
                  <a:srgbClr val="333333"/>
                </a:solidFill>
                <a:effectLst/>
                <a:latin typeface="inter-regular"/>
              </a:rPr>
              <a:t>It is an enterprise platform that is mainly used to develop web and enterprise applications. It is built on top of the Java SE platform. It includes topics like Servlet, JSP, Web Services, EJB, </a:t>
            </a:r>
            <a:r>
              <a:rPr lang="en-US" sz="3600" b="0" i="0" u="none" strike="noStrike" dirty="0">
                <a:solidFill>
                  <a:srgbClr val="008000"/>
                </a:solidFill>
                <a:effectLst/>
                <a:latin typeface="inter-regular"/>
                <a:hlinkClick r:id="rId3"/>
              </a:rPr>
              <a:t>JPA</a:t>
            </a:r>
            <a:r>
              <a:rPr lang="en-US" sz="3600" b="0" i="0" dirty="0">
                <a:solidFill>
                  <a:srgbClr val="333333"/>
                </a:solidFill>
                <a:effectLst/>
                <a:latin typeface="inter-regular"/>
              </a:rPr>
              <a:t>, </a:t>
            </a:r>
            <a:r>
              <a:rPr lang="en-US" sz="3600" b="0" i="0" dirty="0" err="1">
                <a:solidFill>
                  <a:srgbClr val="333333"/>
                </a:solidFill>
                <a:effectLst/>
                <a:latin typeface="inter-regular"/>
              </a:rPr>
              <a:t>etc</a:t>
            </a:r>
            <a:endParaRPr lang="en-US" sz="3600" b="0" i="0" dirty="0">
              <a:solidFill>
                <a:srgbClr val="333333"/>
              </a:solidFill>
              <a:effectLst/>
              <a:latin typeface="inter-regular"/>
            </a:endParaRPr>
          </a:p>
          <a:p>
            <a:pPr algn="just"/>
            <a:r>
              <a:rPr lang="en-US" sz="3600" b="0" i="0" dirty="0">
                <a:solidFill>
                  <a:srgbClr val="610B4B"/>
                </a:solidFill>
                <a:effectLst/>
                <a:latin typeface="erdana"/>
              </a:rPr>
              <a:t>3) Java ME (Java Micro Edition)</a:t>
            </a:r>
          </a:p>
          <a:p>
            <a:pPr algn="just"/>
            <a:r>
              <a:rPr lang="en-US" sz="3600" b="0" i="0" dirty="0">
                <a:solidFill>
                  <a:srgbClr val="333333"/>
                </a:solidFill>
                <a:effectLst/>
                <a:latin typeface="inter-regular"/>
              </a:rPr>
              <a:t>It is a micro platform that is dedicated to mobile applications.</a:t>
            </a:r>
          </a:p>
          <a:p>
            <a:pPr algn="just"/>
            <a:r>
              <a:rPr lang="en-US" sz="3600" b="0" i="0" dirty="0">
                <a:solidFill>
                  <a:srgbClr val="610B4B"/>
                </a:solidFill>
                <a:effectLst/>
                <a:latin typeface="erdana"/>
              </a:rPr>
              <a:t>4) JavaFX</a:t>
            </a:r>
          </a:p>
          <a:p>
            <a:pPr algn="just"/>
            <a:r>
              <a:rPr lang="en-US" sz="3600" b="0" i="0" dirty="0">
                <a:solidFill>
                  <a:srgbClr val="333333"/>
                </a:solidFill>
                <a:effectLst/>
                <a:latin typeface="inter-regular"/>
              </a:rPr>
              <a:t>It is used to develop rich internet applications. It uses a lightweight user interface API.</a:t>
            </a:r>
          </a:p>
          <a:p>
            <a:pPr algn="l">
              <a:buFont typeface="Arial" panose="020B0604020202020204" pitchFamily="34" charset="0"/>
              <a:buChar char="•"/>
            </a:pPr>
            <a:endParaRPr lang="en-US" sz="2800" b="0" i="0" dirty="0">
              <a:solidFill>
                <a:srgbClr val="000000"/>
              </a:solidFill>
              <a:effectLst/>
              <a:latin typeface="Verdana" panose="020B0604030504040204" pitchFamily="34" charset="0"/>
            </a:endParaRPr>
          </a:p>
          <a:p>
            <a:pPr algn="l"/>
            <a:endParaRPr lang="en-US" sz="2800"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10874078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C729F-276F-84D7-E9E2-B7A22B7EDDF1}"/>
              </a:ext>
            </a:extLst>
          </p:cNvPr>
          <p:cNvSpPr>
            <a:spLocks noGrp="1"/>
          </p:cNvSpPr>
          <p:nvPr>
            <p:ph type="title"/>
          </p:nvPr>
        </p:nvSpPr>
        <p:spPr>
          <a:xfrm>
            <a:off x="838200" y="365125"/>
            <a:ext cx="10515600" cy="315913"/>
          </a:xfrm>
        </p:spPr>
        <p:txBody>
          <a:bodyPr>
            <a:normAutofit fontScale="90000"/>
          </a:bodyPr>
          <a:lstStyle/>
          <a:p>
            <a:r>
              <a:rPr lang="en-IN" dirty="0"/>
              <a:t>Assignment Operators</a:t>
            </a:r>
          </a:p>
        </p:txBody>
      </p:sp>
      <p:sp>
        <p:nvSpPr>
          <p:cNvPr id="3" name="Content Placeholder 2">
            <a:extLst>
              <a:ext uri="{FF2B5EF4-FFF2-40B4-BE49-F238E27FC236}">
                <a16:creationId xmlns:a16="http://schemas.microsoft.com/office/drawing/2014/main" id="{9C6CECF7-DFF0-C044-F18E-03C96D192791}"/>
              </a:ext>
            </a:extLst>
          </p:cNvPr>
          <p:cNvSpPr>
            <a:spLocks noGrp="1"/>
          </p:cNvSpPr>
          <p:nvPr>
            <p:ph idx="1"/>
          </p:nvPr>
        </p:nvSpPr>
        <p:spPr>
          <a:xfrm>
            <a:off x="838200" y="811763"/>
            <a:ext cx="10515600" cy="5960512"/>
          </a:xfrm>
        </p:spPr>
        <p:txBody>
          <a:bodyPr>
            <a:normAutofit fontScale="55000" lnSpcReduction="20000"/>
          </a:bodyPr>
          <a:lstStyle/>
          <a:p>
            <a:pPr marL="0" indent="0">
              <a:buNone/>
            </a:pPr>
            <a:r>
              <a:rPr lang="en-US" sz="2900" dirty="0"/>
              <a:t>      =</a:t>
            </a:r>
          </a:p>
          <a:p>
            <a:r>
              <a:rPr lang="en-US" sz="2900" dirty="0"/>
              <a:t>SHORTHAND ASSIGNMENT</a:t>
            </a:r>
          </a:p>
          <a:p>
            <a:r>
              <a:rPr lang="en-US" sz="2900" dirty="0"/>
              <a:t> +=</a:t>
            </a:r>
          </a:p>
          <a:p>
            <a:r>
              <a:rPr lang="en-US" sz="2900" dirty="0"/>
              <a:t> *=</a:t>
            </a:r>
          </a:p>
          <a:p>
            <a:r>
              <a:rPr lang="en-US" sz="2900" dirty="0"/>
              <a:t> -=</a:t>
            </a:r>
          </a:p>
          <a:p>
            <a:r>
              <a:rPr lang="en-US" sz="2900" dirty="0"/>
              <a:t> /=</a:t>
            </a:r>
          </a:p>
          <a:p>
            <a:r>
              <a:rPr lang="en-US" sz="2900" dirty="0"/>
              <a:t> %=</a:t>
            </a:r>
          </a:p>
          <a:p>
            <a:pPr marL="0" indent="0">
              <a:buNone/>
            </a:pPr>
            <a:r>
              <a:rPr lang="en-US" sz="2900" dirty="0"/>
              <a:t> ex: variable=</a:t>
            </a:r>
            <a:r>
              <a:rPr lang="en-US" sz="2900" dirty="0" err="1"/>
              <a:t>variable+exp</a:t>
            </a:r>
            <a:r>
              <a:rPr lang="en-US" sz="2900" dirty="0"/>
              <a:t>; can be written as +=exp;</a:t>
            </a:r>
          </a:p>
          <a:p>
            <a:pPr marL="0" indent="0">
              <a:buNone/>
            </a:pPr>
            <a:r>
              <a:rPr lang="en-US" sz="3600" dirty="0"/>
              <a:t>5.INCREMENT AND DECREMENT OPERTAOR</a:t>
            </a:r>
          </a:p>
          <a:p>
            <a:pPr marL="0" indent="0">
              <a:buNone/>
            </a:pPr>
            <a:r>
              <a:rPr lang="en-US" sz="2900" dirty="0"/>
              <a:t>++  -&gt;increment by 1</a:t>
            </a:r>
          </a:p>
          <a:p>
            <a:pPr marL="0" indent="0">
              <a:buNone/>
            </a:pPr>
            <a:r>
              <a:rPr lang="en-US" sz="2900" dirty="0"/>
              <a:t>--  -&gt;decrement by 1</a:t>
            </a:r>
          </a:p>
          <a:p>
            <a:pPr marL="0" indent="0">
              <a:buNone/>
            </a:pPr>
            <a:r>
              <a:rPr lang="en-US" sz="2900" dirty="0"/>
              <a:t> ex:</a:t>
            </a:r>
          </a:p>
          <a:p>
            <a:pPr marL="0" indent="0">
              <a:buNone/>
            </a:pPr>
            <a:r>
              <a:rPr lang="en-US" sz="2900" dirty="0"/>
              <a:t>m=5</a:t>
            </a:r>
          </a:p>
          <a:p>
            <a:pPr marL="0" indent="0">
              <a:buNone/>
            </a:pPr>
            <a:r>
              <a:rPr lang="en-US" sz="2900" dirty="0"/>
              <a:t>a=m++</a:t>
            </a:r>
          </a:p>
          <a:p>
            <a:pPr marL="0" indent="0">
              <a:buNone/>
            </a:pPr>
            <a:r>
              <a:rPr lang="en-US" sz="2900" dirty="0"/>
              <a:t>first value of m is assigned to a</a:t>
            </a:r>
          </a:p>
          <a:p>
            <a:pPr marL="0" indent="0">
              <a:buNone/>
            </a:pPr>
            <a:r>
              <a:rPr lang="en-US" sz="2900" dirty="0"/>
              <a:t>m is incremented by 1</a:t>
            </a:r>
          </a:p>
          <a:p>
            <a:pPr marL="0" indent="0">
              <a:buNone/>
            </a:pPr>
            <a:r>
              <a:rPr lang="en-US" sz="2900" dirty="0"/>
              <a:t>a=5</a:t>
            </a:r>
          </a:p>
          <a:p>
            <a:pPr marL="0" indent="0">
              <a:buNone/>
            </a:pPr>
            <a:r>
              <a:rPr lang="en-US" sz="2900" dirty="0"/>
              <a:t>m=6</a:t>
            </a:r>
          </a:p>
          <a:p>
            <a:pPr marL="0" indent="0">
              <a:buNone/>
            </a:pPr>
            <a:endParaRPr lang="en-US" sz="2000" dirty="0"/>
          </a:p>
          <a:p>
            <a:pPr marL="0" indent="0">
              <a:buNone/>
            </a:pPr>
            <a:endParaRPr lang="en-US" sz="2000" dirty="0"/>
          </a:p>
          <a:p>
            <a:endParaRPr lang="en-IN" dirty="0"/>
          </a:p>
        </p:txBody>
      </p:sp>
    </p:spTree>
    <p:extLst>
      <p:ext uri="{BB962C8B-B14F-4D97-AF65-F5344CB8AC3E}">
        <p14:creationId xmlns:p14="http://schemas.microsoft.com/office/powerpoint/2010/main" val="13935650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2C0F3-8B9C-3D5E-D357-5BD3451AEE07}"/>
              </a:ext>
            </a:extLst>
          </p:cNvPr>
          <p:cNvSpPr>
            <a:spLocks noGrp="1"/>
          </p:cNvSpPr>
          <p:nvPr>
            <p:ph type="title"/>
          </p:nvPr>
        </p:nvSpPr>
        <p:spPr>
          <a:xfrm>
            <a:off x="838200" y="365126"/>
            <a:ext cx="10515600" cy="567936"/>
          </a:xfrm>
        </p:spPr>
        <p:txBody>
          <a:bodyPr>
            <a:normAutofit fontScale="90000"/>
          </a:bodyPr>
          <a:lstStyle/>
          <a:p>
            <a:r>
              <a:rPr lang="en-IN" dirty="0" err="1"/>
              <a:t>opeartors</a:t>
            </a:r>
            <a:endParaRPr lang="en-IN" dirty="0"/>
          </a:p>
        </p:txBody>
      </p:sp>
      <p:sp>
        <p:nvSpPr>
          <p:cNvPr id="3" name="Content Placeholder 2">
            <a:extLst>
              <a:ext uri="{FF2B5EF4-FFF2-40B4-BE49-F238E27FC236}">
                <a16:creationId xmlns:a16="http://schemas.microsoft.com/office/drawing/2014/main" id="{5D277975-44E5-E0B0-6268-40905A654339}"/>
              </a:ext>
            </a:extLst>
          </p:cNvPr>
          <p:cNvSpPr>
            <a:spLocks noGrp="1"/>
          </p:cNvSpPr>
          <p:nvPr>
            <p:ph idx="1"/>
          </p:nvPr>
        </p:nvSpPr>
        <p:spPr>
          <a:xfrm>
            <a:off x="838200" y="933062"/>
            <a:ext cx="10515600" cy="5990251"/>
          </a:xfrm>
        </p:spPr>
        <p:txBody>
          <a:bodyPr>
            <a:normAutofit fontScale="85000" lnSpcReduction="20000"/>
          </a:bodyPr>
          <a:lstStyle/>
          <a:p>
            <a:pPr marL="0" indent="0">
              <a:buNone/>
            </a:pPr>
            <a:r>
              <a:rPr lang="en-US" dirty="0"/>
              <a:t>6.TERNARY OPERATOR</a:t>
            </a:r>
          </a:p>
          <a:p>
            <a:r>
              <a:rPr lang="en-US" sz="2000" dirty="0"/>
              <a:t>exp1?exp2:exp3</a:t>
            </a:r>
          </a:p>
          <a:p>
            <a:r>
              <a:rPr lang="en-US" sz="2000" dirty="0"/>
              <a:t>4&gt;5?   exp1=exp3,5</a:t>
            </a:r>
          </a:p>
          <a:p>
            <a:r>
              <a:rPr lang="en-US" sz="2000" dirty="0"/>
              <a:t>z=(a&gt;b)?(a&gt;c)?</a:t>
            </a:r>
            <a:r>
              <a:rPr lang="en-US" sz="2000" dirty="0" err="1"/>
              <a:t>a:c</a:t>
            </a:r>
            <a:r>
              <a:rPr lang="en-US" sz="2000" dirty="0"/>
              <a:t>):(b&gt;c)</a:t>
            </a:r>
            <a:r>
              <a:rPr lang="en-US" sz="2000" dirty="0" err="1"/>
              <a:t>b:c</a:t>
            </a:r>
            <a:r>
              <a:rPr lang="en-US" sz="2000" dirty="0"/>
              <a:t> to print max value</a:t>
            </a:r>
          </a:p>
          <a:p>
            <a:pPr marL="0" indent="0">
              <a:buNone/>
            </a:pPr>
            <a:r>
              <a:rPr lang="en-US" sz="2400" dirty="0"/>
              <a:t>7.BITWISE OPERATOR</a:t>
            </a:r>
          </a:p>
          <a:p>
            <a:r>
              <a:rPr lang="en-US" sz="2000" dirty="0"/>
              <a:t>bitwise and-&amp;</a:t>
            </a:r>
          </a:p>
          <a:p>
            <a:r>
              <a:rPr lang="en-US" sz="2000" dirty="0"/>
              <a:t>bitwise or-|</a:t>
            </a:r>
          </a:p>
          <a:p>
            <a:r>
              <a:rPr lang="en-US" sz="2000" dirty="0"/>
              <a:t>bitwise exor</a:t>
            </a:r>
          </a:p>
          <a:p>
            <a:r>
              <a:rPr lang="en-US" sz="2000" dirty="0"/>
              <a:t>right shift</a:t>
            </a:r>
          </a:p>
          <a:p>
            <a:r>
              <a:rPr lang="en-US" sz="2000" dirty="0"/>
              <a:t>left shift</a:t>
            </a:r>
          </a:p>
          <a:p>
            <a:r>
              <a:rPr lang="en-US" sz="2000" dirty="0"/>
              <a:t>left shift</a:t>
            </a:r>
          </a:p>
          <a:p>
            <a:pPr marL="0" indent="0">
              <a:buNone/>
            </a:pPr>
            <a:r>
              <a:rPr lang="en-US" sz="2000" dirty="0"/>
              <a:t>1.bitwiseAND(&amp;):- RETURN 1 IF BOTH BITS ARE 1 ELSE RETUENS 0</a:t>
            </a:r>
          </a:p>
          <a:p>
            <a:r>
              <a:rPr lang="en-US" sz="2000" dirty="0"/>
              <a:t>X    Y     X&amp;Y</a:t>
            </a:r>
          </a:p>
          <a:p>
            <a:r>
              <a:rPr lang="en-US" sz="2000" dirty="0"/>
              <a:t>0    0      0</a:t>
            </a:r>
          </a:p>
          <a:p>
            <a:r>
              <a:rPr lang="en-US" sz="2000" dirty="0"/>
              <a:t>0    1      0</a:t>
            </a:r>
          </a:p>
          <a:p>
            <a:r>
              <a:rPr lang="en-US" sz="2000" dirty="0"/>
              <a:t>1    0      0</a:t>
            </a:r>
          </a:p>
          <a:p>
            <a:r>
              <a:rPr lang="en-US" sz="2000" dirty="0"/>
              <a:t>1    1      1</a:t>
            </a:r>
            <a:endParaRPr lang="en-IN" sz="2000" dirty="0"/>
          </a:p>
        </p:txBody>
      </p:sp>
    </p:spTree>
    <p:extLst>
      <p:ext uri="{BB962C8B-B14F-4D97-AF65-F5344CB8AC3E}">
        <p14:creationId xmlns:p14="http://schemas.microsoft.com/office/powerpoint/2010/main" val="2037939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CEC3-4765-430B-70EC-D7E7DAEF150A}"/>
              </a:ext>
            </a:extLst>
          </p:cNvPr>
          <p:cNvSpPr>
            <a:spLocks noGrp="1"/>
          </p:cNvSpPr>
          <p:nvPr>
            <p:ph type="title"/>
          </p:nvPr>
        </p:nvSpPr>
        <p:spPr>
          <a:xfrm>
            <a:off x="726232" y="66676"/>
            <a:ext cx="10515600" cy="614362"/>
          </a:xfrm>
        </p:spPr>
        <p:txBody>
          <a:bodyPr>
            <a:normAutofit fontScale="90000"/>
          </a:bodyPr>
          <a:lstStyle/>
          <a:p>
            <a:r>
              <a:rPr lang="en-IN" dirty="0"/>
              <a:t>operators</a:t>
            </a:r>
          </a:p>
        </p:txBody>
      </p:sp>
      <p:sp>
        <p:nvSpPr>
          <p:cNvPr id="3" name="Content Placeholder 2">
            <a:extLst>
              <a:ext uri="{FF2B5EF4-FFF2-40B4-BE49-F238E27FC236}">
                <a16:creationId xmlns:a16="http://schemas.microsoft.com/office/drawing/2014/main" id="{388870BD-0620-126E-0BBA-06EEEB2DB470}"/>
              </a:ext>
            </a:extLst>
          </p:cNvPr>
          <p:cNvSpPr>
            <a:spLocks noGrp="1"/>
          </p:cNvSpPr>
          <p:nvPr>
            <p:ph idx="1"/>
          </p:nvPr>
        </p:nvSpPr>
        <p:spPr>
          <a:xfrm>
            <a:off x="838200" y="681038"/>
            <a:ext cx="10515600" cy="6176962"/>
          </a:xfrm>
        </p:spPr>
        <p:txBody>
          <a:bodyPr>
            <a:normAutofit fontScale="92500" lnSpcReduction="20000"/>
          </a:bodyPr>
          <a:lstStyle/>
          <a:p>
            <a:pPr marL="0" indent="0">
              <a:buNone/>
            </a:pPr>
            <a:r>
              <a:rPr lang="en-US" sz="2000" dirty="0"/>
              <a:t>2.bitwiseOR(|):- RETURN 1 ANY OF THE BIT IS 1  ELSE RETUENS 0</a:t>
            </a:r>
          </a:p>
          <a:p>
            <a:pPr marL="0" indent="0">
              <a:buNone/>
            </a:pPr>
            <a:r>
              <a:rPr lang="en-US" sz="2000" dirty="0"/>
              <a:t>X    Y     X|Y</a:t>
            </a:r>
          </a:p>
          <a:p>
            <a:pPr marL="0" indent="0">
              <a:buNone/>
            </a:pPr>
            <a:r>
              <a:rPr lang="en-US" sz="2000" dirty="0"/>
              <a:t>0    0      0</a:t>
            </a:r>
          </a:p>
          <a:p>
            <a:pPr marL="0" indent="0">
              <a:buNone/>
            </a:pPr>
            <a:r>
              <a:rPr lang="en-US" sz="2000" dirty="0"/>
              <a:t>0    1      1</a:t>
            </a:r>
          </a:p>
          <a:p>
            <a:pPr marL="0" indent="0">
              <a:buNone/>
            </a:pPr>
            <a:r>
              <a:rPr lang="en-US" sz="2000" dirty="0"/>
              <a:t>1    0      1</a:t>
            </a:r>
          </a:p>
          <a:p>
            <a:pPr marL="0" indent="0">
              <a:buNone/>
            </a:pPr>
            <a:r>
              <a:rPr lang="en-US" sz="2000" dirty="0"/>
              <a:t>1    1      1</a:t>
            </a:r>
          </a:p>
          <a:p>
            <a:pPr marL="0" indent="0">
              <a:buNone/>
            </a:pPr>
            <a:r>
              <a:rPr lang="en-US" sz="2200" dirty="0"/>
              <a:t>3.bitwiseXOR(^):- RETURN 0 IF BOTH BITS ARE SAME  ELSE RETUNS 1</a:t>
            </a:r>
          </a:p>
          <a:p>
            <a:pPr marL="0" indent="0">
              <a:buNone/>
            </a:pPr>
            <a:r>
              <a:rPr lang="en-US" sz="2200" dirty="0"/>
              <a:t>X    Y     X^Y</a:t>
            </a:r>
          </a:p>
          <a:p>
            <a:pPr marL="0" indent="0">
              <a:buNone/>
            </a:pPr>
            <a:r>
              <a:rPr lang="en-US" sz="2200" dirty="0"/>
              <a:t>0    0      0</a:t>
            </a:r>
          </a:p>
          <a:p>
            <a:pPr marL="0" indent="0">
              <a:buNone/>
            </a:pPr>
            <a:r>
              <a:rPr lang="en-US" sz="2200" dirty="0"/>
              <a:t>0    1      1</a:t>
            </a:r>
          </a:p>
          <a:p>
            <a:pPr marL="0" indent="0">
              <a:buNone/>
            </a:pPr>
            <a:r>
              <a:rPr lang="en-US" sz="2200" dirty="0"/>
              <a:t>1    0      1</a:t>
            </a:r>
          </a:p>
          <a:p>
            <a:pPr marL="457200" indent="-457200">
              <a:buAutoNum type="arabicPlain"/>
            </a:pPr>
            <a:r>
              <a:rPr lang="en-US" sz="2200" dirty="0"/>
              <a:t>1      0</a:t>
            </a:r>
          </a:p>
          <a:p>
            <a:pPr marL="0" indent="0">
              <a:buNone/>
            </a:pPr>
            <a:r>
              <a:rPr lang="en-US" sz="2200" dirty="0"/>
              <a:t>4.bitwise compliment(~):- INVERSE OF BIT</a:t>
            </a:r>
          </a:p>
          <a:p>
            <a:pPr marL="457200" indent="-457200">
              <a:buAutoNum type="arabicPlain"/>
            </a:pPr>
            <a:r>
              <a:rPr lang="en-US" sz="2200" dirty="0"/>
              <a:t>X    ~X     </a:t>
            </a:r>
          </a:p>
          <a:p>
            <a:pPr marL="457200" indent="-457200">
              <a:buAutoNum type="arabicPlain"/>
            </a:pPr>
            <a:r>
              <a:rPr lang="en-US" sz="2200" dirty="0"/>
              <a:t>0    1      </a:t>
            </a:r>
          </a:p>
          <a:p>
            <a:pPr marL="457200" indent="-457200">
              <a:buAutoNum type="arabicPlain"/>
            </a:pPr>
            <a:r>
              <a:rPr lang="en-US" sz="2200" dirty="0"/>
              <a:t>1    0</a:t>
            </a:r>
          </a:p>
          <a:p>
            <a:pPr marL="0" indent="0">
              <a:buNone/>
            </a:pPr>
            <a:endParaRPr lang="en-IN" sz="2200" dirty="0"/>
          </a:p>
        </p:txBody>
      </p:sp>
    </p:spTree>
    <p:extLst>
      <p:ext uri="{BB962C8B-B14F-4D97-AF65-F5344CB8AC3E}">
        <p14:creationId xmlns:p14="http://schemas.microsoft.com/office/powerpoint/2010/main" val="1498514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CB4B3-9D39-5521-C9A8-A427AB5D0901}"/>
              </a:ext>
            </a:extLst>
          </p:cNvPr>
          <p:cNvSpPr>
            <a:spLocks noGrp="1"/>
          </p:cNvSpPr>
          <p:nvPr>
            <p:ph type="title"/>
          </p:nvPr>
        </p:nvSpPr>
        <p:spPr>
          <a:xfrm>
            <a:off x="200025" y="171451"/>
            <a:ext cx="11153775" cy="593660"/>
          </a:xfrm>
        </p:spPr>
        <p:txBody>
          <a:bodyPr>
            <a:normAutofit fontScale="90000"/>
          </a:bodyPr>
          <a:lstStyle/>
          <a:p>
            <a:r>
              <a:rPr lang="en-IN" dirty="0"/>
              <a:t>Special Operators</a:t>
            </a:r>
          </a:p>
        </p:txBody>
      </p:sp>
      <p:sp>
        <p:nvSpPr>
          <p:cNvPr id="3" name="Content Placeholder 2">
            <a:extLst>
              <a:ext uri="{FF2B5EF4-FFF2-40B4-BE49-F238E27FC236}">
                <a16:creationId xmlns:a16="http://schemas.microsoft.com/office/drawing/2014/main" id="{032426F7-C2DC-0140-6483-FA51A479E53E}"/>
              </a:ext>
            </a:extLst>
          </p:cNvPr>
          <p:cNvSpPr>
            <a:spLocks noGrp="1"/>
          </p:cNvSpPr>
          <p:nvPr>
            <p:ph idx="1"/>
          </p:nvPr>
        </p:nvSpPr>
        <p:spPr>
          <a:xfrm>
            <a:off x="270588" y="765110"/>
            <a:ext cx="11083212" cy="6008914"/>
          </a:xfrm>
        </p:spPr>
        <p:txBody>
          <a:bodyPr>
            <a:normAutofit fontScale="47500" lnSpcReduction="20000"/>
          </a:bodyPr>
          <a:lstStyle/>
          <a:p>
            <a:pPr marL="0" indent="0">
              <a:buNone/>
            </a:pPr>
            <a:r>
              <a:rPr lang="en-US" sz="4200" dirty="0"/>
              <a:t>1.instanceof</a:t>
            </a:r>
          </a:p>
          <a:p>
            <a:r>
              <a:rPr lang="en-US" sz="2900" dirty="0" err="1"/>
              <a:t>chech</a:t>
            </a:r>
            <a:r>
              <a:rPr lang="en-US" sz="2900" dirty="0"/>
              <a:t> weather it belongs to that class or not</a:t>
            </a:r>
          </a:p>
          <a:p>
            <a:r>
              <a:rPr lang="en-US" sz="2900" dirty="0" err="1"/>
              <a:t>ex:name</a:t>
            </a:r>
            <a:r>
              <a:rPr lang="en-US" sz="2900" dirty="0"/>
              <a:t>=</a:t>
            </a:r>
            <a:r>
              <a:rPr lang="en-US" sz="2900" dirty="0" err="1"/>
              <a:t>ravi</a:t>
            </a:r>
            <a:endParaRPr lang="en-US" sz="2900" dirty="0"/>
          </a:p>
          <a:p>
            <a:r>
              <a:rPr lang="en-US" sz="2900" dirty="0" err="1"/>
              <a:t>boolean</a:t>
            </a:r>
            <a:r>
              <a:rPr lang="en-US" sz="2900" dirty="0"/>
              <a:t> b=</a:t>
            </a:r>
            <a:r>
              <a:rPr lang="en-US" sz="2900" dirty="0" err="1"/>
              <a:t>nameinstance</a:t>
            </a:r>
            <a:r>
              <a:rPr lang="en-US" sz="2900" dirty="0"/>
              <a:t> of the string-true</a:t>
            </a:r>
          </a:p>
          <a:p>
            <a:r>
              <a:rPr lang="en-US" sz="2900" dirty="0" err="1"/>
              <a:t>boolean</a:t>
            </a:r>
            <a:r>
              <a:rPr lang="en-US" sz="2900" dirty="0"/>
              <a:t> c=name instance of int-false</a:t>
            </a:r>
          </a:p>
          <a:p>
            <a:pPr marL="0" indent="0">
              <a:buNone/>
            </a:pPr>
            <a:r>
              <a:rPr lang="en-US" sz="3400" dirty="0"/>
              <a:t>2.New</a:t>
            </a:r>
          </a:p>
          <a:p>
            <a:pPr marL="0" indent="0">
              <a:buNone/>
            </a:pPr>
            <a:r>
              <a:rPr lang="en-US" sz="2900" dirty="0"/>
              <a:t>create the objects of the class</a:t>
            </a:r>
          </a:p>
          <a:p>
            <a:pPr marL="0" indent="0">
              <a:buNone/>
            </a:pPr>
            <a:r>
              <a:rPr lang="en-US" sz="2900" dirty="0"/>
              <a:t>3.member operator(.)</a:t>
            </a:r>
          </a:p>
          <a:p>
            <a:r>
              <a:rPr lang="en-US" sz="2900" dirty="0"/>
              <a:t>object name .method name</a:t>
            </a:r>
          </a:p>
          <a:p>
            <a:pPr marL="0" indent="0">
              <a:buNone/>
            </a:pPr>
            <a:r>
              <a:rPr lang="en-US" sz="4200" dirty="0"/>
              <a:t>Expression Evaluation</a:t>
            </a:r>
          </a:p>
          <a:p>
            <a:pPr marL="0" indent="0">
              <a:buNone/>
            </a:pPr>
            <a:r>
              <a:rPr lang="en-US" sz="2900" dirty="0"/>
              <a:t> more than one operator in expression</a:t>
            </a:r>
          </a:p>
          <a:p>
            <a:endParaRPr lang="en-US" sz="2900" dirty="0"/>
          </a:p>
          <a:p>
            <a:r>
              <a:rPr lang="en-US" sz="2900" dirty="0"/>
              <a:t>precedence of the operator</a:t>
            </a:r>
          </a:p>
          <a:p>
            <a:r>
              <a:rPr lang="en-US" sz="2900" dirty="0"/>
              <a:t>1.* ,/ and % highest than + and -</a:t>
            </a:r>
          </a:p>
          <a:p>
            <a:r>
              <a:rPr lang="en-US" sz="2900" dirty="0"/>
              <a:t>2.if * and /,+ and - is there then highest is</a:t>
            </a:r>
          </a:p>
          <a:p>
            <a:r>
              <a:rPr lang="en-US" sz="2900" dirty="0"/>
              <a:t>associativity- left to right-arithmetic operators</a:t>
            </a:r>
          </a:p>
          <a:p>
            <a:r>
              <a:rPr lang="en-US" sz="2900" dirty="0"/>
              <a:t>3.paranthes will high highest priority</a:t>
            </a:r>
          </a:p>
          <a:p>
            <a:r>
              <a:rPr lang="en-US" sz="2900" dirty="0"/>
              <a:t>4.z=++m + m++</a:t>
            </a:r>
          </a:p>
          <a:p>
            <a:r>
              <a:rPr lang="en-US" sz="2900" dirty="0"/>
              <a:t>p0st increment has high priority</a:t>
            </a:r>
            <a:endParaRPr lang="en-IN" sz="2900" dirty="0"/>
          </a:p>
        </p:txBody>
      </p:sp>
    </p:spTree>
    <p:extLst>
      <p:ext uri="{BB962C8B-B14F-4D97-AF65-F5344CB8AC3E}">
        <p14:creationId xmlns:p14="http://schemas.microsoft.com/office/powerpoint/2010/main" val="28785552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F6DF8-DA1E-5342-EB65-8A3998E78BF9}"/>
              </a:ext>
            </a:extLst>
          </p:cNvPr>
          <p:cNvSpPr>
            <a:spLocks noGrp="1"/>
          </p:cNvSpPr>
          <p:nvPr>
            <p:ph type="title"/>
          </p:nvPr>
        </p:nvSpPr>
        <p:spPr>
          <a:xfrm>
            <a:off x="363894" y="1"/>
            <a:ext cx="10989906" cy="590549"/>
          </a:xfrm>
        </p:spPr>
        <p:txBody>
          <a:bodyPr>
            <a:normAutofit fontScale="90000"/>
          </a:bodyPr>
          <a:lstStyle/>
          <a:p>
            <a:r>
              <a:rPr lang="en-IN" dirty="0"/>
              <a:t>Control Statements</a:t>
            </a:r>
          </a:p>
        </p:txBody>
      </p:sp>
      <p:sp>
        <p:nvSpPr>
          <p:cNvPr id="3" name="Content Placeholder 2">
            <a:extLst>
              <a:ext uri="{FF2B5EF4-FFF2-40B4-BE49-F238E27FC236}">
                <a16:creationId xmlns:a16="http://schemas.microsoft.com/office/drawing/2014/main" id="{DA63B800-4303-D225-3FEE-51DCD4AA8A60}"/>
              </a:ext>
            </a:extLst>
          </p:cNvPr>
          <p:cNvSpPr>
            <a:spLocks noGrp="1"/>
          </p:cNvSpPr>
          <p:nvPr>
            <p:ph idx="1"/>
          </p:nvPr>
        </p:nvSpPr>
        <p:spPr>
          <a:xfrm>
            <a:off x="363894" y="590550"/>
            <a:ext cx="10989906" cy="6202136"/>
          </a:xfrm>
        </p:spPr>
        <p:txBody>
          <a:bodyPr>
            <a:normAutofit fontScale="62500" lnSpcReduction="20000"/>
          </a:bodyPr>
          <a:lstStyle/>
          <a:p>
            <a:pPr marL="0" indent="0">
              <a:buNone/>
            </a:pPr>
            <a:r>
              <a:rPr lang="en-US" sz="3200" dirty="0"/>
              <a:t>controlling the order of </a:t>
            </a:r>
            <a:r>
              <a:rPr lang="en-US" sz="3200" dirty="0" err="1"/>
              <a:t>exceution</a:t>
            </a:r>
            <a:r>
              <a:rPr lang="en-US" sz="3200" dirty="0"/>
              <a:t> of </a:t>
            </a:r>
            <a:r>
              <a:rPr lang="en-US" sz="3200" dirty="0" err="1"/>
              <a:t>statements.there</a:t>
            </a:r>
            <a:r>
              <a:rPr lang="en-US" sz="3200" dirty="0"/>
              <a:t> are two types.</a:t>
            </a:r>
          </a:p>
          <a:p>
            <a:r>
              <a:rPr lang="en-US" sz="2600" dirty="0"/>
              <a:t>1.conditional statements</a:t>
            </a:r>
          </a:p>
          <a:p>
            <a:r>
              <a:rPr lang="en-US" sz="2600" dirty="0"/>
              <a:t>2.iterative statements or loops</a:t>
            </a:r>
          </a:p>
          <a:p>
            <a:pPr marL="0" indent="0">
              <a:buNone/>
            </a:pPr>
            <a:r>
              <a:rPr lang="en-US" sz="3200" dirty="0"/>
              <a:t>conditional statements</a:t>
            </a:r>
          </a:p>
          <a:p>
            <a:r>
              <a:rPr lang="en-US" sz="2600" dirty="0"/>
              <a:t>1.simple if </a:t>
            </a:r>
          </a:p>
          <a:p>
            <a:r>
              <a:rPr lang="en-US" sz="2600" dirty="0"/>
              <a:t>2.if else</a:t>
            </a:r>
          </a:p>
          <a:p>
            <a:r>
              <a:rPr lang="en-US" sz="2600" dirty="0"/>
              <a:t>3.elseif ladder</a:t>
            </a:r>
          </a:p>
          <a:p>
            <a:r>
              <a:rPr lang="en-US" sz="2600" dirty="0"/>
              <a:t>4.nested if</a:t>
            </a:r>
          </a:p>
          <a:p>
            <a:r>
              <a:rPr lang="en-US" sz="2600" dirty="0"/>
              <a:t>5.switch </a:t>
            </a:r>
          </a:p>
          <a:p>
            <a:pPr marL="0" indent="0">
              <a:buNone/>
            </a:pPr>
            <a:r>
              <a:rPr lang="en-US" sz="3200" dirty="0"/>
              <a:t>1.simple if </a:t>
            </a:r>
          </a:p>
          <a:p>
            <a:pPr marL="0" indent="0">
              <a:buNone/>
            </a:pPr>
            <a:r>
              <a:rPr lang="en-US" sz="2600" dirty="0" err="1"/>
              <a:t>syntax:if</a:t>
            </a:r>
            <a:r>
              <a:rPr lang="en-US" sz="2600" dirty="0"/>
              <a:t>(condition)</a:t>
            </a:r>
          </a:p>
          <a:p>
            <a:pPr marL="0" indent="0">
              <a:buNone/>
            </a:pPr>
            <a:r>
              <a:rPr lang="en-US" sz="2600" dirty="0"/>
              <a:t>       { </a:t>
            </a:r>
          </a:p>
          <a:p>
            <a:pPr marL="0" indent="0">
              <a:buNone/>
            </a:pPr>
            <a:r>
              <a:rPr lang="en-US" sz="2600" dirty="0"/>
              <a:t>          statement bock;</a:t>
            </a:r>
          </a:p>
          <a:p>
            <a:pPr marL="0" indent="0">
              <a:buNone/>
            </a:pPr>
            <a:r>
              <a:rPr lang="en-US" sz="2600" dirty="0"/>
              <a:t>        }</a:t>
            </a:r>
          </a:p>
          <a:p>
            <a:pPr marL="0" indent="0">
              <a:buNone/>
            </a:pPr>
            <a:r>
              <a:rPr lang="en-US" sz="2600" dirty="0"/>
              <a:t>        statement x</a:t>
            </a:r>
          </a:p>
          <a:p>
            <a:endParaRPr lang="en-US" sz="2600" dirty="0"/>
          </a:p>
          <a:p>
            <a:r>
              <a:rPr lang="en-US" sz="2600" dirty="0"/>
              <a:t>if statement block contains many </a:t>
            </a:r>
            <a:r>
              <a:rPr lang="en-US" sz="2600" dirty="0" err="1"/>
              <a:t>statemets</a:t>
            </a:r>
            <a:r>
              <a:rPr lang="en-US" sz="2600" dirty="0"/>
              <a:t> it will be one only</a:t>
            </a:r>
          </a:p>
          <a:p>
            <a:r>
              <a:rPr lang="en-US" sz="2600" dirty="0"/>
              <a:t>if single condition is there no need to put </a:t>
            </a:r>
            <a:r>
              <a:rPr lang="en-US" sz="2600" dirty="0" err="1"/>
              <a:t>curle</a:t>
            </a:r>
            <a:r>
              <a:rPr lang="en-US" sz="2600" dirty="0"/>
              <a:t> braces</a:t>
            </a:r>
          </a:p>
          <a:p>
            <a:endParaRPr lang="en-IN" dirty="0"/>
          </a:p>
        </p:txBody>
      </p:sp>
    </p:spTree>
    <p:extLst>
      <p:ext uri="{BB962C8B-B14F-4D97-AF65-F5344CB8AC3E}">
        <p14:creationId xmlns:p14="http://schemas.microsoft.com/office/powerpoint/2010/main" val="29164959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7629F-A765-6B34-DD55-9CC195DF6AA8}"/>
              </a:ext>
            </a:extLst>
          </p:cNvPr>
          <p:cNvSpPr>
            <a:spLocks noGrp="1"/>
          </p:cNvSpPr>
          <p:nvPr>
            <p:ph type="title"/>
          </p:nvPr>
        </p:nvSpPr>
        <p:spPr>
          <a:xfrm>
            <a:off x="838200" y="365125"/>
            <a:ext cx="10515600" cy="427977"/>
          </a:xfrm>
        </p:spPr>
        <p:txBody>
          <a:bodyPr>
            <a:normAutofit fontScale="90000"/>
          </a:bodyPr>
          <a:lstStyle/>
          <a:p>
            <a:r>
              <a:rPr lang="en-IN" dirty="0"/>
              <a:t>Conditional Statements</a:t>
            </a:r>
          </a:p>
        </p:txBody>
      </p:sp>
      <p:sp>
        <p:nvSpPr>
          <p:cNvPr id="3" name="Content Placeholder 2">
            <a:extLst>
              <a:ext uri="{FF2B5EF4-FFF2-40B4-BE49-F238E27FC236}">
                <a16:creationId xmlns:a16="http://schemas.microsoft.com/office/drawing/2014/main" id="{DE632E86-399D-13A6-D641-33720EBADA36}"/>
              </a:ext>
            </a:extLst>
          </p:cNvPr>
          <p:cNvSpPr>
            <a:spLocks noGrp="1"/>
          </p:cNvSpPr>
          <p:nvPr>
            <p:ph idx="1"/>
          </p:nvPr>
        </p:nvSpPr>
        <p:spPr>
          <a:xfrm>
            <a:off x="838200" y="793102"/>
            <a:ext cx="10515600" cy="6064898"/>
          </a:xfrm>
        </p:spPr>
        <p:txBody>
          <a:bodyPr>
            <a:normAutofit lnSpcReduction="10000"/>
          </a:bodyPr>
          <a:lstStyle/>
          <a:p>
            <a:pPr marL="0" indent="0" algn="just">
              <a:buNone/>
            </a:pPr>
            <a:r>
              <a:rPr lang="en-US" sz="2000" b="1" i="0" dirty="0">
                <a:solidFill>
                  <a:srgbClr val="006699"/>
                </a:solidFill>
                <a:effectLst/>
                <a:latin typeface="inter-regular"/>
              </a:rPr>
              <a:t>2.If else</a:t>
            </a:r>
          </a:p>
          <a:p>
            <a:pPr marL="0" indent="0" algn="just">
              <a:buNone/>
            </a:pPr>
            <a:r>
              <a:rPr lang="en-US" sz="1600" b="1" i="0" dirty="0">
                <a:solidFill>
                  <a:srgbClr val="006699"/>
                </a:solidFill>
                <a:effectLst/>
                <a:latin typeface="inter-regular"/>
              </a:rPr>
              <a:t>if</a:t>
            </a:r>
            <a:r>
              <a:rPr lang="en-US" sz="1600" b="0" i="0" dirty="0">
                <a:solidFill>
                  <a:srgbClr val="000000"/>
                </a:solidFill>
                <a:effectLst/>
                <a:latin typeface="inter-regular"/>
              </a:rPr>
              <a:t>(condition) {    </a:t>
            </a:r>
          </a:p>
          <a:p>
            <a:pPr marL="0" indent="0" algn="just">
              <a:buNone/>
            </a:pPr>
            <a:r>
              <a:rPr lang="en-US" sz="1600" b="0" i="0" dirty="0">
                <a:solidFill>
                  <a:srgbClr val="000000"/>
                </a:solidFill>
                <a:effectLst/>
                <a:latin typeface="inter-regular"/>
              </a:rPr>
              <a:t>statement </a:t>
            </a:r>
            <a:r>
              <a:rPr lang="en-US" sz="1600" b="0" i="0" dirty="0">
                <a:solidFill>
                  <a:srgbClr val="C00000"/>
                </a:solidFill>
                <a:effectLst/>
                <a:latin typeface="inter-regular"/>
              </a:rPr>
              <a:t>1</a:t>
            </a:r>
            <a:r>
              <a:rPr lang="en-US" sz="1600" b="0" i="0" dirty="0">
                <a:solidFill>
                  <a:srgbClr val="000000"/>
                </a:solidFill>
                <a:effectLst/>
                <a:latin typeface="inter-regular"/>
              </a:rPr>
              <a:t>; </a:t>
            </a:r>
            <a:r>
              <a:rPr lang="en-US" sz="1600" b="0" i="0" dirty="0">
                <a:solidFill>
                  <a:srgbClr val="008200"/>
                </a:solidFill>
                <a:effectLst/>
                <a:latin typeface="inter-regular"/>
              </a:rPr>
              <a:t>//executes when condition is true </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p>
          <a:p>
            <a:pPr marL="0" indent="0" algn="just">
              <a:buNone/>
            </a:pPr>
            <a:r>
              <a:rPr lang="en-US" sz="1600" b="1" i="0" dirty="0">
                <a:solidFill>
                  <a:srgbClr val="006699"/>
                </a:solidFill>
                <a:effectLst/>
                <a:latin typeface="inter-regular"/>
              </a:rPr>
              <a:t>else</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statement </a:t>
            </a:r>
            <a:r>
              <a:rPr lang="en-US" sz="1600" b="0" i="0" dirty="0">
                <a:solidFill>
                  <a:srgbClr val="C00000"/>
                </a:solidFill>
                <a:effectLst/>
                <a:latin typeface="inter-regular"/>
              </a:rPr>
              <a:t>2</a:t>
            </a:r>
            <a:r>
              <a:rPr lang="en-US" sz="1600" b="0" i="0" dirty="0">
                <a:solidFill>
                  <a:srgbClr val="000000"/>
                </a:solidFill>
                <a:effectLst/>
                <a:latin typeface="inter-regular"/>
              </a:rPr>
              <a:t>; </a:t>
            </a:r>
            <a:r>
              <a:rPr lang="en-US" sz="1600" b="0" i="0" dirty="0">
                <a:solidFill>
                  <a:srgbClr val="008200"/>
                </a:solidFill>
                <a:effectLst/>
                <a:latin typeface="inter-regular"/>
              </a:rPr>
              <a:t>//executes when condition is false </a:t>
            </a:r>
            <a:r>
              <a:rPr lang="en-US" sz="1600" b="0" i="0" dirty="0">
                <a:solidFill>
                  <a:srgbClr val="000000"/>
                </a:solidFill>
                <a:effectLst/>
                <a:latin typeface="inter-regular"/>
              </a:rPr>
              <a:t>  </a:t>
            </a:r>
          </a:p>
          <a:p>
            <a:pPr marL="0" indent="0" algn="just">
              <a:buNone/>
            </a:pPr>
            <a:r>
              <a:rPr lang="en-US" sz="1600" b="0" i="0" dirty="0">
                <a:solidFill>
                  <a:srgbClr val="000000"/>
                </a:solidFill>
                <a:effectLst/>
                <a:latin typeface="inter-regular"/>
              </a:rPr>
              <a:t>}  </a:t>
            </a:r>
          </a:p>
          <a:p>
            <a:pPr marL="0" indent="0" algn="just">
              <a:buNone/>
            </a:pPr>
            <a:r>
              <a:rPr lang="en-US" sz="2000" dirty="0">
                <a:solidFill>
                  <a:srgbClr val="000000"/>
                </a:solidFill>
                <a:latin typeface="inter-regular"/>
              </a:rPr>
              <a:t>3.Else if Ladder</a:t>
            </a:r>
            <a:endParaRPr lang="en-US" sz="2000" b="0" i="0" dirty="0">
              <a:solidFill>
                <a:srgbClr val="000000"/>
              </a:solidFill>
              <a:effectLst/>
              <a:latin typeface="inter-regular"/>
            </a:endParaRPr>
          </a:p>
          <a:p>
            <a:pPr marL="0" indent="0" algn="just">
              <a:buNone/>
            </a:pPr>
            <a:r>
              <a:rPr lang="en-US" sz="1400" b="1" i="0" dirty="0">
                <a:solidFill>
                  <a:srgbClr val="006699"/>
                </a:solidFill>
                <a:effectLst/>
                <a:latin typeface="inter-regular"/>
              </a:rPr>
              <a:t>if</a:t>
            </a:r>
            <a:r>
              <a:rPr lang="en-US" sz="1400" b="0" i="0" dirty="0">
                <a:solidFill>
                  <a:srgbClr val="000000"/>
                </a:solidFill>
                <a:effectLst/>
                <a:latin typeface="inter-regular"/>
              </a:rPr>
              <a:t>(condition </a:t>
            </a:r>
            <a:r>
              <a:rPr lang="en-US" sz="1400" b="0" i="0" dirty="0">
                <a:solidFill>
                  <a:srgbClr val="C00000"/>
                </a:solidFill>
                <a:effectLst/>
                <a:latin typeface="inter-regular"/>
              </a:rPr>
              <a:t>1</a:t>
            </a:r>
            <a:r>
              <a:rPr lang="en-US" sz="1400" b="0" i="0" dirty="0">
                <a:solidFill>
                  <a:srgbClr val="000000"/>
                </a:solidFill>
                <a:effectLst/>
                <a:latin typeface="inter-regular"/>
              </a:rPr>
              <a:t>) {    </a:t>
            </a:r>
          </a:p>
          <a:p>
            <a:pPr marL="0" indent="0" algn="just">
              <a:buNone/>
            </a:pPr>
            <a:r>
              <a:rPr lang="en-US" sz="1400" b="0" i="0" dirty="0">
                <a:solidFill>
                  <a:srgbClr val="000000"/>
                </a:solidFill>
                <a:effectLst/>
                <a:latin typeface="inter-regular"/>
              </a:rPr>
              <a:t>statement </a:t>
            </a:r>
            <a:r>
              <a:rPr lang="en-US" sz="1400" b="0" i="0" dirty="0">
                <a:solidFill>
                  <a:srgbClr val="C00000"/>
                </a:solidFill>
                <a:effectLst/>
                <a:latin typeface="inter-regular"/>
              </a:rPr>
              <a:t>1</a:t>
            </a:r>
            <a:r>
              <a:rPr lang="en-US" sz="1400" b="0" i="0" dirty="0">
                <a:solidFill>
                  <a:srgbClr val="000000"/>
                </a:solidFill>
                <a:effectLst/>
                <a:latin typeface="inter-regular"/>
              </a:rPr>
              <a:t>; </a:t>
            </a:r>
            <a:r>
              <a:rPr lang="en-US" sz="1400" b="0" i="0" dirty="0">
                <a:solidFill>
                  <a:srgbClr val="008200"/>
                </a:solidFill>
                <a:effectLst/>
                <a:latin typeface="inter-regular"/>
              </a:rPr>
              <a:t>//executes when condition 1 is true </a:t>
            </a:r>
            <a:r>
              <a:rPr lang="en-US" sz="1400" b="0" i="0" dirty="0">
                <a:solidFill>
                  <a:srgbClr val="000000"/>
                </a:solidFill>
                <a:effectLst/>
                <a:latin typeface="inter-regular"/>
              </a:rPr>
              <a:t>  </a:t>
            </a:r>
          </a:p>
          <a:p>
            <a:pPr marL="0" indent="0" algn="just">
              <a:buNone/>
            </a:pP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else</a:t>
            </a:r>
            <a:r>
              <a:rPr lang="en-US" sz="1400" b="0" i="0" dirty="0">
                <a:solidFill>
                  <a:srgbClr val="000000"/>
                </a:solidFill>
                <a:effectLst/>
                <a:latin typeface="inter-regular"/>
              </a:rPr>
              <a:t> </a:t>
            </a:r>
            <a:r>
              <a:rPr lang="en-US" sz="1400" b="1" i="0" dirty="0">
                <a:solidFill>
                  <a:srgbClr val="006699"/>
                </a:solidFill>
                <a:effectLst/>
                <a:latin typeface="inter-regular"/>
              </a:rPr>
              <a:t>if</a:t>
            </a:r>
            <a:r>
              <a:rPr lang="en-US" sz="1400" b="0" i="0" dirty="0">
                <a:solidFill>
                  <a:srgbClr val="000000"/>
                </a:solidFill>
                <a:effectLst/>
                <a:latin typeface="inter-regular"/>
              </a:rPr>
              <a:t>(condition </a:t>
            </a:r>
            <a:r>
              <a:rPr lang="en-US" sz="1400" b="0" i="0" dirty="0">
                <a:solidFill>
                  <a:srgbClr val="C00000"/>
                </a:solidFill>
                <a:effectLst/>
                <a:latin typeface="inter-regular"/>
              </a:rPr>
              <a:t>2</a:t>
            </a:r>
            <a:r>
              <a:rPr lang="en-US" sz="1400" b="0" i="0" dirty="0">
                <a:solidFill>
                  <a:srgbClr val="000000"/>
                </a:solidFill>
                <a:effectLst/>
                <a:latin typeface="inter-regular"/>
              </a:rPr>
              <a:t>) {  </a:t>
            </a:r>
          </a:p>
          <a:p>
            <a:pPr marL="0" indent="0" algn="just">
              <a:buNone/>
            </a:pPr>
            <a:r>
              <a:rPr lang="en-US" sz="1400" b="0" i="0" dirty="0">
                <a:solidFill>
                  <a:srgbClr val="000000"/>
                </a:solidFill>
                <a:effectLst/>
                <a:latin typeface="inter-regular"/>
              </a:rPr>
              <a:t>statement </a:t>
            </a:r>
            <a:r>
              <a:rPr lang="en-US" sz="1400" b="0" i="0" dirty="0">
                <a:solidFill>
                  <a:srgbClr val="C00000"/>
                </a:solidFill>
                <a:effectLst/>
                <a:latin typeface="inter-regular"/>
              </a:rPr>
              <a:t>2</a:t>
            </a:r>
            <a:r>
              <a:rPr lang="en-US" sz="1400" b="0" i="0" dirty="0">
                <a:solidFill>
                  <a:srgbClr val="000000"/>
                </a:solidFill>
                <a:effectLst/>
                <a:latin typeface="inter-regular"/>
              </a:rPr>
              <a:t>; </a:t>
            </a:r>
            <a:r>
              <a:rPr lang="en-US" sz="1400" b="0" i="0" dirty="0">
                <a:solidFill>
                  <a:srgbClr val="008200"/>
                </a:solidFill>
                <a:effectLst/>
                <a:latin typeface="inter-regular"/>
              </a:rPr>
              <a:t>//executes when condition 2 is true </a:t>
            </a:r>
            <a:r>
              <a:rPr lang="en-US" sz="1400" b="0" i="0" dirty="0">
                <a:solidFill>
                  <a:srgbClr val="000000"/>
                </a:solidFill>
                <a:effectLst/>
                <a:latin typeface="inter-regular"/>
              </a:rPr>
              <a:t>  </a:t>
            </a:r>
          </a:p>
          <a:p>
            <a:pPr marL="0" indent="0" algn="just">
              <a:buNone/>
            </a:pPr>
            <a:r>
              <a:rPr lang="en-US" sz="1400" b="0" i="0" dirty="0">
                <a:solidFill>
                  <a:srgbClr val="000000"/>
                </a:solidFill>
                <a:effectLst/>
                <a:latin typeface="inter-regular"/>
              </a:rPr>
              <a:t>}  </a:t>
            </a:r>
          </a:p>
          <a:p>
            <a:pPr marL="0" indent="0" algn="just">
              <a:buNone/>
            </a:pPr>
            <a:r>
              <a:rPr lang="en-US" sz="1400" b="1" i="0" dirty="0">
                <a:solidFill>
                  <a:srgbClr val="006699"/>
                </a:solidFill>
                <a:effectLst/>
                <a:latin typeface="inter-regular"/>
              </a:rPr>
              <a:t>else</a:t>
            </a:r>
            <a:r>
              <a:rPr lang="en-US" sz="1400" b="0" i="0" dirty="0">
                <a:solidFill>
                  <a:srgbClr val="000000"/>
                </a:solidFill>
                <a:effectLst/>
                <a:latin typeface="inter-regular"/>
              </a:rPr>
              <a:t> {  </a:t>
            </a:r>
          </a:p>
          <a:p>
            <a:pPr marL="0" indent="0" algn="just">
              <a:buNone/>
            </a:pPr>
            <a:r>
              <a:rPr lang="en-US" sz="1400" b="0" i="0" dirty="0">
                <a:solidFill>
                  <a:srgbClr val="000000"/>
                </a:solidFill>
                <a:effectLst/>
                <a:latin typeface="inter-regular"/>
              </a:rPr>
              <a:t>statement </a:t>
            </a:r>
            <a:r>
              <a:rPr lang="en-US" sz="1400" b="0" i="0" dirty="0">
                <a:solidFill>
                  <a:srgbClr val="C00000"/>
                </a:solidFill>
                <a:effectLst/>
                <a:latin typeface="inter-regular"/>
              </a:rPr>
              <a:t>2</a:t>
            </a:r>
            <a:r>
              <a:rPr lang="en-US" sz="1400" b="0" i="0" dirty="0">
                <a:solidFill>
                  <a:srgbClr val="000000"/>
                </a:solidFill>
                <a:effectLst/>
                <a:latin typeface="inter-regular"/>
              </a:rPr>
              <a:t>; </a:t>
            </a:r>
            <a:r>
              <a:rPr lang="en-US" sz="1400" b="0" i="0" dirty="0">
                <a:solidFill>
                  <a:srgbClr val="008200"/>
                </a:solidFill>
                <a:effectLst/>
                <a:latin typeface="inter-regular"/>
              </a:rPr>
              <a:t>//executes when all the conditions are false </a:t>
            </a:r>
            <a:r>
              <a:rPr lang="en-US" sz="1400" b="0" i="0" dirty="0">
                <a:solidFill>
                  <a:srgbClr val="000000"/>
                </a:solidFill>
                <a:effectLst/>
                <a:latin typeface="inter-regular"/>
              </a:rPr>
              <a:t>  </a:t>
            </a:r>
          </a:p>
          <a:p>
            <a:pPr marL="0" indent="0" algn="just">
              <a:buNone/>
            </a:pPr>
            <a:r>
              <a:rPr lang="en-US" sz="1400" b="0" i="0" dirty="0">
                <a:solidFill>
                  <a:srgbClr val="000000"/>
                </a:solidFill>
                <a:effectLst/>
                <a:latin typeface="inter-regular"/>
              </a:rPr>
              <a:t>}  </a:t>
            </a:r>
          </a:p>
          <a:p>
            <a:pPr marL="0" indent="0" algn="just">
              <a:buNone/>
            </a:pPr>
            <a:endParaRPr lang="en-US" sz="2000"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16414131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DB89-EF17-A6E0-E68E-877EB7F7A431}"/>
              </a:ext>
            </a:extLst>
          </p:cNvPr>
          <p:cNvSpPr>
            <a:spLocks noGrp="1"/>
          </p:cNvSpPr>
          <p:nvPr>
            <p:ph type="title"/>
          </p:nvPr>
        </p:nvSpPr>
        <p:spPr>
          <a:xfrm>
            <a:off x="838200" y="74645"/>
            <a:ext cx="10515600" cy="573055"/>
          </a:xfrm>
        </p:spPr>
        <p:txBody>
          <a:bodyPr>
            <a:normAutofit fontScale="90000"/>
          </a:bodyPr>
          <a:lstStyle/>
          <a:p>
            <a:r>
              <a:rPr lang="en-IN" dirty="0"/>
              <a:t>Conditional Statements</a:t>
            </a:r>
          </a:p>
        </p:txBody>
      </p:sp>
      <p:sp>
        <p:nvSpPr>
          <p:cNvPr id="3" name="Content Placeholder 2">
            <a:extLst>
              <a:ext uri="{FF2B5EF4-FFF2-40B4-BE49-F238E27FC236}">
                <a16:creationId xmlns:a16="http://schemas.microsoft.com/office/drawing/2014/main" id="{B01201F5-E3B9-02C5-1C96-634F1C141010}"/>
              </a:ext>
            </a:extLst>
          </p:cNvPr>
          <p:cNvSpPr>
            <a:spLocks noGrp="1"/>
          </p:cNvSpPr>
          <p:nvPr>
            <p:ph idx="1"/>
          </p:nvPr>
        </p:nvSpPr>
        <p:spPr>
          <a:xfrm>
            <a:off x="838200" y="647700"/>
            <a:ext cx="10915650" cy="6135655"/>
          </a:xfrm>
        </p:spPr>
        <p:txBody>
          <a:bodyPr>
            <a:normAutofit fontScale="70000" lnSpcReduction="20000"/>
          </a:bodyPr>
          <a:lstStyle/>
          <a:p>
            <a:pPr marL="0" indent="0">
              <a:buNone/>
            </a:pPr>
            <a:r>
              <a:rPr lang="en-IN" sz="2200" dirty="0"/>
              <a:t>4.Nested If</a:t>
            </a:r>
          </a:p>
          <a:p>
            <a:pPr marL="0" indent="0" algn="just">
              <a:buNone/>
            </a:pPr>
            <a:r>
              <a:rPr lang="en-US" sz="2300" b="1" i="0" dirty="0">
                <a:solidFill>
                  <a:srgbClr val="006699"/>
                </a:solidFill>
                <a:effectLst/>
                <a:latin typeface="inter-regular"/>
              </a:rPr>
              <a:t>if</a:t>
            </a:r>
            <a:r>
              <a:rPr lang="en-US" sz="2300" b="0" i="0" dirty="0">
                <a:solidFill>
                  <a:srgbClr val="000000"/>
                </a:solidFill>
                <a:effectLst/>
                <a:latin typeface="inter-regular"/>
              </a:rPr>
              <a:t>(condition </a:t>
            </a:r>
            <a:r>
              <a:rPr lang="en-US" sz="2300" b="0" i="0" dirty="0">
                <a:solidFill>
                  <a:srgbClr val="C00000"/>
                </a:solidFill>
                <a:effectLst/>
                <a:latin typeface="inter-regular"/>
              </a:rPr>
              <a:t>1</a:t>
            </a:r>
            <a:r>
              <a:rPr lang="en-US" sz="2300" b="0" i="0" dirty="0">
                <a:solidFill>
                  <a:srgbClr val="000000"/>
                </a:solidFill>
                <a:effectLst/>
                <a:latin typeface="inter-regular"/>
              </a:rPr>
              <a:t>) {    </a:t>
            </a:r>
          </a:p>
          <a:p>
            <a:pPr marL="0" indent="0" algn="just">
              <a:buNone/>
            </a:pPr>
            <a:r>
              <a:rPr lang="en-US" sz="2300" b="0" i="0" dirty="0">
                <a:solidFill>
                  <a:srgbClr val="000000"/>
                </a:solidFill>
                <a:effectLst/>
                <a:latin typeface="inter-regular"/>
              </a:rPr>
              <a:t>statement </a:t>
            </a:r>
            <a:r>
              <a:rPr lang="en-US" sz="2300" b="0" i="0" dirty="0">
                <a:solidFill>
                  <a:srgbClr val="C00000"/>
                </a:solidFill>
                <a:effectLst/>
                <a:latin typeface="inter-regular"/>
              </a:rPr>
              <a:t>1</a:t>
            </a:r>
            <a:r>
              <a:rPr lang="en-US" sz="2300" b="0" i="0" dirty="0">
                <a:solidFill>
                  <a:srgbClr val="000000"/>
                </a:solidFill>
                <a:effectLst/>
                <a:latin typeface="inter-regular"/>
              </a:rPr>
              <a:t>; </a:t>
            </a:r>
            <a:r>
              <a:rPr lang="en-US" sz="2300" b="0" i="0" dirty="0">
                <a:solidFill>
                  <a:srgbClr val="008200"/>
                </a:solidFill>
                <a:effectLst/>
                <a:latin typeface="inter-regular"/>
              </a:rPr>
              <a:t>//executes when condition 1 is true </a:t>
            </a:r>
            <a:r>
              <a:rPr lang="en-US" sz="2300" b="0" i="0" dirty="0">
                <a:solidFill>
                  <a:srgbClr val="000000"/>
                </a:solidFill>
                <a:effectLst/>
                <a:latin typeface="inter-regular"/>
              </a:rPr>
              <a:t>  </a:t>
            </a:r>
          </a:p>
          <a:p>
            <a:pPr marL="0" indent="0" algn="just">
              <a:buNone/>
            </a:pPr>
            <a:r>
              <a:rPr lang="en-US" sz="2300" b="1" i="0" dirty="0">
                <a:solidFill>
                  <a:srgbClr val="006699"/>
                </a:solidFill>
                <a:effectLst/>
                <a:latin typeface="inter-regular"/>
              </a:rPr>
              <a:t>if</a:t>
            </a:r>
            <a:r>
              <a:rPr lang="en-US" sz="2300" b="0" i="0" dirty="0">
                <a:solidFill>
                  <a:srgbClr val="000000"/>
                </a:solidFill>
                <a:effectLst/>
                <a:latin typeface="inter-regular"/>
              </a:rPr>
              <a:t>(condition </a:t>
            </a:r>
            <a:r>
              <a:rPr lang="en-US" sz="2300" b="0" i="0" dirty="0">
                <a:solidFill>
                  <a:srgbClr val="C00000"/>
                </a:solidFill>
                <a:effectLst/>
                <a:latin typeface="inter-regular"/>
              </a:rPr>
              <a:t>2</a:t>
            </a:r>
            <a:r>
              <a:rPr lang="en-US" sz="2300" b="0" i="0" dirty="0">
                <a:solidFill>
                  <a:srgbClr val="000000"/>
                </a:solidFill>
                <a:effectLst/>
                <a:latin typeface="inter-regular"/>
              </a:rPr>
              <a:t>) {  </a:t>
            </a:r>
          </a:p>
          <a:p>
            <a:pPr marL="0" indent="0" algn="just">
              <a:buNone/>
            </a:pPr>
            <a:r>
              <a:rPr lang="en-US" sz="2300" b="0" i="0" dirty="0">
                <a:solidFill>
                  <a:srgbClr val="000000"/>
                </a:solidFill>
                <a:effectLst/>
                <a:latin typeface="inter-regular"/>
              </a:rPr>
              <a:t>statement </a:t>
            </a:r>
            <a:r>
              <a:rPr lang="en-US" sz="2300" b="0" i="0" dirty="0">
                <a:solidFill>
                  <a:srgbClr val="C00000"/>
                </a:solidFill>
                <a:effectLst/>
                <a:latin typeface="inter-regular"/>
              </a:rPr>
              <a:t>2</a:t>
            </a:r>
            <a:r>
              <a:rPr lang="en-US" sz="2300" b="0" i="0" dirty="0">
                <a:solidFill>
                  <a:srgbClr val="000000"/>
                </a:solidFill>
                <a:effectLst/>
                <a:latin typeface="inter-regular"/>
              </a:rPr>
              <a:t>; </a:t>
            </a:r>
            <a:r>
              <a:rPr lang="en-US" sz="2300" b="0" i="0" dirty="0">
                <a:solidFill>
                  <a:srgbClr val="008200"/>
                </a:solidFill>
                <a:effectLst/>
                <a:latin typeface="inter-regular"/>
              </a:rPr>
              <a:t>//executes when condition 2 is true </a:t>
            </a:r>
            <a:r>
              <a:rPr lang="en-US" sz="2300" b="0" i="0" dirty="0">
                <a:solidFill>
                  <a:srgbClr val="000000"/>
                </a:solidFill>
                <a:effectLst/>
                <a:latin typeface="inter-regular"/>
              </a:rPr>
              <a:t>  </a:t>
            </a:r>
          </a:p>
          <a:p>
            <a:pPr marL="0" indent="0" algn="just">
              <a:buNone/>
            </a:pPr>
            <a:r>
              <a:rPr lang="en-US" sz="2300" b="0" i="0" dirty="0">
                <a:solidFill>
                  <a:srgbClr val="000000"/>
                </a:solidFill>
                <a:effectLst/>
                <a:latin typeface="inter-regular"/>
              </a:rPr>
              <a:t>}  </a:t>
            </a:r>
          </a:p>
          <a:p>
            <a:pPr marL="0" indent="0" algn="just">
              <a:buNone/>
            </a:pPr>
            <a:r>
              <a:rPr lang="en-US" sz="2300" b="1" i="0" dirty="0">
                <a:solidFill>
                  <a:srgbClr val="006699"/>
                </a:solidFill>
                <a:effectLst/>
                <a:latin typeface="inter-regular"/>
              </a:rPr>
              <a:t>else</a:t>
            </a:r>
            <a:r>
              <a:rPr lang="en-US" sz="2300" b="0" i="0" dirty="0">
                <a:solidFill>
                  <a:srgbClr val="000000"/>
                </a:solidFill>
                <a:effectLst/>
                <a:latin typeface="inter-regular"/>
              </a:rPr>
              <a:t>{  </a:t>
            </a:r>
          </a:p>
          <a:p>
            <a:pPr marL="0" indent="0" algn="just">
              <a:buNone/>
            </a:pPr>
            <a:r>
              <a:rPr lang="en-US" sz="2300" b="0" i="0" dirty="0">
                <a:solidFill>
                  <a:srgbClr val="000000"/>
                </a:solidFill>
                <a:effectLst/>
                <a:latin typeface="inter-regular"/>
              </a:rPr>
              <a:t>statement </a:t>
            </a:r>
            <a:r>
              <a:rPr lang="en-US" sz="2300" b="0" i="0" dirty="0">
                <a:solidFill>
                  <a:srgbClr val="C00000"/>
                </a:solidFill>
                <a:effectLst/>
                <a:latin typeface="inter-regular"/>
              </a:rPr>
              <a:t>2</a:t>
            </a:r>
            <a:r>
              <a:rPr lang="en-US" sz="2300" b="0" i="0" dirty="0">
                <a:solidFill>
                  <a:srgbClr val="000000"/>
                </a:solidFill>
                <a:effectLst/>
                <a:latin typeface="inter-regular"/>
              </a:rPr>
              <a:t>; </a:t>
            </a:r>
            <a:r>
              <a:rPr lang="en-US" sz="2300" b="0" i="0" dirty="0">
                <a:solidFill>
                  <a:srgbClr val="008200"/>
                </a:solidFill>
                <a:effectLst/>
                <a:latin typeface="inter-regular"/>
              </a:rPr>
              <a:t>//executes when condition 2 is false } }</a:t>
            </a:r>
            <a:r>
              <a:rPr lang="en-US" sz="2300" b="0" i="0" dirty="0">
                <a:solidFill>
                  <a:srgbClr val="000000"/>
                </a:solidFill>
                <a:effectLst/>
                <a:latin typeface="inter-regular"/>
              </a:rPr>
              <a:t>  </a:t>
            </a:r>
          </a:p>
          <a:p>
            <a:pPr marL="0" indent="0" algn="just">
              <a:buNone/>
            </a:pPr>
            <a:r>
              <a:rPr lang="en-US" sz="2600" b="0" i="0" dirty="0">
                <a:solidFill>
                  <a:srgbClr val="000000"/>
                </a:solidFill>
                <a:effectLst/>
                <a:latin typeface="inter-regular"/>
              </a:rPr>
              <a:t> </a:t>
            </a:r>
            <a:r>
              <a:rPr lang="en-US" sz="2600" dirty="0">
                <a:solidFill>
                  <a:srgbClr val="000000"/>
                </a:solidFill>
                <a:latin typeface="inter-regular"/>
              </a:rPr>
              <a:t>5.Switch statement</a:t>
            </a:r>
          </a:p>
          <a:p>
            <a:pPr marL="0" indent="0" algn="just">
              <a:buNone/>
            </a:pPr>
            <a:r>
              <a:rPr lang="en-US" sz="1900" b="1" i="0" dirty="0">
                <a:solidFill>
                  <a:srgbClr val="006699"/>
                </a:solidFill>
                <a:effectLst/>
                <a:latin typeface="inter-regular"/>
              </a:rPr>
              <a:t>switch</a:t>
            </a:r>
            <a:r>
              <a:rPr lang="en-US" sz="1900" b="0" i="0" dirty="0">
                <a:solidFill>
                  <a:srgbClr val="000000"/>
                </a:solidFill>
                <a:effectLst/>
                <a:latin typeface="inter-regular"/>
              </a:rPr>
              <a:t> (expression){  </a:t>
            </a:r>
          </a:p>
          <a:p>
            <a:pPr marL="0" indent="0" algn="just">
              <a:buNone/>
            </a:pPr>
            <a:r>
              <a:rPr lang="en-US" sz="1900" b="0" i="0" dirty="0">
                <a:solidFill>
                  <a:srgbClr val="000000"/>
                </a:solidFill>
                <a:effectLst/>
                <a:latin typeface="inter-regular"/>
              </a:rPr>
              <a:t>    </a:t>
            </a:r>
            <a:r>
              <a:rPr lang="en-US" sz="1900" b="1" i="0" dirty="0">
                <a:solidFill>
                  <a:srgbClr val="006699"/>
                </a:solidFill>
                <a:effectLst/>
                <a:latin typeface="inter-regular"/>
              </a:rPr>
              <a:t>case</a:t>
            </a:r>
            <a:r>
              <a:rPr lang="en-US" sz="1900" b="0" i="0" dirty="0">
                <a:solidFill>
                  <a:srgbClr val="000000"/>
                </a:solidFill>
                <a:effectLst/>
                <a:latin typeface="inter-regular"/>
              </a:rPr>
              <a:t> value1:  </a:t>
            </a:r>
          </a:p>
          <a:p>
            <a:pPr marL="0" indent="0" algn="just">
              <a:buNone/>
            </a:pPr>
            <a:r>
              <a:rPr lang="en-US" sz="1900" b="0" i="0" dirty="0">
                <a:solidFill>
                  <a:srgbClr val="000000"/>
                </a:solidFill>
                <a:effectLst/>
                <a:latin typeface="inter-regular"/>
              </a:rPr>
              <a:t>     statement1;  </a:t>
            </a:r>
          </a:p>
          <a:p>
            <a:pPr marL="0" indent="0" algn="just">
              <a:buNone/>
            </a:pPr>
            <a:r>
              <a:rPr lang="en-US" sz="1900" b="0" i="0" dirty="0">
                <a:solidFill>
                  <a:srgbClr val="000000"/>
                </a:solidFill>
                <a:effectLst/>
                <a:latin typeface="inter-regular"/>
              </a:rPr>
              <a:t>     </a:t>
            </a:r>
            <a:r>
              <a:rPr lang="en-US" sz="1900" b="1" i="0" dirty="0">
                <a:solidFill>
                  <a:srgbClr val="006699"/>
                </a:solidFill>
                <a:effectLst/>
                <a:latin typeface="inter-regular"/>
              </a:rPr>
              <a:t>break</a:t>
            </a:r>
            <a:r>
              <a:rPr lang="en-US" sz="1900" b="0" i="0" dirty="0">
                <a:solidFill>
                  <a:srgbClr val="000000"/>
                </a:solidFill>
                <a:effectLst/>
                <a:latin typeface="inter-regular"/>
              </a:rPr>
              <a:t>;  </a:t>
            </a:r>
          </a:p>
          <a:p>
            <a:pPr marL="0" indent="0" algn="just">
              <a:buNone/>
            </a:pPr>
            <a:r>
              <a:rPr lang="en-US" sz="1900" b="0" i="0" dirty="0">
                <a:solidFill>
                  <a:srgbClr val="000000"/>
                </a:solidFill>
                <a:effectLst/>
                <a:latin typeface="inter-regular"/>
              </a:rPr>
              <a:t>     ---------</a:t>
            </a:r>
          </a:p>
          <a:p>
            <a:pPr marL="0" indent="0" algn="just">
              <a:buNone/>
            </a:pPr>
            <a:r>
              <a:rPr lang="en-US" sz="1900" b="0" i="0" dirty="0">
                <a:solidFill>
                  <a:srgbClr val="000000"/>
                </a:solidFill>
                <a:effectLst/>
                <a:latin typeface="inter-regular"/>
              </a:rPr>
              <a:t>    </a:t>
            </a:r>
            <a:r>
              <a:rPr lang="en-US" sz="1900" b="1" i="0" dirty="0">
                <a:solidFill>
                  <a:srgbClr val="006699"/>
                </a:solidFill>
                <a:effectLst/>
                <a:latin typeface="inter-regular"/>
              </a:rPr>
              <a:t>case</a:t>
            </a:r>
            <a:r>
              <a:rPr lang="en-US" sz="1900" b="0" i="0" dirty="0">
                <a:solidFill>
                  <a:srgbClr val="000000"/>
                </a:solidFill>
                <a:effectLst/>
                <a:latin typeface="inter-regular"/>
              </a:rPr>
              <a:t> </a:t>
            </a:r>
            <a:r>
              <a:rPr lang="en-US" sz="1900" b="0" i="0" dirty="0" err="1">
                <a:solidFill>
                  <a:srgbClr val="000000"/>
                </a:solidFill>
                <a:effectLst/>
                <a:latin typeface="inter-regular"/>
              </a:rPr>
              <a:t>valueN</a:t>
            </a:r>
            <a:r>
              <a:rPr lang="en-US" sz="1900" b="0" i="0" dirty="0">
                <a:solidFill>
                  <a:srgbClr val="000000"/>
                </a:solidFill>
                <a:effectLst/>
                <a:latin typeface="inter-regular"/>
              </a:rPr>
              <a:t>:  </a:t>
            </a:r>
          </a:p>
          <a:p>
            <a:pPr marL="0" indent="0" algn="just">
              <a:buNone/>
            </a:pPr>
            <a:r>
              <a:rPr lang="en-US" sz="1900" b="0" i="0" dirty="0">
                <a:solidFill>
                  <a:srgbClr val="000000"/>
                </a:solidFill>
                <a:effectLst/>
                <a:latin typeface="inter-regular"/>
              </a:rPr>
              <a:t>     </a:t>
            </a:r>
            <a:r>
              <a:rPr lang="en-US" sz="1900" b="0" i="0" dirty="0" err="1">
                <a:solidFill>
                  <a:srgbClr val="000000"/>
                </a:solidFill>
                <a:effectLst/>
                <a:latin typeface="inter-regular"/>
              </a:rPr>
              <a:t>statementN</a:t>
            </a:r>
            <a:r>
              <a:rPr lang="en-US" sz="1900" b="0" i="0" dirty="0">
                <a:solidFill>
                  <a:srgbClr val="000000"/>
                </a:solidFill>
                <a:effectLst/>
                <a:latin typeface="inter-regular"/>
              </a:rPr>
              <a:t>;  </a:t>
            </a:r>
          </a:p>
          <a:p>
            <a:pPr marL="0" indent="0" algn="just">
              <a:buNone/>
            </a:pPr>
            <a:r>
              <a:rPr lang="en-US" sz="1900" b="0" i="0" dirty="0">
                <a:solidFill>
                  <a:srgbClr val="000000"/>
                </a:solidFill>
                <a:effectLst/>
                <a:latin typeface="inter-regular"/>
              </a:rPr>
              <a:t>     </a:t>
            </a:r>
            <a:r>
              <a:rPr lang="en-US" sz="1900" b="1" i="0" dirty="0">
                <a:solidFill>
                  <a:srgbClr val="006699"/>
                </a:solidFill>
                <a:effectLst/>
                <a:latin typeface="inter-regular"/>
              </a:rPr>
              <a:t>break</a:t>
            </a:r>
            <a:r>
              <a:rPr lang="en-US" sz="1900" b="0" i="0" dirty="0">
                <a:solidFill>
                  <a:srgbClr val="000000"/>
                </a:solidFill>
                <a:effectLst/>
                <a:latin typeface="inter-regular"/>
              </a:rPr>
              <a:t>;  </a:t>
            </a:r>
          </a:p>
          <a:p>
            <a:pPr marL="0" indent="0" algn="just">
              <a:buNone/>
            </a:pPr>
            <a:r>
              <a:rPr lang="en-US" sz="1900" b="0" i="0" dirty="0">
                <a:solidFill>
                  <a:srgbClr val="000000"/>
                </a:solidFill>
                <a:effectLst/>
                <a:latin typeface="inter-regular"/>
              </a:rPr>
              <a:t>    </a:t>
            </a:r>
            <a:r>
              <a:rPr lang="en-US" sz="1900" b="1" i="0" dirty="0">
                <a:solidFill>
                  <a:srgbClr val="006699"/>
                </a:solidFill>
                <a:effectLst/>
                <a:latin typeface="inter-regular"/>
              </a:rPr>
              <a:t>default</a:t>
            </a:r>
            <a:r>
              <a:rPr lang="en-US" sz="1900" b="0" i="0" dirty="0">
                <a:solidFill>
                  <a:srgbClr val="000000"/>
                </a:solidFill>
                <a:effectLst/>
                <a:latin typeface="inter-regular"/>
              </a:rPr>
              <a:t>:  </a:t>
            </a:r>
          </a:p>
          <a:p>
            <a:pPr marL="0" indent="0" algn="just">
              <a:buNone/>
            </a:pPr>
            <a:r>
              <a:rPr lang="en-US" sz="1900" b="0" i="0" dirty="0">
                <a:solidFill>
                  <a:srgbClr val="000000"/>
                </a:solidFill>
                <a:effectLst/>
                <a:latin typeface="inter-regular"/>
              </a:rPr>
              <a:t>     </a:t>
            </a:r>
            <a:r>
              <a:rPr lang="en-US" sz="1900" b="1" i="0" dirty="0">
                <a:solidFill>
                  <a:srgbClr val="006699"/>
                </a:solidFill>
                <a:effectLst/>
                <a:latin typeface="inter-regular"/>
              </a:rPr>
              <a:t>default</a:t>
            </a:r>
            <a:r>
              <a:rPr lang="en-US" sz="1900" b="0" i="0" dirty="0">
                <a:solidFill>
                  <a:srgbClr val="000000"/>
                </a:solidFill>
                <a:effectLst/>
                <a:latin typeface="inter-regular"/>
              </a:rPr>
              <a:t> statement;  </a:t>
            </a:r>
          </a:p>
          <a:p>
            <a:pPr marL="0" indent="0" algn="just">
              <a:buNone/>
            </a:pPr>
            <a:r>
              <a:rPr lang="en-US" sz="1900" b="0" i="0" dirty="0">
                <a:solidFill>
                  <a:srgbClr val="000000"/>
                </a:solidFill>
                <a:effectLst/>
                <a:latin typeface="inter-regular"/>
              </a:rPr>
              <a:t>}  </a:t>
            </a:r>
          </a:p>
          <a:p>
            <a:pPr marL="0" indent="0" algn="just">
              <a:buNone/>
            </a:pPr>
            <a:endParaRPr lang="en-US" b="0" i="0" dirty="0">
              <a:solidFill>
                <a:srgbClr val="000000"/>
              </a:solidFill>
              <a:effectLst/>
              <a:latin typeface="inter-regular"/>
            </a:endParaRPr>
          </a:p>
          <a:p>
            <a:endParaRPr lang="en-IN" dirty="0"/>
          </a:p>
        </p:txBody>
      </p:sp>
    </p:spTree>
    <p:extLst>
      <p:ext uri="{BB962C8B-B14F-4D97-AF65-F5344CB8AC3E}">
        <p14:creationId xmlns:p14="http://schemas.microsoft.com/office/powerpoint/2010/main" val="27761754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2A008-0F26-8133-0D01-49EA9AE6A940}"/>
              </a:ext>
            </a:extLst>
          </p:cNvPr>
          <p:cNvSpPr>
            <a:spLocks noGrp="1"/>
          </p:cNvSpPr>
          <p:nvPr>
            <p:ph type="title"/>
          </p:nvPr>
        </p:nvSpPr>
        <p:spPr>
          <a:xfrm>
            <a:off x="149290" y="66675"/>
            <a:ext cx="11204510" cy="614363"/>
          </a:xfrm>
        </p:spPr>
        <p:txBody>
          <a:bodyPr>
            <a:normAutofit fontScale="90000"/>
          </a:bodyPr>
          <a:lstStyle/>
          <a:p>
            <a:r>
              <a:rPr lang="en-IN" dirty="0"/>
              <a:t>Iterative Statements or Loops</a:t>
            </a:r>
          </a:p>
        </p:txBody>
      </p:sp>
      <p:sp>
        <p:nvSpPr>
          <p:cNvPr id="3" name="Content Placeholder 2">
            <a:extLst>
              <a:ext uri="{FF2B5EF4-FFF2-40B4-BE49-F238E27FC236}">
                <a16:creationId xmlns:a16="http://schemas.microsoft.com/office/drawing/2014/main" id="{28283469-EC83-559C-9ABD-8147D58D2204}"/>
              </a:ext>
            </a:extLst>
          </p:cNvPr>
          <p:cNvSpPr>
            <a:spLocks noGrp="1"/>
          </p:cNvSpPr>
          <p:nvPr>
            <p:ph idx="1"/>
          </p:nvPr>
        </p:nvSpPr>
        <p:spPr>
          <a:xfrm>
            <a:off x="0" y="681038"/>
            <a:ext cx="11204510" cy="5910262"/>
          </a:xfrm>
        </p:spPr>
        <p:txBody>
          <a:bodyPr>
            <a:normAutofit fontScale="47500" lnSpcReduction="20000"/>
          </a:bodyPr>
          <a:lstStyle/>
          <a:p>
            <a:pPr algn="just">
              <a:buFont typeface="+mj-lt"/>
              <a:buAutoNum type="arabicPeriod"/>
            </a:pPr>
            <a:r>
              <a:rPr lang="en-US" sz="4400" b="0" i="0" dirty="0">
                <a:solidFill>
                  <a:srgbClr val="000000"/>
                </a:solidFill>
                <a:effectLst/>
                <a:latin typeface="inter-regular"/>
              </a:rPr>
              <a:t>for loop</a:t>
            </a:r>
          </a:p>
          <a:p>
            <a:pPr marL="0" indent="0" algn="just">
              <a:buNone/>
            </a:pPr>
            <a:r>
              <a:rPr lang="en-US" sz="3800" i="0" dirty="0">
                <a:effectLst/>
                <a:latin typeface="inter-regular"/>
              </a:rPr>
              <a:t>syntax:</a:t>
            </a:r>
          </a:p>
          <a:p>
            <a:pPr marL="0" indent="0" algn="just">
              <a:buNone/>
            </a:pPr>
            <a:r>
              <a:rPr lang="en-US" sz="3800" i="0" dirty="0">
                <a:effectLst/>
                <a:latin typeface="inter-regular"/>
              </a:rPr>
              <a:t>for(</a:t>
            </a:r>
            <a:r>
              <a:rPr lang="en-US" sz="3800" i="0" dirty="0" err="1">
                <a:effectLst/>
                <a:latin typeface="inter-regular"/>
              </a:rPr>
              <a:t>iniliazation;condition;increment</a:t>
            </a:r>
            <a:r>
              <a:rPr lang="en-US" sz="3800" i="0" dirty="0">
                <a:effectLst/>
                <a:latin typeface="inter-regular"/>
              </a:rPr>
              <a:t> and decrement)</a:t>
            </a:r>
          </a:p>
          <a:p>
            <a:pPr marL="0" indent="0" algn="just">
              <a:buNone/>
            </a:pPr>
            <a:r>
              <a:rPr lang="en-US" sz="3800" i="0" dirty="0">
                <a:effectLst/>
                <a:latin typeface="inter-regular"/>
              </a:rPr>
              <a:t>{</a:t>
            </a:r>
          </a:p>
          <a:p>
            <a:pPr marL="0" indent="0" algn="just">
              <a:buNone/>
            </a:pPr>
            <a:r>
              <a:rPr lang="en-US" sz="3800" i="0" dirty="0">
                <a:effectLst/>
                <a:latin typeface="inter-regular"/>
              </a:rPr>
              <a:t>statements block;</a:t>
            </a:r>
          </a:p>
          <a:p>
            <a:pPr marL="0" indent="0" algn="just">
              <a:buNone/>
            </a:pPr>
            <a:r>
              <a:rPr lang="en-US" sz="3800" i="0" dirty="0">
                <a:effectLst/>
                <a:latin typeface="inter-regular"/>
              </a:rPr>
              <a:t>}</a:t>
            </a:r>
          </a:p>
          <a:p>
            <a:pPr marL="0" indent="0" algn="just">
              <a:buNone/>
            </a:pPr>
            <a:r>
              <a:rPr lang="en-US" sz="3800" i="0" dirty="0">
                <a:effectLst/>
                <a:latin typeface="inter-regular"/>
              </a:rPr>
              <a:t>statements x;</a:t>
            </a:r>
          </a:p>
          <a:p>
            <a:pPr marL="0" indent="0" algn="just">
              <a:buNone/>
            </a:pPr>
            <a:r>
              <a:rPr lang="en-US" sz="3800" dirty="0">
                <a:latin typeface="inter-regular"/>
              </a:rPr>
              <a:t>F</a:t>
            </a:r>
            <a:r>
              <a:rPr lang="en-US" sz="3800" i="0" dirty="0">
                <a:effectLst/>
                <a:latin typeface="inter-regular"/>
              </a:rPr>
              <a:t>or loop- for loop is used when we know the number of times we need to </a:t>
            </a:r>
            <a:r>
              <a:rPr lang="en-US" sz="3800" i="0" dirty="0" err="1">
                <a:effectLst/>
                <a:latin typeface="inter-regular"/>
              </a:rPr>
              <a:t>itirrate.for</a:t>
            </a:r>
            <a:r>
              <a:rPr lang="en-US" sz="3800" i="0" dirty="0">
                <a:effectLst/>
                <a:latin typeface="inter-regular"/>
              </a:rPr>
              <a:t> loop is entry controlled loop.</a:t>
            </a:r>
          </a:p>
          <a:p>
            <a:pPr marL="0" indent="0" algn="just">
              <a:buNone/>
            </a:pPr>
            <a:r>
              <a:rPr lang="en-US" sz="2300" i="0" dirty="0">
                <a:effectLst/>
                <a:latin typeface="inter-regular"/>
              </a:rPr>
              <a:t> </a:t>
            </a:r>
            <a:r>
              <a:rPr lang="en-US" sz="4400" i="0" dirty="0">
                <a:effectLst/>
                <a:latin typeface="inter-regular"/>
              </a:rPr>
              <a:t>2.</a:t>
            </a:r>
            <a:r>
              <a:rPr lang="en-US" sz="4400" b="0" i="0" dirty="0">
                <a:solidFill>
                  <a:srgbClr val="000000"/>
                </a:solidFill>
                <a:effectLst/>
                <a:latin typeface="inter-regular"/>
              </a:rPr>
              <a:t>while loop</a:t>
            </a:r>
          </a:p>
          <a:p>
            <a:pPr marL="0" indent="0" algn="just">
              <a:buNone/>
            </a:pPr>
            <a:r>
              <a:rPr lang="en-US" sz="3800" b="0" i="0" dirty="0" err="1">
                <a:solidFill>
                  <a:srgbClr val="000000"/>
                </a:solidFill>
                <a:effectLst/>
                <a:latin typeface="inter-regular"/>
              </a:rPr>
              <a:t>syntax:while</a:t>
            </a:r>
            <a:r>
              <a:rPr lang="en-US" sz="3800" b="0" i="0" dirty="0">
                <a:solidFill>
                  <a:srgbClr val="000000"/>
                </a:solidFill>
                <a:effectLst/>
                <a:latin typeface="inter-regular"/>
              </a:rPr>
              <a:t>(condition)</a:t>
            </a:r>
          </a:p>
          <a:p>
            <a:pPr marL="0" indent="0" algn="just">
              <a:buNone/>
            </a:pPr>
            <a:r>
              <a:rPr lang="en-US" sz="3800" b="0" i="0" dirty="0">
                <a:solidFill>
                  <a:srgbClr val="000000"/>
                </a:solidFill>
                <a:effectLst/>
                <a:latin typeface="inter-regular"/>
              </a:rPr>
              <a:t>            {</a:t>
            </a:r>
          </a:p>
          <a:p>
            <a:pPr marL="0" indent="0" algn="just">
              <a:buNone/>
            </a:pPr>
            <a:r>
              <a:rPr lang="en-US" sz="3800" b="0" i="0" dirty="0">
                <a:solidFill>
                  <a:srgbClr val="000000"/>
                </a:solidFill>
                <a:effectLst/>
                <a:latin typeface="inter-regular"/>
              </a:rPr>
              <a:t>            statement block;</a:t>
            </a:r>
          </a:p>
          <a:p>
            <a:pPr marL="0" indent="0" algn="just">
              <a:buNone/>
            </a:pPr>
            <a:r>
              <a:rPr lang="en-US" sz="3800" b="0" i="0" dirty="0">
                <a:solidFill>
                  <a:srgbClr val="000000"/>
                </a:solidFill>
                <a:effectLst/>
                <a:latin typeface="inter-regular"/>
              </a:rPr>
              <a:t>             }</a:t>
            </a:r>
          </a:p>
          <a:p>
            <a:pPr marL="0" indent="0" algn="just">
              <a:buNone/>
            </a:pPr>
            <a:r>
              <a:rPr lang="en-US" sz="3800" b="0" i="0" dirty="0">
                <a:solidFill>
                  <a:srgbClr val="000000"/>
                </a:solidFill>
                <a:effectLst/>
                <a:latin typeface="inter-regular"/>
              </a:rPr>
              <a:t>             statement x;</a:t>
            </a:r>
          </a:p>
          <a:p>
            <a:pPr marL="0" indent="0" algn="just">
              <a:buNone/>
            </a:pPr>
            <a:r>
              <a:rPr lang="en-US" sz="3800" b="0" i="0" dirty="0">
                <a:solidFill>
                  <a:srgbClr val="000000"/>
                </a:solidFill>
                <a:effectLst/>
                <a:latin typeface="inter-regular"/>
              </a:rPr>
              <a:t>while loop- the while loop checks the condition and then only enters the loop. while loop is entry </a:t>
            </a:r>
            <a:r>
              <a:rPr lang="en-US" sz="3800" b="0" i="0" dirty="0" err="1">
                <a:solidFill>
                  <a:srgbClr val="000000"/>
                </a:solidFill>
                <a:effectLst/>
                <a:latin typeface="inter-regular"/>
              </a:rPr>
              <a:t>controled</a:t>
            </a:r>
            <a:r>
              <a:rPr lang="en-US" sz="3800" b="0" i="0" dirty="0">
                <a:solidFill>
                  <a:srgbClr val="000000"/>
                </a:solidFill>
                <a:effectLst/>
                <a:latin typeface="inter-regular"/>
              </a:rPr>
              <a:t> loop and the while loop is preferred to  use when we don't know the how many times to loop iterate.</a:t>
            </a:r>
          </a:p>
          <a:p>
            <a:endParaRPr lang="en-IN" dirty="0"/>
          </a:p>
        </p:txBody>
      </p:sp>
    </p:spTree>
    <p:extLst>
      <p:ext uri="{BB962C8B-B14F-4D97-AF65-F5344CB8AC3E}">
        <p14:creationId xmlns:p14="http://schemas.microsoft.com/office/powerpoint/2010/main" val="6793900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7F2B1-4074-D722-9447-F4569F0FC2B3}"/>
              </a:ext>
            </a:extLst>
          </p:cNvPr>
          <p:cNvSpPr>
            <a:spLocks noGrp="1"/>
          </p:cNvSpPr>
          <p:nvPr>
            <p:ph type="title"/>
          </p:nvPr>
        </p:nvSpPr>
        <p:spPr>
          <a:xfrm>
            <a:off x="838200" y="365125"/>
            <a:ext cx="10515600" cy="483961"/>
          </a:xfrm>
        </p:spPr>
        <p:txBody>
          <a:bodyPr>
            <a:normAutofit fontScale="90000"/>
          </a:bodyPr>
          <a:lstStyle/>
          <a:p>
            <a:r>
              <a:rPr lang="en-IN" dirty="0"/>
              <a:t>Loops</a:t>
            </a:r>
          </a:p>
        </p:txBody>
      </p:sp>
      <p:sp>
        <p:nvSpPr>
          <p:cNvPr id="3" name="Content Placeholder 2">
            <a:extLst>
              <a:ext uri="{FF2B5EF4-FFF2-40B4-BE49-F238E27FC236}">
                <a16:creationId xmlns:a16="http://schemas.microsoft.com/office/drawing/2014/main" id="{447CF6B9-4E85-2C7B-5DA3-139DC444904B}"/>
              </a:ext>
            </a:extLst>
          </p:cNvPr>
          <p:cNvSpPr>
            <a:spLocks noGrp="1"/>
          </p:cNvSpPr>
          <p:nvPr>
            <p:ph idx="1"/>
          </p:nvPr>
        </p:nvSpPr>
        <p:spPr>
          <a:xfrm>
            <a:off x="838200" y="783770"/>
            <a:ext cx="10515600" cy="6074229"/>
          </a:xfrm>
        </p:spPr>
        <p:txBody>
          <a:bodyPr>
            <a:normAutofit/>
          </a:bodyPr>
          <a:lstStyle/>
          <a:p>
            <a:pPr marL="0" indent="0">
              <a:buNone/>
            </a:pPr>
            <a:r>
              <a:rPr lang="en-IN" dirty="0"/>
              <a:t>3.Do while loop </a:t>
            </a:r>
          </a:p>
          <a:p>
            <a:pPr marL="0" indent="0">
              <a:buNone/>
            </a:pPr>
            <a:r>
              <a:rPr lang="en-US" sz="2000" dirty="0"/>
              <a:t>Syntax:</a:t>
            </a:r>
          </a:p>
          <a:p>
            <a:pPr marL="0" indent="0">
              <a:buNone/>
            </a:pPr>
            <a:r>
              <a:rPr lang="en-US" sz="2000" dirty="0"/>
              <a:t> do</a:t>
            </a:r>
          </a:p>
          <a:p>
            <a:pPr marL="0" indent="0">
              <a:buNone/>
            </a:pPr>
            <a:r>
              <a:rPr lang="en-US" sz="2000" dirty="0"/>
              <a:t>{ </a:t>
            </a:r>
          </a:p>
          <a:p>
            <a:pPr marL="0" indent="0">
              <a:buNone/>
            </a:pPr>
            <a:r>
              <a:rPr lang="en-US" sz="2000" dirty="0" err="1"/>
              <a:t>ststements</a:t>
            </a:r>
            <a:r>
              <a:rPr lang="en-US" sz="2000" dirty="0"/>
              <a:t> block</a:t>
            </a:r>
          </a:p>
          <a:p>
            <a:pPr marL="0" indent="0">
              <a:buNone/>
            </a:pPr>
            <a:r>
              <a:rPr lang="en-US" sz="2000" dirty="0"/>
              <a:t>}</a:t>
            </a:r>
          </a:p>
          <a:p>
            <a:pPr marL="0" indent="0">
              <a:buNone/>
            </a:pPr>
            <a:r>
              <a:rPr lang="en-US" sz="2000" dirty="0"/>
              <a:t>while(condition); </a:t>
            </a:r>
          </a:p>
          <a:p>
            <a:pPr marL="0" indent="0">
              <a:buNone/>
            </a:pPr>
            <a:r>
              <a:rPr lang="en-US" sz="2000" dirty="0"/>
              <a:t>statements x;</a:t>
            </a:r>
          </a:p>
          <a:p>
            <a:pPr marL="0" indent="0">
              <a:buNone/>
            </a:pPr>
            <a:r>
              <a:rPr lang="en-US" sz="2000" dirty="0"/>
              <a:t>The do while loop runs </a:t>
            </a:r>
            <a:r>
              <a:rPr lang="en-US" sz="2000" dirty="0" err="1"/>
              <a:t>atleast</a:t>
            </a:r>
            <a:r>
              <a:rPr lang="en-US" sz="2000" dirty="0"/>
              <a:t> once util the while condition is satisfied. do while is exit controlled loop.</a:t>
            </a:r>
          </a:p>
          <a:p>
            <a:pPr marL="0" indent="0">
              <a:buNone/>
            </a:pPr>
            <a:r>
              <a:rPr lang="en-US" sz="2000" dirty="0"/>
              <a:t>the do while loop is used when the block of statement </a:t>
            </a:r>
            <a:r>
              <a:rPr lang="en-US" sz="2000" dirty="0" err="1"/>
              <a:t>execuite</a:t>
            </a:r>
            <a:r>
              <a:rPr lang="en-US" sz="2000" dirty="0"/>
              <a:t> at least one time irrespective of condition.</a:t>
            </a:r>
            <a:endParaRPr lang="en-IN" sz="2000" dirty="0"/>
          </a:p>
        </p:txBody>
      </p:sp>
    </p:spTree>
    <p:extLst>
      <p:ext uri="{BB962C8B-B14F-4D97-AF65-F5344CB8AC3E}">
        <p14:creationId xmlns:p14="http://schemas.microsoft.com/office/powerpoint/2010/main" val="812582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0EFA8-5D59-8E41-7722-58647E065786}"/>
              </a:ext>
            </a:extLst>
          </p:cNvPr>
          <p:cNvSpPr>
            <a:spLocks noGrp="1"/>
          </p:cNvSpPr>
          <p:nvPr>
            <p:ph type="title"/>
          </p:nvPr>
        </p:nvSpPr>
        <p:spPr>
          <a:xfrm>
            <a:off x="838200" y="365126"/>
            <a:ext cx="10515600" cy="315912"/>
          </a:xfrm>
        </p:spPr>
        <p:txBody>
          <a:bodyPr>
            <a:normAutofit fontScale="90000"/>
          </a:bodyPr>
          <a:lstStyle/>
          <a:p>
            <a:r>
              <a:rPr lang="en-IN" dirty="0"/>
              <a:t>Jumping Statements</a:t>
            </a:r>
          </a:p>
        </p:txBody>
      </p:sp>
      <p:sp>
        <p:nvSpPr>
          <p:cNvPr id="3" name="Content Placeholder 2">
            <a:extLst>
              <a:ext uri="{FF2B5EF4-FFF2-40B4-BE49-F238E27FC236}">
                <a16:creationId xmlns:a16="http://schemas.microsoft.com/office/drawing/2014/main" id="{B63DA7DD-3333-2C5C-65AE-3C2D8B28E89D}"/>
              </a:ext>
            </a:extLst>
          </p:cNvPr>
          <p:cNvSpPr>
            <a:spLocks noGrp="1"/>
          </p:cNvSpPr>
          <p:nvPr>
            <p:ph idx="1"/>
          </p:nvPr>
        </p:nvSpPr>
        <p:spPr>
          <a:xfrm>
            <a:off x="251927" y="765110"/>
            <a:ext cx="11101873" cy="6092890"/>
          </a:xfrm>
        </p:spPr>
        <p:txBody>
          <a:bodyPr/>
          <a:lstStyle/>
          <a:p>
            <a:r>
              <a:rPr lang="en-US" sz="2000" dirty="0"/>
              <a:t>1.break</a:t>
            </a:r>
          </a:p>
          <a:p>
            <a:r>
              <a:rPr lang="en-US" sz="2000" dirty="0"/>
              <a:t>2.continue</a:t>
            </a:r>
          </a:p>
          <a:p>
            <a:pPr marL="0" indent="0">
              <a:buNone/>
            </a:pPr>
            <a:r>
              <a:rPr lang="en-US" dirty="0"/>
              <a:t>1.break</a:t>
            </a:r>
          </a:p>
          <a:p>
            <a:r>
              <a:rPr lang="en-US" sz="2000" dirty="0"/>
              <a:t>inside the loop and loop will be terminated.</a:t>
            </a:r>
          </a:p>
          <a:p>
            <a:r>
              <a:rPr lang="en-US" sz="2000" dirty="0"/>
              <a:t>inside the switch and comes out of the switch.</a:t>
            </a:r>
          </a:p>
          <a:p>
            <a:pPr marL="0" indent="0">
              <a:buNone/>
            </a:pPr>
            <a:r>
              <a:rPr lang="en-US" dirty="0"/>
              <a:t>2.continue</a:t>
            </a:r>
          </a:p>
          <a:p>
            <a:r>
              <a:rPr lang="en-US" sz="2000" dirty="0"/>
              <a:t>inside the loop can be </a:t>
            </a:r>
            <a:r>
              <a:rPr lang="en-US" sz="2000" dirty="0" err="1"/>
              <a:t>exceuted</a:t>
            </a:r>
            <a:r>
              <a:rPr lang="en-US" sz="2000" dirty="0"/>
              <a:t>.</a:t>
            </a:r>
          </a:p>
          <a:p>
            <a:r>
              <a:rPr lang="en-US" sz="2000" dirty="0"/>
              <a:t>the </a:t>
            </a:r>
            <a:r>
              <a:rPr lang="en-US" sz="2000" dirty="0" err="1"/>
              <a:t>exceution</a:t>
            </a:r>
            <a:r>
              <a:rPr lang="en-US" sz="2000" dirty="0"/>
              <a:t> of the loop will be </a:t>
            </a:r>
            <a:r>
              <a:rPr lang="en-US" sz="2000" dirty="0" err="1"/>
              <a:t>susoended</a:t>
            </a:r>
            <a:r>
              <a:rPr lang="en-US" sz="2000" dirty="0"/>
              <a:t> for thar particular iteration and control goes to next iteration.</a:t>
            </a:r>
          </a:p>
          <a:p>
            <a:pPr marL="0" indent="0">
              <a:buNone/>
            </a:pPr>
            <a:r>
              <a:rPr lang="en-US" sz="2400" dirty="0"/>
              <a:t>3.Return</a:t>
            </a:r>
          </a:p>
          <a:p>
            <a:pPr marL="0" indent="0">
              <a:buNone/>
            </a:pPr>
            <a:r>
              <a:rPr lang="en-US" sz="2000" dirty="0"/>
              <a:t>It will return values and it will any type like Boolean integer float and double</a:t>
            </a:r>
          </a:p>
          <a:p>
            <a:pPr marL="0" indent="0">
              <a:buNone/>
            </a:pPr>
            <a:r>
              <a:rPr lang="en-US" sz="2000" dirty="0" err="1"/>
              <a:t>Ex:Public</a:t>
            </a:r>
            <a:r>
              <a:rPr lang="en-US" sz="2000" dirty="0"/>
              <a:t> void Boolean </a:t>
            </a:r>
            <a:r>
              <a:rPr lang="en-US" sz="2000" dirty="0" err="1"/>
              <a:t>isprime</a:t>
            </a:r>
            <a:r>
              <a:rPr lang="en-US" sz="2000" dirty="0"/>
              <a:t>()</a:t>
            </a:r>
          </a:p>
          <a:p>
            <a:pPr marL="0" indent="0">
              <a:buNone/>
            </a:pPr>
            <a:endParaRPr lang="en-US" sz="2000" dirty="0"/>
          </a:p>
          <a:p>
            <a:endParaRPr lang="en-IN" dirty="0"/>
          </a:p>
        </p:txBody>
      </p:sp>
    </p:spTree>
    <p:extLst>
      <p:ext uri="{BB962C8B-B14F-4D97-AF65-F5344CB8AC3E}">
        <p14:creationId xmlns:p14="http://schemas.microsoft.com/office/powerpoint/2010/main" val="333764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F0A6F-A3D8-D381-6068-9C8F1D1AD522}"/>
              </a:ext>
            </a:extLst>
          </p:cNvPr>
          <p:cNvSpPr>
            <a:spLocks noGrp="1"/>
          </p:cNvSpPr>
          <p:nvPr>
            <p:ph type="title"/>
          </p:nvPr>
        </p:nvSpPr>
        <p:spPr/>
        <p:txBody>
          <a:bodyPr/>
          <a:lstStyle/>
          <a:p>
            <a:r>
              <a:rPr lang="en-US" dirty="0"/>
              <a:t>Features of Java</a:t>
            </a:r>
            <a:endParaRPr lang="en-IN" dirty="0"/>
          </a:p>
        </p:txBody>
      </p:sp>
      <p:pic>
        <p:nvPicPr>
          <p:cNvPr id="6" name="Content Placeholder 5" descr="Java Features">
            <a:extLst>
              <a:ext uri="{FF2B5EF4-FFF2-40B4-BE49-F238E27FC236}">
                <a16:creationId xmlns:a16="http://schemas.microsoft.com/office/drawing/2014/main" id="{FF10F0B8-71F8-9E7C-3715-3ECDA02F034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51518" y="1825625"/>
            <a:ext cx="7641772" cy="4351338"/>
          </a:xfrm>
          <a:prstGeom prst="rect">
            <a:avLst/>
          </a:prstGeom>
          <a:noFill/>
          <a:ln>
            <a:noFill/>
          </a:ln>
        </p:spPr>
      </p:pic>
    </p:spTree>
    <p:extLst>
      <p:ext uri="{BB962C8B-B14F-4D97-AF65-F5344CB8AC3E}">
        <p14:creationId xmlns:p14="http://schemas.microsoft.com/office/powerpoint/2010/main" val="13368967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D9533-8C7E-EBC5-0CEE-AE480F59B659}"/>
              </a:ext>
            </a:extLst>
          </p:cNvPr>
          <p:cNvSpPr>
            <a:spLocks noGrp="1"/>
          </p:cNvSpPr>
          <p:nvPr>
            <p:ph type="title"/>
          </p:nvPr>
        </p:nvSpPr>
        <p:spPr>
          <a:xfrm>
            <a:off x="838200" y="365126"/>
            <a:ext cx="10515600" cy="446638"/>
          </a:xfrm>
        </p:spPr>
        <p:txBody>
          <a:bodyPr>
            <a:normAutofit fontScale="90000"/>
          </a:bodyPr>
          <a:lstStyle/>
          <a:p>
            <a:r>
              <a:rPr lang="en-IN" dirty="0"/>
              <a:t>Program By using Method function</a:t>
            </a:r>
          </a:p>
        </p:txBody>
      </p:sp>
      <p:sp>
        <p:nvSpPr>
          <p:cNvPr id="3" name="Content Placeholder 2">
            <a:extLst>
              <a:ext uri="{FF2B5EF4-FFF2-40B4-BE49-F238E27FC236}">
                <a16:creationId xmlns:a16="http://schemas.microsoft.com/office/drawing/2014/main" id="{79E7782E-3B3B-A97F-2A5C-D18B71F5B8BF}"/>
              </a:ext>
            </a:extLst>
          </p:cNvPr>
          <p:cNvSpPr>
            <a:spLocks noGrp="1"/>
          </p:cNvSpPr>
          <p:nvPr>
            <p:ph idx="1"/>
          </p:nvPr>
        </p:nvSpPr>
        <p:spPr>
          <a:xfrm>
            <a:off x="838200" y="811764"/>
            <a:ext cx="10515600" cy="5934269"/>
          </a:xfrm>
        </p:spPr>
        <p:txBody>
          <a:bodyPr>
            <a:normAutofit fontScale="92500" lnSpcReduction="10000"/>
          </a:bodyPr>
          <a:lstStyle/>
          <a:p>
            <a:pPr marL="0" indent="0">
              <a:buNone/>
            </a:pPr>
            <a:r>
              <a:rPr lang="en-IN" sz="2000" dirty="0"/>
              <a:t>Import </a:t>
            </a:r>
            <a:r>
              <a:rPr lang="en-IN" sz="2000" dirty="0" err="1"/>
              <a:t>java.util.Scxanner</a:t>
            </a:r>
            <a:r>
              <a:rPr lang="en-IN" sz="2000" dirty="0"/>
              <a:t>;</a:t>
            </a:r>
          </a:p>
          <a:p>
            <a:pPr marL="0" indent="0">
              <a:buNone/>
            </a:pPr>
            <a:r>
              <a:rPr lang="en-IN" sz="2000" dirty="0"/>
              <a:t>Public class </a:t>
            </a:r>
            <a:r>
              <a:rPr lang="en-IN" sz="2000" dirty="0" err="1"/>
              <a:t>MainClass</a:t>
            </a:r>
            <a:r>
              <a:rPr lang="en-IN" sz="2000" dirty="0"/>
              <a:t>{ //at least should be public</a:t>
            </a:r>
          </a:p>
          <a:p>
            <a:pPr marL="0" indent="0">
              <a:buNone/>
            </a:pPr>
            <a:r>
              <a:rPr lang="en-IN" sz="2000" dirty="0"/>
              <a:t>Public static void main(String[] </a:t>
            </a:r>
            <a:r>
              <a:rPr lang="en-IN" sz="2000" dirty="0" err="1"/>
              <a:t>args</a:t>
            </a:r>
            <a:r>
              <a:rPr lang="en-IN" sz="2000" dirty="0"/>
              <a:t>){</a:t>
            </a:r>
          </a:p>
          <a:p>
            <a:pPr marL="0" indent="0">
              <a:buNone/>
            </a:pPr>
            <a:r>
              <a:rPr lang="en-IN" sz="2000" dirty="0" err="1"/>
              <a:t>InsideClass</a:t>
            </a:r>
            <a:r>
              <a:rPr lang="en-IN" sz="2000" dirty="0"/>
              <a:t> a=new </a:t>
            </a:r>
            <a:r>
              <a:rPr lang="en-IN" sz="2000" dirty="0" err="1"/>
              <a:t>InsideClass</a:t>
            </a:r>
            <a:r>
              <a:rPr lang="en-IN" sz="2000" dirty="0"/>
              <a:t>();//creating of an object of the class</a:t>
            </a:r>
          </a:p>
          <a:p>
            <a:pPr marL="0" indent="0">
              <a:buNone/>
            </a:pPr>
            <a:r>
              <a:rPr lang="en-IN" sz="2000" dirty="0" err="1"/>
              <a:t>a.inside</a:t>
            </a:r>
            <a:r>
              <a:rPr lang="en-IN" sz="2000" dirty="0"/>
              <a:t>(); //calling the method</a:t>
            </a:r>
          </a:p>
          <a:p>
            <a:pPr marL="0" indent="0">
              <a:buNone/>
            </a:pPr>
            <a:r>
              <a:rPr lang="en-IN" sz="2000" dirty="0"/>
              <a:t>}</a:t>
            </a:r>
          </a:p>
          <a:p>
            <a:pPr marL="0" indent="0">
              <a:buNone/>
            </a:pPr>
            <a:r>
              <a:rPr lang="en-IN" sz="2000" dirty="0"/>
              <a:t>}</a:t>
            </a:r>
          </a:p>
          <a:p>
            <a:pPr marL="0" indent="0">
              <a:buNone/>
            </a:pPr>
            <a:r>
              <a:rPr lang="en-IN" sz="2000" dirty="0"/>
              <a:t>class   </a:t>
            </a:r>
            <a:r>
              <a:rPr lang="en-IN" sz="2000" dirty="0" err="1"/>
              <a:t>ClassInside</a:t>
            </a:r>
            <a:r>
              <a:rPr lang="en-IN" sz="2000" dirty="0"/>
              <a:t>{</a:t>
            </a:r>
          </a:p>
          <a:p>
            <a:pPr marL="0" indent="0">
              <a:buNone/>
            </a:pPr>
            <a:r>
              <a:rPr lang="en-IN" sz="2000" dirty="0"/>
              <a:t>Public void inside(){</a:t>
            </a:r>
          </a:p>
          <a:p>
            <a:pPr marL="0" indent="0">
              <a:buNone/>
            </a:pPr>
            <a:r>
              <a:rPr lang="en-IN" sz="2000" dirty="0"/>
              <a:t>Scanner </a:t>
            </a:r>
            <a:r>
              <a:rPr lang="en-IN" sz="2000" dirty="0" err="1"/>
              <a:t>sc</a:t>
            </a:r>
            <a:r>
              <a:rPr lang="en-IN" sz="2000" dirty="0"/>
              <a:t>=new Scanner(System.in);</a:t>
            </a:r>
          </a:p>
          <a:p>
            <a:pPr marL="0" indent="0">
              <a:buNone/>
            </a:pPr>
            <a:r>
              <a:rPr lang="en-IN" sz="2000" dirty="0"/>
              <a:t>Read the value </a:t>
            </a:r>
          </a:p>
          <a:p>
            <a:pPr marL="0" indent="0">
              <a:buNone/>
            </a:pPr>
            <a:r>
              <a:rPr lang="en-IN" sz="2000" dirty="0"/>
              <a:t>process</a:t>
            </a:r>
          </a:p>
          <a:p>
            <a:pPr marL="0" indent="0">
              <a:buNone/>
            </a:pPr>
            <a:r>
              <a:rPr lang="en-IN" sz="2000" dirty="0" err="1"/>
              <a:t>System.out.println</a:t>
            </a:r>
            <a:r>
              <a:rPr lang="en-IN" sz="2000" dirty="0"/>
              <a:t>(“output”)</a:t>
            </a:r>
          </a:p>
          <a:p>
            <a:pPr marL="0" indent="0">
              <a:buNone/>
            </a:pPr>
            <a:r>
              <a:rPr lang="en-IN" sz="2000" dirty="0"/>
              <a:t>}</a:t>
            </a:r>
          </a:p>
          <a:p>
            <a:pPr marL="0" indent="0">
              <a:buNone/>
            </a:pPr>
            <a:r>
              <a:rPr lang="en-IN" sz="2000" dirty="0"/>
              <a:t>}</a:t>
            </a:r>
          </a:p>
          <a:p>
            <a:pPr marL="0" indent="0">
              <a:buNone/>
            </a:pPr>
            <a:endParaRPr lang="en-IN" sz="2000" dirty="0"/>
          </a:p>
        </p:txBody>
      </p:sp>
    </p:spTree>
    <p:extLst>
      <p:ext uri="{BB962C8B-B14F-4D97-AF65-F5344CB8AC3E}">
        <p14:creationId xmlns:p14="http://schemas.microsoft.com/office/powerpoint/2010/main" val="39133497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7C807-134A-8907-5A69-766EDB2411BF}"/>
              </a:ext>
            </a:extLst>
          </p:cNvPr>
          <p:cNvSpPr>
            <a:spLocks noGrp="1"/>
          </p:cNvSpPr>
          <p:nvPr>
            <p:ph type="title"/>
          </p:nvPr>
        </p:nvSpPr>
        <p:spPr>
          <a:xfrm>
            <a:off x="838200" y="66675"/>
            <a:ext cx="10515600" cy="695326"/>
          </a:xfrm>
        </p:spPr>
        <p:txBody>
          <a:bodyPr>
            <a:normAutofit/>
          </a:bodyPr>
          <a:lstStyle/>
          <a:p>
            <a:r>
              <a:rPr lang="en-IN" dirty="0"/>
              <a:t>Arrays</a:t>
            </a:r>
          </a:p>
        </p:txBody>
      </p:sp>
      <p:sp>
        <p:nvSpPr>
          <p:cNvPr id="3" name="Content Placeholder 2">
            <a:extLst>
              <a:ext uri="{FF2B5EF4-FFF2-40B4-BE49-F238E27FC236}">
                <a16:creationId xmlns:a16="http://schemas.microsoft.com/office/drawing/2014/main" id="{A0ABFE19-4058-F3C7-031C-F22F2BA442E3}"/>
              </a:ext>
            </a:extLst>
          </p:cNvPr>
          <p:cNvSpPr>
            <a:spLocks noGrp="1"/>
          </p:cNvSpPr>
          <p:nvPr>
            <p:ph idx="1"/>
          </p:nvPr>
        </p:nvSpPr>
        <p:spPr>
          <a:xfrm>
            <a:off x="838200" y="587830"/>
            <a:ext cx="10515600" cy="6120880"/>
          </a:xfrm>
        </p:spPr>
        <p:txBody>
          <a:bodyPr>
            <a:normAutofit/>
          </a:bodyPr>
          <a:lstStyle/>
          <a:p>
            <a:pPr marL="0" indent="0">
              <a:buNone/>
            </a:pPr>
            <a:r>
              <a:rPr lang="en-US" dirty="0"/>
              <a:t>Need of arrays;</a:t>
            </a:r>
          </a:p>
          <a:p>
            <a:r>
              <a:rPr lang="en-US" sz="1900" dirty="0"/>
              <a:t>1.storing the all values in a single array</a:t>
            </a:r>
          </a:p>
          <a:p>
            <a:r>
              <a:rPr lang="en-US" sz="1900" dirty="0"/>
              <a:t>2.by using index values we can assign value</a:t>
            </a:r>
          </a:p>
          <a:p>
            <a:r>
              <a:rPr lang="en-US" sz="1900" dirty="0"/>
              <a:t>3.Array is a group of elements having same data type.</a:t>
            </a:r>
          </a:p>
          <a:p>
            <a:r>
              <a:rPr lang="en-US" sz="1900" dirty="0"/>
              <a:t>4.All the elements of the array can be stored in contiguous </a:t>
            </a:r>
            <a:r>
              <a:rPr lang="en-US" sz="1900" dirty="0" err="1"/>
              <a:t>memeory</a:t>
            </a:r>
            <a:r>
              <a:rPr lang="en-US" sz="1900" dirty="0"/>
              <a:t> locations.</a:t>
            </a:r>
            <a:endParaRPr lang="en-IN" sz="1900" dirty="0"/>
          </a:p>
          <a:p>
            <a:pPr marL="0" indent="0">
              <a:buNone/>
            </a:pPr>
            <a:r>
              <a:rPr lang="en-IN" sz="2600" dirty="0"/>
              <a:t>1.Single </a:t>
            </a:r>
            <a:r>
              <a:rPr lang="en-IN" sz="2600" dirty="0" err="1"/>
              <a:t>Dimesional</a:t>
            </a:r>
            <a:r>
              <a:rPr lang="en-IN" sz="2600" dirty="0"/>
              <a:t> arrays</a:t>
            </a:r>
          </a:p>
          <a:p>
            <a:pPr marL="0" indent="0">
              <a:buNone/>
            </a:pPr>
            <a:r>
              <a:rPr lang="en-US" sz="2200" dirty="0"/>
              <a:t>Declaring the array;</a:t>
            </a:r>
          </a:p>
          <a:p>
            <a:pPr marL="0" indent="0">
              <a:buNone/>
            </a:pPr>
            <a:r>
              <a:rPr lang="en-US" sz="2000" dirty="0"/>
              <a:t>datatype[] array name; or datatype </a:t>
            </a:r>
            <a:r>
              <a:rPr lang="en-US" sz="2000" dirty="0" err="1"/>
              <a:t>arrayname</a:t>
            </a:r>
            <a:r>
              <a:rPr lang="en-US" sz="2000" dirty="0"/>
              <a:t>[] or </a:t>
            </a:r>
            <a:r>
              <a:rPr lang="en-US" sz="2000" dirty="0" err="1"/>
              <a:t>arr</a:t>
            </a:r>
            <a:r>
              <a:rPr lang="en-US" sz="2000" dirty="0"/>
              <a:t>[]={10,20,30,40}</a:t>
            </a:r>
          </a:p>
          <a:p>
            <a:pPr marL="0" indent="0">
              <a:buNone/>
            </a:pPr>
            <a:r>
              <a:rPr lang="en-US" sz="2200" dirty="0"/>
              <a:t>Initialization of an array;</a:t>
            </a:r>
          </a:p>
          <a:p>
            <a:pPr marL="0" indent="0">
              <a:buNone/>
            </a:pPr>
            <a:r>
              <a:rPr lang="en-US" sz="2000" dirty="0" err="1"/>
              <a:t>datattype</a:t>
            </a:r>
            <a:r>
              <a:rPr lang="en-US" sz="2000" dirty="0"/>
              <a:t>[] </a:t>
            </a:r>
            <a:r>
              <a:rPr lang="en-US" sz="2000" dirty="0" err="1"/>
              <a:t>arrayname</a:t>
            </a:r>
            <a:r>
              <a:rPr lang="en-US" sz="2000" dirty="0"/>
              <a:t>;</a:t>
            </a:r>
          </a:p>
          <a:p>
            <a:pPr marL="0" indent="0">
              <a:buNone/>
            </a:pPr>
            <a:r>
              <a:rPr lang="en-US" sz="2000" dirty="0" err="1"/>
              <a:t>arrayname</a:t>
            </a:r>
            <a:r>
              <a:rPr lang="en-US" sz="2000" dirty="0"/>
              <a:t>=new datatype[length];</a:t>
            </a:r>
          </a:p>
          <a:p>
            <a:pPr marL="0" indent="0">
              <a:buNone/>
            </a:pPr>
            <a:r>
              <a:rPr lang="en-US" sz="2200" dirty="0"/>
              <a:t>Reading array from keyboard through Scanner:</a:t>
            </a:r>
          </a:p>
          <a:p>
            <a:pPr marL="0" indent="0">
              <a:buNone/>
            </a:pPr>
            <a:r>
              <a:rPr lang="en-US" sz="2000" dirty="0"/>
              <a:t>Int </a:t>
            </a:r>
            <a:r>
              <a:rPr lang="en-US" sz="2000" dirty="0" err="1"/>
              <a:t>arr</a:t>
            </a:r>
            <a:r>
              <a:rPr lang="en-US" sz="2000" dirty="0"/>
              <a:t>[]=new int(length);</a:t>
            </a:r>
          </a:p>
          <a:p>
            <a:pPr marL="0" indent="0">
              <a:buNone/>
            </a:pPr>
            <a:r>
              <a:rPr lang="en-US" sz="2000" dirty="0" err="1"/>
              <a:t>Arr</a:t>
            </a:r>
            <a:r>
              <a:rPr lang="en-US" sz="2000" dirty="0"/>
              <a:t>[</a:t>
            </a:r>
            <a:r>
              <a:rPr lang="en-US" sz="2000" dirty="0" err="1"/>
              <a:t>i</a:t>
            </a:r>
            <a:r>
              <a:rPr lang="en-US" sz="2000" dirty="0"/>
              <a:t>]=</a:t>
            </a:r>
            <a:r>
              <a:rPr lang="en-US" sz="2000" dirty="0" err="1"/>
              <a:t>sc.nextInt</a:t>
            </a:r>
            <a:r>
              <a:rPr lang="en-US" sz="2000" dirty="0"/>
              <a:t>();</a:t>
            </a:r>
            <a:endParaRPr lang="en-IN" sz="2000" dirty="0"/>
          </a:p>
          <a:p>
            <a:pPr marL="0" indent="0">
              <a:buNone/>
            </a:pPr>
            <a:endParaRPr lang="en-IN" dirty="0"/>
          </a:p>
        </p:txBody>
      </p:sp>
    </p:spTree>
    <p:extLst>
      <p:ext uri="{BB962C8B-B14F-4D97-AF65-F5344CB8AC3E}">
        <p14:creationId xmlns:p14="http://schemas.microsoft.com/office/powerpoint/2010/main" val="2925546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F30C0-EE39-ED8A-CAD9-85C8B3D78F38}"/>
              </a:ext>
            </a:extLst>
          </p:cNvPr>
          <p:cNvSpPr>
            <a:spLocks noGrp="1"/>
          </p:cNvSpPr>
          <p:nvPr>
            <p:ph type="title"/>
          </p:nvPr>
        </p:nvSpPr>
        <p:spPr/>
        <p:txBody>
          <a:bodyPr/>
          <a:lstStyle/>
          <a:p>
            <a:r>
              <a:rPr lang="en-IN" dirty="0"/>
              <a:t>Two dimensional array</a:t>
            </a:r>
          </a:p>
        </p:txBody>
      </p:sp>
      <p:sp>
        <p:nvSpPr>
          <p:cNvPr id="3" name="Content Placeholder 2">
            <a:extLst>
              <a:ext uri="{FF2B5EF4-FFF2-40B4-BE49-F238E27FC236}">
                <a16:creationId xmlns:a16="http://schemas.microsoft.com/office/drawing/2014/main" id="{710E7885-C407-FD56-A2F6-5384155DF721}"/>
              </a:ext>
            </a:extLst>
          </p:cNvPr>
          <p:cNvSpPr>
            <a:spLocks noGrp="1"/>
          </p:cNvSpPr>
          <p:nvPr>
            <p:ph idx="1"/>
          </p:nvPr>
        </p:nvSpPr>
        <p:spPr/>
        <p:txBody>
          <a:bodyPr/>
          <a:lstStyle/>
          <a:p>
            <a:pPr marL="0" indent="0">
              <a:buNone/>
            </a:pPr>
            <a:r>
              <a:rPr lang="en-IN" dirty="0"/>
              <a:t>2D array are used in the matrix form </a:t>
            </a:r>
          </a:p>
          <a:p>
            <a:pPr marL="0" indent="0">
              <a:buNone/>
            </a:pPr>
            <a:r>
              <a:rPr lang="en-IN" dirty="0"/>
              <a:t>Declaration</a:t>
            </a:r>
          </a:p>
          <a:p>
            <a:pPr marL="0" indent="0">
              <a:buNone/>
            </a:pPr>
            <a:r>
              <a:rPr lang="en-IN" dirty="0"/>
              <a:t>datatype[][] </a:t>
            </a:r>
            <a:r>
              <a:rPr lang="en-IN" dirty="0" err="1"/>
              <a:t>arrayname</a:t>
            </a:r>
            <a:r>
              <a:rPr lang="en-IN" dirty="0"/>
              <a:t> or datatype </a:t>
            </a:r>
            <a:r>
              <a:rPr lang="en-IN" dirty="0" err="1"/>
              <a:t>arrayname</a:t>
            </a:r>
            <a:r>
              <a:rPr lang="en-IN" dirty="0"/>
              <a:t>[][]</a:t>
            </a:r>
          </a:p>
          <a:p>
            <a:pPr marL="0" indent="0">
              <a:buNone/>
            </a:pPr>
            <a:r>
              <a:rPr lang="en-IN" dirty="0"/>
              <a:t>Initialization</a:t>
            </a:r>
          </a:p>
          <a:p>
            <a:pPr marL="0" indent="0">
              <a:buNone/>
            </a:pPr>
            <a:r>
              <a:rPr lang="en-US" dirty="0"/>
              <a:t>datatype </a:t>
            </a:r>
            <a:r>
              <a:rPr lang="en-US" dirty="0" err="1"/>
              <a:t>arr</a:t>
            </a:r>
            <a:r>
              <a:rPr lang="en-US" dirty="0"/>
              <a:t>[][]=new datatype[][];</a:t>
            </a:r>
          </a:p>
          <a:p>
            <a:pPr marL="0" indent="0">
              <a:buNone/>
            </a:pPr>
            <a:r>
              <a:rPr lang="en-US" dirty="0"/>
              <a:t>Array length =</a:t>
            </a:r>
            <a:r>
              <a:rPr lang="en-US" dirty="0" err="1"/>
              <a:t>arr.length</a:t>
            </a:r>
            <a:r>
              <a:rPr lang="en-US" dirty="0"/>
              <a:t> for rows and </a:t>
            </a:r>
            <a:r>
              <a:rPr lang="en-US" dirty="0" err="1"/>
              <a:t>arr</a:t>
            </a:r>
            <a:r>
              <a:rPr lang="en-US" dirty="0"/>
              <a:t>[</a:t>
            </a:r>
            <a:r>
              <a:rPr lang="en-US" dirty="0" err="1"/>
              <a:t>i</a:t>
            </a:r>
            <a:r>
              <a:rPr lang="en-US" dirty="0"/>
              <a:t>].length.</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155416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F2525-0820-42EE-B966-F3761DA4D39D}"/>
              </a:ext>
            </a:extLst>
          </p:cNvPr>
          <p:cNvSpPr>
            <a:spLocks noGrp="1"/>
          </p:cNvSpPr>
          <p:nvPr>
            <p:ph type="title"/>
          </p:nvPr>
        </p:nvSpPr>
        <p:spPr>
          <a:xfrm>
            <a:off x="838200" y="365125"/>
            <a:ext cx="10515600" cy="791871"/>
          </a:xfrm>
        </p:spPr>
        <p:txBody>
          <a:bodyPr>
            <a:normAutofit/>
          </a:bodyPr>
          <a:lstStyle/>
          <a:p>
            <a:r>
              <a:rPr lang="en-US" sz="3200" dirty="0"/>
              <a:t>Features of Java</a:t>
            </a:r>
            <a:endParaRPr lang="en-IN" sz="3200" dirty="0"/>
          </a:p>
        </p:txBody>
      </p:sp>
      <p:sp>
        <p:nvSpPr>
          <p:cNvPr id="3" name="Content Placeholder 2">
            <a:extLst>
              <a:ext uri="{FF2B5EF4-FFF2-40B4-BE49-F238E27FC236}">
                <a16:creationId xmlns:a16="http://schemas.microsoft.com/office/drawing/2014/main" id="{A221A91D-619A-C7CB-3D9E-0C9F122C1C1E}"/>
              </a:ext>
            </a:extLst>
          </p:cNvPr>
          <p:cNvSpPr>
            <a:spLocks noGrp="1"/>
          </p:cNvSpPr>
          <p:nvPr>
            <p:ph idx="1"/>
          </p:nvPr>
        </p:nvSpPr>
        <p:spPr>
          <a:xfrm>
            <a:off x="233266" y="1045029"/>
            <a:ext cx="11327364" cy="5514391"/>
          </a:xfrm>
        </p:spPr>
        <p:txBody>
          <a:bodyPr>
            <a:normAutofit lnSpcReduction="10000"/>
          </a:bodyPr>
          <a:lstStyle/>
          <a:p>
            <a:pPr marL="0" indent="0" algn="just">
              <a:lnSpc>
                <a:spcPct val="107000"/>
              </a:lnSpc>
              <a:spcAft>
                <a:spcPts val="800"/>
              </a:spcAft>
              <a:buNone/>
            </a:pPr>
            <a:r>
              <a:rPr lang="en-IN" sz="2000" kern="0"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1.Object-oriented</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0" dirty="0">
                <a:solidFill>
                  <a:srgbClr val="333333"/>
                </a:solidFill>
                <a:effectLst/>
                <a:latin typeface="inter-regular"/>
                <a:ea typeface="Times New Roman" panose="02020603050405020304" pitchFamily="18" charset="0"/>
                <a:cs typeface="Times New Roman" panose="02020603050405020304" pitchFamily="18" charset="0"/>
              </a:rPr>
              <a:t>Java is an </a:t>
            </a:r>
            <a:r>
              <a:rPr lang="en-IN" sz="1800" u="sng" kern="0" dirty="0">
                <a:solidFill>
                  <a:srgbClr val="008000"/>
                </a:solidFill>
                <a:effectLst/>
                <a:latin typeface="inter-regular"/>
                <a:ea typeface="Times New Roman" panose="02020603050405020304" pitchFamily="18" charset="0"/>
                <a:cs typeface="Times New Roman" panose="02020603050405020304" pitchFamily="18" charset="0"/>
                <a:hlinkClick r:id="rId2"/>
              </a:rPr>
              <a:t>object-oriented</a:t>
            </a:r>
            <a:r>
              <a:rPr lang="en-IN" sz="1800" kern="0" dirty="0">
                <a:solidFill>
                  <a:srgbClr val="333333"/>
                </a:solidFill>
                <a:effectLst/>
                <a:latin typeface="inter-regular"/>
                <a:ea typeface="Times New Roman" panose="02020603050405020304" pitchFamily="18" charset="0"/>
                <a:cs typeface="Times New Roman" panose="02020603050405020304" pitchFamily="18" charset="0"/>
              </a:rPr>
              <a:t> programming language. Everything in Java is an object. Object-oriented means we organize our software as a combination of different types of objects that incorporate both data and </a:t>
            </a:r>
            <a:r>
              <a:rPr lang="en-IN" sz="1800" kern="0" dirty="0" err="1">
                <a:solidFill>
                  <a:srgbClr val="333333"/>
                </a:solidFill>
                <a:effectLst/>
                <a:latin typeface="inter-regular"/>
                <a:ea typeface="Times New Roman" panose="02020603050405020304" pitchFamily="18" charset="0"/>
                <a:cs typeface="Times New Roman" panose="02020603050405020304" pitchFamily="18" charset="0"/>
              </a:rPr>
              <a:t>behavior</a:t>
            </a:r>
            <a:r>
              <a:rPr lang="en-IN" sz="1800" kern="0" dirty="0">
                <a:solidFill>
                  <a:srgbClr val="333333"/>
                </a:solidFill>
                <a:effectLst/>
                <a:latin typeface="inter-regular"/>
                <a:ea typeface="Times New Roman" panose="02020603050405020304" pitchFamily="18" charset="0"/>
                <a:cs typeface="Times New Roman" panose="02020603050405020304" pitchFamily="18" charset="0"/>
              </a:rPr>
              <a:t>.</a:t>
            </a:r>
          </a:p>
          <a:p>
            <a:pPr marL="0" indent="0" algn="just">
              <a:lnSpc>
                <a:spcPct val="107000"/>
              </a:lnSpc>
              <a:spcAft>
                <a:spcPts val="800"/>
              </a:spcAft>
              <a:buNone/>
            </a:pPr>
            <a:r>
              <a:rPr lang="en-IN" sz="1800" kern="0" dirty="0">
                <a:solidFill>
                  <a:srgbClr val="333333"/>
                </a:solidFill>
                <a:latin typeface="inter-regular"/>
                <a:ea typeface="Calibri" panose="020F0502020204030204" pitchFamily="34" charset="0"/>
                <a:cs typeface="Times New Roman" panose="02020603050405020304" pitchFamily="18" charset="0"/>
              </a:rPr>
              <a:t>2.</a:t>
            </a:r>
            <a:r>
              <a:rPr lang="en-IN" sz="1800" kern="0" dirty="0">
                <a:solidFill>
                  <a:srgbClr val="333333"/>
                </a:solidFill>
                <a:effectLst/>
                <a:latin typeface="inter-regular"/>
                <a:ea typeface="Times New Roman" panose="02020603050405020304" pitchFamily="18" charset="0"/>
                <a:cs typeface="Times New Roman" panose="02020603050405020304" pitchFamily="18" charset="0"/>
              </a:rPr>
              <a:t> Platform Independent</a:t>
            </a:r>
          </a:p>
          <a:p>
            <a:pPr marL="0" indent="0" algn="just">
              <a:lnSpc>
                <a:spcPct val="107000"/>
              </a:lnSpc>
              <a:spcAft>
                <a:spcPts val="800"/>
              </a:spcAft>
              <a:buNone/>
            </a:pPr>
            <a:r>
              <a:rPr lang="en-IN" sz="1800" kern="0" dirty="0">
                <a:solidFill>
                  <a:srgbClr val="333333"/>
                </a:solidFill>
                <a:effectLst/>
                <a:latin typeface="inter-regular"/>
                <a:ea typeface="Times New Roman" panose="02020603050405020304" pitchFamily="18" charset="0"/>
                <a:cs typeface="Times New Roman" panose="02020603050405020304" pitchFamily="18" charset="0"/>
              </a:rPr>
              <a:t>Java code can be executed on multiple platforms, for example, Windows, Linux, Sun Solaris, Mac/OS, etc. Java code is compiled by the compiler and converted into bytecode. This bytecode is a platform-independent code because it can be run on multiple platforms, i.e., Write Once and Run Anywhere (WORA).</a:t>
            </a:r>
            <a:endParaRPr lang="en-IN" sz="1800" kern="100" dirty="0">
              <a:latin typeface="Calibri" panose="020F0502020204030204" pitchFamily="34" charset="0"/>
              <a:ea typeface="Times New Roman" panose="02020603050405020304" pitchFamily="18" charset="0"/>
              <a:cs typeface="Times New Roman" panose="02020603050405020304" pitchFamily="18" charset="0"/>
            </a:endParaRPr>
          </a:p>
          <a:p>
            <a:pPr marL="0" indent="0" algn="just">
              <a:lnSpc>
                <a:spcPct val="107000"/>
              </a:lnSpc>
              <a:spcAft>
                <a:spcPts val="800"/>
              </a:spcAft>
              <a:buNone/>
            </a:pPr>
            <a:r>
              <a:rPr lang="en-IN" sz="1800" kern="0" dirty="0">
                <a:solidFill>
                  <a:srgbClr val="333333"/>
                </a:solidFill>
                <a:latin typeface="inter-regular"/>
                <a:ea typeface="Calibri" panose="020F0502020204030204" pitchFamily="34" charset="0"/>
                <a:cs typeface="Times New Roman" panose="02020603050405020304" pitchFamily="18" charset="0"/>
              </a:rPr>
              <a:t>3.</a:t>
            </a:r>
            <a:r>
              <a:rPr lang="en-IN" sz="1800" kern="0"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Secured</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0" dirty="0">
                <a:solidFill>
                  <a:srgbClr val="333333"/>
                </a:solidFill>
                <a:effectLst/>
                <a:latin typeface="inter-regular"/>
                <a:ea typeface="Times New Roman" panose="02020603050405020304" pitchFamily="18" charset="0"/>
                <a:cs typeface="Times New Roman" panose="02020603050405020304" pitchFamily="18" charset="0"/>
              </a:rPr>
              <a:t>Java is best known for its security. With Java, we can develop virus-free systems. </a:t>
            </a:r>
          </a:p>
          <a:p>
            <a:pPr marL="0" indent="0">
              <a:buNone/>
            </a:pPr>
            <a:r>
              <a:rPr lang="en-IN" sz="1800" kern="0" dirty="0">
                <a:solidFill>
                  <a:srgbClr val="333333"/>
                </a:solidFill>
                <a:latin typeface="inter-regular"/>
                <a:ea typeface="Calibri" panose="020F0502020204030204" pitchFamily="34" charset="0"/>
                <a:cs typeface="Times New Roman" panose="02020603050405020304" pitchFamily="18" charset="0"/>
              </a:rPr>
              <a:t>4.Robust</a:t>
            </a:r>
          </a:p>
          <a:p>
            <a:pPr marL="0" lvl="0" indent="0" algn="just">
              <a:lnSpc>
                <a:spcPts val="1875"/>
              </a:lnSpc>
              <a:spcBef>
                <a:spcPts val="300"/>
              </a:spcBef>
              <a:spcAft>
                <a:spcPts val="800"/>
              </a:spcAft>
              <a:buSzPts val="1000"/>
              <a:buNone/>
              <a:tabLst>
                <a:tab pos="457200" algn="l"/>
              </a:tabLst>
            </a:pPr>
            <a:r>
              <a:rPr lang="en-IN" sz="1800" kern="0" dirty="0">
                <a:solidFill>
                  <a:srgbClr val="000000"/>
                </a:solidFill>
                <a:effectLst/>
                <a:latin typeface="inter-regular"/>
                <a:ea typeface="Times New Roman" panose="02020603050405020304" pitchFamily="18" charset="0"/>
                <a:cs typeface="Times New Roman" panose="02020603050405020304" pitchFamily="18" charset="0"/>
              </a:rPr>
              <a:t>It uses strong memory management.</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lvl="0" indent="0" algn="just">
              <a:lnSpc>
                <a:spcPts val="1875"/>
              </a:lnSpc>
              <a:spcBef>
                <a:spcPts val="300"/>
              </a:spcBef>
              <a:spcAft>
                <a:spcPts val="800"/>
              </a:spcAft>
              <a:buSzPts val="1000"/>
              <a:buNone/>
              <a:tabLst>
                <a:tab pos="457200" algn="l"/>
              </a:tabLst>
            </a:pPr>
            <a:r>
              <a:rPr lang="en-IN" sz="1800" kern="0" dirty="0">
                <a:solidFill>
                  <a:srgbClr val="000000"/>
                </a:solidFill>
                <a:effectLst/>
                <a:latin typeface="inter-regular"/>
                <a:ea typeface="Times New Roman" panose="02020603050405020304" pitchFamily="18" charset="0"/>
                <a:cs typeface="Times New Roman" panose="02020603050405020304" pitchFamily="18" charset="0"/>
              </a:rPr>
              <a:t>There is a lack of pointers that avoids security problems.</a:t>
            </a:r>
            <a:endParaRPr lang="en-IN" sz="18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r>
              <a:rPr lang="en-IN" sz="1800" kern="0" dirty="0">
                <a:solidFill>
                  <a:srgbClr val="000000"/>
                </a:solidFill>
                <a:effectLst/>
                <a:latin typeface="inter-regular"/>
                <a:ea typeface="Times New Roman" panose="02020603050405020304" pitchFamily="18" charset="0"/>
                <a:cs typeface="Times New Roman" panose="02020603050405020304" pitchFamily="18" charset="0"/>
              </a:rPr>
              <a:t>Java provides automatic garbage collection which runs on the Java Virtual Machine to get rid of objects which are not being used by a Java application anymore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0908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759288-6A92-C764-537B-1AD9CEDEA184}"/>
              </a:ext>
            </a:extLst>
          </p:cNvPr>
          <p:cNvSpPr>
            <a:spLocks noGrp="1"/>
          </p:cNvSpPr>
          <p:nvPr>
            <p:ph idx="1"/>
          </p:nvPr>
        </p:nvSpPr>
        <p:spPr>
          <a:xfrm>
            <a:off x="677334" y="1054359"/>
            <a:ext cx="10108854" cy="5346441"/>
          </a:xfrm>
        </p:spPr>
        <p:txBody>
          <a:bodyPr>
            <a:normAutofit/>
          </a:bodyPr>
          <a:lstStyle/>
          <a:p>
            <a:pPr marL="0" indent="0" algn="just">
              <a:lnSpc>
                <a:spcPct val="107000"/>
              </a:lnSpc>
              <a:spcAft>
                <a:spcPts val="800"/>
              </a:spcAft>
              <a:buNone/>
            </a:pPr>
            <a:r>
              <a:rPr lang="en-IN" sz="1800" kern="0"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Portable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1800" kern="0" dirty="0">
                <a:solidFill>
                  <a:srgbClr val="333333"/>
                </a:solidFill>
                <a:effectLst/>
                <a:latin typeface="inter-regular"/>
                <a:ea typeface="Times New Roman" panose="02020603050405020304" pitchFamily="18" charset="0"/>
                <a:cs typeface="Times New Roman" panose="02020603050405020304" pitchFamily="18" charset="0"/>
              </a:rPr>
              <a:t>Java is portable because it facilitates you to carry the Java bytecode to any platform. It doesn't require any implementation.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800" kern="0"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High-performance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0" dirty="0">
                <a:solidFill>
                  <a:srgbClr val="333333"/>
                </a:solidFill>
                <a:effectLst/>
                <a:latin typeface="inter-regular"/>
                <a:ea typeface="Times New Roman" panose="02020603050405020304" pitchFamily="18" charset="0"/>
                <a:cs typeface="Times New Roman" panose="02020603050405020304" pitchFamily="18" charset="0"/>
              </a:rPr>
              <a:t>Java is faster than other traditional interpreted programming languages because Java bytecode is "close" to native code. It is still a little bit slower than a compiled language (e.g., C++). Java is an interpreted language </a:t>
            </a:r>
          </a:p>
          <a:p>
            <a:pPr marL="0" indent="0">
              <a:buNone/>
            </a:pPr>
            <a:r>
              <a:rPr lang="en-IN" sz="1800" kern="0" dirty="0">
                <a:solidFill>
                  <a:srgbClr val="333333"/>
                </a:solidFill>
                <a:latin typeface="inter-regular"/>
                <a:ea typeface="Times New Roman" panose="02020603050405020304" pitchFamily="18" charset="0"/>
                <a:cs typeface="Times New Roman" panose="02020603050405020304" pitchFamily="18" charset="0"/>
              </a:rPr>
              <a:t>Distributed</a:t>
            </a:r>
            <a:endParaRPr lang="en-IN" sz="1800" kern="0" dirty="0">
              <a:solidFill>
                <a:srgbClr val="333333"/>
              </a:solidFill>
              <a:effectLst/>
              <a:latin typeface="inter-regular"/>
              <a:ea typeface="Times New Roman" panose="02020603050405020304" pitchFamily="18" charset="0"/>
              <a:cs typeface="Times New Roman" panose="02020603050405020304" pitchFamily="18" charset="0"/>
            </a:endParaRPr>
          </a:p>
          <a:p>
            <a:r>
              <a:rPr lang="en-IN" sz="1800" kern="0" dirty="0">
                <a:solidFill>
                  <a:srgbClr val="333333"/>
                </a:solidFill>
                <a:effectLst/>
                <a:latin typeface="inter-regular"/>
                <a:ea typeface="Times New Roman" panose="02020603050405020304" pitchFamily="18" charset="0"/>
                <a:cs typeface="Times New Roman" panose="02020603050405020304" pitchFamily="18" charset="0"/>
              </a:rPr>
              <a:t>This feature of Java makes us able to access files by calling the methods from any machine on the internet.</a:t>
            </a:r>
          </a:p>
          <a:p>
            <a:pPr marL="0" indent="0" algn="just">
              <a:lnSpc>
                <a:spcPct val="107000"/>
              </a:lnSpc>
              <a:spcAft>
                <a:spcPts val="800"/>
              </a:spcAft>
              <a:buNone/>
            </a:pPr>
            <a:r>
              <a:rPr lang="en-IN" sz="1800" kern="0" dirty="0">
                <a:solidFill>
                  <a:srgbClr val="610B4B"/>
                </a:solidFill>
                <a:effectLst/>
                <a:latin typeface="Helvetica" panose="020B0604020202020204" pitchFamily="34" charset="0"/>
                <a:ea typeface="Times New Roman" panose="02020603050405020304" pitchFamily="18" charset="0"/>
                <a:cs typeface="Times New Roman" panose="02020603050405020304" pitchFamily="18" charset="0"/>
              </a:rPr>
              <a:t>Dynamic</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kern="0" dirty="0">
                <a:solidFill>
                  <a:srgbClr val="333333"/>
                </a:solidFill>
                <a:effectLst/>
                <a:latin typeface="inter-regular"/>
                <a:ea typeface="Times New Roman" panose="02020603050405020304" pitchFamily="18" charset="0"/>
                <a:cs typeface="Times New Roman" panose="02020603050405020304" pitchFamily="18" charset="0"/>
              </a:rPr>
              <a:t>Java is a dynamic language. It supports the dynamic loading of classes. It means classes are loaded on demand</a:t>
            </a:r>
            <a:endParaRPr lang="en-IN" dirty="0"/>
          </a:p>
        </p:txBody>
      </p:sp>
    </p:spTree>
    <p:extLst>
      <p:ext uri="{BB962C8B-B14F-4D97-AF65-F5344CB8AC3E}">
        <p14:creationId xmlns:p14="http://schemas.microsoft.com/office/powerpoint/2010/main" val="2802184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15351-1A42-9120-8B33-1CBF3C5CE480}"/>
              </a:ext>
            </a:extLst>
          </p:cNvPr>
          <p:cNvSpPr>
            <a:spLocks noGrp="1"/>
          </p:cNvSpPr>
          <p:nvPr>
            <p:ph type="title"/>
          </p:nvPr>
        </p:nvSpPr>
        <p:spPr>
          <a:xfrm>
            <a:off x="838200" y="365126"/>
            <a:ext cx="10515600" cy="623920"/>
          </a:xfrm>
        </p:spPr>
        <p:txBody>
          <a:bodyPr>
            <a:normAutofit fontScale="90000"/>
          </a:bodyPr>
          <a:lstStyle/>
          <a:p>
            <a:r>
              <a:rPr lang="en-US" dirty="0"/>
              <a:t>Syntax of java and naming </a:t>
            </a:r>
            <a:r>
              <a:rPr lang="en-US" dirty="0" err="1"/>
              <a:t>convences</a:t>
            </a:r>
            <a:r>
              <a:rPr lang="en-US" dirty="0"/>
              <a:t> in java</a:t>
            </a:r>
            <a:endParaRPr lang="en-IN" dirty="0"/>
          </a:p>
        </p:txBody>
      </p:sp>
      <p:sp>
        <p:nvSpPr>
          <p:cNvPr id="3" name="Content Placeholder 2">
            <a:extLst>
              <a:ext uri="{FF2B5EF4-FFF2-40B4-BE49-F238E27FC236}">
                <a16:creationId xmlns:a16="http://schemas.microsoft.com/office/drawing/2014/main" id="{41B10E98-D129-1A3A-8080-CE71EE65877F}"/>
              </a:ext>
            </a:extLst>
          </p:cNvPr>
          <p:cNvSpPr>
            <a:spLocks noGrp="1"/>
          </p:cNvSpPr>
          <p:nvPr>
            <p:ph idx="1"/>
          </p:nvPr>
        </p:nvSpPr>
        <p:spPr>
          <a:xfrm>
            <a:off x="838200" y="895740"/>
            <a:ext cx="10515600" cy="5850294"/>
          </a:xfrm>
        </p:spPr>
        <p:txBody>
          <a:bodyPr>
            <a:normAutofit fontScale="85000" lnSpcReduction="20000"/>
          </a:bodyPr>
          <a:lstStyle/>
          <a:p>
            <a:pPr marL="0" indent="0" algn="l">
              <a:buNone/>
            </a:pPr>
            <a:endParaRPr lang="en-US" b="0" i="0" dirty="0">
              <a:solidFill>
                <a:srgbClr val="000000"/>
              </a:solidFill>
              <a:effectLst/>
              <a:latin typeface="Heebo" panose="020B0604020202020204" pitchFamily="2" charset="-79"/>
              <a:cs typeface="Heebo" panose="020B0604020202020204" pitchFamily="2" charset="-79"/>
            </a:endParaRPr>
          </a:p>
          <a:p>
            <a:pPr algn="just"/>
            <a:r>
              <a:rPr lang="en-US" b="0" i="0" dirty="0">
                <a:solidFill>
                  <a:srgbClr val="000000"/>
                </a:solidFill>
                <a:effectLst/>
                <a:latin typeface="Nunito" panose="020B0604020202020204" pitchFamily="2" charset="0"/>
              </a:rPr>
              <a:t>About Java programs, it is very important to keep in mind the following points.</a:t>
            </a:r>
          </a:p>
          <a:p>
            <a:pPr algn="just">
              <a:buFont typeface="Arial" panose="020B0604020202020204" pitchFamily="34" charset="0"/>
              <a:buChar char="•"/>
            </a:pPr>
            <a:r>
              <a:rPr lang="en-US" b="1" i="0" dirty="0">
                <a:solidFill>
                  <a:srgbClr val="000000"/>
                </a:solidFill>
                <a:effectLst/>
                <a:latin typeface="Nunito" panose="020B0604020202020204" pitchFamily="2" charset="0"/>
              </a:rPr>
              <a:t>Case Sensitivity</a:t>
            </a:r>
            <a:r>
              <a:rPr lang="en-US" b="0" i="0" dirty="0">
                <a:solidFill>
                  <a:srgbClr val="000000"/>
                </a:solidFill>
                <a:effectLst/>
                <a:latin typeface="Nunito" panose="020B0604020202020204" pitchFamily="2" charset="0"/>
              </a:rPr>
              <a:t> − Java is case sensitive, which means identifier </a:t>
            </a:r>
            <a:r>
              <a:rPr lang="en-US" b="1" i="0" dirty="0">
                <a:solidFill>
                  <a:srgbClr val="000000"/>
                </a:solidFill>
                <a:effectLst/>
                <a:latin typeface="Nunito" panose="020B0604020202020204" pitchFamily="2" charset="0"/>
              </a:rPr>
              <a:t>Hello</a:t>
            </a:r>
            <a:r>
              <a:rPr lang="en-US" b="0" i="0" dirty="0">
                <a:solidFill>
                  <a:srgbClr val="000000"/>
                </a:solidFill>
                <a:effectLst/>
                <a:latin typeface="Nunito" panose="020B0604020202020204" pitchFamily="2" charset="0"/>
              </a:rPr>
              <a:t> and </a:t>
            </a:r>
            <a:r>
              <a:rPr lang="en-US" b="1" i="0" dirty="0">
                <a:solidFill>
                  <a:srgbClr val="000000"/>
                </a:solidFill>
                <a:effectLst/>
                <a:latin typeface="Nunito" panose="020B0604020202020204" pitchFamily="2" charset="0"/>
              </a:rPr>
              <a:t>hello</a:t>
            </a:r>
            <a:r>
              <a:rPr lang="en-US" b="0" i="0" dirty="0">
                <a:solidFill>
                  <a:srgbClr val="000000"/>
                </a:solidFill>
                <a:effectLst/>
                <a:latin typeface="Nunito" panose="020B0604020202020204" pitchFamily="2" charset="0"/>
              </a:rPr>
              <a:t> would have</a:t>
            </a:r>
          </a:p>
          <a:p>
            <a:pPr algn="just">
              <a:buFont typeface="Arial" panose="020B0604020202020204" pitchFamily="34" charset="0"/>
              <a:buChar char="•"/>
            </a:pPr>
            <a:r>
              <a:rPr lang="en-US" b="0" i="0" dirty="0">
                <a:solidFill>
                  <a:srgbClr val="000000"/>
                </a:solidFill>
                <a:effectLst/>
                <a:latin typeface="Nunito" panose="020B0604020202020204" pitchFamily="2" charset="0"/>
              </a:rPr>
              <a:t>different meaning in Java.</a:t>
            </a:r>
          </a:p>
          <a:p>
            <a:pPr algn="just">
              <a:buFont typeface="Arial" panose="020B0604020202020204" pitchFamily="34" charset="0"/>
              <a:buChar char="•"/>
            </a:pPr>
            <a:r>
              <a:rPr lang="en-US" b="1" i="0" dirty="0">
                <a:solidFill>
                  <a:srgbClr val="000000"/>
                </a:solidFill>
                <a:effectLst/>
                <a:latin typeface="Nunito" panose="020B0604020202020204" pitchFamily="2" charset="0"/>
              </a:rPr>
              <a:t>Class Names</a:t>
            </a:r>
            <a:r>
              <a:rPr lang="en-US" b="0" i="0" dirty="0">
                <a:solidFill>
                  <a:srgbClr val="000000"/>
                </a:solidFill>
                <a:effectLst/>
                <a:latin typeface="Nunito" panose="020B0604020202020204" pitchFamily="2" charset="0"/>
              </a:rPr>
              <a:t> − For all class names the first letter should be in Upper Case. If several words are</a:t>
            </a:r>
          </a:p>
          <a:p>
            <a:pPr algn="just">
              <a:buFont typeface="Arial" panose="020B0604020202020204" pitchFamily="34" charset="0"/>
              <a:buChar char="•"/>
            </a:pPr>
            <a:r>
              <a:rPr lang="en-US" b="0" i="0" dirty="0">
                <a:solidFill>
                  <a:srgbClr val="000000"/>
                </a:solidFill>
                <a:effectLst/>
                <a:latin typeface="Nunito" panose="020B0604020202020204" pitchFamily="2" charset="0"/>
              </a:rPr>
              <a:t> used to form a name of the class, each inner word's first letter should be in Upper Case.</a:t>
            </a:r>
          </a:p>
          <a:p>
            <a:pPr algn="just">
              <a:buFont typeface="Arial" panose="020B0604020202020204" pitchFamily="34" charset="0"/>
              <a:buChar char="•"/>
            </a:pPr>
            <a:r>
              <a:rPr lang="en-US" b="1" i="0" dirty="0">
                <a:solidFill>
                  <a:srgbClr val="000000"/>
                </a:solidFill>
                <a:effectLst/>
                <a:latin typeface="Nunito" panose="020B0604020202020204" pitchFamily="2" charset="0"/>
              </a:rPr>
              <a:t>Example:</a:t>
            </a:r>
            <a:r>
              <a:rPr lang="en-US" b="0" i="0" dirty="0">
                <a:solidFill>
                  <a:srgbClr val="000000"/>
                </a:solidFill>
                <a:effectLst/>
                <a:latin typeface="Nunito" panose="020B0604020202020204" pitchFamily="2" charset="0"/>
              </a:rPr>
              <a:t> </a:t>
            </a:r>
            <a:r>
              <a:rPr lang="en-US" b="0" i="1" dirty="0">
                <a:solidFill>
                  <a:srgbClr val="000000"/>
                </a:solidFill>
                <a:effectLst/>
                <a:latin typeface="Nunito" panose="020B0604020202020204" pitchFamily="2" charset="0"/>
              </a:rPr>
              <a:t>class </a:t>
            </a:r>
            <a:r>
              <a:rPr lang="en-US" b="0" i="1" dirty="0" err="1">
                <a:solidFill>
                  <a:srgbClr val="000000"/>
                </a:solidFill>
                <a:effectLst/>
                <a:latin typeface="Nunito" panose="020B0604020202020204" pitchFamily="2" charset="0"/>
              </a:rPr>
              <a:t>MyFirstJavaClass</a:t>
            </a:r>
            <a:endParaRPr lang="en-US" b="0" i="0" dirty="0">
              <a:solidFill>
                <a:srgbClr val="000000"/>
              </a:solidFill>
              <a:effectLst/>
              <a:latin typeface="Nunito" panose="020B0604020202020204" pitchFamily="2" charset="0"/>
            </a:endParaRPr>
          </a:p>
          <a:p>
            <a:pPr algn="just">
              <a:buFont typeface="Arial" panose="020B0604020202020204" pitchFamily="34" charset="0"/>
              <a:buChar char="•"/>
            </a:pPr>
            <a:r>
              <a:rPr lang="en-US" b="1" i="0" dirty="0">
                <a:solidFill>
                  <a:srgbClr val="000000"/>
                </a:solidFill>
                <a:effectLst/>
                <a:latin typeface="Nunito" panose="020B0604020202020204" pitchFamily="2" charset="0"/>
              </a:rPr>
              <a:t>Method Names</a:t>
            </a:r>
            <a:r>
              <a:rPr lang="en-US" b="0" i="0" dirty="0">
                <a:solidFill>
                  <a:srgbClr val="000000"/>
                </a:solidFill>
                <a:effectLst/>
                <a:latin typeface="Nunito" panose="020B0604020202020204" pitchFamily="2" charset="0"/>
              </a:rPr>
              <a:t> − All method names should start with a Lower Case letter. If several words are</a:t>
            </a:r>
          </a:p>
          <a:p>
            <a:pPr algn="just">
              <a:buFont typeface="Arial" panose="020B0604020202020204" pitchFamily="34" charset="0"/>
              <a:buChar char="•"/>
            </a:pPr>
            <a:r>
              <a:rPr lang="en-US" b="0" i="0" dirty="0">
                <a:solidFill>
                  <a:srgbClr val="000000"/>
                </a:solidFill>
                <a:effectLst/>
                <a:latin typeface="Nunito" panose="020B0604020202020204" pitchFamily="2" charset="0"/>
              </a:rPr>
              <a:t> used to form the name of the method, then each inner word's first letter should be in Upper Case.</a:t>
            </a:r>
          </a:p>
          <a:p>
            <a:pPr algn="just">
              <a:buFont typeface="Arial" panose="020B0604020202020204" pitchFamily="34" charset="0"/>
              <a:buChar char="•"/>
            </a:pPr>
            <a:r>
              <a:rPr lang="en-US" b="1" i="0" dirty="0">
                <a:solidFill>
                  <a:srgbClr val="000000"/>
                </a:solidFill>
                <a:effectLst/>
                <a:latin typeface="Nunito" panose="020B0604020202020204" pitchFamily="2" charset="0"/>
              </a:rPr>
              <a:t>Example:</a:t>
            </a:r>
            <a:r>
              <a:rPr lang="en-US" b="0" i="0" dirty="0">
                <a:solidFill>
                  <a:srgbClr val="000000"/>
                </a:solidFill>
                <a:effectLst/>
                <a:latin typeface="Nunito" panose="020B0604020202020204" pitchFamily="2" charset="0"/>
              </a:rPr>
              <a:t> </a:t>
            </a:r>
            <a:r>
              <a:rPr lang="en-US" b="0" i="1" dirty="0">
                <a:solidFill>
                  <a:srgbClr val="000000"/>
                </a:solidFill>
                <a:effectLst/>
                <a:latin typeface="Nunito" panose="020B0604020202020204" pitchFamily="2" charset="0"/>
              </a:rPr>
              <a:t>public void </a:t>
            </a:r>
            <a:r>
              <a:rPr lang="en-US" b="0" i="1" dirty="0" err="1">
                <a:solidFill>
                  <a:srgbClr val="000000"/>
                </a:solidFill>
                <a:effectLst/>
                <a:latin typeface="Nunito" panose="020B0604020202020204" pitchFamily="2" charset="0"/>
              </a:rPr>
              <a:t>myMethodName</a:t>
            </a:r>
            <a:r>
              <a:rPr lang="en-US" b="0" i="1" dirty="0">
                <a:solidFill>
                  <a:srgbClr val="000000"/>
                </a:solidFill>
                <a:effectLst/>
                <a:latin typeface="Nunito" panose="020B0604020202020204" pitchFamily="2" charset="0"/>
              </a:rPr>
              <a:t>()</a:t>
            </a:r>
            <a:endParaRPr lang="en-US" b="0" i="0" dirty="0">
              <a:solidFill>
                <a:srgbClr val="000000"/>
              </a:solidFill>
              <a:effectLst/>
              <a:latin typeface="Nunito" panose="020B0604020202020204" pitchFamily="2" charset="0"/>
            </a:endParaRPr>
          </a:p>
          <a:p>
            <a:pPr algn="just">
              <a:buFont typeface="Arial" panose="020B0604020202020204" pitchFamily="34" charset="0"/>
              <a:buChar char="•"/>
            </a:pPr>
            <a:r>
              <a:rPr lang="en-US" b="1" i="0" dirty="0">
                <a:solidFill>
                  <a:srgbClr val="000000"/>
                </a:solidFill>
                <a:effectLst/>
                <a:latin typeface="Nunito" panose="020B0604020202020204" pitchFamily="2" charset="0"/>
              </a:rPr>
              <a:t>Program File Name</a:t>
            </a:r>
            <a:r>
              <a:rPr lang="en-US" b="0" i="0" dirty="0">
                <a:solidFill>
                  <a:srgbClr val="000000"/>
                </a:solidFill>
                <a:effectLst/>
                <a:latin typeface="Nunito" panose="020B0604020202020204" pitchFamily="2" charset="0"/>
              </a:rPr>
              <a:t> − Name of the program file should exactly match the class name.</a:t>
            </a:r>
          </a:p>
          <a:p>
            <a:pPr algn="just">
              <a:buFont typeface="Arial" panose="020B0604020202020204" pitchFamily="34" charset="0"/>
              <a:buChar char="•"/>
            </a:pPr>
            <a:r>
              <a:rPr lang="en-US" b="0" i="0" dirty="0">
                <a:solidFill>
                  <a:srgbClr val="000000"/>
                </a:solidFill>
                <a:effectLst/>
                <a:latin typeface="Nunito" panose="020B0604020202020204" pitchFamily="2" charset="0"/>
              </a:rPr>
              <a:t>When saving the file, you should save it using the class name (Remember Java is case sensitive)</a:t>
            </a:r>
          </a:p>
          <a:p>
            <a:pPr algn="just">
              <a:buFont typeface="Arial" panose="020B0604020202020204" pitchFamily="34" charset="0"/>
              <a:buChar char="•"/>
            </a:pPr>
            <a:r>
              <a:rPr lang="en-US" b="0" i="0" dirty="0">
                <a:solidFill>
                  <a:srgbClr val="000000"/>
                </a:solidFill>
                <a:effectLst/>
                <a:latin typeface="Nunito" panose="020B0604020202020204" pitchFamily="2" charset="0"/>
              </a:rPr>
              <a:t> and append '.java' to the end of the name (if the file name and the class name do not match, your</a:t>
            </a:r>
          </a:p>
          <a:p>
            <a:pPr algn="just">
              <a:buFont typeface="Arial" panose="020B0604020202020204" pitchFamily="34" charset="0"/>
              <a:buChar char="•"/>
            </a:pPr>
            <a:r>
              <a:rPr lang="en-US" b="0" i="0" dirty="0">
                <a:solidFill>
                  <a:srgbClr val="000000"/>
                </a:solidFill>
                <a:effectLst/>
                <a:latin typeface="Nunito" panose="020B0604020202020204" pitchFamily="2" charset="0"/>
              </a:rPr>
              <a:t> program will not compile).</a:t>
            </a:r>
          </a:p>
          <a:p>
            <a:pPr marL="0" indent="0" algn="just">
              <a:buNone/>
            </a:pPr>
            <a:r>
              <a:rPr lang="en-US" b="1" i="0" dirty="0">
                <a:solidFill>
                  <a:srgbClr val="000000"/>
                </a:solidFill>
                <a:effectLst/>
                <a:latin typeface="Nunito" pitchFamily="2" charset="0"/>
              </a:rPr>
              <a:t>Example:</a:t>
            </a:r>
            <a:r>
              <a:rPr lang="en-US" b="0" i="0" dirty="0">
                <a:solidFill>
                  <a:srgbClr val="000000"/>
                </a:solidFill>
                <a:effectLst/>
                <a:latin typeface="Nunito" pitchFamily="2" charset="0"/>
              </a:rPr>
              <a:t> Assume '</a:t>
            </a:r>
            <a:r>
              <a:rPr lang="en-US" b="0" i="0" dirty="0" err="1">
                <a:solidFill>
                  <a:srgbClr val="000000"/>
                </a:solidFill>
                <a:effectLst/>
                <a:latin typeface="Nunito" pitchFamily="2" charset="0"/>
              </a:rPr>
              <a:t>MyFirstJavaProgram</a:t>
            </a:r>
            <a:r>
              <a:rPr lang="en-US" b="0" i="0" dirty="0">
                <a:solidFill>
                  <a:srgbClr val="000000"/>
                </a:solidFill>
                <a:effectLst/>
                <a:latin typeface="Nunito" pitchFamily="2" charset="0"/>
              </a:rPr>
              <a:t>' is the class name. Then the file should be saved</a:t>
            </a:r>
          </a:p>
          <a:p>
            <a:pPr marL="0" indent="0" algn="just">
              <a:buNone/>
            </a:pPr>
            <a:r>
              <a:rPr lang="en-US" b="0" i="0" dirty="0">
                <a:solidFill>
                  <a:srgbClr val="000000"/>
                </a:solidFill>
                <a:effectLst/>
                <a:latin typeface="Nunito" pitchFamily="2" charset="0"/>
              </a:rPr>
              <a:t> as </a:t>
            </a:r>
            <a:r>
              <a:rPr lang="en-US" b="0" i="1" dirty="0">
                <a:solidFill>
                  <a:srgbClr val="000000"/>
                </a:solidFill>
                <a:effectLst/>
                <a:latin typeface="Nunito" pitchFamily="2" charset="0"/>
              </a:rPr>
              <a:t>'MyFirstJavaProgram.java'</a:t>
            </a:r>
            <a:endParaRPr lang="en-US" b="0" i="0" dirty="0">
              <a:solidFill>
                <a:srgbClr val="000000"/>
              </a:solidFill>
              <a:effectLst/>
              <a:latin typeface="Nunito" pitchFamily="2" charset="0"/>
            </a:endParaRPr>
          </a:p>
          <a:p>
            <a:pPr algn="just">
              <a:buFont typeface="Arial" panose="020B0604020202020204" pitchFamily="34" charset="0"/>
              <a:buChar char="•"/>
            </a:pPr>
            <a:r>
              <a:rPr lang="en-US" b="1" i="0" dirty="0">
                <a:solidFill>
                  <a:srgbClr val="000000"/>
                </a:solidFill>
                <a:effectLst/>
                <a:latin typeface="Nunito" pitchFamily="2" charset="0"/>
              </a:rPr>
              <a:t>public static void main(String </a:t>
            </a:r>
            <a:r>
              <a:rPr lang="en-US" b="1" i="0" dirty="0" err="1">
                <a:solidFill>
                  <a:srgbClr val="000000"/>
                </a:solidFill>
                <a:effectLst/>
                <a:latin typeface="Nunito" pitchFamily="2" charset="0"/>
              </a:rPr>
              <a:t>args</a:t>
            </a:r>
            <a:r>
              <a:rPr lang="en-US" b="1" i="0" dirty="0">
                <a:solidFill>
                  <a:srgbClr val="000000"/>
                </a:solidFill>
                <a:effectLst/>
                <a:latin typeface="Nunito" pitchFamily="2" charset="0"/>
              </a:rPr>
              <a:t>[])</a:t>
            </a:r>
            <a:r>
              <a:rPr lang="en-US" b="0" i="0" dirty="0">
                <a:solidFill>
                  <a:srgbClr val="000000"/>
                </a:solidFill>
                <a:effectLst/>
                <a:latin typeface="Nunito" panose="020B0604020202020204" pitchFamily="2" charset="0"/>
              </a:rPr>
              <a:t> − Java program processing starts from the main() method</a:t>
            </a:r>
          </a:p>
          <a:p>
            <a:pPr algn="just">
              <a:buFont typeface="Arial" panose="020B0604020202020204" pitchFamily="34" charset="0"/>
              <a:buChar char="•"/>
            </a:pPr>
            <a:r>
              <a:rPr lang="en-US" b="0" i="0" dirty="0">
                <a:solidFill>
                  <a:srgbClr val="000000"/>
                </a:solidFill>
                <a:effectLst/>
                <a:latin typeface="Nunito" panose="020B0604020202020204" pitchFamily="2" charset="0"/>
              </a:rPr>
              <a:t> which is a mandatory part of every Java program.</a:t>
            </a:r>
          </a:p>
          <a:p>
            <a:pPr algn="just">
              <a:buFont typeface="Arial" panose="020B0604020202020204" pitchFamily="34" charset="0"/>
              <a:buChar char="•"/>
            </a:pPr>
            <a:endParaRPr lang="en-US" b="0" i="0" dirty="0">
              <a:solidFill>
                <a:srgbClr val="000000"/>
              </a:solidFill>
              <a:effectLst/>
              <a:latin typeface="Nunito" panose="020B0604020202020204" pitchFamily="2" charset="0"/>
            </a:endParaRPr>
          </a:p>
          <a:p>
            <a:endParaRPr lang="en-IN" dirty="0"/>
          </a:p>
        </p:txBody>
      </p:sp>
    </p:spTree>
    <p:extLst>
      <p:ext uri="{BB962C8B-B14F-4D97-AF65-F5344CB8AC3E}">
        <p14:creationId xmlns:p14="http://schemas.microsoft.com/office/powerpoint/2010/main" val="2655453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50C66-0ABC-5525-4B61-66F55D2693A0}"/>
              </a:ext>
            </a:extLst>
          </p:cNvPr>
          <p:cNvSpPr>
            <a:spLocks noGrp="1"/>
          </p:cNvSpPr>
          <p:nvPr>
            <p:ph type="title"/>
          </p:nvPr>
        </p:nvSpPr>
        <p:spPr/>
        <p:txBody>
          <a:bodyPr/>
          <a:lstStyle/>
          <a:p>
            <a:r>
              <a:rPr lang="en-IN" dirty="0"/>
              <a:t>Anatomy of the Java Program</a:t>
            </a:r>
          </a:p>
        </p:txBody>
      </p:sp>
      <p:sp>
        <p:nvSpPr>
          <p:cNvPr id="3" name="Content Placeholder 2">
            <a:extLst>
              <a:ext uri="{FF2B5EF4-FFF2-40B4-BE49-F238E27FC236}">
                <a16:creationId xmlns:a16="http://schemas.microsoft.com/office/drawing/2014/main" id="{CA82A1B2-FC32-D2E8-3847-089031D62BD1}"/>
              </a:ext>
            </a:extLst>
          </p:cNvPr>
          <p:cNvSpPr>
            <a:spLocks noGrp="1"/>
          </p:cNvSpPr>
          <p:nvPr>
            <p:ph idx="1"/>
          </p:nvPr>
        </p:nvSpPr>
        <p:spPr>
          <a:xfrm>
            <a:off x="677334" y="1352939"/>
            <a:ext cx="8596668" cy="5103845"/>
          </a:xfrm>
        </p:spPr>
        <p:txBody>
          <a:bodyPr/>
          <a:lstStyle/>
          <a:p>
            <a:pPr algn="just">
              <a:buFont typeface="Arial" panose="020B0604020202020204" pitchFamily="34" charset="0"/>
              <a:buChar char="•"/>
            </a:pPr>
            <a:r>
              <a:rPr lang="en-US" b="0" i="0" dirty="0">
                <a:solidFill>
                  <a:srgbClr val="000000"/>
                </a:solidFill>
                <a:effectLst/>
                <a:latin typeface="inter-regular"/>
              </a:rPr>
              <a:t>Documentation Section</a:t>
            </a:r>
          </a:p>
          <a:p>
            <a:pPr algn="just">
              <a:buFont typeface="Arial" panose="020B0604020202020204" pitchFamily="34" charset="0"/>
              <a:buChar char="•"/>
            </a:pPr>
            <a:r>
              <a:rPr lang="en-US" b="0" i="0" dirty="0">
                <a:solidFill>
                  <a:srgbClr val="000000"/>
                </a:solidFill>
                <a:effectLst/>
                <a:latin typeface="inter-regular"/>
              </a:rPr>
              <a:t>Package Declaration                  </a:t>
            </a:r>
          </a:p>
          <a:p>
            <a:pPr algn="just">
              <a:buFont typeface="Arial" panose="020B0604020202020204" pitchFamily="34" charset="0"/>
              <a:buChar char="•"/>
            </a:pPr>
            <a:r>
              <a:rPr lang="en-US" b="0" i="0" dirty="0">
                <a:solidFill>
                  <a:srgbClr val="000000"/>
                </a:solidFill>
                <a:effectLst/>
                <a:latin typeface="inter-regular"/>
              </a:rPr>
              <a:t>Import Statements</a:t>
            </a:r>
          </a:p>
          <a:p>
            <a:pPr algn="just">
              <a:buFont typeface="Arial" panose="020B0604020202020204" pitchFamily="34" charset="0"/>
              <a:buChar char="•"/>
            </a:pPr>
            <a:r>
              <a:rPr lang="en-US" b="0" i="0" dirty="0">
                <a:solidFill>
                  <a:srgbClr val="000000"/>
                </a:solidFill>
                <a:effectLst/>
                <a:latin typeface="inter-regular"/>
              </a:rPr>
              <a:t>Interface Section</a:t>
            </a:r>
          </a:p>
          <a:p>
            <a:pPr algn="just">
              <a:buFont typeface="Arial" panose="020B0604020202020204" pitchFamily="34" charset="0"/>
              <a:buChar char="•"/>
            </a:pPr>
            <a:r>
              <a:rPr lang="en-US" b="0" i="0" dirty="0">
                <a:solidFill>
                  <a:srgbClr val="000000"/>
                </a:solidFill>
                <a:effectLst/>
                <a:latin typeface="inter-regular"/>
              </a:rPr>
              <a:t>Class Definition</a:t>
            </a:r>
          </a:p>
          <a:p>
            <a:pPr algn="just">
              <a:buFont typeface="Arial" panose="020B0604020202020204" pitchFamily="34" charset="0"/>
              <a:buChar char="•"/>
            </a:pPr>
            <a:r>
              <a:rPr lang="en-US" b="0" i="0" dirty="0">
                <a:solidFill>
                  <a:srgbClr val="000000"/>
                </a:solidFill>
                <a:effectLst/>
                <a:latin typeface="inter-regular"/>
              </a:rPr>
              <a:t>Class Variables and Variables</a:t>
            </a:r>
          </a:p>
          <a:p>
            <a:pPr algn="just">
              <a:buFont typeface="Arial" panose="020B0604020202020204" pitchFamily="34" charset="0"/>
              <a:buChar char="•"/>
            </a:pPr>
            <a:r>
              <a:rPr lang="en-US" b="0" i="0" dirty="0">
                <a:solidFill>
                  <a:srgbClr val="000000"/>
                </a:solidFill>
                <a:effectLst/>
                <a:latin typeface="inter-regular"/>
              </a:rPr>
              <a:t>Main Method Class</a:t>
            </a:r>
          </a:p>
          <a:p>
            <a:pPr algn="just">
              <a:buFont typeface="Arial" panose="020B0604020202020204" pitchFamily="34" charset="0"/>
              <a:buChar char="•"/>
            </a:pPr>
            <a:r>
              <a:rPr lang="en-US" b="0" i="0" dirty="0">
                <a:solidFill>
                  <a:srgbClr val="000000"/>
                </a:solidFill>
                <a:effectLst/>
                <a:latin typeface="inter-regular"/>
              </a:rPr>
              <a:t>Methods and Behaviors</a:t>
            </a:r>
          </a:p>
          <a:p>
            <a:endParaRPr lang="en-IN" dirty="0"/>
          </a:p>
        </p:txBody>
      </p:sp>
    </p:spTree>
    <p:extLst>
      <p:ext uri="{BB962C8B-B14F-4D97-AF65-F5344CB8AC3E}">
        <p14:creationId xmlns:p14="http://schemas.microsoft.com/office/powerpoint/2010/main" val="2416346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43E68-B52D-D374-7AC4-F86E3DB29D77}"/>
              </a:ext>
            </a:extLst>
          </p:cNvPr>
          <p:cNvSpPr>
            <a:spLocks noGrp="1"/>
          </p:cNvSpPr>
          <p:nvPr>
            <p:ph type="title"/>
          </p:nvPr>
        </p:nvSpPr>
        <p:spPr>
          <a:xfrm>
            <a:off x="838200" y="365125"/>
            <a:ext cx="10515600" cy="633251"/>
          </a:xfrm>
        </p:spPr>
        <p:txBody>
          <a:bodyPr>
            <a:normAutofit fontScale="90000"/>
          </a:bodyPr>
          <a:lstStyle/>
          <a:p>
            <a:r>
              <a:rPr lang="en-IN" dirty="0" err="1"/>
              <a:t>Compling</a:t>
            </a:r>
            <a:r>
              <a:rPr lang="en-IN" dirty="0"/>
              <a:t> and Running of Java</a:t>
            </a:r>
          </a:p>
        </p:txBody>
      </p:sp>
      <p:sp>
        <p:nvSpPr>
          <p:cNvPr id="3" name="Content Placeholder 2">
            <a:extLst>
              <a:ext uri="{FF2B5EF4-FFF2-40B4-BE49-F238E27FC236}">
                <a16:creationId xmlns:a16="http://schemas.microsoft.com/office/drawing/2014/main" id="{3B94161E-BFE3-C758-B17D-1A614538E80D}"/>
              </a:ext>
            </a:extLst>
          </p:cNvPr>
          <p:cNvSpPr>
            <a:spLocks noGrp="1"/>
          </p:cNvSpPr>
          <p:nvPr>
            <p:ph idx="1"/>
          </p:nvPr>
        </p:nvSpPr>
        <p:spPr>
          <a:xfrm>
            <a:off x="838200" y="923732"/>
            <a:ext cx="10515600" cy="5812970"/>
          </a:xfrm>
        </p:spPr>
        <p:txBody>
          <a:bodyPr>
            <a:normAutofit/>
          </a:bodyPr>
          <a:lstStyle/>
          <a:p>
            <a:r>
              <a:rPr lang="en-IN" sz="2400" dirty="0"/>
              <a:t>All programs can be saved .Java (ex Welcome.java)</a:t>
            </a:r>
          </a:p>
          <a:p>
            <a:r>
              <a:rPr lang="en-IN" sz="2400" dirty="0"/>
              <a:t>For compiling the program </a:t>
            </a:r>
            <a:r>
              <a:rPr lang="en-IN" sz="2400" dirty="0" err="1"/>
              <a:t>javac</a:t>
            </a:r>
            <a:r>
              <a:rPr lang="en-IN" sz="2400" dirty="0"/>
              <a:t> Filename .java</a:t>
            </a:r>
          </a:p>
          <a:p>
            <a:r>
              <a:rPr lang="en-IN" sz="2400" dirty="0"/>
              <a:t>For running and executing the program –java Filename</a:t>
            </a:r>
          </a:p>
          <a:p>
            <a:pPr marL="0" indent="0">
              <a:buNone/>
            </a:pPr>
            <a:r>
              <a:rPr lang="en-IN" sz="3200" dirty="0"/>
              <a:t>JDK(Java Development kit)</a:t>
            </a:r>
          </a:p>
          <a:p>
            <a:pPr algn="l"/>
            <a:r>
              <a:rPr lang="en-US" sz="2400" b="0" i="0" dirty="0">
                <a:effectLst/>
                <a:latin typeface="euclid_circular_a"/>
              </a:rPr>
              <a:t>JDK (Java Development Kit) is a software development kit required to develop applications in Java. When you download JDK, JRE is also downloaded with it.</a:t>
            </a:r>
          </a:p>
          <a:p>
            <a:pPr algn="l"/>
            <a:r>
              <a:rPr lang="en-US" sz="2400" b="0" i="0" dirty="0">
                <a:effectLst/>
                <a:latin typeface="euclid_circular_a"/>
              </a:rPr>
              <a:t>In addition to JRE, JDK also contains a number of development tools (compilers, </a:t>
            </a:r>
            <a:r>
              <a:rPr lang="en-US" sz="2400" b="0" i="0" dirty="0" err="1">
                <a:effectLst/>
                <a:latin typeface="euclid_circular_a"/>
              </a:rPr>
              <a:t>JavaDoc</a:t>
            </a:r>
            <a:r>
              <a:rPr lang="en-US" sz="2400" b="0" i="0" dirty="0">
                <a:effectLst/>
                <a:latin typeface="euclid_circular_a"/>
              </a:rPr>
              <a:t>, Java Debugger, </a:t>
            </a:r>
            <a:r>
              <a:rPr lang="en-US" sz="2400" b="0" i="0" dirty="0" err="1">
                <a:effectLst/>
                <a:latin typeface="euclid_circular_a"/>
              </a:rPr>
              <a:t>etc</a:t>
            </a:r>
            <a:r>
              <a:rPr lang="en-US" sz="2400" b="0" i="0" dirty="0">
                <a:effectLst/>
                <a:latin typeface="euclid_circular_a"/>
              </a:rPr>
              <a:t>)</a:t>
            </a:r>
          </a:p>
          <a:p>
            <a:pPr marL="0" indent="0" algn="l">
              <a:buNone/>
            </a:pPr>
            <a:r>
              <a:rPr lang="en-US" sz="3200" b="0" i="0" dirty="0">
                <a:effectLst/>
                <a:latin typeface="euclid_circular_a"/>
              </a:rPr>
              <a:t>JRE (Java Runtime Environment).</a:t>
            </a:r>
          </a:p>
          <a:p>
            <a:r>
              <a:rPr lang="en-US" sz="2400" b="0" i="0" dirty="0">
                <a:effectLst/>
                <a:latin typeface="euclid_circular_a"/>
              </a:rPr>
              <a:t>JRE (Java Runtime Environment) is a software package that provides Java class libraries, Java Virtual Machine (JVM), and other components that are required to run Java applications.</a:t>
            </a:r>
            <a:endParaRPr lang="en-IN" sz="2400" dirty="0"/>
          </a:p>
          <a:p>
            <a:pPr algn="l"/>
            <a:endParaRPr lang="en-US" sz="2400" b="0" i="0" dirty="0">
              <a:effectLst/>
              <a:latin typeface="euclid_circular_a"/>
            </a:endParaRPr>
          </a:p>
          <a:p>
            <a:pPr marL="0" indent="0">
              <a:buNone/>
            </a:pPr>
            <a:endParaRPr lang="en-IN" dirty="0"/>
          </a:p>
        </p:txBody>
      </p:sp>
    </p:spTree>
    <p:extLst>
      <p:ext uri="{BB962C8B-B14F-4D97-AF65-F5344CB8AC3E}">
        <p14:creationId xmlns:p14="http://schemas.microsoft.com/office/powerpoint/2010/main" val="2189049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F0FE-4351-919C-D633-A2E5AB5A660A}"/>
              </a:ext>
            </a:extLst>
          </p:cNvPr>
          <p:cNvSpPr>
            <a:spLocks noGrp="1"/>
          </p:cNvSpPr>
          <p:nvPr>
            <p:ph type="title"/>
          </p:nvPr>
        </p:nvSpPr>
        <p:spPr>
          <a:xfrm>
            <a:off x="838200" y="365126"/>
            <a:ext cx="10515600" cy="595928"/>
          </a:xfrm>
        </p:spPr>
        <p:txBody>
          <a:bodyPr>
            <a:normAutofit/>
          </a:bodyPr>
          <a:lstStyle/>
          <a:p>
            <a:r>
              <a:rPr lang="en-IN" sz="3200" dirty="0" err="1"/>
              <a:t>RelationShip</a:t>
            </a:r>
            <a:r>
              <a:rPr lang="en-IN" sz="3200" dirty="0"/>
              <a:t> between JDK,JRE and JVM</a:t>
            </a:r>
          </a:p>
        </p:txBody>
      </p:sp>
      <p:sp>
        <p:nvSpPr>
          <p:cNvPr id="3" name="Content Placeholder 2">
            <a:extLst>
              <a:ext uri="{FF2B5EF4-FFF2-40B4-BE49-F238E27FC236}">
                <a16:creationId xmlns:a16="http://schemas.microsoft.com/office/drawing/2014/main" id="{B9117D31-B7A8-14C1-D3CD-E5B09D697311}"/>
              </a:ext>
            </a:extLst>
          </p:cNvPr>
          <p:cNvSpPr>
            <a:spLocks noGrp="1"/>
          </p:cNvSpPr>
          <p:nvPr>
            <p:ph idx="1"/>
          </p:nvPr>
        </p:nvSpPr>
        <p:spPr>
          <a:xfrm>
            <a:off x="838200" y="844455"/>
            <a:ext cx="10515600" cy="5836264"/>
          </a:xfrm>
        </p:spPr>
        <p:txBody>
          <a:bodyPr>
            <a:normAutofit fontScale="85000" lnSpcReduction="20000"/>
          </a:bodyPr>
          <a:lstStyle/>
          <a:p>
            <a:pPr algn="l"/>
            <a:endParaRPr lang="en-IN" sz="1800" b="0" i="0" dirty="0">
              <a:effectLst/>
              <a:latin typeface="euclid_circular_a"/>
            </a:endParaRPr>
          </a:p>
          <a:p>
            <a:pPr algn="l"/>
            <a:endParaRPr lang="en-IN" sz="1800" dirty="0">
              <a:latin typeface="euclid_circular_a"/>
            </a:endParaRPr>
          </a:p>
          <a:p>
            <a:pPr algn="l"/>
            <a:endParaRPr lang="en-IN" sz="1800" b="0" i="0" dirty="0">
              <a:effectLst/>
              <a:latin typeface="euclid_circular_a"/>
            </a:endParaRPr>
          </a:p>
          <a:p>
            <a:pPr algn="l"/>
            <a:endParaRPr lang="en-IN" sz="1200" b="0" i="0" dirty="0">
              <a:effectLst/>
              <a:latin typeface="euclid_circular_a"/>
            </a:endParaRPr>
          </a:p>
          <a:p>
            <a:pPr algn="l"/>
            <a:endParaRPr lang="en-IN" sz="1200" dirty="0">
              <a:latin typeface="euclid_circular_a"/>
            </a:endParaRPr>
          </a:p>
          <a:p>
            <a:pPr algn="l"/>
            <a:endParaRPr lang="en-IN" sz="1200" b="0" i="0" dirty="0">
              <a:effectLst/>
              <a:latin typeface="euclid_circular_a"/>
            </a:endParaRPr>
          </a:p>
          <a:p>
            <a:pPr algn="l"/>
            <a:endParaRPr lang="en-IN" sz="1200" dirty="0">
              <a:latin typeface="euclid_circular_a"/>
            </a:endParaRPr>
          </a:p>
          <a:p>
            <a:pPr algn="l"/>
            <a:endParaRPr lang="en-IN" sz="1200" b="0" i="0" dirty="0">
              <a:effectLst/>
              <a:latin typeface="euclid_circular_a"/>
            </a:endParaRPr>
          </a:p>
          <a:p>
            <a:pPr algn="l"/>
            <a:endParaRPr lang="en-IN" sz="1200" dirty="0">
              <a:latin typeface="euclid_circular_a"/>
            </a:endParaRPr>
          </a:p>
          <a:p>
            <a:pPr algn="l"/>
            <a:endParaRPr lang="en-IN" sz="1200" b="0" i="0" dirty="0">
              <a:effectLst/>
              <a:latin typeface="euclid_circular_a"/>
            </a:endParaRPr>
          </a:p>
          <a:p>
            <a:pPr algn="l"/>
            <a:endParaRPr lang="en-IN" sz="1200" dirty="0">
              <a:latin typeface="euclid_circular_a"/>
            </a:endParaRPr>
          </a:p>
          <a:p>
            <a:pPr algn="l"/>
            <a:endParaRPr lang="en-IN" sz="1200" b="0" i="0" dirty="0">
              <a:effectLst/>
              <a:latin typeface="euclid_circular_a"/>
            </a:endParaRPr>
          </a:p>
          <a:p>
            <a:pPr algn="l"/>
            <a:r>
              <a:rPr lang="en-IN" sz="3500" b="0" i="0" dirty="0">
                <a:effectLst/>
                <a:latin typeface="euclid_circular_a"/>
              </a:rPr>
              <a:t>JVM (Java Virtual Machine) </a:t>
            </a:r>
          </a:p>
          <a:p>
            <a:pPr algn="l"/>
            <a:r>
              <a:rPr lang="en-IN" sz="2200" b="0" i="0" dirty="0">
                <a:effectLst/>
                <a:latin typeface="euclid_circular_a"/>
              </a:rPr>
              <a:t>JVM (Java Virtual Machine) is an abstract machine that enables your computer to run a Java program.</a:t>
            </a:r>
          </a:p>
          <a:p>
            <a:pPr algn="l"/>
            <a:r>
              <a:rPr lang="en-IN" sz="2200" b="0" i="0" dirty="0">
                <a:effectLst/>
                <a:latin typeface="euclid_circular_a"/>
              </a:rPr>
              <a:t>When you run the Java program, Java compiler first compiles your Java code to bytecode. Then, the JVM translates bytecode into native machine code (set of instructions that a computer's CPU executes directly).</a:t>
            </a:r>
          </a:p>
          <a:p>
            <a:pPr algn="l"/>
            <a:r>
              <a:rPr lang="en-IN" sz="2200" b="0" i="0" dirty="0">
                <a:effectLst/>
                <a:latin typeface="euclid_circular_a"/>
              </a:rPr>
              <a:t>Java is a platform-independent language. It's because when you write Java code, it's ultimately written for JVM but not your physical machine (computer). Since JVM ​executes the Java bytecode which is platform-independent, Java is platform-independent.</a:t>
            </a:r>
          </a:p>
          <a:p>
            <a:pPr algn="l"/>
            <a:endParaRPr lang="en-IN" sz="1800" b="0" i="0" dirty="0">
              <a:effectLst/>
              <a:latin typeface="euclid_circular_a"/>
            </a:endParaRPr>
          </a:p>
        </p:txBody>
      </p:sp>
      <p:pic>
        <p:nvPicPr>
          <p:cNvPr id="5126" name="Picture 6" descr="JRE contains JVM and class libraries and JDK contains JRE, compilers, debuggers, and JavaDoc">
            <a:extLst>
              <a:ext uri="{FF2B5EF4-FFF2-40B4-BE49-F238E27FC236}">
                <a16:creationId xmlns:a16="http://schemas.microsoft.com/office/drawing/2014/main" id="{E4DDA6A5-2F31-9FE2-0A98-BE53894966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7886" y="844454"/>
            <a:ext cx="5246914" cy="30464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437661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329</TotalTime>
  <Words>3213</Words>
  <Application>Microsoft Office PowerPoint</Application>
  <PresentationFormat>Widescreen</PresentationFormat>
  <Paragraphs>490</Paragraphs>
  <Slides>32</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32</vt:i4>
      </vt:variant>
    </vt:vector>
  </HeadingPairs>
  <TitlesOfParts>
    <vt:vector size="47" baseType="lpstr">
      <vt:lpstr>Arial</vt:lpstr>
      <vt:lpstr>Calibri</vt:lpstr>
      <vt:lpstr>erdana</vt:lpstr>
      <vt:lpstr>euclid_circular_a</vt:lpstr>
      <vt:lpstr>Heebo</vt:lpstr>
      <vt:lpstr>Helvetica</vt:lpstr>
      <vt:lpstr>inter-bold</vt:lpstr>
      <vt:lpstr>inter-regular</vt:lpstr>
      <vt:lpstr>Nunito</vt:lpstr>
      <vt:lpstr>Segoe UI</vt:lpstr>
      <vt:lpstr>times new roman</vt:lpstr>
      <vt:lpstr>Trebuchet MS</vt:lpstr>
      <vt:lpstr>Verdana</vt:lpstr>
      <vt:lpstr>Wingdings 3</vt:lpstr>
      <vt:lpstr>Facet</vt:lpstr>
      <vt:lpstr>Introduction to java </vt:lpstr>
      <vt:lpstr>What is java</vt:lpstr>
      <vt:lpstr>Features of Java</vt:lpstr>
      <vt:lpstr>Features of Java</vt:lpstr>
      <vt:lpstr>PowerPoint Presentation</vt:lpstr>
      <vt:lpstr>Syntax of java and naming convences in java</vt:lpstr>
      <vt:lpstr>Anatomy of the Java Program</vt:lpstr>
      <vt:lpstr>Compling and Running of Java</vt:lpstr>
      <vt:lpstr>RelationShip between JDK,JRE and JVM</vt:lpstr>
      <vt:lpstr>JIT(Just InTime)</vt:lpstr>
      <vt:lpstr>Methods of Java Scanner Class </vt:lpstr>
      <vt:lpstr>Identifiers in Java</vt:lpstr>
      <vt:lpstr>Literals</vt:lpstr>
      <vt:lpstr>Data Types in Java There are two types of Data types in Java 1.Primitive Datatype 2.NonPrimitive Datatype</vt:lpstr>
      <vt:lpstr>Data types Values and sizes</vt:lpstr>
      <vt:lpstr>keywords</vt:lpstr>
      <vt:lpstr>Operators</vt:lpstr>
      <vt:lpstr>Operators</vt:lpstr>
      <vt:lpstr>Logical Operators</vt:lpstr>
      <vt:lpstr>Assignment Operators</vt:lpstr>
      <vt:lpstr>opeartors</vt:lpstr>
      <vt:lpstr>operators</vt:lpstr>
      <vt:lpstr>Special Operators</vt:lpstr>
      <vt:lpstr>Control Statements</vt:lpstr>
      <vt:lpstr>Conditional Statements</vt:lpstr>
      <vt:lpstr>Conditional Statements</vt:lpstr>
      <vt:lpstr>Iterative Statements or Loops</vt:lpstr>
      <vt:lpstr>Loops</vt:lpstr>
      <vt:lpstr>Jumping Statements</vt:lpstr>
      <vt:lpstr>Program By using Method function</vt:lpstr>
      <vt:lpstr>Arrays</vt:lpstr>
      <vt:lpstr>Two dimensional array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 </dc:title>
  <dc:creator>916303701330</dc:creator>
  <cp:lastModifiedBy>916303701330</cp:lastModifiedBy>
  <cp:revision>4</cp:revision>
  <dcterms:created xsi:type="dcterms:W3CDTF">2023-05-18T13:55:55Z</dcterms:created>
  <dcterms:modified xsi:type="dcterms:W3CDTF">2023-05-19T04:59:27Z</dcterms:modified>
</cp:coreProperties>
</file>