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world/raghu543/credit-card-fraud-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65747"/>
            <a:ext cx="7766936" cy="1989221"/>
          </a:xfrm>
        </p:spPr>
        <p:txBody>
          <a:bodyPr/>
          <a:lstStyle/>
          <a:p>
            <a:r>
              <a:rPr lang="en-US" sz="2800" dirty="0"/>
              <a:t>DSCI 6011-2: Deep Learning</a:t>
            </a:r>
            <a:br>
              <a:rPr lang="en-US" sz="2800" dirty="0"/>
            </a:br>
            <a:r>
              <a:rPr lang="en-US" sz="2800" dirty="0"/>
              <a:t>Term Project</a:t>
            </a:r>
            <a:br>
              <a:rPr lang="en-US" sz="2800" dirty="0"/>
            </a:br>
            <a:r>
              <a:rPr lang="en-US" sz="2800" dirty="0"/>
              <a:t>Project Proposal</a:t>
            </a:r>
          </a:p>
        </p:txBody>
      </p:sp>
      <p:sp>
        <p:nvSpPr>
          <p:cNvPr id="3" name="Subtitle 2"/>
          <p:cNvSpPr>
            <a:spLocks noGrp="1"/>
          </p:cNvSpPr>
          <p:nvPr>
            <p:ph type="subTitle" idx="1"/>
          </p:nvPr>
        </p:nvSpPr>
        <p:spPr>
          <a:xfrm>
            <a:off x="1507067" y="3553326"/>
            <a:ext cx="7766936" cy="2374232"/>
          </a:xfrm>
        </p:spPr>
        <p:txBody>
          <a:bodyPr/>
          <a:lstStyle/>
          <a:p>
            <a:r>
              <a:rPr lang="en-US" dirty="0"/>
              <a:t>Group Members</a:t>
            </a:r>
          </a:p>
          <a:p>
            <a:pPr marL="342900" indent="-342900">
              <a:buFont typeface="Wingdings 3" charset="2"/>
              <a:buAutoNum type="arabicPeriod"/>
            </a:pPr>
            <a:r>
              <a:rPr lang="en-US" dirty="0"/>
              <a:t>Ravi Prasad Grandhi</a:t>
            </a:r>
          </a:p>
          <a:p>
            <a:pPr marL="342900" indent="-342900">
              <a:buFont typeface="Wingdings 3" charset="2"/>
              <a:buAutoNum type="arabicPeriod"/>
            </a:pPr>
            <a:r>
              <a:rPr lang="en-US" dirty="0"/>
              <a:t>Dharanidhar Manne</a:t>
            </a:r>
          </a:p>
          <a:p>
            <a:pPr marL="342900" indent="-342900">
              <a:buFont typeface="Wingdings 3" charset="2"/>
              <a:buAutoNum type="arabicPeriod"/>
            </a:pPr>
            <a:r>
              <a:rPr lang="en-US" dirty="0"/>
              <a:t>Chaithra Angadi</a:t>
            </a:r>
          </a:p>
          <a:p>
            <a:pPr marL="342900" indent="-342900">
              <a:buAutoNum type="arabicPeriod"/>
            </a:pPr>
            <a:endParaRPr lang="en-US" dirty="0"/>
          </a:p>
        </p:txBody>
      </p:sp>
    </p:spTree>
    <p:extLst>
      <p:ext uri="{BB962C8B-B14F-4D97-AF65-F5344CB8AC3E}">
        <p14:creationId xmlns:p14="http://schemas.microsoft.com/office/powerpoint/2010/main" val="171348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a:bodyPr>
          <a:lstStyle/>
          <a:p>
            <a:r>
              <a:rPr lang="en-US" dirty="0"/>
              <a:t>Reference List</a:t>
            </a:r>
          </a:p>
        </p:txBody>
      </p:sp>
      <p:sp>
        <p:nvSpPr>
          <p:cNvPr id="3" name="Content Placeholder 2"/>
          <p:cNvSpPr>
            <a:spLocks noGrp="1"/>
          </p:cNvSpPr>
          <p:nvPr>
            <p:ph idx="1"/>
          </p:nvPr>
        </p:nvSpPr>
        <p:spPr>
          <a:xfrm>
            <a:off x="677334" y="1395663"/>
            <a:ext cx="8596668" cy="4645699"/>
          </a:xfrm>
        </p:spPr>
        <p:txBody>
          <a:bodyPr>
            <a:noAutofit/>
          </a:bodyPr>
          <a:lstStyle/>
          <a:p>
            <a:pPr marL="0" lvl="0" indent="0" defTabSz="914400" eaLnBrk="0" fontAlgn="base" hangingPunct="0">
              <a:spcBef>
                <a:spcPct val="0"/>
              </a:spcBef>
              <a:spcAft>
                <a:spcPct val="0"/>
              </a:spcAft>
              <a:buClrTx/>
              <a:buSzTx/>
              <a:buNone/>
            </a:pPr>
            <a:r>
              <a:rPr lang="en-US" altLang="en-US" dirty="0">
                <a:solidFill>
                  <a:schemeClr val="tx1"/>
                </a:solidFill>
                <a:cs typeface="Times New Roman" panose="02020603050405020304" pitchFamily="18" charset="0"/>
              </a:rPr>
              <a:t>Chung, J. and Lee, K. (2023). Credit Card Fraud Detection: An Improved Strategy for High Recall Using KNN, LDA, and Linear Regression. </a:t>
            </a:r>
            <a:r>
              <a:rPr lang="en-US" altLang="en-US" i="1" dirty="0">
                <a:solidFill>
                  <a:schemeClr val="tx1"/>
                </a:solidFill>
                <a:cs typeface="Times New Roman" panose="02020603050405020304" pitchFamily="18" charset="0"/>
              </a:rPr>
              <a:t>Sensors</a:t>
            </a:r>
            <a:r>
              <a:rPr lang="en-US" altLang="en-US" dirty="0">
                <a:solidFill>
                  <a:schemeClr val="tx1"/>
                </a:solidFill>
                <a:cs typeface="Times New Roman" panose="02020603050405020304" pitchFamily="18" charset="0"/>
              </a:rPr>
              <a:t>, [online] 23(18), p.7788. </a:t>
            </a:r>
            <a:r>
              <a:rPr lang="en-US" altLang="en-US" dirty="0" err="1">
                <a:solidFill>
                  <a:schemeClr val="tx1"/>
                </a:solidFill>
                <a:cs typeface="Times New Roman" panose="02020603050405020304" pitchFamily="18" charset="0"/>
              </a:rPr>
              <a:t>doi:https</a:t>
            </a:r>
            <a:r>
              <a:rPr lang="en-US" altLang="en-US" dirty="0">
                <a:solidFill>
                  <a:schemeClr val="tx1"/>
                </a:solidFill>
                <a:cs typeface="Times New Roman" panose="02020603050405020304" pitchFamily="18" charset="0"/>
              </a:rPr>
              <a:t>://doi.org/10.3390/s23187788.</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dirty="0">
                <a:solidFill>
                  <a:schemeClr val="tx1"/>
                </a:solidFill>
                <a:cs typeface="Times New Roman" panose="02020603050405020304" pitchFamily="18" charset="0"/>
              </a:rPr>
              <a:t>Jiang, S., Dong, R., Wang, J. and Xia, M. (2023). Credit Card Fraud Detection Based on Unsupervised Attentional Anomaly Detection Network. </a:t>
            </a:r>
            <a:r>
              <a:rPr lang="en-US" altLang="en-US" i="1" dirty="0">
                <a:solidFill>
                  <a:schemeClr val="tx1"/>
                </a:solidFill>
                <a:cs typeface="Times New Roman" panose="02020603050405020304" pitchFamily="18" charset="0"/>
              </a:rPr>
              <a:t>Systems</a:t>
            </a:r>
            <a:r>
              <a:rPr lang="en-US" altLang="en-US" dirty="0">
                <a:solidFill>
                  <a:schemeClr val="tx1"/>
                </a:solidFill>
                <a:cs typeface="Times New Roman" panose="02020603050405020304" pitchFamily="18" charset="0"/>
              </a:rPr>
              <a:t>, [online] 11(6), p.305. </a:t>
            </a:r>
            <a:r>
              <a:rPr lang="en-US" altLang="en-US" dirty="0" err="1">
                <a:solidFill>
                  <a:schemeClr val="tx1"/>
                </a:solidFill>
                <a:cs typeface="Times New Roman" panose="02020603050405020304" pitchFamily="18" charset="0"/>
              </a:rPr>
              <a:t>doi:https</a:t>
            </a:r>
            <a:r>
              <a:rPr lang="en-US" altLang="en-US" dirty="0">
                <a:solidFill>
                  <a:schemeClr val="tx1"/>
                </a:solidFill>
                <a:cs typeface="Times New Roman" panose="02020603050405020304" pitchFamily="18" charset="0"/>
              </a:rPr>
              <a:t>://doi.org/10.3390/systems11060305.</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dirty="0">
                <a:solidFill>
                  <a:schemeClr val="tx1"/>
                </a:solidFill>
                <a:cs typeface="Times New Roman" panose="02020603050405020304" pitchFamily="18" charset="0"/>
              </a:rPr>
              <a:t>Khalid, A.R., </a:t>
            </a:r>
            <a:r>
              <a:rPr lang="en-US" altLang="en-US" dirty="0" err="1">
                <a:solidFill>
                  <a:schemeClr val="tx1"/>
                </a:solidFill>
                <a:cs typeface="Times New Roman" panose="02020603050405020304" pitchFamily="18" charset="0"/>
              </a:rPr>
              <a:t>Owoh</a:t>
            </a:r>
            <a:r>
              <a:rPr lang="en-US" altLang="en-US" dirty="0">
                <a:solidFill>
                  <a:schemeClr val="tx1"/>
                </a:solidFill>
                <a:cs typeface="Times New Roman" panose="02020603050405020304" pitchFamily="18" charset="0"/>
              </a:rPr>
              <a:t>, N., </a:t>
            </a:r>
            <a:r>
              <a:rPr lang="en-US" altLang="en-US" dirty="0" err="1">
                <a:solidFill>
                  <a:schemeClr val="tx1"/>
                </a:solidFill>
                <a:cs typeface="Times New Roman" panose="02020603050405020304" pitchFamily="18" charset="0"/>
              </a:rPr>
              <a:t>Uthmani</a:t>
            </a:r>
            <a:r>
              <a:rPr lang="en-US" altLang="en-US" dirty="0">
                <a:solidFill>
                  <a:schemeClr val="tx1"/>
                </a:solidFill>
                <a:cs typeface="Times New Roman" panose="02020603050405020304" pitchFamily="18" charset="0"/>
              </a:rPr>
              <a:t>, O., </a:t>
            </a:r>
            <a:r>
              <a:rPr lang="en-US" altLang="en-US" dirty="0" err="1">
                <a:solidFill>
                  <a:schemeClr val="tx1"/>
                </a:solidFill>
                <a:cs typeface="Times New Roman" panose="02020603050405020304" pitchFamily="18" charset="0"/>
              </a:rPr>
              <a:t>Ashawa</a:t>
            </a:r>
            <a:r>
              <a:rPr lang="en-US" altLang="en-US" dirty="0">
                <a:solidFill>
                  <a:schemeClr val="tx1"/>
                </a:solidFill>
                <a:cs typeface="Times New Roman" panose="02020603050405020304" pitchFamily="18" charset="0"/>
              </a:rPr>
              <a:t>, M., </a:t>
            </a:r>
            <a:r>
              <a:rPr lang="en-US" altLang="en-US" dirty="0" err="1">
                <a:solidFill>
                  <a:schemeClr val="tx1"/>
                </a:solidFill>
                <a:cs typeface="Times New Roman" panose="02020603050405020304" pitchFamily="18" charset="0"/>
              </a:rPr>
              <a:t>Osamor</a:t>
            </a:r>
            <a:r>
              <a:rPr lang="en-US" altLang="en-US" dirty="0">
                <a:solidFill>
                  <a:schemeClr val="tx1"/>
                </a:solidFill>
                <a:cs typeface="Times New Roman" panose="02020603050405020304" pitchFamily="18" charset="0"/>
              </a:rPr>
              <a:t>, J. and </a:t>
            </a:r>
            <a:r>
              <a:rPr lang="en-US" altLang="en-US" dirty="0" err="1">
                <a:solidFill>
                  <a:schemeClr val="tx1"/>
                </a:solidFill>
                <a:cs typeface="Times New Roman" panose="02020603050405020304" pitchFamily="18" charset="0"/>
              </a:rPr>
              <a:t>Adejoh</a:t>
            </a:r>
            <a:r>
              <a:rPr lang="en-US" altLang="en-US" dirty="0">
                <a:solidFill>
                  <a:schemeClr val="tx1"/>
                </a:solidFill>
                <a:cs typeface="Times New Roman" panose="02020603050405020304" pitchFamily="18" charset="0"/>
              </a:rPr>
              <a:t>, J. (2024). Enhancing Credit Card Fraud Detection: An Ensemble Machine Learning Approach. </a:t>
            </a:r>
            <a:r>
              <a:rPr lang="en-US" altLang="en-US" i="1" dirty="0">
                <a:solidFill>
                  <a:schemeClr val="tx1"/>
                </a:solidFill>
                <a:cs typeface="Times New Roman" panose="02020603050405020304" pitchFamily="18" charset="0"/>
              </a:rPr>
              <a:t>Big Data and Cognitive Computing</a:t>
            </a:r>
            <a:r>
              <a:rPr lang="en-US" altLang="en-US" dirty="0">
                <a:solidFill>
                  <a:schemeClr val="tx1"/>
                </a:solidFill>
                <a:cs typeface="Times New Roman" panose="02020603050405020304" pitchFamily="18" charset="0"/>
              </a:rPr>
              <a:t>, [online] 8(1), p.6. </a:t>
            </a:r>
            <a:r>
              <a:rPr lang="en-US" altLang="en-US" dirty="0" err="1">
                <a:solidFill>
                  <a:schemeClr val="tx1"/>
                </a:solidFill>
                <a:cs typeface="Times New Roman" panose="02020603050405020304" pitchFamily="18" charset="0"/>
              </a:rPr>
              <a:t>doi:https</a:t>
            </a:r>
            <a:r>
              <a:rPr lang="en-US" altLang="en-US" dirty="0">
                <a:solidFill>
                  <a:schemeClr val="tx1"/>
                </a:solidFill>
                <a:cs typeface="Times New Roman" panose="02020603050405020304" pitchFamily="18" charset="0"/>
              </a:rPr>
              <a:t>://doi.org/10.3390/bdcc8010006.</a:t>
            </a:r>
          </a:p>
          <a:p>
            <a:pPr marL="0" lvl="0" indent="0" defTabSz="914400" eaLnBrk="0" fontAlgn="base" hangingPunct="0">
              <a:spcBef>
                <a:spcPct val="0"/>
              </a:spcBef>
              <a:spcAft>
                <a:spcPct val="0"/>
              </a:spcAft>
              <a:buClrTx/>
              <a:buSzTx/>
              <a:buNone/>
            </a:pPr>
            <a:endParaRPr lang="en-US" altLang="en-US" dirty="0">
              <a:solidFill>
                <a:schemeClr val="tx1"/>
              </a:solidFill>
            </a:endParaRPr>
          </a:p>
          <a:p>
            <a:pPr marL="0" lvl="0" indent="0" defTabSz="914400" eaLnBrk="0" fontAlgn="base" hangingPunct="0">
              <a:spcBef>
                <a:spcPct val="0"/>
              </a:spcBef>
              <a:spcAft>
                <a:spcPct val="0"/>
              </a:spcAft>
              <a:buClrTx/>
              <a:buSzTx/>
              <a:buNone/>
            </a:pPr>
            <a:r>
              <a:rPr lang="en-US" altLang="en-US" dirty="0">
                <a:solidFill>
                  <a:schemeClr val="tx1"/>
                </a:solidFill>
                <a:cs typeface="Times New Roman" panose="02020603050405020304" pitchFamily="18" charset="0"/>
              </a:rPr>
              <a:t>Md. </a:t>
            </a:r>
            <a:r>
              <a:rPr lang="en-US" altLang="en-US" dirty="0" err="1">
                <a:solidFill>
                  <a:schemeClr val="tx1"/>
                </a:solidFill>
                <a:cs typeface="Times New Roman" panose="02020603050405020304" pitchFamily="18" charset="0"/>
              </a:rPr>
              <a:t>Amirul</a:t>
            </a:r>
            <a:r>
              <a:rPr lang="en-US" altLang="en-US" dirty="0">
                <a:solidFill>
                  <a:schemeClr val="tx1"/>
                </a:solidFill>
                <a:cs typeface="Times New Roman" panose="02020603050405020304" pitchFamily="18" charset="0"/>
              </a:rPr>
              <a:t> Islam, Md. Ashraf Uddin, </a:t>
            </a:r>
            <a:r>
              <a:rPr lang="en-US" altLang="en-US" dirty="0" err="1">
                <a:solidFill>
                  <a:schemeClr val="tx1"/>
                </a:solidFill>
                <a:cs typeface="Times New Roman" panose="02020603050405020304" pitchFamily="18" charset="0"/>
              </a:rPr>
              <a:t>Aryal</a:t>
            </a:r>
            <a:r>
              <a:rPr lang="en-US" altLang="en-US" dirty="0">
                <a:solidFill>
                  <a:schemeClr val="tx1"/>
                </a:solidFill>
                <a:cs typeface="Times New Roman" panose="02020603050405020304" pitchFamily="18" charset="0"/>
              </a:rPr>
              <a:t>, S. and </a:t>
            </a:r>
            <a:r>
              <a:rPr lang="en-US" altLang="en-US" dirty="0" err="1">
                <a:solidFill>
                  <a:schemeClr val="tx1"/>
                </a:solidFill>
                <a:cs typeface="Times New Roman" panose="02020603050405020304" pitchFamily="18" charset="0"/>
              </a:rPr>
              <a:t>Stea</a:t>
            </a:r>
            <a:r>
              <a:rPr lang="en-US" altLang="en-US" dirty="0">
                <a:solidFill>
                  <a:schemeClr val="tx1"/>
                </a:solidFill>
                <a:cs typeface="Times New Roman" panose="02020603050405020304" pitchFamily="18" charset="0"/>
              </a:rPr>
              <a:t>, G. (2023). An ensemble learning approach for anomaly detection in credit card data with imbalanced and overlapped classes. </a:t>
            </a:r>
            <a:r>
              <a:rPr lang="en-US" altLang="en-US" i="1" dirty="0">
                <a:solidFill>
                  <a:schemeClr val="tx1"/>
                </a:solidFill>
                <a:cs typeface="Times New Roman" panose="02020603050405020304" pitchFamily="18" charset="0"/>
              </a:rPr>
              <a:t>Journal of Information Security and Applications</a:t>
            </a:r>
            <a:r>
              <a:rPr lang="en-US" altLang="en-US" dirty="0">
                <a:solidFill>
                  <a:schemeClr val="tx1"/>
                </a:solidFill>
                <a:cs typeface="Times New Roman" panose="02020603050405020304" pitchFamily="18" charset="0"/>
              </a:rPr>
              <a:t>, 78, pp.103618–103618. </a:t>
            </a:r>
            <a:r>
              <a:rPr lang="en-US" altLang="en-US" dirty="0" err="1">
                <a:solidFill>
                  <a:schemeClr val="tx1"/>
                </a:solidFill>
                <a:cs typeface="Times New Roman" panose="02020603050405020304" pitchFamily="18" charset="0"/>
              </a:rPr>
              <a:t>doi:https</a:t>
            </a:r>
            <a:r>
              <a:rPr lang="en-US" altLang="en-US" dirty="0">
                <a:solidFill>
                  <a:schemeClr val="tx1"/>
                </a:solidFill>
                <a:cs typeface="Times New Roman" panose="02020603050405020304" pitchFamily="18" charset="0"/>
              </a:rPr>
              <a:t>://doi.org/10.1016/j.jisa.2023.103618.</a:t>
            </a:r>
            <a:endParaRPr lang="en-US" altLang="en-US" dirty="0">
              <a:solidFill>
                <a:schemeClr val="tx1"/>
              </a:solidFill>
            </a:endParaRPr>
          </a:p>
          <a:p>
            <a:pPr marL="0" indent="0">
              <a:buNone/>
            </a:pPr>
            <a:endParaRPr lang="en-US" dirty="0"/>
          </a:p>
        </p:txBody>
      </p:sp>
    </p:spTree>
    <p:extLst>
      <p:ext uri="{BB962C8B-B14F-4D97-AF65-F5344CB8AC3E}">
        <p14:creationId xmlns:p14="http://schemas.microsoft.com/office/powerpoint/2010/main" val="410525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1320800"/>
          </a:xfrm>
        </p:spPr>
        <p:txBody>
          <a:bodyPr/>
          <a:lstStyle/>
          <a:p>
            <a:r>
              <a:rPr lang="en-US" dirty="0"/>
              <a:t>Project Topic: "Deep Learning Approaches for Detecting Credit Card Fraud"</a:t>
            </a:r>
          </a:p>
        </p:txBody>
      </p:sp>
      <p:sp>
        <p:nvSpPr>
          <p:cNvPr id="3" name="Content Placeholder 2"/>
          <p:cNvSpPr>
            <a:spLocks noGrp="1"/>
          </p:cNvSpPr>
          <p:nvPr>
            <p:ph idx="1"/>
          </p:nvPr>
        </p:nvSpPr>
        <p:spPr/>
        <p:txBody>
          <a:bodyPr/>
          <a:lstStyle/>
          <a:p>
            <a:r>
              <a:rPr lang="en-US" dirty="0"/>
              <a:t>This project aims to better detect fraudulent transactions in credit card data using deep learning techniques. Credit card fraud is a serious problem for financial institutions and consumers, causing significant financial losses and compromising security.</a:t>
            </a:r>
          </a:p>
          <a:p>
            <a:endParaRPr lang="en-US" dirty="0"/>
          </a:p>
          <a:p>
            <a:r>
              <a:rPr lang="en-US" dirty="0"/>
              <a:t>The project will involve building and training deep learning models such as artificial neural networks (ANN) and convolutional neural networks (CNN) to analyze patterns in credit card transaction data and detect fraudulent activity. These models will be trained on dataset a including historical credit card transactions or have fraudulent records</a:t>
            </a:r>
          </a:p>
        </p:txBody>
      </p:sp>
    </p:spTree>
    <p:extLst>
      <p:ext uri="{BB962C8B-B14F-4D97-AF65-F5344CB8AC3E}">
        <p14:creationId xmlns:p14="http://schemas.microsoft.com/office/powerpoint/2010/main" val="325661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lstStyle/>
          <a:p>
            <a:r>
              <a:rPr lang="en-US" dirty="0"/>
              <a:t>Statement of Project Objective</a:t>
            </a:r>
          </a:p>
        </p:txBody>
      </p:sp>
      <p:sp>
        <p:nvSpPr>
          <p:cNvPr id="3" name="Content Placeholder 2"/>
          <p:cNvSpPr>
            <a:spLocks noGrp="1"/>
          </p:cNvSpPr>
          <p:nvPr>
            <p:ph idx="1"/>
          </p:nvPr>
        </p:nvSpPr>
        <p:spPr>
          <a:xfrm>
            <a:off x="677334" y="1395663"/>
            <a:ext cx="8596668" cy="4645699"/>
          </a:xfrm>
        </p:spPr>
        <p:txBody>
          <a:bodyPr/>
          <a:lstStyle/>
          <a:p>
            <a:r>
              <a:rPr lang="en-US" dirty="0"/>
              <a:t>Use deep learning techniques to accurately detect fraudulent credit card transactions.</a:t>
            </a:r>
          </a:p>
          <a:p>
            <a:r>
              <a:rPr lang="en-US" dirty="0"/>
              <a:t>Design and develop a model that is capable of classifying credit card transaction s either legitimate or fraudulent accurately.</a:t>
            </a:r>
          </a:p>
        </p:txBody>
      </p:sp>
    </p:spTree>
    <p:extLst>
      <p:ext uri="{BB962C8B-B14F-4D97-AF65-F5344CB8AC3E}">
        <p14:creationId xmlns:p14="http://schemas.microsoft.com/office/powerpoint/2010/main" val="311725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lstStyle/>
          <a:p>
            <a:r>
              <a:rPr lang="en-US" dirty="0"/>
              <a:t>Statement of Value</a:t>
            </a:r>
          </a:p>
        </p:txBody>
      </p:sp>
      <p:sp>
        <p:nvSpPr>
          <p:cNvPr id="3" name="Content Placeholder 2"/>
          <p:cNvSpPr>
            <a:spLocks noGrp="1"/>
          </p:cNvSpPr>
          <p:nvPr>
            <p:ph idx="1"/>
          </p:nvPr>
        </p:nvSpPr>
        <p:spPr>
          <a:xfrm>
            <a:off x="677334" y="1395663"/>
            <a:ext cx="8596668" cy="4645699"/>
          </a:xfrm>
        </p:spPr>
        <p:txBody>
          <a:bodyPr/>
          <a:lstStyle/>
          <a:p>
            <a:r>
              <a:rPr lang="en-US" dirty="0"/>
              <a:t>Financial institutions such as banks loose millions of money through credit card fraud that target either banks or customers. As a result, affected financial institutions end up loosing customers.</a:t>
            </a:r>
          </a:p>
          <a:p>
            <a:r>
              <a:rPr lang="en-US" dirty="0"/>
              <a:t> Detecting credit card fraud is an essential endeavor for financial institutions because it plays a critical role in preventing financial losses. Traditional methods utilized for this purpose have demonstrated limited efficacy, underscoring the significance of employing deep learning approaches. These approaches offer financial institutions a viable solution to safeguard themselves and their customers against fraudulent activities and associated losses.</a:t>
            </a:r>
          </a:p>
          <a:p>
            <a:pPr marL="0" indent="0">
              <a:buNone/>
            </a:pPr>
            <a:endParaRPr lang="en-US" dirty="0"/>
          </a:p>
        </p:txBody>
      </p:sp>
    </p:spTree>
    <p:extLst>
      <p:ext uri="{BB962C8B-B14F-4D97-AF65-F5344CB8AC3E}">
        <p14:creationId xmlns:p14="http://schemas.microsoft.com/office/powerpoint/2010/main" val="128147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fontScale="90000"/>
          </a:bodyPr>
          <a:lstStyle/>
          <a:p>
            <a:r>
              <a:rPr lang="en-US" dirty="0"/>
              <a:t>Review of State of the Art and relevant Works</a:t>
            </a:r>
          </a:p>
        </p:txBody>
      </p:sp>
      <p:sp>
        <p:nvSpPr>
          <p:cNvPr id="3" name="Content Placeholder 2"/>
          <p:cNvSpPr>
            <a:spLocks noGrp="1"/>
          </p:cNvSpPr>
          <p:nvPr>
            <p:ph idx="1"/>
          </p:nvPr>
        </p:nvSpPr>
        <p:spPr>
          <a:xfrm>
            <a:off x="677334" y="1395663"/>
            <a:ext cx="8596668" cy="4645699"/>
          </a:xfrm>
        </p:spPr>
        <p:txBody>
          <a:bodyPr/>
          <a:lstStyle/>
          <a:p>
            <a:r>
              <a:rPr lang="en-US" dirty="0"/>
              <a:t>Credit card fraud detection has improved dramatically in recent years, largely due to the emergence of machine learning and deep learning techniques.      Traditional methods that used to rely on rule-based algorithms and on mathematical models struggled to keep pace with changing fraud patterns. To address these challenges, researchers have increasingly turned to sophisticated techniques such as deep learning. Notable work in this area includes the study by Khalid et al. (2024), which demonstrates the effectiveness of deep learning models in detecting fraudulent transactions. </a:t>
            </a:r>
          </a:p>
          <a:p>
            <a:r>
              <a:rPr lang="en-US" dirty="0"/>
              <a:t>Khalid et al. proposed a deep learning methods specifically optimized for credit card fraud detection, which achieved impressive accuracy on large data sets. Despite these advances, challenges such as imbalanced datasets and model interpretability remain a major concern in the field, leading to optimized convolutional neural network (CNN) models to predict deceptive functions that outperform traditional ones methods in accuracy and efficiency (Chung and Lee, 2023).</a:t>
            </a:r>
          </a:p>
        </p:txBody>
      </p:sp>
    </p:spTree>
    <p:extLst>
      <p:ext uri="{BB962C8B-B14F-4D97-AF65-F5344CB8AC3E}">
        <p14:creationId xmlns:p14="http://schemas.microsoft.com/office/powerpoint/2010/main" val="112896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fontScale="90000"/>
          </a:bodyPr>
          <a:lstStyle/>
          <a:p>
            <a:r>
              <a:rPr lang="en-US" dirty="0"/>
              <a:t>Review of State of the Art and relevant Works</a:t>
            </a:r>
          </a:p>
        </p:txBody>
      </p:sp>
      <p:sp>
        <p:nvSpPr>
          <p:cNvPr id="3" name="Content Placeholder 2"/>
          <p:cNvSpPr>
            <a:spLocks noGrp="1"/>
          </p:cNvSpPr>
          <p:nvPr>
            <p:ph idx="1"/>
          </p:nvPr>
        </p:nvSpPr>
        <p:spPr>
          <a:xfrm>
            <a:off x="677334" y="1395663"/>
            <a:ext cx="8596668" cy="4645699"/>
          </a:xfrm>
        </p:spPr>
        <p:txBody>
          <a:bodyPr/>
          <a:lstStyle/>
          <a:p>
            <a:r>
              <a:rPr lang="en-US" dirty="0"/>
              <a:t>Furthermore, researchers have sought ways to further enhance fraud detection capabilities. For example, Islam et al. (2023) investigated the use of cluster learning techniques to improve the robustness and generalizability of fraud detection patterns. Their work highlighted the potential benefits of combining multiple models to achieve better performance in deceptive communication detection. </a:t>
            </a:r>
          </a:p>
          <a:p>
            <a:r>
              <a:rPr lang="en-US" dirty="0"/>
              <a:t>Furthermore, Jiang et al. (2023) examined the use of anomaly detection algorithms, especially </a:t>
            </a:r>
            <a:r>
              <a:rPr lang="en-US" dirty="0" err="1"/>
              <a:t>autoencoders</a:t>
            </a:r>
            <a:r>
              <a:rPr lang="en-US" dirty="0"/>
              <a:t>, to detect credit card fraud. Using unsupervised learning techniques, the goal of their approach was to detect subtle abnormalities in behavior patterns indicative of deception These studies build on a variety of researched methods to uncover emphasize effective and efficient post-credit card fraud detection systems.</a:t>
            </a:r>
          </a:p>
        </p:txBody>
      </p:sp>
    </p:spTree>
    <p:extLst>
      <p:ext uri="{BB962C8B-B14F-4D97-AF65-F5344CB8AC3E}">
        <p14:creationId xmlns:p14="http://schemas.microsoft.com/office/powerpoint/2010/main" val="103321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fontScale="90000"/>
          </a:bodyPr>
          <a:lstStyle/>
          <a:p>
            <a:r>
              <a:rPr lang="en-US" dirty="0"/>
              <a:t>Review of State of the Art and relevant Works</a:t>
            </a:r>
          </a:p>
        </p:txBody>
      </p:sp>
      <p:sp>
        <p:nvSpPr>
          <p:cNvPr id="3" name="Content Placeholder 2"/>
          <p:cNvSpPr>
            <a:spLocks noGrp="1"/>
          </p:cNvSpPr>
          <p:nvPr>
            <p:ph idx="1"/>
          </p:nvPr>
        </p:nvSpPr>
        <p:spPr>
          <a:xfrm>
            <a:off x="677334" y="1395663"/>
            <a:ext cx="8596668" cy="4645699"/>
          </a:xfrm>
        </p:spPr>
        <p:txBody>
          <a:bodyPr/>
          <a:lstStyle/>
          <a:p>
            <a:r>
              <a:rPr lang="en-US" dirty="0"/>
              <a:t>Algorithms: Artificial Neural Networks (ANN), Convolutional Neural Networks (CNN).</a:t>
            </a:r>
          </a:p>
          <a:p>
            <a:r>
              <a:rPr lang="en-US" dirty="0"/>
              <a:t>Dataset: Credit card transactions dataset that consists of 284807 transactions. This dataset </a:t>
            </a:r>
            <a:r>
              <a:rPr lang="en-US"/>
              <a:t>is available at </a:t>
            </a:r>
            <a:r>
              <a:rPr lang="en-US">
                <a:hlinkClick r:id="rId2"/>
              </a:rPr>
              <a:t>https://data.world/raghu543/credit-card-fraud-data</a:t>
            </a:r>
            <a:r>
              <a:rPr lang="en-US"/>
              <a:t> </a:t>
            </a:r>
            <a:endParaRPr lang="en-US" dirty="0"/>
          </a:p>
          <a:p>
            <a:r>
              <a:rPr lang="en-US" dirty="0"/>
              <a:t>Techniques: Synthetic Minority Over-sampling Technique (SMOTE) for handling imbalanced data.</a:t>
            </a:r>
          </a:p>
          <a:p>
            <a:r>
              <a:rPr lang="en-US" dirty="0"/>
              <a:t>Tools: Python, </a:t>
            </a:r>
            <a:r>
              <a:rPr lang="en-US" dirty="0" err="1"/>
              <a:t>TensorFlow</a:t>
            </a:r>
            <a:r>
              <a:rPr lang="en-US" dirty="0"/>
              <a:t>/</a:t>
            </a:r>
            <a:r>
              <a:rPr lang="en-US" dirty="0" err="1"/>
              <a:t>Keras</a:t>
            </a:r>
            <a:r>
              <a:rPr lang="en-US" dirty="0"/>
              <a:t> for deep learning implementation.</a:t>
            </a:r>
          </a:p>
        </p:txBody>
      </p:sp>
    </p:spTree>
    <p:extLst>
      <p:ext uri="{BB962C8B-B14F-4D97-AF65-F5344CB8AC3E}">
        <p14:creationId xmlns:p14="http://schemas.microsoft.com/office/powerpoint/2010/main" val="73963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a:bodyPr>
          <a:lstStyle/>
          <a:p>
            <a:r>
              <a:rPr lang="en-US" dirty="0"/>
              <a:t>Deliverables</a:t>
            </a:r>
          </a:p>
        </p:txBody>
      </p:sp>
      <p:sp>
        <p:nvSpPr>
          <p:cNvPr id="3" name="Content Placeholder 2"/>
          <p:cNvSpPr>
            <a:spLocks noGrp="1"/>
          </p:cNvSpPr>
          <p:nvPr>
            <p:ph idx="1"/>
          </p:nvPr>
        </p:nvSpPr>
        <p:spPr>
          <a:xfrm>
            <a:off x="677334" y="1395663"/>
            <a:ext cx="8596668" cy="4645699"/>
          </a:xfrm>
        </p:spPr>
        <p:txBody>
          <a:bodyPr/>
          <a:lstStyle/>
          <a:p>
            <a:r>
              <a:rPr lang="en-US" dirty="0"/>
              <a:t>Trained deep learning models for credit card fraud detection.</a:t>
            </a:r>
          </a:p>
          <a:p>
            <a:r>
              <a:rPr lang="en-US" dirty="0"/>
              <a:t>Evaluation reports summarizing model performance.</a:t>
            </a:r>
          </a:p>
          <a:p>
            <a:r>
              <a:rPr lang="en-US" dirty="0"/>
              <a:t>Documentation detailing the implementation process and findings.</a:t>
            </a:r>
          </a:p>
          <a:p>
            <a:endParaRPr lang="en-US" dirty="0"/>
          </a:p>
        </p:txBody>
      </p:sp>
    </p:spTree>
    <p:extLst>
      <p:ext uri="{BB962C8B-B14F-4D97-AF65-F5344CB8AC3E}">
        <p14:creationId xmlns:p14="http://schemas.microsoft.com/office/powerpoint/2010/main" val="290356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59698" cy="786063"/>
          </a:xfrm>
        </p:spPr>
        <p:txBody>
          <a:bodyPr>
            <a:normAutofit/>
          </a:bodyPr>
          <a:lstStyle/>
          <a:p>
            <a:r>
              <a:rPr lang="en-US" dirty="0"/>
              <a:t>Evaluation Methodology</a:t>
            </a:r>
          </a:p>
        </p:txBody>
      </p:sp>
      <p:sp>
        <p:nvSpPr>
          <p:cNvPr id="3" name="Content Placeholder 2"/>
          <p:cNvSpPr>
            <a:spLocks noGrp="1"/>
          </p:cNvSpPr>
          <p:nvPr>
            <p:ph idx="1"/>
          </p:nvPr>
        </p:nvSpPr>
        <p:spPr>
          <a:xfrm>
            <a:off x="677334" y="1395663"/>
            <a:ext cx="8596668" cy="4645699"/>
          </a:xfrm>
        </p:spPr>
        <p:txBody>
          <a:bodyPr>
            <a:normAutofit lnSpcReduction="10000"/>
          </a:bodyPr>
          <a:lstStyle/>
          <a:p>
            <a:pPr marL="0" indent="0">
              <a:buNone/>
            </a:pPr>
            <a:r>
              <a:rPr lang="en-US" dirty="0"/>
              <a:t>The evaluation methodology for the credit card fraud detection project includes four key metrics:</a:t>
            </a:r>
          </a:p>
          <a:p>
            <a:r>
              <a:rPr lang="en-US" dirty="0"/>
              <a:t>Accuracy Score: Measures the overall correctness of the model's predictions.</a:t>
            </a:r>
          </a:p>
          <a:p>
            <a:r>
              <a:rPr lang="en-US" dirty="0"/>
              <a:t>F1 Score: Provides a balance between precision and recall, particularly suitable for imbalanced datasets.</a:t>
            </a:r>
          </a:p>
          <a:p>
            <a:r>
              <a:rPr lang="en-US" dirty="0"/>
              <a:t>Precision Score: Indicates the proportion of true positive predictions among all positive predictions made by the model.</a:t>
            </a:r>
          </a:p>
          <a:p>
            <a:r>
              <a:rPr lang="en-US" dirty="0"/>
              <a:t>Recall Score: Measures the proportion of actual positive instances correctly identified by the model.</a:t>
            </a:r>
          </a:p>
          <a:p>
            <a:pPr marL="0" indent="0">
              <a:buNone/>
            </a:pPr>
            <a:r>
              <a:rPr lang="en-US" dirty="0"/>
              <a:t>These metrics collectively assess the performance of the fraud detection system in accurately identifying fraudulent credit card transactions while minimizing false positives and false negatives.</a:t>
            </a:r>
          </a:p>
          <a:p>
            <a:pPr marL="0" indent="0">
              <a:buNone/>
            </a:pPr>
            <a:r>
              <a:rPr lang="en-US" dirty="0"/>
              <a:t>To determine whether we have achieved the objective or not, we will check at the accuracy scores that determine the accuracy of the models in terms of detecting credit card fraud.</a:t>
            </a:r>
          </a:p>
        </p:txBody>
      </p:sp>
    </p:spTree>
    <p:extLst>
      <p:ext uri="{BB962C8B-B14F-4D97-AF65-F5344CB8AC3E}">
        <p14:creationId xmlns:p14="http://schemas.microsoft.com/office/powerpoint/2010/main" val="165649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1064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DSCI 6011-2: Deep Learning Term Project Project Proposal</vt:lpstr>
      <vt:lpstr>Project Topic: "Deep Learning Approaches for Detecting Credit Card Fraud"</vt:lpstr>
      <vt:lpstr>Statement of Project Objective</vt:lpstr>
      <vt:lpstr>Statement of Value</vt:lpstr>
      <vt:lpstr>Review of State of the Art and relevant Works</vt:lpstr>
      <vt:lpstr>Review of State of the Art and relevant Works</vt:lpstr>
      <vt:lpstr>Review of State of the Art and relevant Works</vt:lpstr>
      <vt:lpstr>Deliverables</vt:lpstr>
      <vt:lpstr>Evaluation Methodology</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Fredrick Ochieng</dc:creator>
  <cp:lastModifiedBy>Manne Dharanidhar</cp:lastModifiedBy>
  <cp:revision>10</cp:revision>
  <dcterms:created xsi:type="dcterms:W3CDTF">2024-03-20T21:49:50Z</dcterms:created>
  <dcterms:modified xsi:type="dcterms:W3CDTF">2024-03-21T02:00:27Z</dcterms:modified>
</cp:coreProperties>
</file>