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598" autoAdjust="0"/>
  </p:normalViewPr>
  <p:slideViewPr>
    <p:cSldViewPr snapToGrid="0">
      <p:cViewPr>
        <p:scale>
          <a:sx n="76" d="100"/>
          <a:sy n="76" d="100"/>
        </p:scale>
        <p:origin x="18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4/1/2024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4/1/2024</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10.1080/17538947.2018.1563219"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601579" y="513348"/>
            <a:ext cx="11236921" cy="1171074"/>
          </a:xfrm>
        </p:spPr>
        <p:txBody>
          <a:bodyPr/>
          <a:lstStyle/>
          <a:p>
            <a:r>
              <a:rPr lang="en-US" sz="3600" dirty="0"/>
              <a:t>Forecasting Catastrophe: Disaster Tweet Prediction Using NLP</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7994635" y="4299629"/>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Group Members</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7570685" y="4668289"/>
            <a:ext cx="3760738" cy="87630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u="sng" dirty="0"/>
              <a:t>Dharanidhar Manne</a:t>
            </a:r>
          </a:p>
          <a:p>
            <a:r>
              <a:rPr lang="en-US" sz="2400" u="sng" dirty="0"/>
              <a:t>Ravi Prasad </a:t>
            </a:r>
            <a:r>
              <a:rPr lang="en-US" sz="2400" u="sng" dirty="0" err="1"/>
              <a:t>Grandhi</a:t>
            </a:r>
            <a:endParaRPr lang="en-US" sz="2400" dirty="0"/>
          </a:p>
          <a:p>
            <a:endParaRPr lang="en-US" sz="2400" u="sng" dirty="0"/>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Forecasting Catastrophe: Disaster Tweet Prediction Using NLP</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04434" y="1283369"/>
            <a:ext cx="10983131" cy="1596190"/>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mj-lt"/>
                <a:ea typeface="+mj-ea"/>
                <a:cs typeface="+mj-cs"/>
              </a:rPr>
              <a:t>In today’s digital era, social media plays an important role in disseminating information, including alerts or threats about various disasters. When a disaster occurs or about to happen, just a single post such as Twitter (X) post can make the whole country be aware of the disaster. This comes with a challenge bearing in mind the vast volumes of tweets being posted daily. This project aims to solve this problem by leveraging the use of Natural language Processing (NLP) techniques to accurately predict disaster-related tweets. This will serve as a precautionary tool for disaster management and response. This will help with timely interventions and potentially saving lives.</a:t>
            </a:r>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Statement of Project Objective</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04435" y="1291389"/>
            <a:ext cx="10983131" cy="2273932"/>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mj-lt"/>
                <a:ea typeface="+mj-ea"/>
                <a:cs typeface="+mj-cs"/>
              </a:rPr>
              <a:t>The project’s objective is to develop a model using NLP techniques to accurately predict whether a tweet is related to a disaster or not.</a:t>
            </a:r>
          </a:p>
          <a:p>
            <a:pPr marL="0" indent="0">
              <a:buNone/>
            </a:pPr>
            <a:r>
              <a:rPr lang="en-US" sz="1800" dirty="0">
                <a:latin typeface="+mj-lt"/>
                <a:ea typeface="+mj-ea"/>
                <a:cs typeface="+mj-cs"/>
              </a:rPr>
              <a:t>Train the NLP model using appropriate algorithm with transformer-based architectures like BERT. Validate the model's performance using suitable evaluation metrics like accuracy, precision, recall, and F1-score. And ability to process a high number of tweets at peak catastrophe times without compromising prediction speed or accuracy.</a:t>
            </a:r>
          </a:p>
        </p:txBody>
      </p:sp>
    </p:spTree>
    <p:extLst>
      <p:ext uri="{BB962C8B-B14F-4D97-AF65-F5344CB8AC3E}">
        <p14:creationId xmlns:p14="http://schemas.microsoft.com/office/powerpoint/2010/main" val="4177221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Statement of Value</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04435" y="1291389"/>
            <a:ext cx="10983131" cy="1778982"/>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mj-lt"/>
                <a:ea typeface="+mj-ea"/>
                <a:cs typeface="+mj-cs"/>
              </a:rPr>
              <a:t>This project is worth doing because it will help in delivering early warnings and public safety measures to the public when accurate prediction is done potentially saving lives and minimizing the impacts of disasters.</a:t>
            </a:r>
          </a:p>
          <a:p>
            <a:pPr marL="0" indent="0">
              <a:buNone/>
            </a:pPr>
            <a:r>
              <a:rPr lang="en-US" sz="1800" dirty="0">
                <a:latin typeface="+mj-lt"/>
                <a:ea typeface="+mj-ea"/>
                <a:cs typeface="+mj-cs"/>
              </a:rPr>
              <a:t>The NLP model's predictions can help emergency response teams better allocate resources and set priorities. Responders can locate, assess, and categorize disasters by searching for tweets about them. This allows them to direct resources and personnel to the places that require them most.</a:t>
            </a:r>
          </a:p>
        </p:txBody>
      </p:sp>
    </p:spTree>
    <p:extLst>
      <p:ext uri="{BB962C8B-B14F-4D97-AF65-F5344CB8AC3E}">
        <p14:creationId xmlns:p14="http://schemas.microsoft.com/office/powerpoint/2010/main" val="3083420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Review of the state of the art and relevant works</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04434" y="1339515"/>
            <a:ext cx="10983132" cy="4395537"/>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mj-lt"/>
                <a:ea typeface="+mj-ea"/>
                <a:cs typeface="+mj-cs"/>
              </a:rPr>
              <a:t>There have been multiple previous research in the field of disaster tweets prediction using various machine learning algorithms to classify a tweet as either disaster-related or not. Some of the machine learning algorithms that have been used before include Random Forests and Support Vector Machines (SVM). Other deep learning techniques such as Recurrent Neural Networks (RNNs) have also been used to classify tweets.</a:t>
            </a:r>
          </a:p>
          <a:p>
            <a:pPr marL="0" indent="0">
              <a:buNone/>
            </a:pPr>
            <a:r>
              <a:rPr lang="en-US" sz="1800" dirty="0">
                <a:latin typeface="+mj-lt"/>
                <a:ea typeface="+mj-ea"/>
                <a:cs typeface="+mj-cs"/>
              </a:rPr>
              <a:t>Sit et al. (2019) employed the use of Long-Term-Short-Memory (LTSM) to identify disaster-related tweets and their semantics. They used deep learning and NLP techniques to achieve this. They also employed unsupervised multi-label classification of tweets using Latent </a:t>
            </a:r>
            <a:r>
              <a:rPr lang="en-US" sz="1800" dirty="0" err="1">
                <a:latin typeface="+mj-lt"/>
                <a:ea typeface="+mj-ea"/>
                <a:cs typeface="+mj-cs"/>
              </a:rPr>
              <a:t>Dirichlet</a:t>
            </a:r>
            <a:r>
              <a:rPr lang="en-US" sz="1800" dirty="0">
                <a:latin typeface="+mj-lt"/>
                <a:ea typeface="+mj-ea"/>
                <a:cs typeface="+mj-cs"/>
              </a:rPr>
              <a:t> Allocation (LDA) to identify the latent categories of tweets.</a:t>
            </a:r>
          </a:p>
          <a:p>
            <a:pPr marL="0" indent="0">
              <a:buNone/>
            </a:pPr>
            <a:r>
              <a:rPr lang="en-US" sz="1800" dirty="0">
                <a:latin typeface="+mj-lt"/>
                <a:ea typeface="+mj-ea"/>
                <a:cs typeface="+mj-cs"/>
              </a:rPr>
              <a:t>Recently, with the advent of transformer-based models such as BERT (Bidirectional Encoder Representations from Transformers), researchers have investigated their effectiveness in various NLP tasks including tweet classification as either disastrous or not. While previous works have made substantial progress in disaster tweet prediction, there is still opportunity for improvement, particularly in terms of model robustness, scalability, and applicability to other disaster scenarios. Our project aims to capitalize on these advances by combining BERT with transformers, a cutting-edge model architecture, to improve the accuracy and efficiency of disaster tweet classification, therefore contributing to continuing efforts in preemptive disaster management and response.</a:t>
            </a:r>
          </a:p>
          <a:p>
            <a:pPr marL="0" indent="0">
              <a:buNone/>
            </a:pPr>
            <a:endParaRPr lang="en-US" sz="1800" dirty="0">
              <a:latin typeface="+mj-lt"/>
              <a:ea typeface="+mj-ea"/>
              <a:cs typeface="+mj-cs"/>
            </a:endParaRPr>
          </a:p>
        </p:txBody>
      </p:sp>
    </p:spTree>
    <p:extLst>
      <p:ext uri="{BB962C8B-B14F-4D97-AF65-F5344CB8AC3E}">
        <p14:creationId xmlns:p14="http://schemas.microsoft.com/office/powerpoint/2010/main" val="216826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Approach</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04434" y="1196390"/>
            <a:ext cx="10983131" cy="372051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mj-lt"/>
                <a:ea typeface="+mj-ea"/>
                <a:cs typeface="+mj-cs"/>
              </a:rPr>
              <a:t>We will utilize BERT with transformers for tweet classification as the model. </a:t>
            </a:r>
            <a:r>
              <a:rPr lang="en-US" sz="1800" dirty="0" err="1">
                <a:latin typeface="+mj-lt"/>
                <a:ea typeface="+mj-ea"/>
                <a:cs typeface="+mj-cs"/>
              </a:rPr>
              <a:t>Pytorch</a:t>
            </a:r>
            <a:r>
              <a:rPr lang="en-US" sz="1800" dirty="0">
                <a:latin typeface="+mj-lt"/>
                <a:ea typeface="+mj-ea"/>
                <a:cs typeface="+mj-cs"/>
              </a:rPr>
              <a:t> library will be used in this project as well. </a:t>
            </a:r>
          </a:p>
          <a:p>
            <a:pPr marL="0" indent="0">
              <a:buNone/>
            </a:pPr>
            <a:r>
              <a:rPr lang="en-US" sz="1800" dirty="0">
                <a:latin typeface="+mj-lt"/>
                <a:ea typeface="+mj-ea"/>
                <a:cs typeface="+mj-cs"/>
              </a:rPr>
              <a:t>Below are some of the techniques that will be implemented on the project:</a:t>
            </a:r>
          </a:p>
          <a:p>
            <a:pPr>
              <a:buFont typeface="Wingdings" panose="05000000000000000000" pitchFamily="2" charset="2"/>
              <a:buChar char="ü"/>
            </a:pPr>
            <a:r>
              <a:rPr lang="en-US" sz="1800" dirty="0">
                <a:latin typeface="+mj-lt"/>
                <a:ea typeface="+mj-ea"/>
                <a:cs typeface="+mj-cs"/>
              </a:rPr>
              <a:t>Tokenization of tweet texts.</a:t>
            </a:r>
          </a:p>
          <a:p>
            <a:pPr>
              <a:buFont typeface="Wingdings" panose="05000000000000000000" pitchFamily="2" charset="2"/>
              <a:buChar char="ü"/>
            </a:pPr>
            <a:r>
              <a:rPr lang="en-US" sz="1800" dirty="0">
                <a:latin typeface="+mj-lt"/>
                <a:ea typeface="+mj-ea"/>
                <a:cs typeface="+mj-cs"/>
              </a:rPr>
              <a:t>Removal of </a:t>
            </a:r>
            <a:r>
              <a:rPr lang="en-US" sz="1800" dirty="0" err="1">
                <a:latin typeface="+mj-lt"/>
                <a:ea typeface="+mj-ea"/>
                <a:cs typeface="+mj-cs"/>
              </a:rPr>
              <a:t>stopwords</a:t>
            </a:r>
            <a:r>
              <a:rPr lang="en-US" sz="1800" dirty="0">
                <a:latin typeface="+mj-lt"/>
                <a:ea typeface="+mj-ea"/>
                <a:cs typeface="+mj-cs"/>
              </a:rPr>
              <a:t>.</a:t>
            </a:r>
          </a:p>
          <a:p>
            <a:pPr>
              <a:buFont typeface="Wingdings" panose="05000000000000000000" pitchFamily="2" charset="2"/>
              <a:buChar char="ü"/>
            </a:pPr>
            <a:r>
              <a:rPr lang="en-US" sz="1800" dirty="0">
                <a:latin typeface="+mj-lt"/>
                <a:ea typeface="+mj-ea"/>
                <a:cs typeface="+mj-cs"/>
              </a:rPr>
              <a:t>Lemmatization</a:t>
            </a:r>
          </a:p>
          <a:p>
            <a:pPr marL="0" indent="0">
              <a:buNone/>
            </a:pPr>
            <a:endParaRPr lang="en-US" sz="1800" dirty="0">
              <a:latin typeface="+mj-lt"/>
              <a:ea typeface="+mj-ea"/>
              <a:cs typeface="+mj-cs"/>
            </a:endParaRPr>
          </a:p>
          <a:p>
            <a:pPr marL="0" indent="0">
              <a:buNone/>
            </a:pPr>
            <a:r>
              <a:rPr lang="en-US" sz="1800" dirty="0">
                <a:latin typeface="+mj-lt"/>
                <a:ea typeface="+mj-ea"/>
                <a:cs typeface="+mj-cs"/>
              </a:rPr>
              <a:t>Dataset</a:t>
            </a:r>
          </a:p>
          <a:p>
            <a:pPr marL="0" indent="0">
              <a:buNone/>
            </a:pPr>
            <a:r>
              <a:rPr lang="en-US" sz="1800" dirty="0">
                <a:latin typeface="+mj-lt"/>
                <a:ea typeface="+mj-ea"/>
                <a:cs typeface="+mj-cs"/>
              </a:rPr>
              <a:t>This project will utilize the Disaster Tweets Dataset that comprises of train, test, and sample submission files. The train and test have id, text, keyword, and location attributes. Train dataset also has target attribute that indicates whether a tweet is about a disaster or not.</a:t>
            </a:r>
          </a:p>
        </p:txBody>
      </p:sp>
    </p:spTree>
    <p:extLst>
      <p:ext uri="{BB962C8B-B14F-4D97-AF65-F5344CB8AC3E}">
        <p14:creationId xmlns:p14="http://schemas.microsoft.com/office/powerpoint/2010/main" val="138191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Deliverables</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04435" y="1196391"/>
            <a:ext cx="10983131" cy="1620251"/>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mj-lt"/>
                <a:ea typeface="+mj-ea"/>
                <a:cs typeface="+mj-cs"/>
              </a:rPr>
              <a:t>Below are some of the deliverables of the project.</a:t>
            </a:r>
          </a:p>
          <a:p>
            <a:pPr>
              <a:buFont typeface="Wingdings" panose="05000000000000000000" pitchFamily="2" charset="2"/>
              <a:buChar char="ü"/>
            </a:pPr>
            <a:r>
              <a:rPr lang="en-US" sz="1800" dirty="0">
                <a:latin typeface="+mj-lt"/>
                <a:ea typeface="+mj-ea"/>
                <a:cs typeface="+mj-cs"/>
              </a:rPr>
              <a:t>Trained model files.</a:t>
            </a:r>
          </a:p>
          <a:p>
            <a:pPr>
              <a:buFont typeface="Wingdings" panose="05000000000000000000" pitchFamily="2" charset="2"/>
              <a:buChar char="ü"/>
            </a:pPr>
            <a:r>
              <a:rPr lang="en-US" sz="1800" dirty="0">
                <a:latin typeface="+mj-lt"/>
                <a:ea typeface="+mj-ea"/>
                <a:cs typeface="+mj-cs"/>
              </a:rPr>
              <a:t>Documentation of the preprocessing pipeline.</a:t>
            </a:r>
          </a:p>
          <a:p>
            <a:pPr>
              <a:buFont typeface="Wingdings" panose="05000000000000000000" pitchFamily="2" charset="2"/>
              <a:buChar char="ü"/>
            </a:pPr>
            <a:r>
              <a:rPr lang="en-US" sz="1800" dirty="0">
                <a:latin typeface="+mj-lt"/>
                <a:ea typeface="+mj-ea"/>
                <a:cs typeface="+mj-cs"/>
              </a:rPr>
              <a:t>Generated submission file for predictions.</a:t>
            </a:r>
          </a:p>
        </p:txBody>
      </p:sp>
    </p:spTree>
    <p:extLst>
      <p:ext uri="{BB962C8B-B14F-4D97-AF65-F5344CB8AC3E}">
        <p14:creationId xmlns:p14="http://schemas.microsoft.com/office/powerpoint/2010/main" val="261945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Evaluation Methodology</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04434" y="1371600"/>
            <a:ext cx="10983131" cy="115628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mj-lt"/>
                <a:ea typeface="+mj-ea"/>
                <a:cs typeface="+mj-cs"/>
              </a:rPr>
              <a:t>To determine whether the project has achieved its objectives, we will use the metrics below.</a:t>
            </a:r>
          </a:p>
          <a:p>
            <a:pPr>
              <a:buFont typeface="Wingdings" panose="05000000000000000000" pitchFamily="2" charset="2"/>
              <a:buChar char="ü"/>
            </a:pPr>
            <a:r>
              <a:rPr lang="en-US" sz="1800" dirty="0">
                <a:latin typeface="+mj-lt"/>
                <a:ea typeface="+mj-ea"/>
                <a:cs typeface="+mj-cs"/>
              </a:rPr>
              <a:t>Accuracy - Overall correctness of predictions.</a:t>
            </a:r>
          </a:p>
          <a:p>
            <a:pPr>
              <a:buFont typeface="Wingdings" panose="05000000000000000000" pitchFamily="2" charset="2"/>
              <a:buChar char="ü"/>
            </a:pPr>
            <a:r>
              <a:rPr lang="en-US" sz="1800" dirty="0">
                <a:latin typeface="+mj-lt"/>
                <a:ea typeface="+mj-ea"/>
                <a:cs typeface="+mj-cs"/>
              </a:rPr>
              <a:t>F1 Score - Harmonic mean of precision and recall, providing a balanced measure.</a:t>
            </a:r>
          </a:p>
        </p:txBody>
      </p:sp>
    </p:spTree>
    <p:extLst>
      <p:ext uri="{BB962C8B-B14F-4D97-AF65-F5344CB8AC3E}">
        <p14:creationId xmlns:p14="http://schemas.microsoft.com/office/powerpoint/2010/main" val="2850495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References</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04434" y="1371600"/>
            <a:ext cx="10983131" cy="115628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mj-lt"/>
                <a:ea typeface="+mj-ea"/>
                <a:cs typeface="+mj-cs"/>
              </a:rPr>
              <a:t>Sit, M. A., </a:t>
            </a:r>
            <a:r>
              <a:rPr lang="en-US" sz="1800" dirty="0" err="1">
                <a:latin typeface="+mj-lt"/>
                <a:ea typeface="+mj-ea"/>
                <a:cs typeface="+mj-cs"/>
              </a:rPr>
              <a:t>Koylu</a:t>
            </a:r>
            <a:r>
              <a:rPr lang="en-US" sz="1800" dirty="0">
                <a:latin typeface="+mj-lt"/>
                <a:ea typeface="+mj-ea"/>
                <a:cs typeface="+mj-cs"/>
              </a:rPr>
              <a:t>, C., &amp; </a:t>
            </a:r>
            <a:r>
              <a:rPr lang="en-US" sz="1800" dirty="0" err="1">
                <a:latin typeface="+mj-lt"/>
                <a:ea typeface="+mj-ea"/>
                <a:cs typeface="+mj-cs"/>
              </a:rPr>
              <a:t>Demir</a:t>
            </a:r>
            <a:r>
              <a:rPr lang="en-US" sz="1800" dirty="0">
                <a:latin typeface="+mj-lt"/>
                <a:ea typeface="+mj-ea"/>
                <a:cs typeface="+mj-cs"/>
              </a:rPr>
              <a:t>, I. (2019). Identifying disaster-related tweets and their semantic, spatial and temporal context using deep learning, natural language processing and spatial analysis: a case study of Hurricane Irma. International Journal of Digital Earth, 12(11), 1205–1229. </a:t>
            </a:r>
            <a:r>
              <a:rPr lang="en-US" sz="1800" dirty="0">
                <a:latin typeface="+mj-lt"/>
                <a:ea typeface="+mj-ea"/>
                <a:cs typeface="+mj-cs"/>
                <a:hlinkClick r:id="rId2"/>
              </a:rPr>
              <a:t>https://doi.org/10.1080/17538947.2018.1563219</a:t>
            </a:r>
            <a:endParaRPr lang="en-US" sz="1800" dirty="0">
              <a:latin typeface="+mj-lt"/>
              <a:ea typeface="+mj-ea"/>
              <a:cs typeface="+mj-cs"/>
            </a:endParaRPr>
          </a:p>
          <a:p>
            <a:pPr marL="0" indent="0">
              <a:buNone/>
            </a:pPr>
            <a:endParaRPr lang="en-US" sz="1800" dirty="0">
              <a:latin typeface="+mj-lt"/>
              <a:ea typeface="+mj-ea"/>
              <a:cs typeface="+mj-cs"/>
            </a:endParaRPr>
          </a:p>
        </p:txBody>
      </p:sp>
    </p:spTree>
    <p:extLst>
      <p:ext uri="{BB962C8B-B14F-4D97-AF65-F5344CB8AC3E}">
        <p14:creationId xmlns:p14="http://schemas.microsoft.com/office/powerpoint/2010/main" val="73530627"/>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M16411177_Bring Your Presentations_win32_mlw - v3" id="{DE0A717D-0B12-4D44-8613-A03A4CD6D7EE}" vid="{30B64ACD-7D47-478C-8DC1-E97D1D0752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20A972-1CDD-4EF3-89C2-EBD9E5E1F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90717D-CB20-4004-8DD0-01756D9D039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8A56FF6-92BD-46DE-9059-01B9F08E88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794</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Wingdings</vt:lpstr>
      <vt:lpstr>Get Started with 3D</vt:lpstr>
      <vt:lpstr>Forecasting Catastrophe: Disaster Tweet Prediction Using NLP</vt:lpstr>
      <vt:lpstr>Forecasting Catastrophe: Disaster Tweet Prediction Using NLP</vt:lpstr>
      <vt:lpstr>Statement of Project Objective</vt:lpstr>
      <vt:lpstr>Statement of Value</vt:lpstr>
      <vt:lpstr>Review of the state of the art and relevant works</vt:lpstr>
      <vt:lpstr>Approach</vt:lpstr>
      <vt:lpstr>Deliverables</vt:lpstr>
      <vt:lpstr>Evaluation Methodology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2024-04-01T07:49:05Z</dcterms:created>
  <dcterms:modified xsi:type="dcterms:W3CDTF">2024-04-01T15:24:37Z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