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erriweather Light"/>
      <p:regular r:id="rId19"/>
      <p:bold r:id="rId20"/>
      <p:italic r:id="rId21"/>
      <p:boldItalic r:id="rId22"/>
    </p:embeddedFont>
    <p:embeddedFont>
      <p:font typeface="Montserrat"/>
      <p:regular r:id="rId23"/>
      <p:bold r:id="rId24"/>
      <p:italic r:id="rId25"/>
      <p:boldItalic r:id="rId26"/>
    </p:embeddedFont>
    <p:embeddedFont>
      <p:font typeface="Open Sans SemiBold"/>
      <p:regular r:id="rId27"/>
      <p:bold r:id="rId28"/>
      <p:italic r:id="rId29"/>
      <p:boldItalic r:id="rId30"/>
    </p:embeddedFont>
    <p:embeddedFont>
      <p:font typeface="Vidaloka"/>
      <p:regular r:id="rId31"/>
    </p:embeddedFont>
    <p:embeddedFont>
      <p:font typeface="Russo One"/>
      <p:regular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Light-bold.fntdata"/><Relationship Id="rId22" Type="http://schemas.openxmlformats.org/officeDocument/2006/relationships/font" Target="fonts/MerriweatherLight-boldItalic.fntdata"/><Relationship Id="rId21" Type="http://schemas.openxmlformats.org/officeDocument/2006/relationships/font" Target="fonts/MerriweatherLight-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penSansSemiBold-bold.fntdata"/><Relationship Id="rId27" Type="http://schemas.openxmlformats.org/officeDocument/2006/relationships/font" Target="fonts/OpenSans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Vidaloka-regular.fntdata"/><Relationship Id="rId30" Type="http://schemas.openxmlformats.org/officeDocument/2006/relationships/font" Target="fonts/OpenSansSemiBold-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ussoOne-regular.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erriweather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bb3b10d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bb3b10d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bb3b10d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bb3b10d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c3206e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c3206e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c3206e7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c3206e7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a1a9cd91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a1a9cd91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a1a9cd911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a1a9cd911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1908f15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1908f1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b6a52a4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b6a52a4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b6a52a4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b6a52a4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b6a52a4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b6a52a4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b6a52a4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b6a52a4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b6a52a45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b6a52a4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 name="Google Shape;13;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 name="Google Shape;14;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 name="Google Shape;15;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sp>
        <p:nvSpPr>
          <p:cNvPr id="76" name="Google Shape;7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78" name="Google Shape;7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 name="Google Shape;7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0" name="Google Shape;8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1" name="Google Shape;8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2" name="Google Shape;8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3" name="Shape 83"/>
        <p:cNvGrpSpPr/>
        <p:nvPr/>
      </p:nvGrpSpPr>
      <p:grpSpPr>
        <a:xfrm>
          <a:off x="0" y="0"/>
          <a:ext cx="0" cy="0"/>
          <a:chOff x="0" y="0"/>
          <a:chExt cx="0" cy="0"/>
        </a:xfrm>
      </p:grpSpPr>
      <p:sp>
        <p:nvSpPr>
          <p:cNvPr id="84" name="Google Shape;8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85" name="Shape 85"/>
        <p:cNvGrpSpPr/>
        <p:nvPr/>
      </p:nvGrpSpPr>
      <p:grpSpPr>
        <a:xfrm>
          <a:off x="0" y="0"/>
          <a:ext cx="0" cy="0"/>
          <a:chOff x="0" y="0"/>
          <a:chExt cx="0" cy="0"/>
        </a:xfrm>
      </p:grpSpPr>
      <p:sp>
        <p:nvSpPr>
          <p:cNvPr id="86" name="Google Shape;86;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 name="Google Shape;87;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8" name="Google Shape;88;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 name="Google Shape;89;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0" name="Google Shape;90;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 name="Google Shape;91;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2" name="Google Shape;92;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4" name="Google Shape;94;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 name="Google Shape;95;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6" name="Google Shape;96;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7" name="Google Shape;97;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8" name="Google Shape;98;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99" name="Google Shape;99;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0" name="Google Shape;100;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1" name="Google Shape;10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02" name="Shape 102"/>
        <p:cNvGrpSpPr/>
        <p:nvPr/>
      </p:nvGrpSpPr>
      <p:grpSpPr>
        <a:xfrm>
          <a:off x="0" y="0"/>
          <a:ext cx="0" cy="0"/>
          <a:chOff x="0" y="0"/>
          <a:chExt cx="0" cy="0"/>
        </a:xfrm>
      </p:grpSpPr>
      <p:sp>
        <p:nvSpPr>
          <p:cNvPr id="103" name="Google Shape;103;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04" name="Google Shape;104;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05" name="Google Shape;105;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6" name="Google Shape;106;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7" name="Google Shape;10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08" name="Shape 108"/>
        <p:cNvGrpSpPr/>
        <p:nvPr/>
      </p:nvGrpSpPr>
      <p:grpSpPr>
        <a:xfrm>
          <a:off x="0" y="0"/>
          <a:ext cx="0" cy="0"/>
          <a:chOff x="0" y="0"/>
          <a:chExt cx="0" cy="0"/>
        </a:xfrm>
      </p:grpSpPr>
      <p:sp>
        <p:nvSpPr>
          <p:cNvPr id="109" name="Google Shape;109;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10" name="Google Shape;110;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11" name="Google Shape;111;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2" name="Google Shape;112;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13" name="Google Shape;11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4" name="Shape 114"/>
        <p:cNvGrpSpPr/>
        <p:nvPr/>
      </p:nvGrpSpPr>
      <p:grpSpPr>
        <a:xfrm>
          <a:off x="0" y="0"/>
          <a:ext cx="0" cy="0"/>
          <a:chOff x="0" y="0"/>
          <a:chExt cx="0" cy="0"/>
        </a:xfrm>
      </p:grpSpPr>
      <p:sp>
        <p:nvSpPr>
          <p:cNvPr id="115" name="Google Shape;115;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16" name="Google Shape;116;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8" name="Google Shape;118;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19" name="Google Shape;11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0" name="Shape 120"/>
        <p:cNvGrpSpPr/>
        <p:nvPr/>
      </p:nvGrpSpPr>
      <p:grpSpPr>
        <a:xfrm>
          <a:off x="0" y="0"/>
          <a:ext cx="0" cy="0"/>
          <a:chOff x="0" y="0"/>
          <a:chExt cx="0" cy="0"/>
        </a:xfrm>
      </p:grpSpPr>
      <p:sp>
        <p:nvSpPr>
          <p:cNvPr id="121" name="Google Shape;121;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23" name="Google Shape;123;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24" name="Google Shape;124;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5" name="Google Shape;125;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27" name="Google Shape;12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28" name="Shape 128"/>
        <p:cNvGrpSpPr/>
        <p:nvPr/>
      </p:nvGrpSpPr>
      <p:grpSpPr>
        <a:xfrm>
          <a:off x="0" y="0"/>
          <a:ext cx="0" cy="0"/>
          <a:chOff x="0" y="0"/>
          <a:chExt cx="0" cy="0"/>
        </a:xfrm>
      </p:grpSpPr>
      <p:sp>
        <p:nvSpPr>
          <p:cNvPr id="129" name="Google Shape;129;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 name="Google Shape;130;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31" name="Google Shape;131;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2" name="Google Shape;132;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3" name="Google Shape;133;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34" name="Google Shape;13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35" name="Shape 135"/>
        <p:cNvGrpSpPr/>
        <p:nvPr/>
      </p:nvGrpSpPr>
      <p:grpSpPr>
        <a:xfrm>
          <a:off x="0" y="0"/>
          <a:ext cx="0" cy="0"/>
          <a:chOff x="0" y="0"/>
          <a:chExt cx="0" cy="0"/>
        </a:xfrm>
      </p:grpSpPr>
      <p:sp>
        <p:nvSpPr>
          <p:cNvPr id="136" name="Google Shape;136;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7" name="Google Shape;137;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 name="Google Shape;138;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9" name="Google Shape;139;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1" name="Google Shape;141;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43" name="Google Shape;143;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4" name="Google Shape;144;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45" name="Google Shape;14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46" name="Shape 146"/>
        <p:cNvGrpSpPr/>
        <p:nvPr/>
      </p:nvGrpSpPr>
      <p:grpSpPr>
        <a:xfrm>
          <a:off x="0" y="0"/>
          <a:ext cx="0" cy="0"/>
          <a:chOff x="0" y="0"/>
          <a:chExt cx="0" cy="0"/>
        </a:xfrm>
      </p:grpSpPr>
      <p:sp>
        <p:nvSpPr>
          <p:cNvPr id="147" name="Google Shape;147;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8" name="Google Shape;148;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49" name="Google Shape;149;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0" name="Google Shape;150;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51" name="Google Shape;151;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2" name="Google Shape;152;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53" name="Google Shape;153;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4" name="Google Shape;154;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5" name="Google Shape;155;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56" name="Google Shape;15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0" name="Google Shape;20;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 name="Google Shape;21;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 name="Google Shape;22;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 name="Google Shape;23;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4" name="Google Shape;24;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 name="Google Shape;2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57" name="Shape 157"/>
        <p:cNvGrpSpPr/>
        <p:nvPr/>
      </p:nvGrpSpPr>
      <p:grpSpPr>
        <a:xfrm>
          <a:off x="0" y="0"/>
          <a:ext cx="0" cy="0"/>
          <a:chOff x="0" y="0"/>
          <a:chExt cx="0" cy="0"/>
        </a:xfrm>
      </p:grpSpPr>
      <p:sp>
        <p:nvSpPr>
          <p:cNvPr id="158" name="Google Shape;15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59" name="Google Shape;15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1" name="Google Shape;16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3" name="Google Shape;16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4" name="Google Shape;16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5" name="Google Shape;16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6" name="Google Shape;16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7" name="Google Shape;16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9" name="Google Shape;16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1" name="Google Shape;17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2" name="Google Shape;17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73" name="Google Shape;17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74" name="Shape 174"/>
        <p:cNvGrpSpPr/>
        <p:nvPr/>
      </p:nvGrpSpPr>
      <p:grpSpPr>
        <a:xfrm>
          <a:off x="0" y="0"/>
          <a:ext cx="0" cy="0"/>
          <a:chOff x="0" y="0"/>
          <a:chExt cx="0" cy="0"/>
        </a:xfrm>
      </p:grpSpPr>
      <p:sp>
        <p:nvSpPr>
          <p:cNvPr id="175" name="Google Shape;175;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6" name="Google Shape;176;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7" name="Google Shape;177;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4" name="Google Shape;184;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5" name="Google Shape;185;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86" name="Google Shape;18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87" name="Shape 187"/>
        <p:cNvGrpSpPr/>
        <p:nvPr/>
      </p:nvGrpSpPr>
      <p:grpSpPr>
        <a:xfrm>
          <a:off x="0" y="0"/>
          <a:ext cx="0" cy="0"/>
          <a:chOff x="0" y="0"/>
          <a:chExt cx="0" cy="0"/>
        </a:xfrm>
      </p:grpSpPr>
      <p:sp>
        <p:nvSpPr>
          <p:cNvPr id="188" name="Google Shape;188;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9" name="Google Shape;189;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0" name="Google Shape;190;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1" name="Google Shape;191;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2" name="Google Shape;192;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3" name="Google Shape;193;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4" name="Google Shape;194;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95" name="Google Shape;195;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98" name="Google Shape;19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99" name="Shape 199"/>
        <p:cNvGrpSpPr/>
        <p:nvPr/>
      </p:nvGrpSpPr>
      <p:grpSpPr>
        <a:xfrm>
          <a:off x="0" y="0"/>
          <a:ext cx="0" cy="0"/>
          <a:chOff x="0" y="0"/>
          <a:chExt cx="0" cy="0"/>
        </a:xfrm>
      </p:grpSpPr>
      <p:sp>
        <p:nvSpPr>
          <p:cNvPr id="200" name="Google Shape;200;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1" name="Google Shape;201;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2" name="Google Shape;202;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3" name="Google Shape;203;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5" name="Google Shape;205;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 name="Google Shape;206;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7" name="Google Shape;207;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8" name="Google Shape;208;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09" name="Google Shape;209;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0" name="Google Shape;210;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11" name="Google Shape;21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12" name="Shape 212"/>
        <p:cNvGrpSpPr/>
        <p:nvPr/>
      </p:nvGrpSpPr>
      <p:grpSpPr>
        <a:xfrm>
          <a:off x="0" y="0"/>
          <a:ext cx="0" cy="0"/>
          <a:chOff x="0" y="0"/>
          <a:chExt cx="0" cy="0"/>
        </a:xfrm>
      </p:grpSpPr>
      <p:sp>
        <p:nvSpPr>
          <p:cNvPr id="213" name="Google Shape;213;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4" name="Google Shape;214;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 name="Google Shape;215;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6" name="Google Shape;216;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7" name="Google Shape;217;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8" name="Google Shape;218;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9" name="Google Shape;219;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21" name="Google Shape;22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222" name="Shape 222"/>
        <p:cNvGrpSpPr/>
        <p:nvPr/>
      </p:nvGrpSpPr>
      <p:grpSpPr>
        <a:xfrm>
          <a:off x="0" y="0"/>
          <a:ext cx="0" cy="0"/>
          <a:chOff x="0" y="0"/>
          <a:chExt cx="0" cy="0"/>
        </a:xfrm>
      </p:grpSpPr>
      <p:sp>
        <p:nvSpPr>
          <p:cNvPr id="223" name="Google Shape;223;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5" name="Google Shape;225;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27" name="Google Shape;22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28" name="Shape 228"/>
        <p:cNvGrpSpPr/>
        <p:nvPr/>
      </p:nvGrpSpPr>
      <p:grpSpPr>
        <a:xfrm>
          <a:off x="0" y="0"/>
          <a:ext cx="0" cy="0"/>
          <a:chOff x="0" y="0"/>
          <a:chExt cx="0" cy="0"/>
        </a:xfrm>
      </p:grpSpPr>
      <p:sp>
        <p:nvSpPr>
          <p:cNvPr id="229" name="Google Shape;229;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30" name="Google Shape;230;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31" name="Google Shape;231;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2" name="Google Shape;232;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33" name="Google Shape;233;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34" name="Shape 234"/>
        <p:cNvGrpSpPr/>
        <p:nvPr/>
      </p:nvGrpSpPr>
      <p:grpSpPr>
        <a:xfrm>
          <a:off x="0" y="0"/>
          <a:ext cx="0" cy="0"/>
          <a:chOff x="0" y="0"/>
          <a:chExt cx="0" cy="0"/>
        </a:xfrm>
      </p:grpSpPr>
      <p:sp>
        <p:nvSpPr>
          <p:cNvPr id="235" name="Google Shape;235;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36" name="Google Shape;236;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7" name="Google Shape;237;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 name="Google Shape;238;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0" name="Google Shape;24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41" name="Shape 241"/>
        <p:cNvGrpSpPr/>
        <p:nvPr/>
      </p:nvGrpSpPr>
      <p:grpSpPr>
        <a:xfrm>
          <a:off x="0" y="0"/>
          <a:ext cx="0" cy="0"/>
          <a:chOff x="0" y="0"/>
          <a:chExt cx="0" cy="0"/>
        </a:xfrm>
      </p:grpSpPr>
      <p:sp>
        <p:nvSpPr>
          <p:cNvPr id="242" name="Google Shape;242;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47" name="Google Shape;247;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8" name="Google Shape;248;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49" name="Google Shape;24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50" name="Shape 250"/>
        <p:cNvGrpSpPr/>
        <p:nvPr/>
      </p:nvGrpSpPr>
      <p:grpSpPr>
        <a:xfrm>
          <a:off x="0" y="0"/>
          <a:ext cx="0" cy="0"/>
          <a:chOff x="0" y="0"/>
          <a:chExt cx="0" cy="0"/>
        </a:xfrm>
      </p:grpSpPr>
      <p:sp>
        <p:nvSpPr>
          <p:cNvPr id="251" name="Google Shape;251;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52" name="Google Shape;252;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3" name="Google Shape;253;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54" name="Google Shape;254;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5" name="Google Shape;255;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6" name="Google Shape;256;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7" name="Google Shape;257;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8" name="Google Shape;25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9" name="Google Shape;29;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 name="Google Shape;30;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 name="Google Shape;31;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59" name="Shape 259"/>
        <p:cNvGrpSpPr/>
        <p:nvPr/>
      </p:nvGrpSpPr>
      <p:grpSpPr>
        <a:xfrm>
          <a:off x="0" y="0"/>
          <a:ext cx="0" cy="0"/>
          <a:chOff x="0" y="0"/>
          <a:chExt cx="0" cy="0"/>
        </a:xfrm>
      </p:grpSpPr>
      <p:cxnSp>
        <p:nvCxnSpPr>
          <p:cNvPr id="260" name="Google Shape;26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1" name="Google Shape;26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62" name="Google Shape;26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63" name="Shape 263"/>
        <p:cNvGrpSpPr/>
        <p:nvPr/>
      </p:nvGrpSpPr>
      <p:grpSpPr>
        <a:xfrm>
          <a:off x="0" y="0"/>
          <a:ext cx="0" cy="0"/>
          <a:chOff x="0" y="0"/>
          <a:chExt cx="0" cy="0"/>
        </a:xfrm>
      </p:grpSpPr>
      <p:cxnSp>
        <p:nvCxnSpPr>
          <p:cNvPr id="264" name="Google Shape;264;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5" name="Google Shape;265;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6" name="Google Shape;266;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7" name="Google Shape;267;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68" name="Google Shape;26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69" name="Shape 269"/>
        <p:cNvGrpSpPr/>
        <p:nvPr/>
      </p:nvGrpSpPr>
      <p:grpSpPr>
        <a:xfrm>
          <a:off x="0" y="0"/>
          <a:ext cx="0" cy="0"/>
          <a:chOff x="0" y="0"/>
          <a:chExt cx="0" cy="0"/>
        </a:xfrm>
      </p:grpSpPr>
      <p:cxnSp>
        <p:nvCxnSpPr>
          <p:cNvPr id="270" name="Google Shape;270;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1" name="Google Shape;271;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2" name="Google Shape;272;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73" name="Google Shape;27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6" name="Google Shape;36;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 name="Google Shape;37;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8" name="Google Shape;38;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9" name="Google Shape;39;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 name="Google Shape;40;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2" name="Google Shape;4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5" name="Google Shape;45;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 name="Google Shape;46;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7" name="Google Shape;4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0" name="Google Shape;50;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1" name="Google Shape;51;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2" name="Google Shape;52;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 name="Google Shape;53;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4" name="Google Shape;5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7" name="Google Shape;57;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0" name="Google Shape;60;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1" name="Google Shape;6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64" name="Google Shape;64;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5" name="Google Shape;65;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 name="Google Shape;67;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8" name="Google Shape;6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71" name="Google Shape;71;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4" name="Google Shape;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hyperlink" Target="http://iccad-contest.org/2019/Problem_A/2019ICCAD_ProblemA_V9_total.pdf" TargetMode="External"/><Relationship Id="rId4" Type="http://schemas.openxmlformats.org/officeDocument/2006/relationships/hyperlink" Target="http://iccad-contest.org/2019/Problem_A/2019ICCAD_ProblemA_V9_total.pdf" TargetMode="External"/><Relationship Id="rId5" Type="http://schemas.openxmlformats.org/officeDocument/2006/relationships/hyperlink" Target="https://link.springer.com/content/pdf/10.1007/s10115-021-01565-5.pdf" TargetMode="External"/><Relationship Id="rId6" Type="http://schemas.openxmlformats.org/officeDocument/2006/relationships/hyperlink" Target="http://iccad-contest.org/2019/winner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ctrTitle"/>
          </p:nvPr>
        </p:nvSpPr>
        <p:spPr>
          <a:xfrm>
            <a:off x="717925" y="1306350"/>
            <a:ext cx="7450500" cy="253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Input-Output Mapping </a:t>
            </a:r>
            <a:endParaRPr sz="4800"/>
          </a:p>
          <a:p>
            <a:pPr indent="0" lvl="0" marL="0" rtl="0" algn="ctr">
              <a:spcBef>
                <a:spcPts val="0"/>
              </a:spcBef>
              <a:spcAft>
                <a:spcPts val="0"/>
              </a:spcAft>
              <a:buNone/>
            </a:pPr>
            <a:r>
              <a:rPr lang="en" sz="4800"/>
              <a:t>via Decision Tree Technique</a:t>
            </a:r>
            <a:endParaRPr sz="4800"/>
          </a:p>
        </p:txBody>
      </p:sp>
      <p:sp>
        <p:nvSpPr>
          <p:cNvPr id="279" name="Google Shape;27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34"/>
          <p:cNvPicPr preferRelativeResize="0"/>
          <p:nvPr/>
        </p:nvPicPr>
        <p:blipFill>
          <a:blip r:embed="rId3">
            <a:alphaModFix/>
          </a:blip>
          <a:stretch>
            <a:fillRect/>
          </a:stretch>
        </p:blipFill>
        <p:spPr>
          <a:xfrm>
            <a:off x="7524750" y="452450"/>
            <a:ext cx="1370288" cy="14525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713250" y="445025"/>
            <a:ext cx="719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 of the selected methodology</a:t>
            </a:r>
            <a:endParaRPr/>
          </a:p>
        </p:txBody>
      </p:sp>
      <p:sp>
        <p:nvSpPr>
          <p:cNvPr id="346" name="Google Shape;346;p43"/>
          <p:cNvSpPr txBox="1"/>
          <p:nvPr>
            <p:ph idx="1" type="body"/>
          </p:nvPr>
        </p:nvSpPr>
        <p:spPr>
          <a:xfrm>
            <a:off x="659650" y="1575200"/>
            <a:ext cx="5534100" cy="3075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is a classification problem. Since the output is binary, we can classify the inputs, “zero” and “one”. </a:t>
            </a:r>
            <a:endParaRPr sz="1600"/>
          </a:p>
          <a:p>
            <a:pPr indent="-330200" lvl="0" marL="457200" rtl="0" algn="l">
              <a:spcBef>
                <a:spcPts val="0"/>
              </a:spcBef>
              <a:spcAft>
                <a:spcPts val="0"/>
              </a:spcAft>
              <a:buSzPts val="1600"/>
              <a:buChar char="●"/>
            </a:pPr>
            <a:r>
              <a:rPr lang="en" sz="1600"/>
              <a:t>If there are multiple outputs, we can classify them into </a:t>
            </a:r>
            <a:r>
              <a:rPr lang="en" sz="1600"/>
              <a:t>multiple</a:t>
            </a:r>
            <a:r>
              <a:rPr lang="en" sz="1600"/>
              <a:t> labels.</a:t>
            </a:r>
            <a:endParaRPr sz="1600"/>
          </a:p>
          <a:p>
            <a:pPr indent="-330200" lvl="0" marL="457200" rtl="0" algn="l">
              <a:lnSpc>
                <a:spcPct val="115000"/>
              </a:lnSpc>
              <a:spcBef>
                <a:spcPts val="0"/>
              </a:spcBef>
              <a:spcAft>
                <a:spcPts val="0"/>
              </a:spcAft>
              <a:buSzPts val="1600"/>
              <a:buFont typeface="Montserrat"/>
              <a:buChar char="●"/>
            </a:pPr>
            <a:r>
              <a:rPr lang="en" sz="1600">
                <a:solidFill>
                  <a:schemeClr val="dk1"/>
                </a:solidFill>
              </a:rPr>
              <a:t>Where priority of asking questions on input variables a,b,c etc. is decided by training of decision tree classifiers on training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Also Decision trees are relatively straightforward to create the circuit in comparison of other techniques</a:t>
            </a:r>
            <a:endParaRPr sz="1600">
              <a:solidFill>
                <a:schemeClr val="dk1"/>
              </a:solidFill>
            </a:endParaRPr>
          </a:p>
          <a:p>
            <a:pPr indent="0" lvl="0" marL="457200" rtl="0" algn="l">
              <a:spcBef>
                <a:spcPts val="0"/>
              </a:spcBef>
              <a:spcAft>
                <a:spcPts val="1200"/>
              </a:spcAft>
              <a:buNone/>
            </a:pPr>
            <a:r>
              <a:t/>
            </a:r>
            <a:endParaRPr sz="1600"/>
          </a:p>
        </p:txBody>
      </p:sp>
      <p:sp>
        <p:nvSpPr>
          <p:cNvPr id="347" name="Google Shape;3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8" name="Google Shape;348;p43"/>
          <p:cNvPicPr preferRelativeResize="0"/>
          <p:nvPr/>
        </p:nvPicPr>
        <p:blipFill>
          <a:blip r:embed="rId3">
            <a:alphaModFix/>
          </a:blip>
          <a:stretch>
            <a:fillRect/>
          </a:stretch>
        </p:blipFill>
        <p:spPr>
          <a:xfrm>
            <a:off x="6413638" y="1575188"/>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idx="4294967295"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and </a:t>
            </a:r>
            <a:r>
              <a:rPr lang="en"/>
              <a:t>Analysis</a:t>
            </a:r>
            <a:endParaRPr/>
          </a:p>
        </p:txBody>
      </p:sp>
      <p:sp>
        <p:nvSpPr>
          <p:cNvPr id="354" name="Google Shape;354;p44"/>
          <p:cNvSpPr txBox="1"/>
          <p:nvPr>
            <p:ph idx="4294967295" type="body"/>
          </p:nvPr>
        </p:nvSpPr>
        <p:spPr>
          <a:xfrm>
            <a:off x="713250" y="1242200"/>
            <a:ext cx="7717500" cy="2876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Decision Trees turned out to be very useful to learn from input-output boolean data and used to map it with the circuit. The accuracy is different for different datasets and it also depends on splitting of testing and training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In most cases our overall accuracy was found to be more than 90%.</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Resultant circuits and accuracies of model on all of the datasets on which we have run our model are in the report.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355" name="Google Shape;3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5"/>
          <p:cNvSpPr txBox="1"/>
          <p:nvPr/>
        </p:nvSpPr>
        <p:spPr>
          <a:xfrm>
            <a:off x="1577200" y="572625"/>
            <a:ext cx="6409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Montserrat"/>
                <a:ea typeface="Montserrat"/>
                <a:cs typeface="Montserrat"/>
                <a:sym typeface="Montserrat"/>
              </a:rPr>
              <a:t>Sources and References</a:t>
            </a:r>
            <a:endParaRPr b="1" sz="1700">
              <a:latin typeface="Montserrat"/>
              <a:ea typeface="Montserrat"/>
              <a:cs typeface="Montserrat"/>
              <a:sym typeface="Montserrat"/>
            </a:endParaRPr>
          </a:p>
        </p:txBody>
      </p:sp>
      <p:sp>
        <p:nvSpPr>
          <p:cNvPr id="362" name="Google Shape;362;p45"/>
          <p:cNvSpPr txBox="1"/>
          <p:nvPr/>
        </p:nvSpPr>
        <p:spPr>
          <a:xfrm>
            <a:off x="984500" y="1466700"/>
            <a:ext cx="7373700" cy="172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These are some sources and references that were really helpful to us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arenR"/>
            </a:pPr>
            <a:r>
              <a:rPr lang="en">
                <a:latin typeface="Montserrat"/>
                <a:ea typeface="Montserrat"/>
                <a:cs typeface="Montserrat"/>
                <a:sym typeface="Montserrat"/>
              </a:rPr>
              <a:t>ICCAD-contest problem A :</a:t>
            </a:r>
            <a:endParaRPr>
              <a:latin typeface="Montserrat"/>
              <a:ea typeface="Montserrat"/>
              <a:cs typeface="Montserrat"/>
              <a:sym typeface="Montserrat"/>
            </a:endParaRPr>
          </a:p>
          <a:p>
            <a:pPr indent="457200" lvl="0" marL="0" rtl="0" algn="l">
              <a:lnSpc>
                <a:spcPct val="115000"/>
              </a:lnSpc>
              <a:spcBef>
                <a:spcPts val="0"/>
              </a:spcBef>
              <a:spcAft>
                <a:spcPts val="0"/>
              </a:spcAft>
              <a:buNone/>
            </a:pP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http://iccad-contest.org/2019/Problem_A/2019ICCAD_ProblemA_V9_total.pd</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f</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arenR"/>
            </a:pPr>
            <a:r>
              <a:rPr lang="en">
                <a:solidFill>
                  <a:schemeClr val="dk1"/>
                </a:solidFill>
                <a:latin typeface="Montserrat"/>
                <a:ea typeface="Montserrat"/>
                <a:cs typeface="Montserrat"/>
                <a:sym typeface="Montserrat"/>
              </a:rPr>
              <a:t>Paper on multi class decision tree</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https://link.springer.com/content/pdf/10.1007/s10115-021-01565-5.pdf</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AutoNum type="arabicParenR"/>
            </a:pPr>
            <a:r>
              <a:rPr lang="en">
                <a:latin typeface="Montserrat"/>
                <a:ea typeface="Montserrat"/>
                <a:cs typeface="Montserrat"/>
                <a:sym typeface="Montserrat"/>
              </a:rPr>
              <a:t>ICCAD-contest problem A top 3 solutions:</a:t>
            </a:r>
            <a:endParaRPr>
              <a:latin typeface="Montserrat"/>
              <a:ea typeface="Montserrat"/>
              <a:cs typeface="Montserrat"/>
              <a:sym typeface="Montserrat"/>
            </a:endParaRPr>
          </a:p>
          <a:p>
            <a:pPr indent="457200" lvl="0" marL="0" rtl="0" algn="l">
              <a:lnSpc>
                <a:spcPct val="115000"/>
              </a:lnSpc>
              <a:spcBef>
                <a:spcPts val="0"/>
              </a:spcBef>
              <a:spcAft>
                <a:spcPts val="0"/>
              </a:spcAft>
              <a:buNone/>
            </a:pP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http://iccad-contest.org/2019/winners.html</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46"/>
          <p:cNvSpPr txBox="1"/>
          <p:nvPr/>
        </p:nvSpPr>
        <p:spPr>
          <a:xfrm>
            <a:off x="2517600" y="2200050"/>
            <a:ext cx="4108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latin typeface="Montserrat"/>
                <a:ea typeface="Montserrat"/>
                <a:cs typeface="Montserrat"/>
                <a:sym typeface="Montserrat"/>
              </a:rPr>
              <a:t>Thank You</a:t>
            </a:r>
            <a:endParaRPr sz="26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idx="1" type="body"/>
          </p:nvPr>
        </p:nvSpPr>
        <p:spPr>
          <a:xfrm>
            <a:off x="713250" y="117377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p>
          <a:p>
            <a:pPr indent="0" lvl="0" marL="0" rtl="0" algn="l">
              <a:spcBef>
                <a:spcPts val="1200"/>
              </a:spcBef>
              <a:spcAft>
                <a:spcPts val="0"/>
              </a:spcAft>
              <a:buNone/>
            </a:pPr>
            <a:r>
              <a:rPr b="1" lang="en" sz="1900"/>
              <a:t>Mentor:</a:t>
            </a:r>
            <a:r>
              <a:rPr lang="en" sz="1900"/>
              <a:t> Binod Kumar</a:t>
            </a:r>
            <a:endParaRPr sz="1900"/>
          </a:p>
          <a:p>
            <a:pPr indent="0" lvl="0" marL="0" rtl="0" algn="l">
              <a:spcBef>
                <a:spcPts val="1200"/>
              </a:spcBef>
              <a:spcAft>
                <a:spcPts val="0"/>
              </a:spcAft>
              <a:buNone/>
            </a:pPr>
            <a:r>
              <a:rPr b="1" lang="en" sz="1900"/>
              <a:t>Authors</a:t>
            </a:r>
            <a:r>
              <a:rPr lang="en" sz="1900"/>
              <a:t>: </a:t>
            </a:r>
            <a:r>
              <a:rPr lang="en" sz="1900"/>
              <a:t>Khobragade Atul Yashwant (B20CS027)</a:t>
            </a:r>
            <a:endParaRPr sz="1900"/>
          </a:p>
          <a:p>
            <a:pPr indent="0" lvl="0" marL="0" rtl="0" algn="l">
              <a:spcBef>
                <a:spcPts val="1200"/>
              </a:spcBef>
              <a:spcAft>
                <a:spcPts val="0"/>
              </a:spcAft>
              <a:buNone/>
            </a:pPr>
            <a:r>
              <a:rPr lang="en" sz="1900"/>
              <a:t>	          Ravi Ramavat (B20CS053)</a:t>
            </a:r>
            <a:endParaRPr sz="1900"/>
          </a:p>
          <a:p>
            <a:pPr indent="0" lvl="0" marL="0" rtl="0" algn="l">
              <a:spcBef>
                <a:spcPts val="1200"/>
              </a:spcBef>
              <a:spcAft>
                <a:spcPts val="1200"/>
              </a:spcAft>
              <a:buNone/>
            </a:pPr>
            <a:r>
              <a:rPr lang="en" sz="1900"/>
              <a:t>	          Shivi Mathur (B20CS067)</a:t>
            </a:r>
            <a:endParaRPr sz="1900"/>
          </a:p>
        </p:txBody>
      </p:sp>
      <p:sp>
        <p:nvSpPr>
          <p:cNvPr id="286" name="Google Shape;28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92" name="Google Shape;292;p3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Logic synthesis is a fundamental step in hardware design whose goal is to find structural representations of Boolean functions while minimizing delay and area. The project topic is “Input-Output Mapping via Decision Tree Technique”. If we are given an input sequence and an output sequence corresponding to it, we need to find the logic circuit which matches the input-output relations. We have used a decision tree in our solution. With the help of Decision tree We are generating </a:t>
            </a:r>
            <a:r>
              <a:rPr lang="en" sz="1700">
                <a:solidFill>
                  <a:schemeClr val="dk1"/>
                </a:solidFill>
                <a:latin typeface="Times New Roman"/>
                <a:ea typeface="Times New Roman"/>
                <a:cs typeface="Times New Roman"/>
                <a:sym typeface="Times New Roman"/>
              </a:rPr>
              <a:t>the</a:t>
            </a:r>
            <a:r>
              <a:rPr lang="en" sz="1700">
                <a:solidFill>
                  <a:schemeClr val="dk1"/>
                </a:solidFill>
                <a:latin typeface="Times New Roman"/>
                <a:ea typeface="Times New Roman"/>
                <a:cs typeface="Times New Roman"/>
                <a:sym typeface="Times New Roman"/>
              </a:rPr>
              <a:t> circuit which can predict output of given input with high accuracy in the care set.  </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93" name="Google Shape;29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713250" y="35825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99" name="Google Shape;299;p37"/>
          <p:cNvPicPr preferRelativeResize="0"/>
          <p:nvPr/>
        </p:nvPicPr>
        <p:blipFill>
          <a:blip r:embed="rId3">
            <a:alphaModFix/>
          </a:blip>
          <a:stretch>
            <a:fillRect/>
          </a:stretch>
        </p:blipFill>
        <p:spPr>
          <a:xfrm rot="-5400000">
            <a:off x="5090100" y="987225"/>
            <a:ext cx="4460101" cy="3169050"/>
          </a:xfrm>
          <a:prstGeom prst="rect">
            <a:avLst/>
          </a:prstGeom>
          <a:noFill/>
          <a:ln>
            <a:noFill/>
          </a:ln>
        </p:spPr>
      </p:pic>
      <p:sp>
        <p:nvSpPr>
          <p:cNvPr id="300" name="Google Shape;300;p37"/>
          <p:cNvSpPr txBox="1"/>
          <p:nvPr>
            <p:ph idx="1" type="body"/>
          </p:nvPr>
        </p:nvSpPr>
        <p:spPr>
          <a:xfrm>
            <a:off x="177450" y="1314800"/>
            <a:ext cx="5041200" cy="3765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sz="1200">
                <a:solidFill>
                  <a:schemeClr val="dk1"/>
                </a:solidFill>
              </a:rPr>
              <a:t>Decision Tree Analysis is a general-purpose predictive modelling tool with applications in a variety of fields. Decision Trees are a supervised learning method that may be utilised for both classification and regression applications.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Decision trees are popular representations of Boolean functions. They form the basic inference engine in many well-known machine learning programs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The task is to </a:t>
            </a:r>
            <a:r>
              <a:rPr b="1" lang="en" sz="1200">
                <a:solidFill>
                  <a:schemeClr val="dk1"/>
                </a:solidFill>
              </a:rPr>
              <a:t>obtain a logic circuit</a:t>
            </a:r>
            <a:r>
              <a:rPr lang="en" sz="1200">
                <a:solidFill>
                  <a:schemeClr val="dk1"/>
                </a:solidFill>
              </a:rPr>
              <a:t> that faithfully represents the IO-generator.</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301" name="Google Shape;3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idx="4294967295"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pic>
        <p:nvPicPr>
          <p:cNvPr id="307" name="Google Shape;307;p38"/>
          <p:cNvPicPr preferRelativeResize="0"/>
          <p:nvPr/>
        </p:nvPicPr>
        <p:blipFill>
          <a:blip r:embed="rId3">
            <a:alphaModFix/>
          </a:blip>
          <a:stretch>
            <a:fillRect/>
          </a:stretch>
        </p:blipFill>
        <p:spPr>
          <a:xfrm>
            <a:off x="602750" y="1424000"/>
            <a:ext cx="5073175" cy="2295525"/>
          </a:xfrm>
          <a:prstGeom prst="rect">
            <a:avLst/>
          </a:prstGeom>
          <a:noFill/>
          <a:ln>
            <a:noFill/>
          </a:ln>
          <a:effectLst>
            <a:outerShdw blurRad="57150" rotWithShape="0" algn="bl" dir="5400000" dist="19050">
              <a:srgbClr val="000000">
                <a:alpha val="50000"/>
              </a:srgbClr>
            </a:outerShdw>
          </a:effectLst>
        </p:spPr>
      </p:pic>
      <p:sp>
        <p:nvSpPr>
          <p:cNvPr id="308" name="Google Shape;308;p38"/>
          <p:cNvSpPr txBox="1"/>
          <p:nvPr/>
        </p:nvSpPr>
        <p:spPr>
          <a:xfrm>
            <a:off x="6258600" y="848725"/>
            <a:ext cx="26118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Every</a:t>
            </a:r>
            <a:r>
              <a:rPr lang="en" sz="1700">
                <a:latin typeface="Montserrat"/>
                <a:ea typeface="Montserrat"/>
                <a:cs typeface="Montserrat"/>
                <a:sym typeface="Montserrat"/>
              </a:rPr>
              <a:t> truth table corresponds to unique Binary decision diagram</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If all input-output relations are given..</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What to do when some of the input-output relations aren’t given and we have to predict them ?</a:t>
            </a:r>
            <a:endParaRPr sz="1700">
              <a:latin typeface="Montserrat"/>
              <a:ea typeface="Montserrat"/>
              <a:cs typeface="Montserrat"/>
              <a:sym typeface="Montserrat"/>
            </a:endParaRPr>
          </a:p>
        </p:txBody>
      </p:sp>
      <p:sp>
        <p:nvSpPr>
          <p:cNvPr id="309" name="Google Shape;30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idx="4294967295"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a:t>
            </a:r>
            <a:r>
              <a:rPr lang="en"/>
              <a:t> tree Classifier</a:t>
            </a:r>
            <a:endParaRPr/>
          </a:p>
        </p:txBody>
      </p:sp>
      <p:sp>
        <p:nvSpPr>
          <p:cNvPr id="315" name="Google Shape;315;p39"/>
          <p:cNvSpPr txBox="1"/>
          <p:nvPr/>
        </p:nvSpPr>
        <p:spPr>
          <a:xfrm>
            <a:off x="5314275" y="1285875"/>
            <a:ext cx="33855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We can do training on given input and output data and apply a classifier on them.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Why classifier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For every output corresponding to every input we need to label it with ‘1’(ON) or ‘0’(OFF).</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So it is nothing but a classification problem.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Decision tree classifier creates a </a:t>
            </a:r>
            <a:r>
              <a:rPr lang="en">
                <a:latin typeface="Montserrat"/>
                <a:ea typeface="Montserrat"/>
                <a:cs typeface="Montserrat"/>
                <a:sym typeface="Montserrat"/>
              </a:rPr>
              <a:t>decision</a:t>
            </a:r>
            <a:r>
              <a:rPr lang="en">
                <a:latin typeface="Montserrat"/>
                <a:ea typeface="Montserrat"/>
                <a:cs typeface="Montserrat"/>
                <a:sym typeface="Montserrat"/>
              </a:rPr>
              <a:t> tree after training which can be used for further</a:t>
            </a:r>
            <a:endParaRPr>
              <a:latin typeface="Montserrat"/>
              <a:ea typeface="Montserrat"/>
              <a:cs typeface="Montserrat"/>
              <a:sym typeface="Montserrat"/>
            </a:endParaRPr>
          </a:p>
          <a:p>
            <a:pPr indent="0" lvl="0" marL="457200" rtl="0" algn="l">
              <a:spcBef>
                <a:spcPts val="0"/>
              </a:spcBef>
              <a:spcAft>
                <a:spcPts val="0"/>
              </a:spcAft>
              <a:buNone/>
            </a:pPr>
            <a:r>
              <a:rPr lang="en">
                <a:latin typeface="Montserrat"/>
                <a:ea typeface="Montserrat"/>
                <a:cs typeface="Montserrat"/>
                <a:sym typeface="Montserrat"/>
              </a:rPr>
              <a:t>calculations </a:t>
            </a:r>
            <a:endParaRPr>
              <a:latin typeface="Montserrat"/>
              <a:ea typeface="Montserrat"/>
              <a:cs typeface="Montserrat"/>
              <a:sym typeface="Montserrat"/>
            </a:endParaRPr>
          </a:p>
        </p:txBody>
      </p:sp>
      <p:pic>
        <p:nvPicPr>
          <p:cNvPr id="316" name="Google Shape;316;p39"/>
          <p:cNvPicPr preferRelativeResize="0"/>
          <p:nvPr/>
        </p:nvPicPr>
        <p:blipFill>
          <a:blip r:embed="rId3">
            <a:alphaModFix/>
          </a:blip>
          <a:stretch>
            <a:fillRect/>
          </a:stretch>
        </p:blipFill>
        <p:spPr>
          <a:xfrm>
            <a:off x="152400" y="1017725"/>
            <a:ext cx="4889878" cy="3820976"/>
          </a:xfrm>
          <a:prstGeom prst="rect">
            <a:avLst/>
          </a:prstGeom>
          <a:noFill/>
          <a:ln>
            <a:noFill/>
          </a:ln>
        </p:spPr>
      </p:pic>
      <p:sp>
        <p:nvSpPr>
          <p:cNvPr id="317" name="Google Shape;3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formulation</a:t>
            </a:r>
            <a:endParaRPr/>
          </a:p>
        </p:txBody>
      </p:sp>
      <p:sp>
        <p:nvSpPr>
          <p:cNvPr id="323" name="Google Shape;323;p40"/>
          <p:cNvSpPr txBox="1"/>
          <p:nvPr>
            <p:ph idx="1" type="body"/>
          </p:nvPr>
        </p:nvSpPr>
        <p:spPr>
          <a:xfrm>
            <a:off x="4931850" y="635475"/>
            <a:ext cx="4148100" cy="415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Once we get a binary </a:t>
            </a:r>
            <a:r>
              <a:rPr lang="en" sz="1700"/>
              <a:t>decision</a:t>
            </a:r>
            <a:r>
              <a:rPr lang="en" sz="1700"/>
              <a:t> tree, we can traverse through this tree and get the minterms.</a:t>
            </a:r>
            <a:endParaRPr sz="1700"/>
          </a:p>
          <a:p>
            <a:pPr indent="-336550" lvl="0" marL="457200" rtl="0" algn="l">
              <a:spcBef>
                <a:spcPts val="0"/>
              </a:spcBef>
              <a:spcAft>
                <a:spcPts val="0"/>
              </a:spcAft>
              <a:buSzPts val="1700"/>
              <a:buChar char="●"/>
            </a:pPr>
            <a:r>
              <a:rPr lang="en" sz="1700"/>
              <a:t>That means start from the root,reach all the leaves with labelled ‘1’.keep the track of path.</a:t>
            </a:r>
            <a:endParaRPr sz="1700"/>
          </a:p>
          <a:p>
            <a:pPr indent="-336550" lvl="0" marL="457200" rtl="0" algn="l">
              <a:spcBef>
                <a:spcPts val="0"/>
              </a:spcBef>
              <a:spcAft>
                <a:spcPts val="0"/>
              </a:spcAft>
              <a:buSzPts val="1700"/>
              <a:buChar char="●"/>
            </a:pPr>
            <a:r>
              <a:rPr lang="en" sz="1700"/>
              <a:t>For the shown BDT, minterms would be vec~,ve~dc,ve~d~ and v~c~e~.</a:t>
            </a:r>
            <a:endParaRPr sz="1700"/>
          </a:p>
          <a:p>
            <a:pPr indent="-336550" lvl="0" marL="457200" rtl="0" algn="l">
              <a:spcBef>
                <a:spcPts val="0"/>
              </a:spcBef>
              <a:spcAft>
                <a:spcPts val="0"/>
              </a:spcAft>
              <a:buSzPts val="1700"/>
              <a:buChar char="●"/>
            </a:pPr>
            <a:r>
              <a:rPr lang="en" sz="1700"/>
              <a:t>So according to the Sum of the products form, the final function is </a:t>
            </a:r>
            <a:endParaRPr sz="1700"/>
          </a:p>
          <a:p>
            <a:pPr indent="0" lvl="0" marL="0" rtl="0" algn="l">
              <a:spcBef>
                <a:spcPts val="1200"/>
              </a:spcBef>
              <a:spcAft>
                <a:spcPts val="1200"/>
              </a:spcAft>
              <a:buNone/>
            </a:pPr>
            <a:r>
              <a:rPr lang="en" sz="1700"/>
              <a:t>F = </a:t>
            </a:r>
            <a:r>
              <a:rPr lang="en" sz="1700">
                <a:solidFill>
                  <a:schemeClr val="dk1"/>
                </a:solidFill>
              </a:rPr>
              <a:t>vec~ + ve~dc + ve~d~ + v~c~e~</a:t>
            </a:r>
            <a:endParaRPr sz="1700"/>
          </a:p>
        </p:txBody>
      </p:sp>
      <p:pic>
        <p:nvPicPr>
          <p:cNvPr id="324" name="Google Shape;324;p40"/>
          <p:cNvPicPr preferRelativeResize="0"/>
          <p:nvPr/>
        </p:nvPicPr>
        <p:blipFill>
          <a:blip r:embed="rId3">
            <a:alphaModFix/>
          </a:blip>
          <a:stretch>
            <a:fillRect/>
          </a:stretch>
        </p:blipFill>
        <p:spPr>
          <a:xfrm>
            <a:off x="84400" y="1113475"/>
            <a:ext cx="4711500" cy="2817800"/>
          </a:xfrm>
          <a:prstGeom prst="rect">
            <a:avLst/>
          </a:prstGeom>
          <a:noFill/>
          <a:ln>
            <a:noFill/>
          </a:ln>
          <a:effectLst>
            <a:outerShdw blurRad="57150" rotWithShape="0" algn="bl" dir="5400000" dist="19050">
              <a:srgbClr val="000000">
                <a:alpha val="50000"/>
              </a:srgbClr>
            </a:outerShdw>
          </a:effectLst>
        </p:spPr>
      </p:pic>
      <p:sp>
        <p:nvSpPr>
          <p:cNvPr id="325" name="Google Shape;32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idx="4294967295"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sz="1900">
                <a:latin typeface="Montserrat"/>
                <a:ea typeface="Montserrat"/>
                <a:cs typeface="Montserrat"/>
                <a:sym typeface="Montserrat"/>
              </a:rPr>
              <a:t>F = vec~ + ve~dc + ve~d~ + v~c~e~</a:t>
            </a:r>
            <a:endParaRPr b="1" sz="3200"/>
          </a:p>
        </p:txBody>
      </p:sp>
      <p:sp>
        <p:nvSpPr>
          <p:cNvPr id="331" name="Google Shape;331;p41"/>
          <p:cNvSpPr txBox="1"/>
          <p:nvPr>
            <p:ph idx="4294967295" type="body"/>
          </p:nvPr>
        </p:nvSpPr>
        <p:spPr>
          <a:xfrm>
            <a:off x="713250" y="1091650"/>
            <a:ext cx="7717500" cy="32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Further we can define new variables/gates to </a:t>
            </a:r>
            <a:r>
              <a:rPr lang="en" sz="1800"/>
              <a:t>synthesize the function</a:t>
            </a:r>
            <a:endParaRPr sz="1800"/>
          </a:p>
          <a:p>
            <a:pPr indent="-342900" lvl="0" marL="457200" rtl="0" algn="l">
              <a:spcBef>
                <a:spcPts val="0"/>
              </a:spcBef>
              <a:spcAft>
                <a:spcPts val="0"/>
              </a:spcAft>
              <a:buSzPts val="1800"/>
              <a:buChar char="●"/>
            </a:pPr>
            <a:r>
              <a:rPr lang="en" sz="1800"/>
              <a:t>i.e.  v~ &amp; c~ &amp; e~ = a, v &amp; e~ &amp; d~ = b, v &amp; e~ &amp; d &amp; c = g,</a:t>
            </a:r>
            <a:endParaRPr sz="1800"/>
          </a:p>
          <a:p>
            <a:pPr indent="0" lvl="0" marL="0" rtl="0" algn="l">
              <a:spcBef>
                <a:spcPts val="1200"/>
              </a:spcBef>
              <a:spcAft>
                <a:spcPts val="0"/>
              </a:spcAft>
              <a:buNone/>
            </a:pPr>
            <a:r>
              <a:rPr lang="en" sz="1800"/>
              <a:t>        v &amp; e &amp; c~ = h;</a:t>
            </a:r>
            <a:endParaRPr sz="1800"/>
          </a:p>
          <a:p>
            <a:pPr indent="-342900" lvl="0" marL="457200" rtl="0" algn="l">
              <a:spcBef>
                <a:spcPts val="1200"/>
              </a:spcBef>
              <a:spcAft>
                <a:spcPts val="0"/>
              </a:spcAft>
              <a:buSzPts val="1800"/>
              <a:buChar char="●"/>
            </a:pPr>
            <a:r>
              <a:rPr lang="en" sz="1800"/>
              <a:t>Hence F = h + g + b + a.</a:t>
            </a:r>
            <a:endParaRPr sz="1800"/>
          </a:p>
          <a:p>
            <a:pPr indent="-342900" lvl="0" marL="457200" rtl="0" algn="l">
              <a:spcBef>
                <a:spcPts val="0"/>
              </a:spcBef>
              <a:spcAft>
                <a:spcPts val="0"/>
              </a:spcAft>
              <a:buSzPts val="1800"/>
              <a:buChar char="●"/>
            </a:pPr>
            <a:r>
              <a:rPr lang="en" sz="1800"/>
              <a:t>Where ‘+’ represents the OR gate and ‘&amp;’ represents the AND gate.</a:t>
            </a:r>
            <a:endParaRPr sz="1800"/>
          </a:p>
          <a:p>
            <a:pPr indent="-342900" lvl="0" marL="457200" rtl="0" algn="l">
              <a:spcBef>
                <a:spcPts val="0"/>
              </a:spcBef>
              <a:spcAft>
                <a:spcPts val="0"/>
              </a:spcAft>
              <a:buSzPts val="1800"/>
              <a:buChar char="●"/>
            </a:pPr>
            <a:r>
              <a:rPr lang="en" sz="1800"/>
              <a:t>That is how we can get physical circuit corresponding to the data set</a:t>
            </a:r>
            <a:endParaRPr sz="1800"/>
          </a:p>
        </p:txBody>
      </p:sp>
      <p:sp>
        <p:nvSpPr>
          <p:cNvPr id="332" name="Google Shape;33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2"/>
          <p:cNvPicPr preferRelativeResize="0"/>
          <p:nvPr/>
        </p:nvPicPr>
        <p:blipFill>
          <a:blip r:embed="rId3">
            <a:alphaModFix/>
          </a:blip>
          <a:stretch>
            <a:fillRect/>
          </a:stretch>
        </p:blipFill>
        <p:spPr>
          <a:xfrm rot="-5400000">
            <a:off x="5671788" y="1589137"/>
            <a:ext cx="3986225" cy="2393850"/>
          </a:xfrm>
          <a:prstGeom prst="rect">
            <a:avLst/>
          </a:prstGeom>
          <a:noFill/>
          <a:ln>
            <a:noFill/>
          </a:ln>
        </p:spPr>
      </p:pic>
      <p:sp>
        <p:nvSpPr>
          <p:cNvPr id="338" name="Google Shape;338;p42"/>
          <p:cNvSpPr txBox="1"/>
          <p:nvPr>
            <p:ph idx="4294967295" type="title"/>
          </p:nvPr>
        </p:nvSpPr>
        <p:spPr>
          <a:xfrm>
            <a:off x="247875" y="404600"/>
            <a:ext cx="6435600" cy="75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sz="1800">
                <a:solidFill>
                  <a:srgbClr val="000000"/>
                </a:solidFill>
              </a:rPr>
              <a:t>What to do when there are multiple outputs ?</a:t>
            </a:r>
            <a:endParaRPr b="1">
              <a:solidFill>
                <a:srgbClr val="000000"/>
              </a:solidFill>
            </a:endParaRPr>
          </a:p>
        </p:txBody>
      </p:sp>
      <p:sp>
        <p:nvSpPr>
          <p:cNvPr id="339" name="Google Shape;339;p42"/>
          <p:cNvSpPr txBox="1"/>
          <p:nvPr>
            <p:ph idx="4294967295" type="body"/>
          </p:nvPr>
        </p:nvSpPr>
        <p:spPr>
          <a:xfrm>
            <a:off x="0" y="1114450"/>
            <a:ext cx="6129300" cy="3517500"/>
          </a:xfrm>
          <a:prstGeom prst="rect">
            <a:avLst/>
          </a:prstGeom>
          <a:solidFill>
            <a:srgbClr val="D9D2E9"/>
          </a:solidFill>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chemeClr val="dk1"/>
                </a:solidFill>
              </a:rPr>
              <a:t>One of the option is to use multi label decision tree, but if we do so circuit formulation becomes complex.</a:t>
            </a:r>
            <a:endParaRPr sz="1600">
              <a:solidFill>
                <a:schemeClr val="dk1"/>
              </a:solidFill>
            </a:endParaRPr>
          </a:p>
          <a:p>
            <a:pPr indent="-330200" lvl="0" marL="457200" rtl="0" algn="l">
              <a:spcBef>
                <a:spcPts val="0"/>
              </a:spcBef>
              <a:spcAft>
                <a:spcPts val="0"/>
              </a:spcAft>
              <a:buSzPts val="1600"/>
              <a:buChar char="●"/>
            </a:pPr>
            <a:r>
              <a:rPr lang="en" sz="1600">
                <a:solidFill>
                  <a:schemeClr val="dk1"/>
                </a:solidFill>
              </a:rPr>
              <a:t>Plus in the problem statement it is mentioned that all the outputs are independent of each other. So they can be calculated separately. In a for loop,we have trained the dataset for the output one by one,and keep storing all the output string . </a:t>
            </a:r>
            <a:endParaRPr sz="1600">
              <a:solidFill>
                <a:schemeClr val="dk1"/>
              </a:solidFill>
            </a:endParaRPr>
          </a:p>
          <a:p>
            <a:pPr indent="-330200" lvl="0" marL="457200" rtl="0" algn="l">
              <a:spcBef>
                <a:spcPts val="0"/>
              </a:spcBef>
              <a:spcAft>
                <a:spcPts val="0"/>
              </a:spcAft>
              <a:buSzPts val="1600"/>
              <a:buChar char="●"/>
            </a:pPr>
            <a:r>
              <a:rPr lang="en" sz="1600">
                <a:solidFill>
                  <a:schemeClr val="dk1"/>
                </a:solidFill>
              </a:rPr>
              <a:t>So after training of all the output is done we can synthesize all the output string into the final circuit.</a:t>
            </a:r>
            <a:endParaRPr sz="1600">
              <a:solidFill>
                <a:schemeClr val="dk1"/>
              </a:solidFill>
            </a:endParaRPr>
          </a:p>
          <a:p>
            <a:pPr indent="-330200" lvl="0" marL="457200" rtl="0" algn="l">
              <a:spcBef>
                <a:spcPts val="0"/>
              </a:spcBef>
              <a:spcAft>
                <a:spcPts val="0"/>
              </a:spcAft>
              <a:buSzPts val="1600"/>
              <a:buChar char="●"/>
            </a:pPr>
            <a:r>
              <a:rPr lang="en" sz="1600">
                <a:solidFill>
                  <a:schemeClr val="dk1"/>
                </a:solidFill>
              </a:rPr>
              <a:t>That’s how we have handled the multiple outputs problem.</a:t>
            </a:r>
            <a:endParaRPr sz="1600">
              <a:solidFill>
                <a:schemeClr val="dk1"/>
              </a:solidFill>
            </a:endParaRPr>
          </a:p>
          <a:p>
            <a:pPr indent="0" lvl="0" marL="0" rtl="0" algn="l">
              <a:spcBef>
                <a:spcPts val="1200"/>
              </a:spcBef>
              <a:spcAft>
                <a:spcPts val="1200"/>
              </a:spcAft>
              <a:buNone/>
            </a:pPr>
            <a:r>
              <a:t/>
            </a:r>
            <a:endParaRPr sz="1800"/>
          </a:p>
        </p:txBody>
      </p:sp>
      <p:sp>
        <p:nvSpPr>
          <p:cNvPr id="340" name="Google Shape;34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