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7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77893A3-ED71-43FE-8718-5F4445BD0E8F}" type="datetimeFigureOut">
              <a:rPr lang="en-IN" smtClean="0"/>
              <a:t>13-10-2022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421247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893A3-ED71-43FE-8718-5F4445BD0E8F}"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207046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7893A3-ED71-43FE-8718-5F4445BD0E8F}" type="datetimeFigureOut">
              <a:rPr lang="en-IN" smtClean="0"/>
              <a:t>13-10-2022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3379050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7893A3-ED71-43FE-8718-5F4445BD0E8F}" type="datetimeFigureOut">
              <a:rPr lang="en-IN" smtClean="0"/>
              <a:t>13-10-2022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80616DC-4CA2-4D31-B9F5-9CB562AE9B2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7470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77893A3-ED71-43FE-8718-5F4445BD0E8F}" type="datetimeFigureOut">
              <a:rPr lang="en-IN" smtClean="0"/>
              <a:t>13-10-2022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3193096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7893A3-ED71-43FE-8718-5F4445BD0E8F}"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222162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7893A3-ED71-43FE-8718-5F4445BD0E8F}"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225613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893A3-ED71-43FE-8718-5F4445BD0E8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43787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77893A3-ED71-43FE-8718-5F4445BD0E8F}" type="datetimeFigureOut">
              <a:rPr lang="en-IN" smtClean="0"/>
              <a:t>13-10-2022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3489306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893A3-ED71-43FE-8718-5F4445BD0E8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250751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893A3-ED71-43FE-8718-5F4445BD0E8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88631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77893A3-ED71-43FE-8718-5F4445BD0E8F}" type="datetimeFigureOut">
              <a:rPr lang="en-IN" smtClean="0"/>
              <a:t>13-10-2022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373421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893A3-ED71-43FE-8718-5F4445BD0E8F}"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297356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893A3-ED71-43FE-8718-5F4445BD0E8F}"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394640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893A3-ED71-43FE-8718-5F4445BD0E8F}"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296970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893A3-ED71-43FE-8718-5F4445BD0E8F}"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294424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893A3-ED71-43FE-8718-5F4445BD0E8F}"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390525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893A3-ED71-43FE-8718-5F4445BD0E8F}"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616DC-4CA2-4D31-B9F5-9CB562AE9B2C}" type="slidenum">
              <a:rPr lang="en-IN" smtClean="0"/>
              <a:t>‹#›</a:t>
            </a:fld>
            <a:endParaRPr lang="en-IN"/>
          </a:p>
        </p:txBody>
      </p:sp>
    </p:spTree>
    <p:extLst>
      <p:ext uri="{BB962C8B-B14F-4D97-AF65-F5344CB8AC3E}">
        <p14:creationId xmlns:p14="http://schemas.microsoft.com/office/powerpoint/2010/main" val="319749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7893A3-ED71-43FE-8718-5F4445BD0E8F}" type="datetimeFigureOut">
              <a:rPr lang="en-IN" smtClean="0"/>
              <a:t>13-10-2022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0616DC-4CA2-4D31-B9F5-9CB562AE9B2C}" type="slidenum">
              <a:rPr lang="en-IN" smtClean="0"/>
              <a:t>‹#›</a:t>
            </a:fld>
            <a:endParaRPr lang="en-IN"/>
          </a:p>
        </p:txBody>
      </p:sp>
    </p:spTree>
    <p:extLst>
      <p:ext uri="{BB962C8B-B14F-4D97-AF65-F5344CB8AC3E}">
        <p14:creationId xmlns:p14="http://schemas.microsoft.com/office/powerpoint/2010/main" val="5104094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9366-28C7-4841-9D06-F8664E9AAB11}"/>
              </a:ext>
            </a:extLst>
          </p:cNvPr>
          <p:cNvSpPr>
            <a:spLocks noGrp="1"/>
          </p:cNvSpPr>
          <p:nvPr>
            <p:ph type="ctrTitle"/>
          </p:nvPr>
        </p:nvSpPr>
        <p:spPr>
          <a:xfrm>
            <a:off x="1371600" y="1803405"/>
            <a:ext cx="9876408" cy="1828796"/>
          </a:xfrm>
        </p:spPr>
        <p:txBody>
          <a:bodyPr>
            <a:noAutofit/>
          </a:bodyPr>
          <a:lstStyle/>
          <a:p>
            <a:pPr algn="ctr"/>
            <a:r>
              <a:rPr lang="en-US" sz="4800" dirty="0">
                <a:latin typeface="Algerian" panose="04020705040A02060702" pitchFamily="82" charset="0"/>
                <a:cs typeface="Arabic Typesetting" panose="020B0604020202020204" pitchFamily="66" charset="-78"/>
              </a:rPr>
              <a:t>Project based lab report on    </a:t>
            </a:r>
            <a:r>
              <a:rPr lang="en-US" sz="4800" dirty="0">
                <a:solidFill>
                  <a:srgbClr val="FFFF00"/>
                </a:solidFill>
                <a:latin typeface="Algerian" panose="04020705040A02060702" pitchFamily="82" charset="0"/>
                <a:cs typeface="Arabic Typesetting" panose="020B0604020202020204" pitchFamily="66" charset="-78"/>
              </a:rPr>
              <a:t>Obstacle detection robot    </a:t>
            </a:r>
            <a:endParaRPr lang="en-IN" sz="4800" dirty="0">
              <a:solidFill>
                <a:srgbClr val="FFFF00"/>
              </a:solidFill>
              <a:latin typeface="Algerian" panose="04020705040A02060702" pitchFamily="82" charset="0"/>
              <a:cs typeface="Arabic Typesetting" panose="020B0604020202020204" pitchFamily="66" charset="-78"/>
            </a:endParaRPr>
          </a:p>
        </p:txBody>
      </p:sp>
      <p:sp>
        <p:nvSpPr>
          <p:cNvPr id="3" name="Subtitle 2">
            <a:extLst>
              <a:ext uri="{FF2B5EF4-FFF2-40B4-BE49-F238E27FC236}">
                <a16:creationId xmlns:a16="http://schemas.microsoft.com/office/drawing/2014/main" id="{F0D7843D-2E28-4203-827F-35A8FFA6756E}"/>
              </a:ext>
            </a:extLst>
          </p:cNvPr>
          <p:cNvSpPr>
            <a:spLocks noGrp="1"/>
          </p:cNvSpPr>
          <p:nvPr>
            <p:ph type="subTitle" idx="1"/>
          </p:nvPr>
        </p:nvSpPr>
        <p:spPr>
          <a:xfrm>
            <a:off x="1371600" y="3632201"/>
            <a:ext cx="9448800" cy="1454704"/>
          </a:xfrm>
        </p:spPr>
        <p:txBody>
          <a:bodyPr>
            <a:normAutofit lnSpcReduction="10000"/>
          </a:bodyPr>
          <a:lstStyle/>
          <a:p>
            <a:pPr algn="ctr"/>
            <a:endParaRPr lang="en-US" dirty="0"/>
          </a:p>
          <a:p>
            <a:pPr algn="ctr"/>
            <a:endParaRPr lang="en-US" dirty="0"/>
          </a:p>
          <a:p>
            <a:pPr algn="ctr"/>
            <a:r>
              <a:rPr lang="en-US" dirty="0"/>
              <a:t>Ravi Shankar </a:t>
            </a:r>
            <a:r>
              <a:rPr lang="en-US" dirty="0" err="1"/>
              <a:t>Palle</a:t>
            </a:r>
            <a:endParaRPr lang="en-US" dirty="0"/>
          </a:p>
          <a:p>
            <a:pPr algn="ctr"/>
            <a:r>
              <a:rPr lang="en-US" dirty="0"/>
              <a:t>190050045</a:t>
            </a:r>
          </a:p>
        </p:txBody>
      </p:sp>
    </p:spTree>
    <p:extLst>
      <p:ext uri="{BB962C8B-B14F-4D97-AF65-F5344CB8AC3E}">
        <p14:creationId xmlns:p14="http://schemas.microsoft.com/office/powerpoint/2010/main" val="169737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F32E-C757-4EB2-A7F6-864650E4A9FD}"/>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5A901107-E29D-49BF-BEA1-8692DA293A5C}"/>
              </a:ext>
            </a:extLst>
          </p:cNvPr>
          <p:cNvSpPr>
            <a:spLocks noGrp="1"/>
          </p:cNvSpPr>
          <p:nvPr>
            <p:ph sz="quarter" idx="13"/>
          </p:nvPr>
        </p:nvSpPr>
        <p:spPr>
          <a:xfrm>
            <a:off x="685800" y="2063396"/>
            <a:ext cx="10713128" cy="4310771"/>
          </a:xfrm>
        </p:spPr>
        <p:txBody>
          <a:bodyPr numCol="2">
            <a:normAutofit fontScale="85000" lnSpcReduction="20000"/>
          </a:bodyPr>
          <a:lstStyle/>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("OBSTACLE DETECTED");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("ROBOT STOPPED");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while(sensor==1);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lcdinit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(0X38);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(0X06);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(0X0c);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(unsigned char *s)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451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1C10-31B9-4A5A-8BA1-F8610EF9A3EC}"/>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25AB2958-45A1-4248-9798-7A23A3E03D3E}"/>
              </a:ext>
            </a:extLst>
          </p:cNvPr>
          <p:cNvSpPr>
            <a:spLocks noGrp="1"/>
          </p:cNvSpPr>
          <p:nvPr>
            <p:ph sz="quarter" idx="13"/>
          </p:nvPr>
        </p:nvSpPr>
        <p:spPr>
          <a:xfrm>
            <a:off x="685800" y="2063396"/>
            <a:ext cx="10820400" cy="4346282"/>
          </a:xfrm>
        </p:spPr>
        <p:txBody>
          <a:bodyPr numCol="2">
            <a:normAutofit/>
          </a:bodyPr>
          <a:lstStyle/>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unsigned char 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for(w=0;s[w]!='\0';w++)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(unsigned char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P2=</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046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BF27-DC0C-42DA-8A66-944FB5523F70}"/>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90AD1F19-8337-4810-AC64-4703E66ACDCB}"/>
              </a:ext>
            </a:extLst>
          </p:cNvPr>
          <p:cNvSpPr>
            <a:spLocks noGrp="1"/>
          </p:cNvSpPr>
          <p:nvPr>
            <p:ph sz="quarter" idx="13"/>
          </p:nvPr>
        </p:nvSpPr>
        <p:spPr>
          <a:xfrm>
            <a:off x="685801" y="2063397"/>
            <a:ext cx="10820400" cy="4328526"/>
          </a:xfrm>
        </p:spPr>
        <p:txBody>
          <a:bodyPr numCol="2">
            <a:noAutofit/>
          </a:bodyPr>
          <a:lstStyle/>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(unsigned char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P2=</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void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unsigned int 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for(v=0;v&lt;3000;v++);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p>
        </p:txBody>
      </p:sp>
    </p:spTree>
    <p:extLst>
      <p:ext uri="{BB962C8B-B14F-4D97-AF65-F5344CB8AC3E}">
        <p14:creationId xmlns:p14="http://schemas.microsoft.com/office/powerpoint/2010/main" val="153099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8C31-4707-4176-904B-C5F46FAF23BE}"/>
              </a:ext>
            </a:extLst>
          </p:cNvPr>
          <p:cNvSpPr>
            <a:spLocks noGrp="1"/>
          </p:cNvSpPr>
          <p:nvPr>
            <p:ph type="title"/>
          </p:nvPr>
        </p:nvSpPr>
        <p:spPr/>
        <p:txBody>
          <a:bodyPr/>
          <a:lstStyle/>
          <a:p>
            <a:r>
              <a:rPr lang="en-US" dirty="0"/>
              <a:t>Keil output</a:t>
            </a:r>
            <a:endParaRPr lang="en-IN" dirty="0"/>
          </a:p>
        </p:txBody>
      </p:sp>
      <p:pic>
        <p:nvPicPr>
          <p:cNvPr id="6" name="Content Placeholder 5" descr="Screenshot (571)">
            <a:extLst>
              <a:ext uri="{FF2B5EF4-FFF2-40B4-BE49-F238E27FC236}">
                <a16:creationId xmlns:a16="http://schemas.microsoft.com/office/drawing/2014/main" id="{BC57B3D9-2DBB-498B-A303-2EA9D7C4979B}"/>
              </a:ext>
            </a:extLst>
          </p:cNvPr>
          <p:cNvPicPr>
            <a:picLocks noGrp="1"/>
          </p:cNvPicPr>
          <p:nvPr>
            <p:ph sz="quarter" idx="13"/>
          </p:nvPr>
        </p:nvPicPr>
        <p:blipFill>
          <a:blip r:embed="rId2" cstate="print"/>
          <a:srcRect/>
          <a:stretch>
            <a:fillRect/>
          </a:stretch>
        </p:blipFill>
        <p:spPr>
          <a:xfrm>
            <a:off x="3139943" y="2175349"/>
            <a:ext cx="5486664" cy="3088327"/>
          </a:xfrm>
          <a:prstGeom prst="rect">
            <a:avLst/>
          </a:prstGeom>
          <a:noFill/>
          <a:ln w="9525">
            <a:noFill/>
            <a:miter lim="800000"/>
            <a:headEnd/>
            <a:tailEnd/>
          </a:ln>
        </p:spPr>
      </p:pic>
      <p:sp>
        <p:nvSpPr>
          <p:cNvPr id="9" name="Rectangle: Rounded Corners 8">
            <a:extLst>
              <a:ext uri="{FF2B5EF4-FFF2-40B4-BE49-F238E27FC236}">
                <a16:creationId xmlns:a16="http://schemas.microsoft.com/office/drawing/2014/main" id="{EB8EB04F-F37B-410F-8ADE-43FE86711023}"/>
              </a:ext>
            </a:extLst>
          </p:cNvPr>
          <p:cNvSpPr/>
          <p:nvPr/>
        </p:nvSpPr>
        <p:spPr>
          <a:xfrm>
            <a:off x="3139943" y="5388746"/>
            <a:ext cx="5486664" cy="4527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KEIL Output for Obstacle Detection Robot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295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7509-D2C0-4F08-A664-57B27585914A}"/>
              </a:ext>
            </a:extLst>
          </p:cNvPr>
          <p:cNvSpPr>
            <a:spLocks noGrp="1"/>
          </p:cNvSpPr>
          <p:nvPr>
            <p:ph type="title"/>
          </p:nvPr>
        </p:nvSpPr>
        <p:spPr/>
        <p:txBody>
          <a:bodyPr/>
          <a:lstStyle/>
          <a:p>
            <a:r>
              <a:rPr lang="en-US" dirty="0"/>
              <a:t>Proteus outputs</a:t>
            </a:r>
            <a:endParaRPr lang="en-IN" dirty="0"/>
          </a:p>
        </p:txBody>
      </p:sp>
      <p:pic>
        <p:nvPicPr>
          <p:cNvPr id="4" name="Content Placeholder 3" descr="Screenshot (572)">
            <a:extLst>
              <a:ext uri="{FF2B5EF4-FFF2-40B4-BE49-F238E27FC236}">
                <a16:creationId xmlns:a16="http://schemas.microsoft.com/office/drawing/2014/main" id="{8A2FC934-BE1F-4E3C-85A1-E96CF3BA1FB0}"/>
              </a:ext>
            </a:extLst>
          </p:cNvPr>
          <p:cNvPicPr>
            <a:picLocks noGrp="1"/>
          </p:cNvPicPr>
          <p:nvPr>
            <p:ph sz="quarter" idx="13"/>
          </p:nvPr>
        </p:nvPicPr>
        <p:blipFill>
          <a:blip r:embed="rId2" cstate="print"/>
          <a:srcRect/>
          <a:stretch>
            <a:fillRect/>
          </a:stretch>
        </p:blipFill>
        <p:spPr>
          <a:xfrm>
            <a:off x="2939697" y="2063750"/>
            <a:ext cx="5887155" cy="3311525"/>
          </a:xfrm>
          <a:prstGeom prst="rect">
            <a:avLst/>
          </a:prstGeom>
          <a:noFill/>
          <a:ln w="9525">
            <a:noFill/>
            <a:miter lim="800000"/>
            <a:headEnd/>
            <a:tailEnd/>
          </a:ln>
        </p:spPr>
      </p:pic>
      <p:sp>
        <p:nvSpPr>
          <p:cNvPr id="5" name="Rectangle: Rounded Corners 4">
            <a:extLst>
              <a:ext uri="{FF2B5EF4-FFF2-40B4-BE49-F238E27FC236}">
                <a16:creationId xmlns:a16="http://schemas.microsoft.com/office/drawing/2014/main" id="{46EEFF01-C6B1-40B6-9D29-C50BEE292FCE}"/>
              </a:ext>
            </a:extLst>
          </p:cNvPr>
          <p:cNvSpPr/>
          <p:nvPr/>
        </p:nvSpPr>
        <p:spPr>
          <a:xfrm>
            <a:off x="2895600" y="5521911"/>
            <a:ext cx="5931252" cy="3462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latin typeface="Times New Roman" panose="02020603050405020304" pitchFamily="18" charset="0"/>
                <a:ea typeface="Calibri" panose="020F0502020204030204" pitchFamily="34" charset="0"/>
              </a:rPr>
              <a:t>Obstacle Detection Robot – Robot is moving</a:t>
            </a:r>
            <a:endParaRPr lang="en-IN" dirty="0"/>
          </a:p>
        </p:txBody>
      </p:sp>
    </p:spTree>
    <p:extLst>
      <p:ext uri="{BB962C8B-B14F-4D97-AF65-F5344CB8AC3E}">
        <p14:creationId xmlns:p14="http://schemas.microsoft.com/office/powerpoint/2010/main" val="335122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C604-EBAE-455A-A034-C6E7A42A1435}"/>
              </a:ext>
            </a:extLst>
          </p:cNvPr>
          <p:cNvSpPr>
            <a:spLocks noGrp="1"/>
          </p:cNvSpPr>
          <p:nvPr>
            <p:ph type="title"/>
          </p:nvPr>
        </p:nvSpPr>
        <p:spPr/>
        <p:txBody>
          <a:bodyPr/>
          <a:lstStyle/>
          <a:p>
            <a:r>
              <a:rPr lang="en-US" dirty="0"/>
              <a:t>Proteus outputs</a:t>
            </a:r>
            <a:endParaRPr lang="en-IN" dirty="0"/>
          </a:p>
        </p:txBody>
      </p:sp>
      <p:pic>
        <p:nvPicPr>
          <p:cNvPr id="4" name="Content Placeholder 3" descr="Screenshot (573)">
            <a:extLst>
              <a:ext uri="{FF2B5EF4-FFF2-40B4-BE49-F238E27FC236}">
                <a16:creationId xmlns:a16="http://schemas.microsoft.com/office/drawing/2014/main" id="{41BC558D-F95F-4938-9CF5-AD2C1F9F8217}"/>
              </a:ext>
            </a:extLst>
          </p:cNvPr>
          <p:cNvPicPr>
            <a:picLocks noGrp="1"/>
          </p:cNvPicPr>
          <p:nvPr>
            <p:ph sz="quarter" idx="13"/>
          </p:nvPr>
        </p:nvPicPr>
        <p:blipFill>
          <a:blip r:embed="rId2" cstate="print"/>
          <a:srcRect/>
          <a:stretch>
            <a:fillRect/>
          </a:stretch>
        </p:blipFill>
        <p:spPr>
          <a:xfrm>
            <a:off x="2939697" y="2063750"/>
            <a:ext cx="5887155" cy="3311525"/>
          </a:xfrm>
          <a:prstGeom prst="rect">
            <a:avLst/>
          </a:prstGeom>
          <a:noFill/>
          <a:ln w="9525">
            <a:noFill/>
            <a:miter lim="800000"/>
            <a:headEnd/>
            <a:tailEnd/>
          </a:ln>
        </p:spPr>
      </p:pic>
      <p:sp>
        <p:nvSpPr>
          <p:cNvPr id="5" name="Rectangle: Rounded Corners 4">
            <a:extLst>
              <a:ext uri="{FF2B5EF4-FFF2-40B4-BE49-F238E27FC236}">
                <a16:creationId xmlns:a16="http://schemas.microsoft.com/office/drawing/2014/main" id="{0A8B8A0C-87B0-4718-A0DC-330EC8792662}"/>
              </a:ext>
            </a:extLst>
          </p:cNvPr>
          <p:cNvSpPr/>
          <p:nvPr/>
        </p:nvSpPr>
        <p:spPr>
          <a:xfrm>
            <a:off x="2895600" y="5486400"/>
            <a:ext cx="5931252" cy="3817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latin typeface="Times New Roman" panose="02020603050405020304" pitchFamily="18" charset="0"/>
                <a:ea typeface="Calibri" panose="020F0502020204030204" pitchFamily="34" charset="0"/>
              </a:rPr>
              <a:t>Obstacle Detected – Robot Stopped</a:t>
            </a:r>
            <a:endParaRPr lang="en-IN" dirty="0"/>
          </a:p>
        </p:txBody>
      </p:sp>
    </p:spTree>
    <p:extLst>
      <p:ext uri="{BB962C8B-B14F-4D97-AF65-F5344CB8AC3E}">
        <p14:creationId xmlns:p14="http://schemas.microsoft.com/office/powerpoint/2010/main" val="378568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F82A-E888-4EA7-AD76-29E0C700B706}"/>
              </a:ext>
            </a:extLst>
          </p:cNvPr>
          <p:cNvSpPr>
            <a:spLocks noGrp="1"/>
          </p:cNvSpPr>
          <p:nvPr>
            <p:ph type="title"/>
          </p:nvPr>
        </p:nvSpPr>
        <p:spPr/>
        <p:txBody>
          <a:bodyPr/>
          <a:lstStyle/>
          <a:p>
            <a:r>
              <a:rPr lang="en-US" dirty="0"/>
              <a:t>discussions</a:t>
            </a:r>
            <a:endParaRPr lang="en-IN" dirty="0"/>
          </a:p>
        </p:txBody>
      </p:sp>
      <p:sp>
        <p:nvSpPr>
          <p:cNvPr id="3" name="Content Placeholder 2">
            <a:extLst>
              <a:ext uri="{FF2B5EF4-FFF2-40B4-BE49-F238E27FC236}">
                <a16:creationId xmlns:a16="http://schemas.microsoft.com/office/drawing/2014/main" id="{ACF07863-7433-48D6-A3A5-493C71161EBE}"/>
              </a:ext>
            </a:extLst>
          </p:cNvPr>
          <p:cNvSpPr>
            <a:spLocks noGrp="1"/>
          </p:cNvSpPr>
          <p:nvPr>
            <p:ph sz="quarter" idx="13"/>
          </p:nvPr>
        </p:nvSpPr>
        <p:spPr>
          <a:xfrm>
            <a:off x="685800" y="2063396"/>
            <a:ext cx="10562208" cy="3440759"/>
          </a:xfrm>
        </p:spPr>
        <p:txBody>
          <a:bodyPr>
            <a:norm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obstacle detection robot helps us to detect the obstacles when we are travelling. Now-a-days accidents are occurring due to these obstacles on the road, so many are driving fast on the roads, this robot helps us to detect the obstacles and avoid the accidents.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working of the robot is based on the IR sensor and motor driver. The obstacle detection robot works according to the principle we given. When the obstacle is detected the robot automatically stops and alerts us with the help of the buzzer. When the obstacle is removed the robot automatically starts moving. We can observe the outputs.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660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323C-BE8E-476F-BEA7-1821E9D07E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F8F6F11-8207-4022-AD91-4173E7C1EDE7}"/>
              </a:ext>
            </a:extLst>
          </p:cNvPr>
          <p:cNvSpPr>
            <a:spLocks noGrp="1"/>
          </p:cNvSpPr>
          <p:nvPr>
            <p:ph sz="quarter" idx="13"/>
          </p:nvPr>
        </p:nvSpPr>
        <p:spPr/>
        <p:txBody>
          <a:bodyPr>
            <a:norm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From this study, a walking robot that achieved the stated objectives had been developed. This robot is able to produce the basic walking movements using two gear motors. We developed the robot with a very good intelligence which is easily capable to sense the obstacle and it is perfectly detecting the obstacle coming in between the path. Robot will take the left or right or the forward movement in according to the signal with the help of the two gear motors which makes the movement of the robot smooth. In future, the sensing range can be increased by increasing the sensor quality with the help of ultrasonic sensor or the IR signal spread all over the provide area.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29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1A72-ACD7-43B7-9B6C-244D6D13D62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0F8805D-9302-43BA-9584-BE23085976CE}"/>
              </a:ext>
            </a:extLst>
          </p:cNvPr>
          <p:cNvSpPr>
            <a:spLocks noGrp="1"/>
          </p:cNvSpPr>
          <p:nvPr>
            <p:ph sz="quarter" idx="13"/>
          </p:nvPr>
        </p:nvSpPr>
        <p:spPr>
          <a:xfrm>
            <a:off x="685800" y="2063396"/>
            <a:ext cx="10820400" cy="4159851"/>
          </a:xfrm>
        </p:spPr>
        <p:txBody>
          <a:bodyPr>
            <a:norm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N. Senthil Kumar,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M.Saravanan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Jeebananthan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,“Microprocessors &amp; Microcontrollers”, Oxford University Press,4th Edition,2012,ISBN:978-0- 19-806647-7</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 B. Ram, “Fundamental of Microprocessors &amp; Microcontrollers”,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Dhanpat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Rai Publication, Seventh Edition, ISBN:978-81-89928-60-5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M. C. Lam, A.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Prabuwono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 Arshad, C. S. Chan, “A Real-Time Vision-Based Framework for Human-Robot Interaction”, , 7066Lecture Notes .in Computer Science (Part 1),2011, pp. 257-267, IVIC 2011.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T. Ishida, and Y. Kuroki, “Sensor System of a small Biped Entertainment Robot”, Advanced Robotics, © VSP and Robotics Society of Japan, Vol. 18, No. 10, pp 1039-1052, 2004,.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Maikoto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 Koji Y., and Satoshi E., “Studies on Forward Motion of Five Legs Robot”, Journal Cooperative Intelligent Robotics in space-II SPIE vol. 1612, Boston, Nov 1991. Code: L0318B 2005, 2P1-S-065, 2005.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Proceedings of  </a:t>
            </a:r>
            <a:r>
              <a:rPr lang="en-IN" sz="1800" dirty="0">
                <a:effectLst/>
                <a:latin typeface="Times New Roman" panose="02020603050405020304" pitchFamily="18" charset="0"/>
                <a:ea typeface="Calibri" panose="020F0502020204030204" pitchFamily="34" charset="0"/>
              </a:rPr>
              <a:t>A. R. A </a:t>
            </a:r>
            <a:r>
              <a:rPr lang="en-IN" sz="1800" dirty="0" err="1">
                <a:effectLst/>
                <a:latin typeface="Times New Roman" panose="02020603050405020304" pitchFamily="18" charset="0"/>
                <a:ea typeface="Calibri" panose="020F0502020204030204" pitchFamily="34" charset="0"/>
              </a:rPr>
              <a:t>Besari</a:t>
            </a:r>
            <a:r>
              <a:rPr lang="en-IN" sz="1800" dirty="0">
                <a:effectLst/>
                <a:latin typeface="Times New Roman" panose="02020603050405020304" pitchFamily="18" charset="0"/>
                <a:ea typeface="Calibri" panose="020F0502020204030204" pitchFamily="34" charset="0"/>
              </a:rPr>
              <a:t>, R. </a:t>
            </a:r>
            <a:r>
              <a:rPr lang="en-IN" sz="1800" dirty="0" err="1">
                <a:effectLst/>
                <a:latin typeface="Times New Roman" panose="02020603050405020304" pitchFamily="18" charset="0"/>
                <a:ea typeface="Calibri" panose="020F0502020204030204" pitchFamily="34" charset="0"/>
              </a:rPr>
              <a:t>Zamri</a:t>
            </a:r>
            <a:r>
              <a:rPr lang="en-IN" sz="1800" dirty="0">
                <a:effectLst/>
                <a:latin typeface="Times New Roman" panose="02020603050405020304" pitchFamily="18" charset="0"/>
                <a:ea typeface="Calibri" panose="020F0502020204030204" pitchFamily="34" charset="0"/>
              </a:rPr>
              <a:t>, A. S. </a:t>
            </a:r>
            <a:r>
              <a:rPr lang="en-IN" sz="1800" dirty="0" err="1">
                <a:effectLst/>
                <a:latin typeface="Times New Roman" panose="02020603050405020304" pitchFamily="18" charset="0"/>
                <a:ea typeface="Calibri" panose="020F0502020204030204" pitchFamily="34" charset="0"/>
              </a:rPr>
              <a:t>Prabuwono</a:t>
            </a:r>
            <a:r>
              <a:rPr lang="en-IN" sz="1800" dirty="0">
                <a:effectLst/>
                <a:latin typeface="Times New Roman" panose="02020603050405020304" pitchFamily="18" charset="0"/>
                <a:ea typeface="Calibri" panose="020F0502020204030204" pitchFamily="34" charset="0"/>
              </a:rPr>
              <a:t>, and S. </a:t>
            </a:r>
            <a:r>
              <a:rPr lang="en-IN" sz="1800" dirty="0" err="1">
                <a:effectLst/>
                <a:latin typeface="Times New Roman" panose="02020603050405020304" pitchFamily="18" charset="0"/>
                <a:ea typeface="Calibri" panose="020F0502020204030204" pitchFamily="34" charset="0"/>
              </a:rPr>
              <a:t>Kuswadi</a:t>
            </a:r>
            <a:r>
              <a:rPr lang="en-IN" sz="1800" dirty="0">
                <a:effectLst/>
                <a:latin typeface="Times New Roman" panose="02020603050405020304" pitchFamily="18" charset="0"/>
                <a:ea typeface="Calibri" panose="020F0502020204030204" pitchFamily="34" charset="0"/>
              </a:rPr>
              <a:t>, “The Study on Optimal Gait for Five-Legged Robot with Reinforcement Learning”, Intelligent .Robotics and Applications, , Vol. 5928, pp. 1170-1175, 2009</a:t>
            </a:r>
            <a:endParaRPr lang="en-IN" dirty="0"/>
          </a:p>
        </p:txBody>
      </p:sp>
    </p:spTree>
    <p:extLst>
      <p:ext uri="{BB962C8B-B14F-4D97-AF65-F5344CB8AC3E}">
        <p14:creationId xmlns:p14="http://schemas.microsoft.com/office/powerpoint/2010/main" val="46427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C996-A697-4CB4-8272-AD5990A564DD}"/>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52C7E3A-ED62-4E23-8E93-49824AA941E8}"/>
              </a:ext>
            </a:extLst>
          </p:cNvPr>
          <p:cNvSpPr>
            <a:spLocks noGrp="1"/>
          </p:cNvSpPr>
          <p:nvPr>
            <p:ph sz="quarter" idx="13"/>
          </p:nvPr>
        </p:nvSpPr>
        <p:spPr/>
        <p:txBody>
          <a:bodyPr>
            <a:normAutofit lnSpcReduction="10000"/>
          </a:bodyPr>
          <a:lstStyle/>
          <a:p>
            <a:pPr marL="457200" indent="-457200">
              <a:buFont typeface="+mj-lt"/>
              <a:buAutoNum type="arabicPeriod"/>
            </a:pPr>
            <a:r>
              <a:rPr lang="en-US" dirty="0"/>
              <a:t>List of Figures</a:t>
            </a:r>
          </a:p>
          <a:p>
            <a:pPr marL="457200" indent="-457200">
              <a:buFont typeface="+mj-lt"/>
              <a:buAutoNum type="arabicPeriod"/>
            </a:pPr>
            <a:r>
              <a:rPr lang="en-US" dirty="0"/>
              <a:t>Abstract</a:t>
            </a:r>
          </a:p>
          <a:p>
            <a:pPr marL="457200" indent="-457200">
              <a:buFont typeface="+mj-lt"/>
              <a:buAutoNum type="arabicPeriod"/>
            </a:pPr>
            <a:r>
              <a:rPr lang="en-US" dirty="0"/>
              <a:t>Introduction</a:t>
            </a:r>
          </a:p>
          <a:p>
            <a:pPr marL="457200" indent="-457200">
              <a:buFont typeface="+mj-lt"/>
              <a:buAutoNum type="arabicPeriod"/>
            </a:pPr>
            <a:r>
              <a:rPr lang="en-US" dirty="0"/>
              <a:t>Project Description</a:t>
            </a:r>
          </a:p>
          <a:p>
            <a:pPr marL="457200" indent="-457200">
              <a:buFont typeface="+mj-lt"/>
              <a:buAutoNum type="arabicPeriod"/>
            </a:pPr>
            <a:r>
              <a:rPr lang="en-US" dirty="0"/>
              <a:t>Code</a:t>
            </a:r>
          </a:p>
          <a:p>
            <a:pPr marL="457200" indent="-457200">
              <a:buFont typeface="+mj-lt"/>
              <a:buAutoNum type="arabicPeriod"/>
            </a:pPr>
            <a:r>
              <a:rPr lang="en-US" dirty="0"/>
              <a:t>Outputs</a:t>
            </a:r>
          </a:p>
          <a:p>
            <a:pPr marL="457200" indent="-457200">
              <a:buFont typeface="+mj-lt"/>
              <a:buAutoNum type="arabicPeriod"/>
            </a:pPr>
            <a:r>
              <a:rPr lang="en-US" dirty="0"/>
              <a:t>Discussions and Conclusions</a:t>
            </a:r>
          </a:p>
          <a:p>
            <a:pPr marL="457200" indent="-457200">
              <a:buFont typeface="+mj-lt"/>
              <a:buAutoNum type="arabicPeriod"/>
            </a:pPr>
            <a:r>
              <a:rPr lang="en-US" dirty="0"/>
              <a:t>References</a:t>
            </a:r>
          </a:p>
        </p:txBody>
      </p:sp>
    </p:spTree>
    <p:extLst>
      <p:ext uri="{BB962C8B-B14F-4D97-AF65-F5344CB8AC3E}">
        <p14:creationId xmlns:p14="http://schemas.microsoft.com/office/powerpoint/2010/main" val="278923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AF27B5-E5CB-4269-AABB-A4D368DF280C}"/>
              </a:ext>
            </a:extLst>
          </p:cNvPr>
          <p:cNvSpPr>
            <a:spLocks noGrp="1"/>
          </p:cNvSpPr>
          <p:nvPr>
            <p:ph type="title"/>
          </p:nvPr>
        </p:nvSpPr>
        <p:spPr/>
        <p:txBody>
          <a:bodyPr/>
          <a:lstStyle/>
          <a:p>
            <a:r>
              <a:rPr lang="en-US" dirty="0"/>
              <a:t>List of figures</a:t>
            </a:r>
            <a:endParaRPr lang="en-IN" dirty="0"/>
          </a:p>
        </p:txBody>
      </p:sp>
      <p:pic>
        <p:nvPicPr>
          <p:cNvPr id="5" name="Picture 4" descr="116521532-small-size-direct-current-motor-with-red-and-black-wires-isolated-on-white-the-kind-of-motor-used-in">
            <a:extLst>
              <a:ext uri="{FF2B5EF4-FFF2-40B4-BE49-F238E27FC236}">
                <a16:creationId xmlns:a16="http://schemas.microsoft.com/office/drawing/2014/main" id="{C93FCF33-4BA9-4582-A7F1-95497BCE0B15}"/>
              </a:ext>
            </a:extLst>
          </p:cNvPr>
          <p:cNvPicPr/>
          <p:nvPr/>
        </p:nvPicPr>
        <p:blipFill>
          <a:blip r:embed="rId2" cstate="print"/>
          <a:srcRect/>
          <a:stretch>
            <a:fillRect/>
          </a:stretch>
        </p:blipFill>
        <p:spPr>
          <a:xfrm>
            <a:off x="1365967" y="4798603"/>
            <a:ext cx="1674495" cy="1336867"/>
          </a:xfrm>
          <a:prstGeom prst="rect">
            <a:avLst/>
          </a:prstGeom>
          <a:noFill/>
          <a:ln w="9525">
            <a:noFill/>
            <a:miter lim="800000"/>
            <a:headEnd/>
            <a:tailEnd/>
          </a:ln>
        </p:spPr>
      </p:pic>
      <p:pic>
        <p:nvPicPr>
          <p:cNvPr id="6" name="Picture 5" descr="L293D-motor-driver">
            <a:extLst>
              <a:ext uri="{FF2B5EF4-FFF2-40B4-BE49-F238E27FC236}">
                <a16:creationId xmlns:a16="http://schemas.microsoft.com/office/drawing/2014/main" id="{DF67E37D-5B6B-4DDA-9475-8E731EFAB838}"/>
              </a:ext>
            </a:extLst>
          </p:cNvPr>
          <p:cNvPicPr/>
          <p:nvPr/>
        </p:nvPicPr>
        <p:blipFill>
          <a:blip r:embed="rId3" cstate="print"/>
          <a:srcRect/>
          <a:stretch>
            <a:fillRect/>
          </a:stretch>
        </p:blipFill>
        <p:spPr>
          <a:xfrm>
            <a:off x="4544895" y="2057401"/>
            <a:ext cx="2674620" cy="1760220"/>
          </a:xfrm>
          <a:prstGeom prst="rect">
            <a:avLst/>
          </a:prstGeom>
          <a:noFill/>
          <a:ln w="9525">
            <a:noFill/>
            <a:miter lim="800000"/>
            <a:headEnd/>
            <a:tailEnd/>
          </a:ln>
        </p:spPr>
      </p:pic>
      <p:pic>
        <p:nvPicPr>
          <p:cNvPr id="7" name="Picture 6" descr="IR-sensor-Module-2">
            <a:extLst>
              <a:ext uri="{FF2B5EF4-FFF2-40B4-BE49-F238E27FC236}">
                <a16:creationId xmlns:a16="http://schemas.microsoft.com/office/drawing/2014/main" id="{B8945CB4-0B1F-4975-9A52-68AA0AD6AD23}"/>
              </a:ext>
            </a:extLst>
          </p:cNvPr>
          <p:cNvPicPr/>
          <p:nvPr/>
        </p:nvPicPr>
        <p:blipFill>
          <a:blip r:embed="rId4" cstate="print"/>
          <a:srcRect/>
          <a:stretch>
            <a:fillRect/>
          </a:stretch>
        </p:blipFill>
        <p:spPr>
          <a:xfrm>
            <a:off x="8555889" y="4707163"/>
            <a:ext cx="1674493" cy="1451721"/>
          </a:xfrm>
          <a:prstGeom prst="rect">
            <a:avLst/>
          </a:prstGeom>
          <a:noFill/>
          <a:ln w="9525">
            <a:noFill/>
            <a:miter lim="800000"/>
            <a:headEnd/>
            <a:tailEnd/>
          </a:ln>
        </p:spPr>
      </p:pic>
      <p:pic>
        <p:nvPicPr>
          <p:cNvPr id="8" name="Picture 7" descr="16-2-16x2-1602-lcd-display-kimaginations-original-imae9u9xzgbjyffg">
            <a:extLst>
              <a:ext uri="{FF2B5EF4-FFF2-40B4-BE49-F238E27FC236}">
                <a16:creationId xmlns:a16="http://schemas.microsoft.com/office/drawing/2014/main" id="{353ACE41-0E41-41F2-B1A8-78733D7AFB05}"/>
              </a:ext>
            </a:extLst>
          </p:cNvPr>
          <p:cNvPicPr/>
          <p:nvPr/>
        </p:nvPicPr>
        <p:blipFill>
          <a:blip r:embed="rId5" cstate="print"/>
          <a:srcRect/>
          <a:stretch>
            <a:fillRect/>
          </a:stretch>
        </p:blipFill>
        <p:spPr>
          <a:xfrm>
            <a:off x="1006875" y="2057401"/>
            <a:ext cx="2392680" cy="1760220"/>
          </a:xfrm>
          <a:prstGeom prst="rect">
            <a:avLst/>
          </a:prstGeom>
          <a:noFill/>
          <a:ln w="9525">
            <a:noFill/>
            <a:miter lim="800000"/>
            <a:headEnd/>
            <a:tailEnd/>
          </a:ln>
        </p:spPr>
      </p:pic>
      <p:pic>
        <p:nvPicPr>
          <p:cNvPr id="9" name="Picture 8" descr="31dPQMhu+VL">
            <a:extLst>
              <a:ext uri="{FF2B5EF4-FFF2-40B4-BE49-F238E27FC236}">
                <a16:creationId xmlns:a16="http://schemas.microsoft.com/office/drawing/2014/main" id="{5C02744F-1DEA-4D0E-8248-1494C1211337}"/>
              </a:ext>
            </a:extLst>
          </p:cNvPr>
          <p:cNvPicPr/>
          <p:nvPr/>
        </p:nvPicPr>
        <p:blipFill>
          <a:blip r:embed="rId6" cstate="print"/>
          <a:srcRect/>
          <a:stretch>
            <a:fillRect/>
          </a:stretch>
        </p:blipFill>
        <p:spPr>
          <a:xfrm>
            <a:off x="5002506" y="4707162"/>
            <a:ext cx="1591336" cy="1428308"/>
          </a:xfrm>
          <a:prstGeom prst="rect">
            <a:avLst/>
          </a:prstGeom>
          <a:noFill/>
          <a:ln w="9525">
            <a:noFill/>
            <a:miter lim="800000"/>
            <a:headEnd/>
            <a:tailEnd/>
          </a:ln>
        </p:spPr>
      </p:pic>
      <p:pic>
        <p:nvPicPr>
          <p:cNvPr id="11" name="Picture 10" descr="A picture containing text, electronics, circuit&#10;&#10;Description automatically generated">
            <a:extLst>
              <a:ext uri="{FF2B5EF4-FFF2-40B4-BE49-F238E27FC236}">
                <a16:creationId xmlns:a16="http://schemas.microsoft.com/office/drawing/2014/main" id="{4D08B7CB-E9A7-443D-876E-C524A90646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7017" y="2057401"/>
            <a:ext cx="3398108" cy="1760220"/>
          </a:xfrm>
          <a:prstGeom prst="rect">
            <a:avLst/>
          </a:prstGeom>
        </p:spPr>
      </p:pic>
      <p:sp>
        <p:nvSpPr>
          <p:cNvPr id="12" name="Rectangle: Rounded Corners 11">
            <a:extLst>
              <a:ext uri="{FF2B5EF4-FFF2-40B4-BE49-F238E27FC236}">
                <a16:creationId xmlns:a16="http://schemas.microsoft.com/office/drawing/2014/main" id="{14BFD4B6-3B2A-40CC-9890-DAEB45DA0404}"/>
              </a:ext>
            </a:extLst>
          </p:cNvPr>
          <p:cNvSpPr/>
          <p:nvPr/>
        </p:nvSpPr>
        <p:spPr>
          <a:xfrm>
            <a:off x="1006875" y="3845363"/>
            <a:ext cx="2392680" cy="308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LCD</a:t>
            </a:r>
            <a:endParaRPr lang="en-IN" dirty="0"/>
          </a:p>
        </p:txBody>
      </p:sp>
      <p:sp>
        <p:nvSpPr>
          <p:cNvPr id="13" name="Rectangle: Rounded Corners 12">
            <a:extLst>
              <a:ext uri="{FF2B5EF4-FFF2-40B4-BE49-F238E27FC236}">
                <a16:creationId xmlns:a16="http://schemas.microsoft.com/office/drawing/2014/main" id="{114DBBD5-3C1B-4E00-A454-B6BEC14D15CA}"/>
              </a:ext>
            </a:extLst>
          </p:cNvPr>
          <p:cNvSpPr/>
          <p:nvPr/>
        </p:nvSpPr>
        <p:spPr>
          <a:xfrm>
            <a:off x="4544894" y="3871108"/>
            <a:ext cx="2674620" cy="308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L293D Motor Driver</a:t>
            </a:r>
            <a:endParaRPr lang="en-IN" dirty="0"/>
          </a:p>
        </p:txBody>
      </p:sp>
      <p:sp>
        <p:nvSpPr>
          <p:cNvPr id="14" name="Rectangle: Rounded Corners 13">
            <a:extLst>
              <a:ext uri="{FF2B5EF4-FFF2-40B4-BE49-F238E27FC236}">
                <a16:creationId xmlns:a16="http://schemas.microsoft.com/office/drawing/2014/main" id="{AF593DF8-0478-4980-AE4F-573D5AC6D8A2}"/>
              </a:ext>
            </a:extLst>
          </p:cNvPr>
          <p:cNvSpPr/>
          <p:nvPr/>
        </p:nvSpPr>
        <p:spPr>
          <a:xfrm>
            <a:off x="7787017" y="3871108"/>
            <a:ext cx="3398108" cy="308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AT89c51 Microcontroller</a:t>
            </a:r>
            <a:endParaRPr lang="en-IN" dirty="0"/>
          </a:p>
        </p:txBody>
      </p:sp>
      <p:sp>
        <p:nvSpPr>
          <p:cNvPr id="15" name="Rectangle: Rounded Corners 14">
            <a:extLst>
              <a:ext uri="{FF2B5EF4-FFF2-40B4-BE49-F238E27FC236}">
                <a16:creationId xmlns:a16="http://schemas.microsoft.com/office/drawing/2014/main" id="{EA99EA52-8DDE-4D9C-B096-5A644D81307D}"/>
              </a:ext>
            </a:extLst>
          </p:cNvPr>
          <p:cNvSpPr/>
          <p:nvPr/>
        </p:nvSpPr>
        <p:spPr>
          <a:xfrm>
            <a:off x="1365966" y="6158884"/>
            <a:ext cx="1674495" cy="308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Motor</a:t>
            </a:r>
            <a:endParaRPr lang="en-IN" dirty="0"/>
          </a:p>
        </p:txBody>
      </p:sp>
      <p:sp>
        <p:nvSpPr>
          <p:cNvPr id="16" name="Rectangle: Rounded Corners 15">
            <a:extLst>
              <a:ext uri="{FF2B5EF4-FFF2-40B4-BE49-F238E27FC236}">
                <a16:creationId xmlns:a16="http://schemas.microsoft.com/office/drawing/2014/main" id="{01EDCEB1-188B-4663-835F-079321FD1E0D}"/>
              </a:ext>
            </a:extLst>
          </p:cNvPr>
          <p:cNvSpPr/>
          <p:nvPr/>
        </p:nvSpPr>
        <p:spPr>
          <a:xfrm>
            <a:off x="5002506" y="6158884"/>
            <a:ext cx="1591336" cy="308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Buzzer</a:t>
            </a:r>
            <a:endParaRPr lang="en-IN" dirty="0"/>
          </a:p>
        </p:txBody>
      </p:sp>
      <p:sp>
        <p:nvSpPr>
          <p:cNvPr id="17" name="Rectangle: Rounded Corners 16">
            <a:extLst>
              <a:ext uri="{FF2B5EF4-FFF2-40B4-BE49-F238E27FC236}">
                <a16:creationId xmlns:a16="http://schemas.microsoft.com/office/drawing/2014/main" id="{80569C61-6ED0-4D66-88C1-122900DDDD34}"/>
              </a:ext>
            </a:extLst>
          </p:cNvPr>
          <p:cNvSpPr/>
          <p:nvPr/>
        </p:nvSpPr>
        <p:spPr>
          <a:xfrm>
            <a:off x="8555887" y="6192955"/>
            <a:ext cx="1674495" cy="308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IR Sensor</a:t>
            </a:r>
            <a:endParaRPr lang="en-IN" dirty="0"/>
          </a:p>
        </p:txBody>
      </p:sp>
    </p:spTree>
    <p:extLst>
      <p:ext uri="{BB962C8B-B14F-4D97-AF65-F5344CB8AC3E}">
        <p14:creationId xmlns:p14="http://schemas.microsoft.com/office/powerpoint/2010/main" val="227626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1AA6-A992-4BC4-82F6-B3424F80DED3}"/>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164D7BB-DA1F-4F1D-A2F3-074C2D390424}"/>
              </a:ext>
            </a:extLst>
          </p:cNvPr>
          <p:cNvSpPr>
            <a:spLocks noGrp="1"/>
          </p:cNvSpPr>
          <p:nvPr>
            <p:ph sz="quarter" idx="13"/>
          </p:nvPr>
        </p:nvSpPr>
        <p:spPr>
          <a:xfrm>
            <a:off x="685800" y="2063396"/>
            <a:ext cx="10544452" cy="3911276"/>
          </a:xfrm>
        </p:spPr>
        <p:txBody>
          <a:bodyPr>
            <a:normAutofit/>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today’s world ROBOTICS is a fast growing and interesting field. ROBOT has sufficient intelligence to cover the maximum area of provided space. It has an infrared sensor which is used to sense the obstacles coming in between the path of ROBOT. It will move in a particular direction and detect the obstacle which is coming in its path. Autonomous Intelligent Robots are robots that can perform desired tasks in unstructured environments without continuous human guidance. The minimum number of gear motor allows the walking robot to minimize the power consumption while construct a program that can produce coordination of multi-degree of freedom for the movement of the robot. It is found that two gear motors are sufficient to produce the basic walking robot and one voltage regulators are needed to control the load where it is capable of supplying enough current to drive two gear motors for each wheel.</a:t>
            </a:r>
          </a:p>
          <a:p>
            <a:r>
              <a:rPr lang="en-IN" sz="2000" b="1" dirty="0">
                <a:effectLst/>
                <a:latin typeface="Times New Roman" panose="02020603050405020304" pitchFamily="18" charset="0"/>
                <a:ea typeface="Calibri" panose="020F0502020204030204" pitchFamily="34" charset="0"/>
              </a:rPr>
              <a:t>Key words:</a:t>
            </a:r>
            <a:r>
              <a:rPr lang="en-IN" sz="2000" dirty="0">
                <a:effectLst/>
                <a:latin typeface="Times New Roman" panose="02020603050405020304" pitchFamily="18" charset="0"/>
                <a:ea typeface="Calibri" panose="020F0502020204030204" pitchFamily="34" charset="0"/>
              </a:rPr>
              <a:t> Autonomous, Intelligent, Robots, Gear motors.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065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1D0D-B216-41E3-8DDA-3A7AD947C39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B29273-2E22-46FB-A5C6-697645509715}"/>
              </a:ext>
            </a:extLst>
          </p:cNvPr>
          <p:cNvSpPr>
            <a:spLocks noGrp="1"/>
          </p:cNvSpPr>
          <p:nvPr>
            <p:ph sz="quarter" idx="13"/>
          </p:nvPr>
        </p:nvSpPr>
        <p:spPr>
          <a:xfrm>
            <a:off x="685800" y="1882066"/>
            <a:ext cx="10899559" cy="4536489"/>
          </a:xfrm>
        </p:spPr>
        <p:txBody>
          <a:bodyPr>
            <a:norm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a day’s Robotics is part of today’s communication &amp; communication is part of advancement of technology, so we decided to work on ROBOTICS field, and design something which will make human life today’s aspect. There are different types of mobile robots which can be divided into several categories consists of wheeled robot, crawling robot and legged robot. This project deals with a wheeled autonomous ROBOT. It is the part of Automation; Robot has sufficient intelligence to cover the maximum area. This robot uses infrared sensor to detect the obstacle in between the path and then avoid them to complete its objective. The IR transmitter continuously generate an Infrared signal of 38KHz,when an obstacle comes in the path the infrared signal reflected back from the object and is received by the IR sensor and then generate a positive high signal with the help of the receiver circuit that is there is an obstacle in the path. In such a way the robot is able to detect obstacles of provided space and able to avoid obstacles coming in between the path of ROBOT with the help microcontroller board and complete its journey.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motto of designing such type of Robot or the technology is that this technology can be used in today’s very fast transportation to avoid the accident generally happen in congested or the Metro Politian Areas by applying emergency break. If we use this technology in the car or any vehicle, it will automatically sense the obstacles then it will take a side to the available free space. An obstacle may be a living things or any object. Autonomous Intelligent Robots are robots that can perform desired tasks in unstructured environments without continuous human guidance. Thus by using this technology in vehicles we make the drive safe.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293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C85E-E08D-42FC-9876-870DF142B5BF}"/>
              </a:ext>
            </a:extLst>
          </p:cNvPr>
          <p:cNvSpPr>
            <a:spLocks noGrp="1"/>
          </p:cNvSpPr>
          <p:nvPr>
            <p:ph type="title"/>
          </p:nvPr>
        </p:nvSpPr>
        <p:spPr/>
        <p:txBody>
          <a:bodyPr/>
          <a:lstStyle/>
          <a:p>
            <a:r>
              <a:rPr lang="en-US" dirty="0"/>
              <a:t>Block diagram</a:t>
            </a:r>
            <a:endParaRPr lang="en-IN" dirty="0"/>
          </a:p>
        </p:txBody>
      </p:sp>
      <p:pic>
        <p:nvPicPr>
          <p:cNvPr id="4" name="Content Placeholder 3" descr="Block Diagram">
            <a:extLst>
              <a:ext uri="{FF2B5EF4-FFF2-40B4-BE49-F238E27FC236}">
                <a16:creationId xmlns:a16="http://schemas.microsoft.com/office/drawing/2014/main" id="{3DECFF50-8542-4B58-927A-45FB31B87E56}"/>
              </a:ext>
            </a:extLst>
          </p:cNvPr>
          <p:cNvPicPr>
            <a:picLocks noGrp="1"/>
          </p:cNvPicPr>
          <p:nvPr>
            <p:ph sz="quarter" idx="13"/>
          </p:nvPr>
        </p:nvPicPr>
        <p:blipFill>
          <a:blip r:embed="rId2" cstate="print"/>
          <a:srcRect/>
          <a:stretch>
            <a:fillRect/>
          </a:stretch>
        </p:blipFill>
        <p:spPr>
          <a:xfrm>
            <a:off x="2023190" y="2063750"/>
            <a:ext cx="7720169" cy="3311525"/>
          </a:xfrm>
          <a:prstGeom prst="rect">
            <a:avLst/>
          </a:prstGeom>
          <a:noFill/>
          <a:ln w="9525">
            <a:noFill/>
            <a:miter lim="800000"/>
            <a:headEnd/>
            <a:tailEnd/>
          </a:ln>
        </p:spPr>
      </p:pic>
      <p:sp>
        <p:nvSpPr>
          <p:cNvPr id="5" name="Rectangle: Rounded Corners 4">
            <a:extLst>
              <a:ext uri="{FF2B5EF4-FFF2-40B4-BE49-F238E27FC236}">
                <a16:creationId xmlns:a16="http://schemas.microsoft.com/office/drawing/2014/main" id="{3EF101E7-C817-4722-B8B0-BCCF4946E055}"/>
              </a:ext>
            </a:extLst>
          </p:cNvPr>
          <p:cNvSpPr/>
          <p:nvPr/>
        </p:nvSpPr>
        <p:spPr>
          <a:xfrm>
            <a:off x="2023190" y="5495278"/>
            <a:ext cx="7720169" cy="4971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latin typeface="Times New Roman" panose="02020603050405020304" pitchFamily="18" charset="0"/>
                <a:ea typeface="Calibri" panose="020F0502020204030204" pitchFamily="34" charset="0"/>
              </a:rPr>
              <a:t>Overall Block Diagram of the Robot</a:t>
            </a:r>
            <a:endParaRPr lang="en-IN" dirty="0"/>
          </a:p>
        </p:txBody>
      </p:sp>
    </p:spTree>
    <p:extLst>
      <p:ext uri="{BB962C8B-B14F-4D97-AF65-F5344CB8AC3E}">
        <p14:creationId xmlns:p14="http://schemas.microsoft.com/office/powerpoint/2010/main" val="307865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9C00-AC26-4C3A-AB48-77079CE076D7}"/>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9FC12405-60DA-4FE3-84A4-F09BE23F208C}"/>
              </a:ext>
            </a:extLst>
          </p:cNvPr>
          <p:cNvSpPr>
            <a:spLocks noGrp="1"/>
          </p:cNvSpPr>
          <p:nvPr>
            <p:ph sz="quarter" idx="13"/>
          </p:nvPr>
        </p:nvSpPr>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IR sensors are used for obstacle detection. The sensor output signal sends to the microcontroller. The microcontroller controls the vehicle (forward/back/stop) by using the DC motor which is placed in the vehicle. If any obstacle placed inline the IR sensor fails to receive the light rays and gives signals to the microcontroller. The microcontroller will stop the vehicle immediately and the siren will on. After one minute the robot will check the path status if an obstacle is removed the robot moves far word else the robot will return to move starting place. The sensor detects objects by emitting a short ultrasonic burst and then listening for the eco. Under the control of a host microcontroller, the sensor emits a short 40 kHz explosion. This explosion ventures or travels through the air hits an article and after that bounces once again to the sensor. The sensor provides an output pulse to the host that will terminate when the echo is detected; hence the width of one pulse to the next is taken into the calculation by a program to provide results in a distance of the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355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7FF0-1CD2-4FAD-BD9F-496468EDCECD}"/>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C11B0679-1821-40D5-98C3-53721E9F826A}"/>
              </a:ext>
            </a:extLst>
          </p:cNvPr>
          <p:cNvSpPr>
            <a:spLocks noGrp="1"/>
          </p:cNvSpPr>
          <p:nvPr>
            <p:ph sz="quarter" idx="13"/>
          </p:nvPr>
        </p:nvSpPr>
        <p:spPr>
          <a:xfrm>
            <a:off x="685800" y="2063396"/>
            <a:ext cx="11307932" cy="4523835"/>
          </a:xfrm>
        </p:spPr>
        <p:txBody>
          <a:bodyPr numCol="2">
            <a:normAutofit fontScale="77500" lnSpcReduction="20000"/>
          </a:bodyPr>
          <a:lstStyle/>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#include&lt;reg51.h&gt;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=P3^5;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mot1p=P3^0;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mot1n=P3^1;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mot2p=P3^2;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mot2n=P3^3;</a:t>
            </a: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sensor=P1^0;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sbit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buz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(unsigned char);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(unsigned char);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(unsigned char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lcdinit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void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void main()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mot1p=mot1n=mot2p=mot2n=0;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buz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lcdinit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("OBSTACLE DETECT");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(0Xc0);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814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E848-27AD-4819-8619-0DAF130A4E58}"/>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3A6EB772-C0EF-460C-877A-FAE7F7DC8207}"/>
              </a:ext>
            </a:extLst>
          </p:cNvPr>
          <p:cNvSpPr>
            <a:spLocks noGrp="1"/>
          </p:cNvSpPr>
          <p:nvPr>
            <p:ph sz="quarter" idx="13"/>
          </p:nvPr>
        </p:nvSpPr>
        <p:spPr>
          <a:xfrm>
            <a:off x="685800" y="1908700"/>
            <a:ext cx="10820399" cy="4341180"/>
          </a:xfrm>
        </p:spPr>
        <p:txBody>
          <a:bodyPr numCol="2">
            <a:normAutofit/>
          </a:bodyPr>
          <a:lstStyle/>
          <a:p>
            <a:pPr marL="0" indent="0">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("ION  ROBOT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while(1)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("ROBOT IS MOVING");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mot1p=mot2p=1;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mot1n=mot2n=0;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buz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if(sensor==1)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mot1p=mot1n=mot2p=mot2n=0;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buz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lcdcmd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(0Xc0);</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9893859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60</TotalTime>
  <Words>1737</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Century Gothic</vt:lpstr>
      <vt:lpstr>Times New Roman</vt:lpstr>
      <vt:lpstr>Vapor Trail</vt:lpstr>
      <vt:lpstr>Project based lab report on    Obstacle detection robot    </vt:lpstr>
      <vt:lpstr>contents</vt:lpstr>
      <vt:lpstr>List of figures</vt:lpstr>
      <vt:lpstr>Abstract</vt:lpstr>
      <vt:lpstr>introduction</vt:lpstr>
      <vt:lpstr>Block diagram</vt:lpstr>
      <vt:lpstr>Project description</vt:lpstr>
      <vt:lpstr>code</vt:lpstr>
      <vt:lpstr>code</vt:lpstr>
      <vt:lpstr>code</vt:lpstr>
      <vt:lpstr>code</vt:lpstr>
      <vt:lpstr>code</vt:lpstr>
      <vt:lpstr>Keil output</vt:lpstr>
      <vt:lpstr>Proteus outputs</vt:lpstr>
      <vt:lpstr>Proteus outputs</vt:lpstr>
      <vt:lpstr>discussions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detection robot</dc:title>
  <dc:creator>Pasupuleti Revanth Venkata Sai Siddhardha</dc:creator>
  <cp:lastModifiedBy>ravi shankar</cp:lastModifiedBy>
  <cp:revision>9</cp:revision>
  <dcterms:created xsi:type="dcterms:W3CDTF">2021-06-30T20:40:58Z</dcterms:created>
  <dcterms:modified xsi:type="dcterms:W3CDTF">2022-10-13T06:39:14Z</dcterms:modified>
</cp:coreProperties>
</file>