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opensecrets.org/resources/create/data.ph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c7372d3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c7372d3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c7372d3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c7372d3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c7372d3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c7372d3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c7372d3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c7372d3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c7372d34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c7372d3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a0c5de0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a0c5de0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da46b11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da46b11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cda46b11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cda46b11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da46b11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cda46b11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cda46b11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cda46b11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c7372d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c7372d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6a19d64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6a19d6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6a19d64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6a19d64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c7372d3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c7372d3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a0c5de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a0c5d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c7372d34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c7372d3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a0c5de0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a0c5de0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point of this slide highlights that making data available via [public] APIs is an evolving trend.  There are older standards, like FTP, which still facilitate the release of information and clean data.  Sometimes the data are right under your nose if you simply read the available documentation.  In this example, the APIs and webpages do not support a basic data need, but the Bulk Downloader -- once registered and logged in -- does make data available in a needed format/configuration.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https://www.opensecrets.org/resources/create/data.php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c7372d3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c7372d3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a0c5de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a0c5de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6a19d64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6a19d64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6a19d640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6a19d640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c7372d3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c7372d3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6a19d64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6a19d64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6a19d640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6a19d64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73826ea2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73826ea2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c7372d3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c7372d3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a0c5de0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ca0c5de0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c7372d3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c7372d3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c7372d3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c7372d3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73826e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73826e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c7372d3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c7372d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c7372d3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c7372d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c7372d3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c7372d3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c7372d3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c7372d3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68d1ef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68d1ef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86979666@N00/8692704103/in/photolist-ef9o5F-an18pc-5boVNk-7JWAtE-7K2Usf-8F4c1Q-77nu5x-69jW2d-77ntPe-bKkoBK-6HoZ2y-8nWSMy-7K9vib-9BjDkg-9BjDpH-c5HhMo-9BvPSp-Cdjuj-6HoYbw-rmEzaL-siC4jp-rzX1Hb-rzX1Cm-qFsj7M-rkEjhE-oVHmu3-oDfbmK-oyx85w-oyxHoZ-oyx7vW-oyx7cE-oQZQGJ-orfDRp-orfBQF-orf9pv-orf2Xd-orfn7J-obA13w-or3Sqq-ogLAUN-ogwPgt-ogLzy1-nZjVH4-ogwLXR-ogCxF1-nZkTst-ogCwDS-nZkSbv-nJ8axp-n6sFb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www.flickr.com/photos/86979666@N00/"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losi.house.gov/news/press-releas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v.gd/webscraping111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ocs.google.com/document/d/17iKQG9JfREEEThz_Qeai5lvv5mYPRsixi0MKbS6aIsM/edit?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heets.googl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oxofficemojo.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www.boxofficemojo.com/movies/?page=intl&amp;id=annie2014.htm" TargetMode="External"/><Relationship Id="rId5" Type="http://schemas.openxmlformats.org/officeDocument/2006/relationships/hyperlink" Target="https://docs.google.com/spreadsheets/d/1KpE4JVtCuXgGlVAj4vmK1MKMhVd7-TbGbizLFYR1Pp4/edit?usp=sharing" TargetMode="External"/><Relationship Id="rId4" Type="http://schemas.openxmlformats.org/officeDocument/2006/relationships/hyperlink" Target="https://support.google.com/docs/answer/3093339?hl=e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nytimes.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docs.google.com/spreadsheets/d/1gS0aG0oNhF_6nolE4s3ISjbDzB8uTWizjAgHOmWcYtc/edit?usp=sharing" TargetMode="External"/><Relationship Id="rId4" Type="http://schemas.openxmlformats.org/officeDocument/2006/relationships/hyperlink" Target="https://support.google.com/docs/answer/3093342?hl=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w3.org/TR/xpath-31/" TargetMode="External"/><Relationship Id="rId3" Type="http://schemas.openxmlformats.org/officeDocument/2006/relationships/hyperlink" Target="https://www.youtube.com/watch?v=UG6223p9fZE" TargetMode="External"/><Relationship Id="rId7" Type="http://schemas.openxmlformats.org/officeDocument/2006/relationships/hyperlink" Target="http://www.w3schools.com/xsl/xpath_intro.as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flukeout.github.io/" TargetMode="External"/><Relationship Id="rId5" Type="http://schemas.openxmlformats.org/officeDocument/2006/relationships/hyperlink" Target="https://www.youtube.com/watch?v=EXhmF9rjqP4" TargetMode="External"/><Relationship Id="rId4" Type="http://schemas.openxmlformats.org/officeDocument/2006/relationships/hyperlink" Target="https://www.youtube.com/watch?v=8p-9Henw2p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document/d/1ZiHC1v595tf2NAhv4vVdRYy-Ro78Bc37Y0gs1TfGBco/edit?usp=sha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v.gd/parsing333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ibjohn.github.io/openrefin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v.gd/parsing2222" TargetMode="External"/><Relationship Id="rId5" Type="http://schemas.openxmlformats.org/officeDocument/2006/relationships/hyperlink" Target="http://jsoup.org/cookbook/extracting-data/selector-syntax" TargetMode="External"/><Relationship Id="rId4" Type="http://schemas.openxmlformats.org/officeDocument/2006/relationships/hyperlink" Target="https://github.com/OpenRefine/OpenRefine/wiki/Stripping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opensecrets.org/resources/create/apis.ph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www.opensecrets.org/myos/bulk.php"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uides.library.duke.edu/c.php?g=289466&amp;p=1930017#s-lg-box-9451881"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library.duke.edu/events/digital-scholarship/event.do?id=693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tags.hawksey.info/"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youtu.be/Vm0kjAvH5H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guides.library.duke.edu/c.php?g=289466&amp;p=1930017#s-lg-box-945188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www.splunk.com/en_us/solutions/industries/higher-education/academic-licenses.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torybench.org/to-scrape-or-not-to-scrape-the-technical-and-ethical-challenges-of-collecting-data-off-the-web/"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gijn.org/2015/08/12/on-the-ethics-of-web-scraping-and-data-journalism/"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storybench.org/to-scrape-or-not-to-scrape-the-technical-and-ethical-challenges-of-collecting-data-off-the-web/" TargetMode="External"/><Relationship Id="rId3" Type="http://schemas.openxmlformats.org/officeDocument/2006/relationships/hyperlink" Target="https://docs.google.com/spreadsheets/d/1A_9wBEmc8VP6HUm2R-7jdPU9FWY8dSfNsfIjQ6cz638/edit#gid=0" TargetMode="External"/><Relationship Id="rId7" Type="http://schemas.openxmlformats.org/officeDocument/2006/relationships/hyperlink" Target="https://www.splunk.com/en_us/solutions/industries/higher-education/academic-licenses.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tags.hawksey.info/" TargetMode="External"/><Relationship Id="rId5" Type="http://schemas.openxmlformats.org/officeDocument/2006/relationships/hyperlink" Target="http://openrefine.org" TargetMode="External"/><Relationship Id="rId4" Type="http://schemas.openxmlformats.org/officeDocument/2006/relationships/hyperlink" Target="http://webscraper.io/" TargetMode="External"/><Relationship Id="rId9" Type="http://schemas.openxmlformats.org/officeDocument/2006/relationships/hyperlink" Target="http://gijn.org/2015/08/12/on-the-ethics-of-web-scraping-and-data-journalis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User:Abalg~commonswik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hyperlink" Target="https://commons.wikimedia.org/wiki/File:Scraping_propolis.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commons.wikimedia.org/wiki/Main_Pag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https://commons.wikimedia.org/wiki/Special:Contributions/Michaelbrabec" TargetMode="External"/><Relationship Id="rId3" Type="http://schemas.openxmlformats.org/officeDocument/2006/relationships/hyperlink" Target="https://www.flickr.com/photos/jesper/"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commons.wikimedia.org/wiki/File:Struktura_HTML_(Bez_nastaven%C3%AD_k%C3%B3dov%C3%A1n%C3%AD).png" TargetMode="External"/><Relationship Id="rId5" Type="http://schemas.openxmlformats.org/officeDocument/2006/relationships/image" Target="../media/image5.jpg"/><Relationship Id="rId4" Type="http://schemas.openxmlformats.org/officeDocument/2006/relationships/hyperlink" Target="https://www.flickr.com/photos/jesper/346483297/in/photolist-wBPpX-DiXiL-9UNeUM-x9suX-BKvWb-6WxYTc-4XosTf-KkxHi-kPN9f-gwwP6-ascEZ-64QGjJ-6KPnvN-pQS5TC-pymJwK-cMvKCh-4h5Mnt-66A4Eq-9dx9K7-aRJLMz-r5RSNu-rCMeSm-pUPZw8-2cAazs-bh8bET-yjEA9-bh8wNF-4z8cEE-CxpYa-646Rvq-9Ex33w-5t2Tfs-5t2TeJ-bmJ162-5T1nE5-s2JWcf-21Y5Fq-dJBjAX-48u2Y2-4tQh9z-9nrxjg-tLcPC-442DfU-6UYbu6-awY9qQ-dJBjNt-dJGLEy-dJBjAB-dJGLBy-7JGSa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psd/"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hyperlink" Target="https://www.flickr.com/photos/psd/8311657642/in/photolist-dEtqf7-6zebVa-6KTxkX-949RiA-r4exaS-2LGPyo-qoHR9Z-aaaz52-5qt5oc-5qt52k-5qt4Y4-5qxo2W-5qt4Fk-5qt31V-5qt2KF-5qxkrG-5qxkoq-5qxkjC-5qt1Wt-5qxjMm-5qt1uc-5qt1pr-5qsZPk-5qxiry-5qsZ4Z-5qxi9f-5qxi4S-5qsYQ6-5qxhVf-5qsYGF-5qsYBc-5qsYxF-5qxhEf-5qsYor-5qxhw3-5qxhsd-5qsYc2-5qsY7x-5qsY38-5qxha7-5qxh61-H1G5D-fP4jcU-fNLLzF-fP4jgJ-fNLLwn-fNLLun-fNLLHH-fP5BJy-r6AL9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ndanger/"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hyperlink" Target="https://www.flickr.com/photos/ndanger/4425407800/in/photolist-aHctY-7K4nyu-5GWYyx-bwwbvt-bwwe7r-bwwbNr-S8zN-bwwekD-S8AM-dXgyC-bwwdkM-nJsop-B6SZ-bwwcaF-bwweB6-bwwcw6-bwwdtv-bwwaUx-bwwcUD-bwwcMn-bwwbdt-bwwdci-4wQdR-5jWS4P-xR5Wd-aZ1zL2-2kbBbL-s2hYyV-qYyRTS-9SDuok-62grYS-9Y8DY3-bvMPWn-bvV6wK-7Sxoah-Lwv5Z-8Znq63-6zatgS-cTR7h-oqwqZ-ziEuE-38Fp1D-7yAuKp-oQejEx-iJyMWk-dbJrj-a7K52r-f4rdX-4TJtNh-8F73H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0" descr="blue_and_white_devil-300px.jpg"/>
          <p:cNvPicPr preferRelativeResize="0"/>
          <p:nvPr/>
        </p:nvPicPr>
        <p:blipFill>
          <a:blip r:embed="rId3">
            <a:alphaModFix amt="30000"/>
          </a:blip>
          <a:stretch>
            <a:fillRect/>
          </a:stretch>
        </p:blipFill>
        <p:spPr>
          <a:xfrm>
            <a:off x="223400" y="95250"/>
            <a:ext cx="2857500" cy="4953000"/>
          </a:xfrm>
          <a:prstGeom prst="rect">
            <a:avLst/>
          </a:prstGeom>
          <a:noFill/>
          <a:ln>
            <a:noFill/>
          </a:ln>
        </p:spPr>
      </p:pic>
      <p:sp>
        <p:nvSpPr>
          <p:cNvPr id="85" name="Google Shape;85;p2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Web Scraping</a:t>
            </a:r>
            <a:br>
              <a:rPr lang="en" dirty="0"/>
            </a:br>
            <a:r>
              <a:rPr lang="en" sz="3000" dirty="0"/>
              <a:t>Gathering Data from Websites</a:t>
            </a:r>
            <a:endParaRPr sz="3000" dirty="0"/>
          </a:p>
        </p:txBody>
      </p:sp>
      <p:sp>
        <p:nvSpPr>
          <p:cNvPr id="5" name="Subtitle 4">
            <a:extLst>
              <a:ext uri="{FF2B5EF4-FFF2-40B4-BE49-F238E27FC236}">
                <a16:creationId xmlns:a16="http://schemas.microsoft.com/office/drawing/2014/main" id="{CADF8EB9-EF6A-43A9-9276-3169DE42FD0C}"/>
              </a:ext>
            </a:extLst>
          </p:cNvPr>
          <p:cNvSpPr>
            <a:spLocks noGrp="1"/>
          </p:cNvSpPr>
          <p:nvPr>
            <p:ph type="subTitle" idx="1"/>
          </p:nvPr>
        </p:nvSpPr>
        <p:spPr>
          <a:xfrm>
            <a:off x="311700" y="2834125"/>
            <a:ext cx="8520600" cy="936364"/>
          </a:xfrm>
        </p:spPr>
        <p:txBody>
          <a:bodyPr/>
          <a:lstStyle/>
          <a:p>
            <a:r>
              <a:rPr lang="en-IN" sz="1800" dirty="0"/>
              <a:t>Submitted By</a:t>
            </a:r>
          </a:p>
          <a:p>
            <a:r>
              <a:rPr lang="en-IN" sz="1800" dirty="0"/>
              <a:t>190050107 P R V S SIDDHARDHA</a:t>
            </a:r>
          </a:p>
          <a:p>
            <a:r>
              <a:rPr lang="en-IN" sz="1800" dirty="0"/>
              <a:t>190050045 Ravi Shankar </a:t>
            </a:r>
            <a:r>
              <a:rPr lang="en-IN" sz="1800" dirty="0" err="1"/>
              <a:t>Palle</a:t>
            </a:r>
            <a:endParaRPr lang="en-IN" sz="1800" dirty="0"/>
          </a:p>
        </p:txBody>
      </p:sp>
      <p:sp>
        <p:nvSpPr>
          <p:cNvPr id="87" name="Google Shape;87;p20"/>
          <p:cNvSpPr txBox="1"/>
          <p:nvPr/>
        </p:nvSpPr>
        <p:spPr>
          <a:xfrm>
            <a:off x="3787775" y="307794"/>
            <a:ext cx="5044200" cy="792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JSON</a:t>
            </a:r>
            <a:br>
              <a:rPr lang="en"/>
            </a:br>
            <a:r>
              <a:rPr lang="en" i="1"/>
              <a:t>Javascript Open Notation</a:t>
            </a:r>
            <a:br>
              <a:rPr lang="en" i="1"/>
            </a:br>
            <a:br>
              <a:rPr lang="en" i="1"/>
            </a:br>
            <a:r>
              <a:rPr lang="en" i="1"/>
              <a:t>Readable text used to transmit data objects consisting of attribute-value pairs -- </a:t>
            </a:r>
            <a:r>
              <a:rPr lang="en" sz="800" u="sng">
                <a:solidFill>
                  <a:schemeClr val="hlink"/>
                </a:solidFill>
                <a:hlinkClick r:id="rId3"/>
              </a:rPr>
              <a:t>Wikipedia</a:t>
            </a:r>
            <a:endParaRPr sz="800"/>
          </a:p>
        </p:txBody>
      </p:sp>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72" name="Google Shape;17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73" name="Google Shape;173;p30"/>
          <p:cNvSpPr txBox="1"/>
          <p:nvPr/>
        </p:nvSpPr>
        <p:spPr>
          <a:xfrm>
            <a:off x="5583750" y="0"/>
            <a:ext cx="2888700" cy="5143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"firstName"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"John"</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"lastName"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"Smith"</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"isAlive"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true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"age"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666666"/>
                </a:solidFill>
                <a:highlight>
                  <a:srgbClr val="F9F9F9"/>
                </a:highlight>
                <a:latin typeface="Verdana"/>
                <a:ea typeface="Verdana"/>
                <a:cs typeface="Verdana"/>
                <a:sym typeface="Verdana"/>
              </a:rPr>
              <a:t>25</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"streetAddress"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 2nd Street"</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"city"</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"New York"</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"state"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"NY"</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"postalCode"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"10021-3100"</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"phoneNumbers"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"home"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"212 555-1234"</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"office"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"646 555-4567"</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"children"</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"spouse"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null</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a:t>
            </a:r>
            <a:endParaRPr sz="1050">
              <a:solidFill>
                <a:schemeClr val="dk1"/>
              </a:solidFill>
              <a:highlight>
                <a:srgbClr val="F9F9F9"/>
              </a:highlight>
              <a:latin typeface="Verdana"/>
              <a:ea typeface="Verdana"/>
              <a:cs typeface="Verdana"/>
              <a:sym typeface="Verdana"/>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JSON</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API</a:t>
            </a:r>
            <a:br>
              <a:rPr lang="en"/>
            </a:br>
            <a:r>
              <a:rPr lang="en" i="1"/>
              <a:t>Application Programming Interface</a:t>
            </a:r>
            <a:endParaRPr i="1"/>
          </a:p>
          <a:p>
            <a:pPr marL="0" lvl="0" indent="0" algn="l" rtl="0">
              <a:spcBef>
                <a:spcPts val="1600"/>
              </a:spcBef>
              <a:spcAft>
                <a:spcPts val="1600"/>
              </a:spcAft>
              <a:buNone/>
            </a:pPr>
            <a:r>
              <a:rPr lang="en"/>
              <a:t>A set of rules and protocols used to build a software application.  In the context of Web Scraping an API is a method used to gather clean data from a website (i.e. data that is not wrapped in HTML, Javascript, bound in HTTP, etc.)</a:t>
            </a:r>
            <a:endParaRPr sz="800"/>
          </a:p>
        </p:txBody>
      </p:sp>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81" name="Google Shape;181;p31" descr="8692704103_ae4cd86d81_n.jpg">
            <a:hlinkClick r:id="rId3"/>
          </p:cNvPr>
          <p:cNvPicPr preferRelativeResize="0"/>
          <p:nvPr/>
        </p:nvPicPr>
        <p:blipFill>
          <a:blip r:embed="rId4">
            <a:alphaModFix/>
          </a:blip>
          <a:stretch>
            <a:fillRect/>
          </a:stretch>
        </p:blipFill>
        <p:spPr>
          <a:xfrm>
            <a:off x="5424450" y="1017725"/>
            <a:ext cx="3048000" cy="2457450"/>
          </a:xfrm>
          <a:prstGeom prst="rect">
            <a:avLst/>
          </a:prstGeom>
          <a:noFill/>
          <a:ln>
            <a:noFill/>
          </a:ln>
        </p:spPr>
      </p:pic>
      <p:sp>
        <p:nvSpPr>
          <p:cNvPr id="182" name="Google Shape;182;p31"/>
          <p:cNvSpPr txBox="1"/>
          <p:nvPr/>
        </p:nvSpPr>
        <p:spPr>
          <a:xfrm>
            <a:off x="6088950" y="3142775"/>
            <a:ext cx="2383500" cy="33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5"/>
              </a:rPr>
              <a:t>Tsahi Levent-Levi</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Webscraper.io</a:t>
            </a:r>
            <a:br>
              <a:rPr lang="en"/>
            </a:br>
            <a:r>
              <a:rPr lang="en" sz="3000"/>
              <a:t>Demonstration &amp; Hands-on</a:t>
            </a:r>
            <a:endParaRPr sz="3000"/>
          </a:p>
        </p:txBody>
      </p:sp>
      <p:sp>
        <p:nvSpPr>
          <p:cNvPr id="188" name="Google Shape;18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Demo: Scraping Congressional Press Releases</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Representative Nancy Pelosi’s Press Releases</a:t>
            </a:r>
            <a:endParaRPr/>
          </a:p>
          <a:p>
            <a:pPr marL="914400" lvl="1" indent="-317500" algn="l" rtl="0">
              <a:spcBef>
                <a:spcPts val="0"/>
              </a:spcBef>
              <a:spcAft>
                <a:spcPts val="0"/>
              </a:spcAft>
              <a:buSzPts val="1400"/>
              <a:buChar char="○"/>
            </a:pPr>
            <a:r>
              <a:rPr lang="en" b="1"/>
              <a:t>CONTENT</a:t>
            </a:r>
            <a:endParaRPr b="1"/>
          </a:p>
          <a:p>
            <a:pPr marL="1371600" lvl="2" indent="-317500" algn="l" rtl="0">
              <a:spcBef>
                <a:spcPts val="0"/>
              </a:spcBef>
              <a:spcAft>
                <a:spcPts val="0"/>
              </a:spcAft>
              <a:buSzPts val="1400"/>
              <a:buChar char="■"/>
            </a:pPr>
            <a:r>
              <a:rPr lang="en"/>
              <a:t>Structure of the Press Release subsection of the site</a:t>
            </a:r>
            <a:endParaRPr/>
          </a:p>
          <a:p>
            <a:pPr marL="1828800" lvl="3" indent="-317500" algn="l" rtl="0">
              <a:spcBef>
                <a:spcPts val="0"/>
              </a:spcBef>
              <a:spcAft>
                <a:spcPts val="0"/>
              </a:spcAft>
              <a:buSzPts val="1400"/>
              <a:buChar char="●"/>
            </a:pPr>
            <a:r>
              <a:rPr lang="en"/>
              <a:t>Pagination</a:t>
            </a:r>
            <a:endParaRPr/>
          </a:p>
          <a:p>
            <a:pPr marL="1828800" lvl="3" indent="-317500" algn="l" rtl="0">
              <a:spcBef>
                <a:spcPts val="0"/>
              </a:spcBef>
              <a:spcAft>
                <a:spcPts val="0"/>
              </a:spcAft>
              <a:buSzPts val="1400"/>
              <a:buChar char="●"/>
            </a:pPr>
            <a:r>
              <a:rPr lang="en"/>
              <a:t>Links to each release</a:t>
            </a:r>
            <a:endParaRPr/>
          </a:p>
          <a:p>
            <a:pPr marL="1828800" lvl="3" indent="-317500" algn="l" rtl="0">
              <a:spcBef>
                <a:spcPts val="0"/>
              </a:spcBef>
              <a:spcAft>
                <a:spcPts val="0"/>
              </a:spcAft>
              <a:buSzPts val="1400"/>
              <a:buChar char="●"/>
            </a:pPr>
            <a:r>
              <a:rPr lang="en"/>
              <a:t>Common elements of release</a:t>
            </a:r>
            <a:endParaRPr/>
          </a:p>
          <a:p>
            <a:pPr marL="914400" lvl="1" indent="-317500" algn="l" rtl="0">
              <a:spcBef>
                <a:spcPts val="0"/>
              </a:spcBef>
              <a:spcAft>
                <a:spcPts val="0"/>
              </a:spcAft>
              <a:buSzPts val="1400"/>
              <a:buChar char="○"/>
            </a:pPr>
            <a:r>
              <a:rPr lang="en" b="1"/>
              <a:t>TOOLS</a:t>
            </a:r>
            <a:endParaRPr b="1"/>
          </a:p>
          <a:p>
            <a:pPr marL="1371600" lvl="2" indent="-317500" algn="l" rtl="0">
              <a:spcBef>
                <a:spcPts val="0"/>
              </a:spcBef>
              <a:spcAft>
                <a:spcPts val="0"/>
              </a:spcAft>
              <a:buSzPts val="1400"/>
              <a:buChar char="■"/>
            </a:pPr>
            <a:r>
              <a:rPr lang="en"/>
              <a:t>Webscraper.io tool works inside of Chrome</a:t>
            </a:r>
            <a:endParaRPr/>
          </a:p>
          <a:p>
            <a:pPr marL="1828800" lvl="3" indent="-317500" algn="l" rtl="0">
              <a:spcBef>
                <a:spcPts val="0"/>
              </a:spcBef>
              <a:spcAft>
                <a:spcPts val="0"/>
              </a:spcAft>
              <a:buSzPts val="1400"/>
              <a:buChar char="●"/>
            </a:pPr>
            <a:r>
              <a:rPr lang="en"/>
              <a:t>Tutorials</a:t>
            </a:r>
            <a:endParaRPr/>
          </a:p>
          <a:p>
            <a:pPr marL="1828800" lvl="3" indent="-317500" algn="l" rtl="0">
              <a:spcBef>
                <a:spcPts val="0"/>
              </a:spcBef>
              <a:spcAft>
                <a:spcPts val="0"/>
              </a:spcAft>
              <a:buSzPts val="1400"/>
              <a:buChar char="●"/>
            </a:pPr>
            <a:r>
              <a:rPr lang="en"/>
              <a:t>Documentation</a:t>
            </a:r>
            <a:endParaRPr/>
          </a:p>
          <a:p>
            <a:pPr marL="1828800" lvl="3" indent="-317500" algn="l" rtl="0">
              <a:spcBef>
                <a:spcPts val="0"/>
              </a:spcBef>
              <a:spcAft>
                <a:spcPts val="0"/>
              </a:spcAft>
              <a:buSzPts val="1400"/>
              <a:buChar char="●"/>
            </a:pPr>
            <a:r>
              <a:rPr lang="en"/>
              <a:t>Community</a:t>
            </a:r>
            <a:endParaRPr/>
          </a:p>
          <a:p>
            <a:pPr marL="1828800" lvl="3" indent="-317500" algn="l" rtl="0">
              <a:spcBef>
                <a:spcPts val="0"/>
              </a:spcBef>
              <a:spcAft>
                <a:spcPts val="0"/>
              </a:spcAft>
              <a:buSzPts val="1400"/>
              <a:buChar char="●"/>
            </a:pPr>
            <a:r>
              <a:rPr lang="en"/>
              <a:t>Free or, alternatively, Fee for Service</a:t>
            </a:r>
            <a:endParaRPr/>
          </a:p>
        </p:txBody>
      </p:sp>
      <p:sp>
        <p:nvSpPr>
          <p:cNvPr id="195" name="Google Shape;19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01" name="Google Shape;201;p34" descr="webscraper_io graph view.png"/>
          <p:cNvPicPr preferRelativeResize="0"/>
          <p:nvPr/>
        </p:nvPicPr>
        <p:blipFill>
          <a:blip r:embed="rId3">
            <a:alphaModFix/>
          </a:blip>
          <a:stretch>
            <a:fillRect/>
          </a:stretch>
        </p:blipFill>
        <p:spPr>
          <a:xfrm>
            <a:off x="317575" y="467600"/>
            <a:ext cx="8582426" cy="392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34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You Try It</a:t>
            </a:r>
            <a:endParaRPr/>
          </a:p>
        </p:txBody>
      </p:sp>
      <p:sp>
        <p:nvSpPr>
          <p:cNvPr id="207" name="Google Shape;20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AutoNum type="arabicPeriod"/>
            </a:pPr>
            <a:r>
              <a:rPr lang="en" u="sng">
                <a:solidFill>
                  <a:schemeClr val="hlink"/>
                </a:solidFill>
                <a:hlinkClick r:id="rId3"/>
              </a:rPr>
              <a:t>http://v.gd/webscraping1111</a:t>
            </a:r>
            <a:r>
              <a:rPr lang="en">
                <a:solidFill>
                  <a:srgbClr val="000000"/>
                </a:solidFill>
              </a:rPr>
              <a:t> </a:t>
            </a:r>
            <a:endParaRPr>
              <a:solidFill>
                <a:srgbClr val="000000"/>
              </a:solidFill>
            </a:endParaRPr>
          </a:p>
          <a:p>
            <a:pPr marL="457200" lvl="0" indent="-342900" algn="l" rtl="0">
              <a:lnSpc>
                <a:spcPct val="200000"/>
              </a:lnSpc>
              <a:spcBef>
                <a:spcPts val="0"/>
              </a:spcBef>
              <a:spcAft>
                <a:spcPts val="0"/>
              </a:spcAft>
              <a:buSzPts val="1800"/>
              <a:buAutoNum type="arabicPeriod"/>
            </a:pPr>
            <a:r>
              <a:rPr lang="en">
                <a:solidFill>
                  <a:srgbClr val="B7B7B7"/>
                </a:solidFill>
              </a:rPr>
              <a:t>Follow the download &amp; installation instructions:</a:t>
            </a:r>
            <a:r>
              <a:rPr lang="en"/>
              <a:t>  </a:t>
            </a:r>
            <a:r>
              <a:rPr lang="en" u="sng">
                <a:solidFill>
                  <a:schemeClr val="hlink"/>
                </a:solidFill>
                <a:hlinkClick r:id="rId4"/>
              </a:rPr>
              <a:t>step 9a</a:t>
            </a:r>
            <a:endParaRPr/>
          </a:p>
          <a:p>
            <a:pPr marL="457200" lvl="0" indent="-342900" algn="l" rtl="0">
              <a:lnSpc>
                <a:spcPct val="200000"/>
              </a:lnSpc>
              <a:spcBef>
                <a:spcPts val="0"/>
              </a:spcBef>
              <a:spcAft>
                <a:spcPts val="0"/>
              </a:spcAft>
              <a:buSzPts val="1800"/>
              <a:buAutoNum type="arabicPeriod"/>
            </a:pPr>
            <a:r>
              <a:rPr lang="en"/>
              <a:t>Find some congressional press release sites:  </a:t>
            </a:r>
            <a:r>
              <a:rPr lang="en" u="sng">
                <a:solidFill>
                  <a:schemeClr val="hlink"/>
                </a:solidFill>
                <a:hlinkClick r:id="rId4"/>
              </a:rPr>
              <a:t>step 9b</a:t>
            </a:r>
            <a:endParaRPr/>
          </a:p>
          <a:p>
            <a:pPr marL="457200" lvl="0" indent="-342900" algn="l" rtl="0">
              <a:lnSpc>
                <a:spcPct val="200000"/>
              </a:lnSpc>
              <a:spcBef>
                <a:spcPts val="0"/>
              </a:spcBef>
              <a:spcAft>
                <a:spcPts val="0"/>
              </a:spcAft>
              <a:buSzPts val="1800"/>
              <a:buAutoNum type="arabicPeriod"/>
            </a:pPr>
            <a:r>
              <a:rPr lang="en"/>
              <a:t>Follow the instructions: </a:t>
            </a:r>
            <a:r>
              <a:rPr lang="en" u="sng">
                <a:solidFill>
                  <a:schemeClr val="hlink"/>
                </a:solidFill>
                <a:hlinkClick r:id="rId4"/>
              </a:rPr>
              <a:t>steps 1-8</a:t>
            </a:r>
            <a:endParaRPr/>
          </a:p>
        </p:txBody>
      </p:sp>
      <p:sp>
        <p:nvSpPr>
          <p:cNvPr id="208" name="Google Shape;20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chemeClr val="hlink"/>
                </a:solidFill>
                <a:hlinkClick r:id="rId3"/>
              </a:rPr>
              <a:t>Google Sheets</a:t>
            </a:r>
            <a:endParaRPr sz="3000"/>
          </a:p>
        </p:txBody>
      </p:sp>
      <p:sp>
        <p:nvSpPr>
          <p:cNvPr id="214" name="Google Shape;21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15" name="Google Shape;215;p36"/>
          <p:cNvSpPr txBox="1"/>
          <p:nvPr/>
        </p:nvSpPr>
        <p:spPr>
          <a:xfrm>
            <a:off x="483750" y="3319925"/>
            <a:ext cx="8348400" cy="13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a:solidFill>
                  <a:schemeClr val="dk1"/>
                </a:solidFill>
              </a:rPr>
              <a:t>Demonstration</a:t>
            </a:r>
            <a:endParaRPr sz="2400"/>
          </a:p>
          <a:p>
            <a:pPr marL="0" lvl="0" indent="0" algn="ctr" rtl="0">
              <a:spcBef>
                <a:spcPts val="0"/>
              </a:spcBef>
              <a:spcAft>
                <a:spcPts val="0"/>
              </a:spcAft>
              <a:buNone/>
            </a:pPr>
            <a:endParaRPr/>
          </a:p>
          <a:p>
            <a:pPr marL="0" lvl="0" indent="0" algn="ctr" rtl="0">
              <a:spcBef>
                <a:spcPts val="0"/>
              </a:spcBef>
              <a:spcAft>
                <a:spcPts val="0"/>
              </a:spcAft>
              <a:buNone/>
            </a:pPr>
            <a:r>
              <a:rPr lang="en"/>
              <a:t>ImportHTML</a:t>
            </a:r>
            <a:endParaRPr/>
          </a:p>
          <a:p>
            <a:pPr marL="0" lvl="0" indent="0" algn="ctr" rtl="0">
              <a:spcBef>
                <a:spcPts val="0"/>
              </a:spcBef>
              <a:spcAft>
                <a:spcPts val="0"/>
              </a:spcAft>
              <a:buClr>
                <a:schemeClr val="dk1"/>
              </a:buClr>
              <a:buSzPts val="1100"/>
              <a:buFont typeface="Arial"/>
              <a:buNone/>
            </a:pPr>
            <a:r>
              <a:rPr lang="en">
                <a:solidFill>
                  <a:schemeClr val="dk1"/>
                </a:solidFill>
              </a:rPr>
              <a:t>ImportXML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Sheets -- ImportHTML</a:t>
            </a:r>
            <a:endParaRPr/>
          </a:p>
        </p:txBody>
      </p:sp>
      <p:sp>
        <p:nvSpPr>
          <p:cNvPr id="221" name="Google Shape;221;p37"/>
          <p:cNvSpPr txBox="1">
            <a:spLocks noGrp="1"/>
          </p:cNvSpPr>
          <p:nvPr>
            <p:ph type="body" idx="1"/>
          </p:nvPr>
        </p:nvSpPr>
        <p:spPr>
          <a:xfrm>
            <a:off x="311700" y="1152475"/>
            <a:ext cx="8520600" cy="3579900"/>
          </a:xfrm>
          <a:prstGeom prst="rect">
            <a:avLst/>
          </a:prstGeom>
          <a:noFill/>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Example Site: </a:t>
            </a:r>
            <a:r>
              <a:rPr lang="en" u="sng">
                <a:solidFill>
                  <a:schemeClr val="hlink"/>
                </a:solidFill>
                <a:hlinkClick r:id="rId3"/>
              </a:rPr>
              <a:t>http://www.boxofficemojo.com/</a:t>
            </a:r>
            <a:r>
              <a:rPr lang="en"/>
              <a:t> </a:t>
            </a:r>
            <a:endParaRPr/>
          </a:p>
          <a:p>
            <a:pPr marL="457200" marR="0" lvl="0" indent="-342900" algn="l" rtl="0">
              <a:lnSpc>
                <a:spcPct val="115000"/>
              </a:lnSpc>
              <a:spcBef>
                <a:spcPts val="0"/>
              </a:spcBef>
              <a:spcAft>
                <a:spcPts val="0"/>
              </a:spcAft>
              <a:buClr>
                <a:schemeClr val="dk2"/>
              </a:buClr>
              <a:buSzPts val="1800"/>
              <a:buFont typeface="Arial"/>
              <a:buChar char="●"/>
            </a:pPr>
            <a:r>
              <a:rPr lang="en" u="sng">
                <a:solidFill>
                  <a:schemeClr val="hlink"/>
                </a:solidFill>
                <a:hlinkClick r:id="rId4"/>
              </a:rPr>
              <a:t>IMPORTHTML</a:t>
            </a:r>
            <a:r>
              <a:rPr lang="en"/>
              <a:t>(url, query, index)</a:t>
            </a:r>
            <a:endParaRPr/>
          </a:p>
          <a:p>
            <a:pPr marL="457200" marR="0" lvl="0" indent="-342900" algn="l" rtl="0">
              <a:lnSpc>
                <a:spcPct val="115000"/>
              </a:lnSpc>
              <a:spcBef>
                <a:spcPts val="0"/>
              </a:spcBef>
              <a:spcAft>
                <a:spcPts val="0"/>
              </a:spcAft>
              <a:buSzPts val="1800"/>
              <a:buChar char="●"/>
            </a:pPr>
            <a:r>
              <a:rPr lang="en"/>
              <a:t>In Practice:</a:t>
            </a:r>
            <a:endParaRPr/>
          </a:p>
          <a:p>
            <a:pPr marL="457200" marR="0" lvl="0" indent="0" algn="l" rtl="0">
              <a:lnSpc>
                <a:spcPct val="115000"/>
              </a:lnSpc>
              <a:spcBef>
                <a:spcPts val="1600"/>
              </a:spcBef>
              <a:spcAft>
                <a:spcPts val="0"/>
              </a:spcAft>
              <a:buNone/>
            </a:pPr>
            <a:r>
              <a:rPr lang="en" sz="1800">
                <a:solidFill>
                  <a:schemeClr val="dk1"/>
                </a:solidFill>
                <a:highlight>
                  <a:srgbClr val="CCCCCC"/>
                </a:highlight>
                <a:latin typeface="Courier New"/>
                <a:ea typeface="Courier New"/>
                <a:cs typeface="Courier New"/>
                <a:sym typeface="Courier New"/>
              </a:rPr>
              <a:t>=IMPORTHTML(</a:t>
            </a:r>
            <a:r>
              <a:rPr lang="en" sz="1800">
                <a:solidFill>
                  <a:srgbClr val="008000"/>
                </a:solidFill>
                <a:highlight>
                  <a:srgbClr val="CCCCCC"/>
                </a:highlight>
                <a:latin typeface="Courier New"/>
                <a:ea typeface="Courier New"/>
                <a:cs typeface="Courier New"/>
                <a:sym typeface="Courier New"/>
              </a:rPr>
              <a:t>"</a:t>
            </a:r>
            <a:r>
              <a:rPr lang="en" sz="1800" u="sng">
                <a:solidFill>
                  <a:schemeClr val="hlink"/>
                </a:solidFill>
                <a:highlight>
                  <a:srgbClr val="CCCCCC"/>
                </a:highlight>
                <a:latin typeface="Courier New"/>
                <a:ea typeface="Courier New"/>
                <a:cs typeface="Courier New"/>
                <a:sym typeface="Courier New"/>
                <a:hlinkClick r:id="rId5"/>
              </a:rPr>
              <a:t>http://www.boxofficemojo.com/","table",3</a:t>
            </a:r>
            <a:r>
              <a:rPr lang="en" sz="1800">
                <a:solidFill>
                  <a:schemeClr val="dk1"/>
                </a:solidFill>
                <a:highlight>
                  <a:srgbClr val="CCCCCC"/>
                </a:highlight>
                <a:latin typeface="Courier New"/>
                <a:ea typeface="Courier New"/>
                <a:cs typeface="Courier New"/>
                <a:sym typeface="Courier New"/>
              </a:rPr>
              <a:t>)</a:t>
            </a:r>
            <a:endParaRPr sz="1800">
              <a:solidFill>
                <a:schemeClr val="dk1"/>
              </a:solidFill>
              <a:highlight>
                <a:srgbClr val="CCCCCC"/>
              </a:highlight>
              <a:latin typeface="Courier New"/>
              <a:ea typeface="Courier New"/>
              <a:cs typeface="Courier New"/>
              <a:sym typeface="Courier New"/>
            </a:endParaRPr>
          </a:p>
          <a:p>
            <a:pPr marL="457200" marR="0" lvl="0" indent="0" algn="l" rtl="0">
              <a:lnSpc>
                <a:spcPct val="115000"/>
              </a:lnSpc>
              <a:spcBef>
                <a:spcPts val="1600"/>
              </a:spcBef>
              <a:spcAft>
                <a:spcPts val="0"/>
              </a:spcAft>
              <a:buNone/>
            </a:pPr>
            <a:r>
              <a:rPr lang="en" sz="1400" b="1" u="sng">
                <a:solidFill>
                  <a:schemeClr val="hlink"/>
                </a:solidFill>
                <a:highlight>
                  <a:srgbClr val="D9D9D9"/>
                </a:highlight>
                <a:latin typeface="Courier New"/>
                <a:ea typeface="Courier New"/>
                <a:cs typeface="Courier New"/>
                <a:sym typeface="Courier New"/>
                <a:hlinkClick r:id="rId6"/>
              </a:rPr>
              <a:t>http://www.boxofficemojo.com/movies/?page=intl&amp;id=annie2014.htm</a:t>
            </a:r>
            <a:r>
              <a:rPr lang="en" sz="1400" b="1">
                <a:solidFill>
                  <a:schemeClr val="dk1"/>
                </a:solidFill>
                <a:highlight>
                  <a:srgbClr val="D9D9D9"/>
                </a:highlight>
                <a:latin typeface="Courier New"/>
                <a:ea typeface="Courier New"/>
                <a:cs typeface="Courier New"/>
                <a:sym typeface="Courier New"/>
              </a:rPr>
              <a:t> </a:t>
            </a:r>
            <a:endParaRPr sz="1400" b="1">
              <a:solidFill>
                <a:schemeClr val="dk1"/>
              </a:solidFill>
              <a:highlight>
                <a:srgbClr val="D9D9D9"/>
              </a:highlight>
              <a:latin typeface="Courier New"/>
              <a:ea typeface="Courier New"/>
              <a:cs typeface="Courier New"/>
              <a:sym typeface="Courier New"/>
            </a:endParaRPr>
          </a:p>
          <a:p>
            <a:pPr marL="457200" marR="0" lvl="0" indent="0" algn="l" rtl="0">
              <a:lnSpc>
                <a:spcPct val="115000"/>
              </a:lnSpc>
              <a:spcBef>
                <a:spcPts val="1600"/>
              </a:spcBef>
              <a:spcAft>
                <a:spcPts val="0"/>
              </a:spcAft>
              <a:buNone/>
            </a:pPr>
            <a:r>
              <a:rPr lang="en">
                <a:solidFill>
                  <a:schemeClr val="dk1"/>
                </a:solidFill>
                <a:highlight>
                  <a:srgbClr val="D9D9D9"/>
                </a:highlight>
                <a:latin typeface="Courier New"/>
                <a:ea typeface="Courier New"/>
                <a:cs typeface="Courier New"/>
                <a:sym typeface="Courier New"/>
              </a:rPr>
              <a:t>=IMPORTHTML(</a:t>
            </a:r>
            <a:r>
              <a:rPr lang="en">
                <a:solidFill>
                  <a:srgbClr val="F7981D"/>
                </a:solidFill>
                <a:highlight>
                  <a:srgbClr val="D9D9D9"/>
                </a:highlight>
                <a:latin typeface="Courier New"/>
                <a:ea typeface="Courier New"/>
                <a:cs typeface="Courier New"/>
                <a:sym typeface="Courier New"/>
              </a:rPr>
              <a:t>A6</a:t>
            </a:r>
            <a:r>
              <a:rPr lang="en">
                <a:solidFill>
                  <a:schemeClr val="dk1"/>
                </a:solidFill>
                <a:highlight>
                  <a:srgbClr val="D9D9D9"/>
                </a:highlight>
                <a:latin typeface="Courier New"/>
                <a:ea typeface="Courier New"/>
                <a:cs typeface="Courier New"/>
                <a:sym typeface="Courier New"/>
              </a:rPr>
              <a:t>,</a:t>
            </a:r>
            <a:r>
              <a:rPr lang="en">
                <a:solidFill>
                  <a:srgbClr val="008000"/>
                </a:solidFill>
                <a:highlight>
                  <a:srgbClr val="D9D9D9"/>
                </a:highlight>
                <a:latin typeface="Courier New"/>
                <a:ea typeface="Courier New"/>
                <a:cs typeface="Courier New"/>
                <a:sym typeface="Courier New"/>
              </a:rPr>
              <a:t>"table"</a:t>
            </a:r>
            <a:r>
              <a:rPr lang="en">
                <a:solidFill>
                  <a:schemeClr val="dk1"/>
                </a:solidFill>
                <a:highlight>
                  <a:srgbClr val="D9D9D9"/>
                </a:highlight>
                <a:latin typeface="Courier New"/>
                <a:ea typeface="Courier New"/>
                <a:cs typeface="Courier New"/>
                <a:sym typeface="Courier New"/>
              </a:rPr>
              <a:t>,</a:t>
            </a:r>
            <a:r>
              <a:rPr lang="en">
                <a:solidFill>
                  <a:srgbClr val="1155CC"/>
                </a:solidFill>
                <a:highlight>
                  <a:srgbClr val="D9D9D9"/>
                </a:highlight>
                <a:latin typeface="Courier New"/>
                <a:ea typeface="Courier New"/>
                <a:cs typeface="Courier New"/>
                <a:sym typeface="Courier New"/>
              </a:rPr>
              <a:t>6</a:t>
            </a:r>
            <a:r>
              <a:rPr lang="en">
                <a:solidFill>
                  <a:schemeClr val="dk1"/>
                </a:solidFill>
                <a:highlight>
                  <a:srgbClr val="D9D9D9"/>
                </a:highlight>
                <a:latin typeface="Courier New"/>
                <a:ea typeface="Courier New"/>
                <a:cs typeface="Courier New"/>
                <a:sym typeface="Courier New"/>
              </a:rPr>
              <a:t>)</a:t>
            </a:r>
            <a:endParaRPr>
              <a:solidFill>
                <a:schemeClr val="dk1"/>
              </a:solidFill>
              <a:highlight>
                <a:srgbClr val="D9D9D9"/>
              </a:highlight>
              <a:latin typeface="Courier New"/>
              <a:ea typeface="Courier New"/>
              <a:cs typeface="Courier New"/>
              <a:sym typeface="Courier New"/>
            </a:endParaRPr>
          </a:p>
          <a:p>
            <a:pPr marL="457200" marR="0" lvl="0" indent="0" algn="l" rtl="0">
              <a:lnSpc>
                <a:spcPct val="115000"/>
              </a:lnSpc>
              <a:spcBef>
                <a:spcPts val="1600"/>
              </a:spcBef>
              <a:spcAft>
                <a:spcPts val="0"/>
              </a:spcAft>
              <a:buNone/>
            </a:pPr>
            <a:endParaRPr>
              <a:solidFill>
                <a:schemeClr val="dk1"/>
              </a:solidFill>
              <a:highlight>
                <a:srgbClr val="D9D9D9"/>
              </a:highlight>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sz="1400">
                <a:solidFill>
                  <a:schemeClr val="dk1"/>
                </a:solidFill>
              </a:rPr>
              <a:t>Help Docs:  </a:t>
            </a:r>
            <a:r>
              <a:rPr lang="en" sz="1200" u="sng">
                <a:solidFill>
                  <a:schemeClr val="hlink"/>
                </a:solidFill>
                <a:hlinkClick r:id="rId4"/>
              </a:rPr>
              <a:t>https://support.google.com/docs/answer/3093339?hl=en</a:t>
            </a:r>
            <a:r>
              <a:rPr lang="en" sz="1200">
                <a:solidFill>
                  <a:schemeClr val="dk1"/>
                </a:solidFill>
              </a:rPr>
              <a:t> </a:t>
            </a:r>
            <a:endParaRPr sz="1200">
              <a:solidFill>
                <a:schemeClr val="dk1"/>
              </a:solidFill>
            </a:endParaRPr>
          </a:p>
          <a:p>
            <a:pPr marL="457200" marR="0" lvl="0" indent="0" algn="l" rtl="0">
              <a:lnSpc>
                <a:spcPct val="115000"/>
              </a:lnSpc>
              <a:spcBef>
                <a:spcPts val="1600"/>
              </a:spcBef>
              <a:spcAft>
                <a:spcPts val="1600"/>
              </a:spcAft>
              <a:buNone/>
            </a:pPr>
            <a:endParaRPr>
              <a:solidFill>
                <a:schemeClr val="dk1"/>
              </a:solidFill>
              <a:highlight>
                <a:srgbClr val="CCCCCC"/>
              </a:highlight>
              <a:latin typeface="Courier New"/>
              <a:ea typeface="Courier New"/>
              <a:cs typeface="Courier New"/>
              <a:sym typeface="Courier New"/>
            </a:endParaRPr>
          </a:p>
        </p:txBody>
      </p:sp>
      <p:sp>
        <p:nvSpPr>
          <p:cNvPr id="222" name="Google Shape;22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Sheets -- ImportXML</a:t>
            </a:r>
            <a:endParaRPr/>
          </a:p>
        </p:txBody>
      </p:sp>
      <p:sp>
        <p:nvSpPr>
          <p:cNvPr id="228" name="Google Shape;228;p38"/>
          <p:cNvSpPr txBox="1">
            <a:spLocks noGrp="1"/>
          </p:cNvSpPr>
          <p:nvPr>
            <p:ph type="body" idx="1"/>
          </p:nvPr>
        </p:nvSpPr>
        <p:spPr>
          <a:xfrm>
            <a:off x="311700" y="1152475"/>
            <a:ext cx="8520600" cy="3579900"/>
          </a:xfrm>
          <a:prstGeom prst="rect">
            <a:avLst/>
          </a:prstGeom>
          <a:noFill/>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Example Site: </a:t>
            </a:r>
            <a:r>
              <a:rPr lang="en" u="sng">
                <a:solidFill>
                  <a:schemeClr val="hlink"/>
                </a:solidFill>
                <a:hlinkClick r:id="rId3"/>
              </a:rPr>
              <a:t>http://www.nytimes.com/</a:t>
            </a:r>
            <a:r>
              <a:rPr lang="en"/>
              <a:t> </a:t>
            </a:r>
            <a:endParaRPr/>
          </a:p>
          <a:p>
            <a:pPr marL="457200" marR="0" lvl="0" indent="-342900" algn="l" rtl="0">
              <a:lnSpc>
                <a:spcPct val="115000"/>
              </a:lnSpc>
              <a:spcBef>
                <a:spcPts val="0"/>
              </a:spcBef>
              <a:spcAft>
                <a:spcPts val="0"/>
              </a:spcAft>
              <a:buClr>
                <a:schemeClr val="dk2"/>
              </a:buClr>
              <a:buSzPts val="1800"/>
              <a:buFont typeface="Arial"/>
              <a:buChar char="●"/>
            </a:pPr>
            <a:r>
              <a:rPr lang="en" u="sng">
                <a:solidFill>
                  <a:schemeClr val="hlink"/>
                </a:solidFill>
                <a:hlinkClick r:id="rId4"/>
              </a:rPr>
              <a:t>IMPORTXML</a:t>
            </a:r>
            <a:r>
              <a:rPr lang="en"/>
              <a:t>(url, xpath_query)</a:t>
            </a:r>
            <a:endParaRPr/>
          </a:p>
          <a:p>
            <a:pPr marL="457200" marR="0" lvl="0" indent="-342900" algn="l" rtl="0">
              <a:lnSpc>
                <a:spcPct val="115000"/>
              </a:lnSpc>
              <a:spcBef>
                <a:spcPts val="0"/>
              </a:spcBef>
              <a:spcAft>
                <a:spcPts val="0"/>
              </a:spcAft>
              <a:buSzPts val="1800"/>
              <a:buChar char="●"/>
            </a:pPr>
            <a:r>
              <a:rPr lang="en"/>
              <a:t>In Practice:</a:t>
            </a:r>
            <a:endParaRPr/>
          </a:p>
          <a:p>
            <a:pPr marL="457200" marR="0" lvl="0" indent="0" algn="l" rtl="0">
              <a:lnSpc>
                <a:spcPct val="115000"/>
              </a:lnSpc>
              <a:spcBef>
                <a:spcPts val="1600"/>
              </a:spcBef>
              <a:spcAft>
                <a:spcPts val="0"/>
              </a:spcAft>
              <a:buNone/>
            </a:pPr>
            <a:r>
              <a:rPr lang="en" sz="1800">
                <a:solidFill>
                  <a:schemeClr val="dk1"/>
                </a:solidFill>
                <a:highlight>
                  <a:srgbClr val="CCCCCC"/>
                </a:highlight>
                <a:latin typeface="Courier New"/>
                <a:ea typeface="Courier New"/>
                <a:cs typeface="Courier New"/>
                <a:sym typeface="Courier New"/>
              </a:rPr>
              <a:t>=IMPORT</a:t>
            </a:r>
            <a:r>
              <a:rPr lang="en">
                <a:solidFill>
                  <a:schemeClr val="dk1"/>
                </a:solidFill>
                <a:highlight>
                  <a:srgbClr val="CCCCCC"/>
                </a:highlight>
                <a:latin typeface="Courier New"/>
                <a:ea typeface="Courier New"/>
                <a:cs typeface="Courier New"/>
                <a:sym typeface="Courier New"/>
              </a:rPr>
              <a:t>X</a:t>
            </a:r>
            <a:r>
              <a:rPr lang="en" sz="1800">
                <a:solidFill>
                  <a:schemeClr val="dk1"/>
                </a:solidFill>
                <a:highlight>
                  <a:srgbClr val="CCCCCC"/>
                </a:highlight>
                <a:latin typeface="Courier New"/>
                <a:ea typeface="Courier New"/>
                <a:cs typeface="Courier New"/>
                <a:sym typeface="Courier New"/>
              </a:rPr>
              <a:t>ML(</a:t>
            </a:r>
            <a:r>
              <a:rPr lang="en" sz="1800">
                <a:solidFill>
                  <a:srgbClr val="008000"/>
                </a:solidFill>
                <a:highlight>
                  <a:srgbClr val="CCCCCC"/>
                </a:highlight>
                <a:latin typeface="Courier New"/>
                <a:ea typeface="Courier New"/>
                <a:cs typeface="Courier New"/>
                <a:sym typeface="Courier New"/>
              </a:rPr>
              <a:t>"</a:t>
            </a:r>
            <a:r>
              <a:rPr lang="en" u="sng">
                <a:solidFill>
                  <a:schemeClr val="hlink"/>
                </a:solidFill>
                <a:highlight>
                  <a:srgbClr val="CCCCCC"/>
                </a:highlight>
                <a:latin typeface="Courier New"/>
                <a:ea typeface="Courier New"/>
                <a:cs typeface="Courier New"/>
                <a:sym typeface="Courier New"/>
                <a:hlinkClick r:id="rId5"/>
              </a:rPr>
              <a:t>http://nytimes.com/", "//*/p[contains(@class, 'summary')]"</a:t>
            </a:r>
            <a:r>
              <a:rPr lang="en" sz="1800">
                <a:solidFill>
                  <a:schemeClr val="dk1"/>
                </a:solidFill>
                <a:highlight>
                  <a:srgbClr val="CCCCCC"/>
                </a:highlight>
                <a:latin typeface="Courier New"/>
                <a:ea typeface="Courier New"/>
                <a:cs typeface="Courier New"/>
                <a:sym typeface="Courier New"/>
              </a:rPr>
              <a:t>)</a:t>
            </a:r>
            <a:endParaRPr>
              <a:solidFill>
                <a:schemeClr val="dk1"/>
              </a:solidFill>
            </a:endParaRPr>
          </a:p>
          <a:p>
            <a:pPr marL="457200" marR="0" lvl="0" indent="0" algn="l" rtl="0">
              <a:lnSpc>
                <a:spcPct val="115000"/>
              </a:lnSpc>
              <a:spcBef>
                <a:spcPts val="1600"/>
              </a:spcBef>
              <a:spcAft>
                <a:spcPts val="0"/>
              </a:spcAft>
              <a:buNone/>
            </a:pPr>
            <a:endParaRPr>
              <a:solidFill>
                <a:schemeClr val="dk1"/>
              </a:solidFill>
              <a:highlight>
                <a:srgbClr val="D9D9D9"/>
              </a:highlight>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sz="1400">
                <a:solidFill>
                  <a:schemeClr val="dk1"/>
                </a:solidFill>
              </a:rPr>
              <a:t>Help Docs:  </a:t>
            </a:r>
            <a:r>
              <a:rPr lang="en" sz="1200" u="sng">
                <a:solidFill>
                  <a:schemeClr val="hlink"/>
                </a:solidFill>
                <a:hlinkClick r:id="rId4"/>
              </a:rPr>
              <a:t>https://support.google.com/docs/answer/3093342?hl=en</a:t>
            </a:r>
            <a:r>
              <a:rPr lang="en" sz="1200">
                <a:solidFill>
                  <a:schemeClr val="dk1"/>
                </a:solidFill>
              </a:rPr>
              <a:t> </a:t>
            </a:r>
            <a:endParaRPr sz="1200">
              <a:solidFill>
                <a:schemeClr val="dk1"/>
              </a:solidFill>
            </a:endParaRPr>
          </a:p>
          <a:p>
            <a:pPr marL="457200" marR="0" lvl="0" indent="0" algn="l" rtl="0">
              <a:lnSpc>
                <a:spcPct val="115000"/>
              </a:lnSpc>
              <a:spcBef>
                <a:spcPts val="1600"/>
              </a:spcBef>
              <a:spcAft>
                <a:spcPts val="1600"/>
              </a:spcAft>
              <a:buNone/>
            </a:pPr>
            <a:endParaRPr>
              <a:solidFill>
                <a:schemeClr val="dk1"/>
              </a:solidFill>
              <a:highlight>
                <a:srgbClr val="CCCCCC"/>
              </a:highlight>
              <a:latin typeface="Courier New"/>
              <a:ea typeface="Courier New"/>
              <a:cs typeface="Courier New"/>
              <a:sym typeface="Courier New"/>
            </a:endParaRPr>
          </a:p>
        </p:txBody>
      </p:sp>
      <p:sp>
        <p:nvSpPr>
          <p:cNvPr id="229" name="Google Shape;22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35" name="Google Shape;23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YouTube Videos</a:t>
            </a:r>
            <a:endParaRPr sz="1400"/>
          </a:p>
          <a:p>
            <a:pPr marL="457200" lvl="0" indent="-317500" algn="l" rtl="0">
              <a:spcBef>
                <a:spcPts val="1600"/>
              </a:spcBef>
              <a:spcAft>
                <a:spcPts val="0"/>
              </a:spcAft>
              <a:buSzPts val="1400"/>
              <a:buChar char="●"/>
            </a:pPr>
            <a:r>
              <a:rPr lang="en" sz="1400" u="sng">
                <a:solidFill>
                  <a:schemeClr val="hlink"/>
                </a:solidFill>
                <a:hlinkClick r:id="rId3"/>
              </a:rPr>
              <a:t>Web Scraping with Google Sheets</a:t>
            </a:r>
            <a:r>
              <a:rPr lang="en" sz="1400"/>
              <a:t> </a:t>
            </a:r>
            <a:endParaRPr sz="1400"/>
          </a:p>
          <a:p>
            <a:pPr marL="457200" lvl="0" indent="-317500" algn="l" rtl="0">
              <a:spcBef>
                <a:spcPts val="0"/>
              </a:spcBef>
              <a:spcAft>
                <a:spcPts val="0"/>
              </a:spcAft>
              <a:buSzPts val="1400"/>
              <a:buChar char="●"/>
            </a:pPr>
            <a:r>
              <a:rPr lang="en" sz="1400" u="sng">
                <a:solidFill>
                  <a:schemeClr val="hlink"/>
                </a:solidFill>
                <a:hlinkClick r:id="rId4"/>
              </a:rPr>
              <a:t>Importing Data 4 ImportXML</a:t>
            </a:r>
            <a:endParaRPr sz="1400"/>
          </a:p>
          <a:p>
            <a:pPr marL="457200" lvl="0" indent="-317500" algn="l" rtl="0">
              <a:spcBef>
                <a:spcPts val="0"/>
              </a:spcBef>
              <a:spcAft>
                <a:spcPts val="0"/>
              </a:spcAft>
              <a:buSzPts val="1400"/>
              <a:buChar char="●"/>
            </a:pPr>
            <a:r>
              <a:rPr lang="en" sz="1400" u="sng">
                <a:solidFill>
                  <a:schemeClr val="hlink"/>
                </a:solidFill>
                <a:hlinkClick r:id="rId5"/>
              </a:rPr>
              <a:t>Web scraping using Google Docs - Xpath</a:t>
            </a:r>
            <a:endParaRPr sz="1400"/>
          </a:p>
          <a:p>
            <a:pPr marL="0" lvl="0" indent="0" algn="l" rtl="0">
              <a:spcBef>
                <a:spcPts val="1600"/>
              </a:spcBef>
              <a:spcAft>
                <a:spcPts val="0"/>
              </a:spcAft>
              <a:buNone/>
            </a:pPr>
            <a:r>
              <a:rPr lang="en" sz="1400"/>
              <a:t>Other Resources</a:t>
            </a:r>
            <a:endParaRPr sz="1400"/>
          </a:p>
          <a:p>
            <a:pPr marL="457200" lvl="0" indent="-317500" algn="l" rtl="0">
              <a:spcBef>
                <a:spcPts val="1600"/>
              </a:spcBef>
              <a:spcAft>
                <a:spcPts val="0"/>
              </a:spcAft>
              <a:buSzPts val="1400"/>
              <a:buChar char="●"/>
            </a:pPr>
            <a:r>
              <a:rPr lang="en" sz="1400" b="1" u="sng">
                <a:solidFill>
                  <a:schemeClr val="hlink"/>
                </a:solidFill>
                <a:hlinkClick r:id="rId6"/>
              </a:rPr>
              <a:t>CSS Tutorial</a:t>
            </a:r>
            <a:endParaRPr sz="1400" b="1"/>
          </a:p>
          <a:p>
            <a:pPr marL="457200" lvl="0" indent="-317500" algn="l" rtl="0">
              <a:spcBef>
                <a:spcPts val="0"/>
              </a:spcBef>
              <a:spcAft>
                <a:spcPts val="0"/>
              </a:spcAft>
              <a:buSzPts val="1400"/>
              <a:buChar char="●"/>
            </a:pPr>
            <a:r>
              <a:rPr lang="en" sz="1400" u="sng">
                <a:solidFill>
                  <a:schemeClr val="hlink"/>
                </a:solidFill>
                <a:hlinkClick r:id="rId7"/>
              </a:rPr>
              <a:t>XPath</a:t>
            </a:r>
            <a:r>
              <a:rPr lang="en" sz="1400"/>
              <a:t> </a:t>
            </a:r>
            <a:endParaRPr sz="1400"/>
          </a:p>
          <a:p>
            <a:pPr marL="457200" lvl="0" indent="-317500" algn="l" rtl="0">
              <a:spcBef>
                <a:spcPts val="0"/>
              </a:spcBef>
              <a:spcAft>
                <a:spcPts val="0"/>
              </a:spcAft>
              <a:buSzPts val="1400"/>
              <a:buChar char="●"/>
            </a:pPr>
            <a:r>
              <a:rPr lang="en" sz="1400" u="sng">
                <a:solidFill>
                  <a:schemeClr val="hlink"/>
                </a:solidFill>
                <a:hlinkClick r:id="rId8"/>
              </a:rPr>
              <a:t>XPath Language</a:t>
            </a:r>
            <a:r>
              <a:rPr lang="en" sz="1400"/>
              <a:t> defined by W3C</a:t>
            </a:r>
            <a:endParaRPr sz="1400"/>
          </a:p>
          <a:p>
            <a:pPr marL="0" lvl="0" indent="0" algn="l" rtl="0">
              <a:spcBef>
                <a:spcPts val="1600"/>
              </a:spcBef>
              <a:spcAft>
                <a:spcPts val="0"/>
              </a:spcAft>
              <a:buNone/>
            </a:pPr>
            <a:r>
              <a:rPr lang="en" sz="1400"/>
              <a:t>Your Turn:</a:t>
            </a:r>
            <a:endParaRPr sz="1400"/>
          </a:p>
          <a:p>
            <a:pPr marL="457200" lvl="0" indent="-317500" algn="l" rtl="0">
              <a:spcBef>
                <a:spcPts val="1600"/>
              </a:spcBef>
              <a:spcAft>
                <a:spcPts val="0"/>
              </a:spcAft>
              <a:buSzPts val="1400"/>
              <a:buChar char="●"/>
            </a:pPr>
            <a:r>
              <a:rPr lang="en" sz="1400"/>
              <a:t>https://github.com/data-and-visualization/Rfun</a:t>
            </a:r>
            <a:endParaRPr sz="1400"/>
          </a:p>
        </p:txBody>
      </p:sp>
      <p:sp>
        <p:nvSpPr>
          <p:cNvPr id="236" name="Google Shape;23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Scraping - What We’ll Cover</a:t>
            </a:r>
            <a:endParaRPr/>
          </a:p>
        </p:txBody>
      </p:sp>
      <p:sp>
        <p:nvSpPr>
          <p:cNvPr id="102" name="Google Shape;10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 b="1">
                <a:solidFill>
                  <a:schemeClr val="dk1"/>
                </a:solidFill>
              </a:rPr>
              <a:t>Build </a:t>
            </a:r>
            <a:r>
              <a:rPr lang="en">
                <a:solidFill>
                  <a:schemeClr val="dk1"/>
                </a:solidFill>
              </a:rPr>
              <a:t>a data </a:t>
            </a:r>
            <a:r>
              <a:rPr lang="en" b="1">
                <a:solidFill>
                  <a:schemeClr val="dk1"/>
                </a:solidFill>
              </a:rPr>
              <a:t>corpus </a:t>
            </a:r>
            <a:r>
              <a:rPr lang="en">
                <a:solidFill>
                  <a:schemeClr val="dk1"/>
                </a:solidFill>
              </a:rPr>
              <a:t>of congressional press releases</a:t>
            </a:r>
            <a:endParaRPr>
              <a:solidFill>
                <a:schemeClr val="dk1"/>
              </a:solidFill>
            </a:endParaRPr>
          </a:p>
          <a:p>
            <a:pPr marL="457200" lvl="0" indent="-342900" algn="l" rtl="0">
              <a:spcBef>
                <a:spcPts val="1600"/>
              </a:spcBef>
              <a:spcAft>
                <a:spcPts val="0"/>
              </a:spcAft>
              <a:buClr>
                <a:schemeClr val="dk1"/>
              </a:buClr>
              <a:buSzPts val="1800"/>
              <a:buAutoNum type="arabicPeriod"/>
            </a:pPr>
            <a:r>
              <a:rPr lang="en" b="1">
                <a:solidFill>
                  <a:schemeClr val="dk1"/>
                </a:solidFill>
              </a:rPr>
              <a:t>APIs</a:t>
            </a:r>
            <a:r>
              <a:rPr lang="en">
                <a:solidFill>
                  <a:schemeClr val="dk1"/>
                </a:solidFill>
              </a:rPr>
              <a:t> and </a:t>
            </a:r>
            <a:r>
              <a:rPr lang="en" b="1">
                <a:solidFill>
                  <a:schemeClr val="dk1"/>
                </a:solidFill>
              </a:rPr>
              <a:t>gather </a:t>
            </a:r>
            <a:r>
              <a:rPr lang="en">
                <a:solidFill>
                  <a:schemeClr val="dk1"/>
                </a:solidFill>
              </a:rPr>
              <a:t>latitude and longitude -- using </a:t>
            </a:r>
            <a:r>
              <a:rPr lang="en" b="1">
                <a:solidFill>
                  <a:schemeClr val="dk1"/>
                </a:solidFill>
              </a:rPr>
              <a:t>JSON </a:t>
            </a:r>
            <a:r>
              <a:rPr lang="en">
                <a:solidFill>
                  <a:schemeClr val="dk1"/>
                </a:solidFill>
              </a:rPr>
              <a:t>formatted </a:t>
            </a:r>
            <a:r>
              <a:rPr lang="en" b="1">
                <a:solidFill>
                  <a:schemeClr val="dk1"/>
                </a:solidFill>
              </a:rPr>
              <a:t>data</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A brief hands-on introduction into </a:t>
            </a:r>
            <a:r>
              <a:rPr lang="en" b="1">
                <a:solidFill>
                  <a:schemeClr val="dk1"/>
                </a:solidFill>
              </a:rPr>
              <a:t>HTML parsing</a:t>
            </a:r>
            <a:endParaRPr b="1">
              <a:solidFill>
                <a:schemeClr val="dk1"/>
              </a:solidFill>
            </a:endParaRPr>
          </a:p>
          <a:p>
            <a:pPr marL="457200" lvl="0" indent="-342900" algn="l" rtl="0">
              <a:spcBef>
                <a:spcPts val="1600"/>
              </a:spcBef>
              <a:spcAft>
                <a:spcPts val="0"/>
              </a:spcAft>
              <a:buClr>
                <a:schemeClr val="dk1"/>
              </a:buClr>
              <a:buSzPts val="1800"/>
              <a:buAutoNum type="arabicPeriod"/>
            </a:pPr>
            <a:r>
              <a:rPr lang="en" b="1">
                <a:solidFill>
                  <a:schemeClr val="dk1"/>
                </a:solidFill>
              </a:rPr>
              <a:t>APIs</a:t>
            </a:r>
            <a:r>
              <a:rPr lang="en">
                <a:solidFill>
                  <a:schemeClr val="dk1"/>
                </a:solidFill>
              </a:rPr>
              <a:t> and </a:t>
            </a:r>
            <a:r>
              <a:rPr lang="en" b="1">
                <a:solidFill>
                  <a:schemeClr val="dk1"/>
                </a:solidFill>
              </a:rPr>
              <a:t>Documentation</a:t>
            </a:r>
            <a:r>
              <a:rPr lang="en">
                <a:solidFill>
                  <a:schemeClr val="dk1"/>
                </a:solidFill>
              </a:rPr>
              <a:t> (FTP) -- OpenSecrets.org </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Discussion of </a:t>
            </a:r>
            <a:r>
              <a:rPr lang="en" b="1">
                <a:solidFill>
                  <a:schemeClr val="dk1"/>
                </a:solidFill>
              </a:rPr>
              <a:t>APIs </a:t>
            </a:r>
            <a:r>
              <a:rPr lang="en">
                <a:solidFill>
                  <a:schemeClr val="dk1"/>
                </a:solidFill>
              </a:rPr>
              <a:t>and </a:t>
            </a:r>
            <a:r>
              <a:rPr lang="en" b="1">
                <a:solidFill>
                  <a:schemeClr val="dk1"/>
                </a:solidFill>
              </a:rPr>
              <a:t>Social Media</a:t>
            </a:r>
            <a:r>
              <a:rPr lang="en">
                <a:solidFill>
                  <a:schemeClr val="dk1"/>
                </a:solidFill>
              </a:rPr>
              <a:t> data gathering</a:t>
            </a:r>
            <a:endParaRPr>
              <a:solidFill>
                <a:schemeClr val="dk1"/>
              </a:solidFill>
            </a:endParaRPr>
          </a:p>
          <a:p>
            <a:pPr marL="457200" lvl="0" indent="-342900" algn="l" rtl="0">
              <a:spcBef>
                <a:spcPts val="1600"/>
              </a:spcBef>
              <a:spcAft>
                <a:spcPts val="1600"/>
              </a:spcAft>
              <a:buClr>
                <a:schemeClr val="dk1"/>
              </a:buClr>
              <a:buSzPts val="1800"/>
              <a:buAutoNum type="arabicPeriod"/>
            </a:pPr>
            <a:r>
              <a:rPr lang="en">
                <a:solidFill>
                  <a:schemeClr val="dk1"/>
                </a:solidFill>
              </a:rPr>
              <a:t>A brief discussion on the </a:t>
            </a:r>
            <a:r>
              <a:rPr lang="en" b="1">
                <a:solidFill>
                  <a:schemeClr val="dk1"/>
                </a:solidFill>
              </a:rPr>
              <a:t>ethics </a:t>
            </a:r>
            <a:r>
              <a:rPr lang="en">
                <a:solidFill>
                  <a:schemeClr val="dk1"/>
                </a:solidFill>
              </a:rPr>
              <a:t>of scraping</a:t>
            </a:r>
            <a:endParaRPr>
              <a:solidFill>
                <a:schemeClr val="dk1"/>
              </a:solidFill>
            </a:endParaRPr>
          </a:p>
        </p:txBody>
      </p:sp>
      <p:sp>
        <p:nvSpPr>
          <p:cNvPr id="103" name="Google Shape;1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APIs, Parsing, &amp; JSON</a:t>
            </a:r>
            <a:endParaRPr/>
          </a:p>
        </p:txBody>
      </p:sp>
      <p:sp>
        <p:nvSpPr>
          <p:cNvPr id="242" name="Google Shape;24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OpenRefine &amp; JSON file format</a:t>
            </a:r>
            <a:endParaRPr/>
          </a:p>
        </p:txBody>
      </p:sp>
      <p:sp>
        <p:nvSpPr>
          <p:cNvPr id="248" name="Google Shape;24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Demonstration</a:t>
            </a:r>
            <a:r>
              <a:rPr lang="en" sz="1400"/>
              <a:t> (</a:t>
            </a:r>
            <a:r>
              <a:rPr lang="en" sz="1400" u="sng">
                <a:solidFill>
                  <a:schemeClr val="hlink"/>
                </a:solidFill>
                <a:hlinkClick r:id="rId4"/>
              </a:rPr>
              <a:t>http://v.gd/parsing3333</a:t>
            </a:r>
            <a:r>
              <a:rPr lang="en" sz="1400"/>
              <a:t>)</a:t>
            </a:r>
            <a:endParaRPr sz="1400"/>
          </a:p>
          <a:p>
            <a:pPr marL="914400" lvl="1" indent="-317500" algn="l" rtl="0">
              <a:spcBef>
                <a:spcPts val="0"/>
              </a:spcBef>
              <a:spcAft>
                <a:spcPts val="0"/>
              </a:spcAft>
              <a:buSzPts val="1400"/>
              <a:buChar char="○"/>
            </a:pPr>
            <a:r>
              <a:rPr lang="en"/>
              <a:t>A s</a:t>
            </a:r>
            <a:r>
              <a:rPr lang="en" sz="1400"/>
              <a:t>tep-by-step guide using OpenRefine to gather JSON data via </a:t>
            </a:r>
            <a:r>
              <a:rPr lang="en"/>
              <a:t>Google Map’s API; </a:t>
            </a:r>
            <a:r>
              <a:rPr lang="en" sz="1400"/>
              <a:t>then pars</a:t>
            </a:r>
            <a:r>
              <a:rPr lang="en"/>
              <a:t>e</a:t>
            </a:r>
            <a:r>
              <a:rPr lang="en" sz="1400"/>
              <a:t> the JSON for latitude &amp; longitude</a:t>
            </a:r>
            <a:endParaRPr sz="1400"/>
          </a:p>
          <a:p>
            <a:pPr marL="0" lvl="0" indent="0" algn="l" rtl="0">
              <a:spcBef>
                <a:spcPts val="1600"/>
              </a:spcBef>
              <a:spcAft>
                <a:spcPts val="1600"/>
              </a:spcAft>
              <a:buNone/>
            </a:pPr>
            <a:endParaRPr/>
          </a:p>
        </p:txBody>
      </p:sp>
      <p:sp>
        <p:nvSpPr>
          <p:cNvPr id="249" name="Google Shape;24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50" name="Google Shape;250;p41" descr="6373180682797056.png"/>
          <p:cNvPicPr preferRelativeResize="0"/>
          <p:nvPr/>
        </p:nvPicPr>
        <p:blipFill>
          <a:blip r:embed="rId5">
            <a:alphaModFix/>
          </a:blip>
          <a:stretch>
            <a:fillRect/>
          </a:stretch>
        </p:blipFill>
        <p:spPr>
          <a:xfrm>
            <a:off x="311700" y="2185325"/>
            <a:ext cx="8520600" cy="287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Parsing HTML</a:t>
            </a:r>
            <a:endParaRPr/>
          </a:p>
        </p:txBody>
      </p:sp>
      <p:sp>
        <p:nvSpPr>
          <p:cNvPr id="256" name="Google Shape;256;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OpenRefine &amp; ParseHtml</a:t>
            </a:r>
            <a:endParaRPr/>
          </a:p>
        </p:txBody>
      </p:sp>
      <p:sp>
        <p:nvSpPr>
          <p:cNvPr id="262" name="Google Shape;26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solidFill>
                  <a:srgbClr val="000000"/>
                </a:solidFill>
              </a:rPr>
              <a:t>BeautifulSoup Libraries</a:t>
            </a:r>
            <a:endParaRPr/>
          </a:p>
          <a:p>
            <a:pPr marL="914400" lvl="1" indent="-317500" algn="l" rtl="0">
              <a:lnSpc>
                <a:spcPct val="100000"/>
              </a:lnSpc>
              <a:spcBef>
                <a:spcPts val="0"/>
              </a:spcBef>
              <a:spcAft>
                <a:spcPts val="0"/>
              </a:spcAft>
              <a:buSzPts val="1400"/>
              <a:buChar char="○"/>
            </a:pPr>
            <a:r>
              <a:rPr lang="en"/>
              <a:t>Refine uses the Jython Libraries and has Jsoup</a:t>
            </a:r>
            <a:endParaRPr/>
          </a:p>
          <a:p>
            <a:pPr marL="914400" lvl="1" indent="-317500" algn="l" rtl="0">
              <a:lnSpc>
                <a:spcPct val="200000"/>
              </a:lnSpc>
              <a:spcBef>
                <a:spcPts val="0"/>
              </a:spcBef>
              <a:spcAft>
                <a:spcPts val="0"/>
              </a:spcAft>
              <a:buSzPts val="1400"/>
              <a:buChar char="○"/>
            </a:pPr>
            <a:r>
              <a:rPr lang="en"/>
              <a:t>jSoup is a Java library built on BeautifulSoup -- a tool for HTML Extraction</a:t>
            </a:r>
            <a:endParaRPr/>
          </a:p>
          <a:p>
            <a:pPr marL="457200" lvl="0" indent="-342900" algn="l" rtl="0">
              <a:lnSpc>
                <a:spcPct val="100000"/>
              </a:lnSpc>
              <a:spcBef>
                <a:spcPts val="0"/>
              </a:spcBef>
              <a:spcAft>
                <a:spcPts val="0"/>
              </a:spcAft>
              <a:buSzPts val="1800"/>
              <a:buChar char="●"/>
            </a:pPr>
            <a:r>
              <a:rPr lang="en" u="sng">
                <a:solidFill>
                  <a:schemeClr val="hlink"/>
                </a:solidFill>
                <a:hlinkClick r:id="rId3"/>
              </a:rPr>
              <a:t>Resources</a:t>
            </a:r>
            <a:r>
              <a:rPr lang="en"/>
              <a:t> (OpenRefine)</a:t>
            </a:r>
            <a:endParaRPr/>
          </a:p>
          <a:p>
            <a:pPr marL="914400" lvl="1" indent="-317500" algn="l" rtl="0">
              <a:lnSpc>
                <a:spcPct val="200000"/>
              </a:lnSpc>
              <a:spcBef>
                <a:spcPts val="0"/>
              </a:spcBef>
              <a:spcAft>
                <a:spcPts val="0"/>
              </a:spcAft>
              <a:buSzPts val="1400"/>
              <a:buChar char="○"/>
            </a:pPr>
            <a:r>
              <a:rPr lang="en"/>
              <a:t>Step-by-step example documented in the demonstration above</a:t>
            </a:r>
            <a:endParaRPr/>
          </a:p>
          <a:p>
            <a:pPr marL="457200" lvl="0" indent="-342900" algn="l" rtl="0">
              <a:lnSpc>
                <a:spcPct val="100000"/>
              </a:lnSpc>
              <a:spcBef>
                <a:spcPts val="0"/>
              </a:spcBef>
              <a:spcAft>
                <a:spcPts val="0"/>
              </a:spcAft>
              <a:buSzPts val="1800"/>
              <a:buChar char="●"/>
            </a:pPr>
            <a:r>
              <a:rPr lang="en"/>
              <a:t>Documentation</a:t>
            </a:r>
            <a:endParaRPr/>
          </a:p>
          <a:p>
            <a:pPr marL="914400" lvl="1" indent="-317500" algn="l" rtl="0">
              <a:lnSpc>
                <a:spcPct val="100000"/>
              </a:lnSpc>
              <a:spcBef>
                <a:spcPts val="0"/>
              </a:spcBef>
              <a:spcAft>
                <a:spcPts val="0"/>
              </a:spcAft>
              <a:buSzPts val="1400"/>
              <a:buChar char="○"/>
            </a:pPr>
            <a:r>
              <a:rPr lang="en" u="sng">
                <a:solidFill>
                  <a:schemeClr val="hlink"/>
                </a:solidFill>
                <a:hlinkClick r:id="rId4"/>
              </a:rPr>
              <a:t>Refine’s documentation</a:t>
            </a:r>
            <a:r>
              <a:rPr lang="en"/>
              <a:t> on HTML Parsing</a:t>
            </a:r>
            <a:endParaRPr/>
          </a:p>
          <a:p>
            <a:pPr marL="914400" lvl="1" indent="-317500" algn="l" rtl="0">
              <a:lnSpc>
                <a:spcPct val="200000"/>
              </a:lnSpc>
              <a:spcBef>
                <a:spcPts val="0"/>
              </a:spcBef>
              <a:spcAft>
                <a:spcPts val="0"/>
              </a:spcAft>
              <a:buSzPts val="1400"/>
              <a:buChar char="○"/>
            </a:pPr>
            <a:r>
              <a:rPr lang="en" u="sng">
                <a:solidFill>
                  <a:schemeClr val="hlink"/>
                </a:solidFill>
                <a:hlinkClick r:id="rId5"/>
              </a:rPr>
              <a:t>jSoup Documentation</a:t>
            </a:r>
            <a:endParaRPr/>
          </a:p>
          <a:p>
            <a:pPr marL="457200" lvl="0" indent="-342900" algn="l" rtl="0">
              <a:lnSpc>
                <a:spcPct val="200000"/>
              </a:lnSpc>
              <a:spcBef>
                <a:spcPts val="0"/>
              </a:spcBef>
              <a:spcAft>
                <a:spcPts val="0"/>
              </a:spcAft>
              <a:buSzPts val="1800"/>
              <a:buChar char="●"/>
            </a:pPr>
            <a:r>
              <a:rPr lang="en"/>
              <a:t>Now You Try it -- </a:t>
            </a:r>
            <a:r>
              <a:rPr lang="en" u="sng">
                <a:solidFill>
                  <a:schemeClr val="hlink"/>
                </a:solidFill>
                <a:hlinkClick r:id="rId6"/>
              </a:rPr>
              <a:t>http://v.gd/parsing2222</a:t>
            </a:r>
            <a:r>
              <a:rPr lang="en"/>
              <a:t> </a:t>
            </a:r>
            <a:endParaRPr/>
          </a:p>
        </p:txBody>
      </p:sp>
      <p:sp>
        <p:nvSpPr>
          <p:cNvPr id="263" name="Google Shape;26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Case Study: OpenSecrets</a:t>
            </a:r>
            <a:br>
              <a:rPr lang="en"/>
            </a:br>
            <a:r>
              <a:rPr lang="en"/>
              <a:t>and documentation</a:t>
            </a:r>
            <a:endParaRPr/>
          </a:p>
        </p:txBody>
      </p:sp>
      <p:sp>
        <p:nvSpPr>
          <p:cNvPr id="269" name="Google Shape;26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OpenSecrets API and FTP</a:t>
            </a:r>
            <a:endParaRPr/>
          </a:p>
        </p:txBody>
      </p:sp>
      <p:sp>
        <p:nvSpPr>
          <p:cNvPr id="275" name="Google Shape;27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OpenSecrets tracks the effects of money and lobbying in elections and politics</a:t>
            </a:r>
            <a:endParaRPr/>
          </a:p>
          <a:p>
            <a:pPr marL="457200" lvl="0" indent="-342900" algn="l" rtl="0">
              <a:spcBef>
                <a:spcPts val="0"/>
              </a:spcBef>
              <a:spcAft>
                <a:spcPts val="0"/>
              </a:spcAft>
              <a:buSzPts val="1800"/>
              <a:buChar char="●"/>
            </a:pPr>
            <a:r>
              <a:rPr lang="en"/>
              <a:t>OpenSecrets has an API</a:t>
            </a:r>
            <a:endParaRPr/>
          </a:p>
          <a:p>
            <a:pPr marL="457200" lvl="0" indent="-342900" algn="l" rtl="0">
              <a:spcBef>
                <a:spcPts val="0"/>
              </a:spcBef>
              <a:spcAft>
                <a:spcPts val="0"/>
              </a:spcAft>
              <a:buSzPts val="1800"/>
              <a:buChar char="●"/>
            </a:pPr>
            <a:r>
              <a:rPr lang="en"/>
              <a:t>OpenSecrets </a:t>
            </a:r>
            <a:r>
              <a:rPr lang="en" u="sng">
                <a:solidFill>
                  <a:schemeClr val="hlink"/>
                </a:solidFill>
                <a:hlinkClick r:id="rId3"/>
              </a:rPr>
              <a:t>API Documentation</a:t>
            </a:r>
            <a:endParaRPr/>
          </a:p>
          <a:p>
            <a:pPr marL="457200" lvl="0" indent="-342900" algn="l" rtl="0">
              <a:spcBef>
                <a:spcPts val="0"/>
              </a:spcBef>
              <a:spcAft>
                <a:spcPts val="0"/>
              </a:spcAft>
              <a:buSzPts val="1800"/>
              <a:buChar char="●"/>
            </a:pPr>
            <a:r>
              <a:rPr lang="en"/>
              <a:t>OpenSecrets </a:t>
            </a:r>
            <a:r>
              <a:rPr lang="en" u="sng">
                <a:solidFill>
                  <a:schemeClr val="hlink"/>
                </a:solidFill>
                <a:hlinkClick r:id="rId4"/>
              </a:rPr>
              <a:t>Bulk Data downloader</a:t>
            </a:r>
            <a:endParaRPr/>
          </a:p>
          <a:p>
            <a:pPr marL="914400" lvl="1" indent="-317500" algn="l" rtl="0">
              <a:spcBef>
                <a:spcPts val="0"/>
              </a:spcBef>
              <a:spcAft>
                <a:spcPts val="0"/>
              </a:spcAft>
              <a:buSzPts val="1400"/>
              <a:buChar char="○"/>
            </a:pPr>
            <a:r>
              <a:rPr lang="en"/>
              <a:t>Login</a:t>
            </a:r>
            <a:endParaRPr/>
          </a:p>
          <a:p>
            <a:pPr marL="914400" lvl="1" indent="-317500" algn="l" rtl="0">
              <a:spcBef>
                <a:spcPts val="0"/>
              </a:spcBef>
              <a:spcAft>
                <a:spcPts val="0"/>
              </a:spcAft>
              <a:buSzPts val="1400"/>
              <a:buChar char="○"/>
            </a:pPr>
            <a:r>
              <a:rPr lang="en"/>
              <a:t>Lobby.zip</a:t>
            </a:r>
            <a:endParaRPr/>
          </a:p>
        </p:txBody>
      </p:sp>
      <p:sp>
        <p:nvSpPr>
          <p:cNvPr id="276" name="Google Shape;27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Social Media</a:t>
            </a:r>
            <a:endParaRPr/>
          </a:p>
        </p:txBody>
      </p:sp>
      <p:sp>
        <p:nvSpPr>
          <p:cNvPr id="282" name="Google Shape;28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Media</a:t>
            </a:r>
            <a:endParaRPr/>
          </a:p>
        </p:txBody>
      </p:sp>
      <p:sp>
        <p:nvSpPr>
          <p:cNvPr id="288" name="Google Shape;28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Many ways to gather social media data</a:t>
            </a:r>
            <a:endParaRPr/>
          </a:p>
          <a:p>
            <a:pPr marL="914400" lvl="1" indent="-317500" algn="l" rtl="0">
              <a:spcBef>
                <a:spcPts val="0"/>
              </a:spcBef>
              <a:spcAft>
                <a:spcPts val="0"/>
              </a:spcAft>
              <a:buSzPts val="1400"/>
              <a:buAutoNum type="alphaLcPeriod"/>
            </a:pPr>
            <a:r>
              <a:rPr lang="en"/>
              <a:t>IFTTT where you compose rules to connect sites and can deposit data in a spreadsheet</a:t>
            </a:r>
            <a:endParaRPr/>
          </a:p>
          <a:p>
            <a:pPr marL="914400" lvl="1" indent="-317500" algn="l" rtl="0">
              <a:spcBef>
                <a:spcPts val="0"/>
              </a:spcBef>
              <a:spcAft>
                <a:spcPts val="0"/>
              </a:spcAft>
              <a:buSzPts val="1400"/>
              <a:buAutoNum type="alphaLcPeriod"/>
            </a:pPr>
            <a:r>
              <a:rPr lang="en"/>
              <a:t>APIs - often requires registered keys</a:t>
            </a:r>
            <a:endParaRPr/>
          </a:p>
          <a:p>
            <a:pPr marL="914400" lvl="1" indent="-317500" algn="l" rtl="0">
              <a:spcBef>
                <a:spcPts val="0"/>
              </a:spcBef>
              <a:spcAft>
                <a:spcPts val="0"/>
              </a:spcAft>
              <a:buSzPts val="1400"/>
              <a:buAutoNum type="alphaLcPeriod"/>
            </a:pPr>
            <a:r>
              <a:rPr lang="en"/>
              <a:t>Buy your data from a service such as GNIP</a:t>
            </a:r>
            <a:endParaRPr/>
          </a:p>
          <a:p>
            <a:pPr marL="457200" lvl="0" indent="-342900" algn="l" rtl="0">
              <a:spcBef>
                <a:spcPts val="0"/>
              </a:spcBef>
              <a:spcAft>
                <a:spcPts val="0"/>
              </a:spcAft>
              <a:buSzPts val="1800"/>
              <a:buAutoNum type="arabicPeriod"/>
            </a:pPr>
            <a:r>
              <a:rPr lang="en"/>
              <a:t>After you download it you may want to perform analysis</a:t>
            </a:r>
            <a:endParaRPr/>
          </a:p>
          <a:p>
            <a:pPr marL="914400" lvl="1" indent="-317500" algn="l" rtl="0">
              <a:spcBef>
                <a:spcPts val="0"/>
              </a:spcBef>
              <a:spcAft>
                <a:spcPts val="0"/>
              </a:spcAft>
              <a:buSzPts val="1400"/>
              <a:buAutoNum type="alphaLcPeriod"/>
            </a:pPr>
            <a:r>
              <a:rPr lang="en"/>
              <a:t>Sentiment Analysis, Word Frequency, Correlation, etc.</a:t>
            </a:r>
            <a:endParaRPr/>
          </a:p>
          <a:p>
            <a:pPr marL="914400" lvl="1" indent="-317500" algn="l" rtl="0">
              <a:spcBef>
                <a:spcPts val="0"/>
              </a:spcBef>
              <a:spcAft>
                <a:spcPts val="0"/>
              </a:spcAft>
              <a:buSzPts val="1400"/>
              <a:buAutoNum type="alphaLcPeriod"/>
            </a:pPr>
            <a:r>
              <a:rPr lang="en" u="sng">
                <a:solidFill>
                  <a:schemeClr val="hlink"/>
                </a:solidFill>
                <a:hlinkClick r:id="rId3"/>
              </a:rPr>
              <a:t>Text Analysis tools (from Digital Humanities LibGuide)</a:t>
            </a:r>
            <a:endParaRPr/>
          </a:p>
          <a:p>
            <a:pPr marL="914400" lvl="1" indent="-317500" algn="l" rtl="0">
              <a:spcBef>
                <a:spcPts val="0"/>
              </a:spcBef>
              <a:spcAft>
                <a:spcPts val="0"/>
              </a:spcAft>
              <a:buSzPts val="1400"/>
              <a:buAutoNum type="alphaLcPeriod"/>
            </a:pPr>
            <a:r>
              <a:rPr lang="en" u="sng">
                <a:solidFill>
                  <a:schemeClr val="hlink"/>
                </a:solidFill>
                <a:hlinkClick r:id="rId4"/>
              </a:rPr>
              <a:t>Digital Studio’s program on working with Texts: Comparing and choosing texts analysis tools</a:t>
            </a:r>
            <a:endParaRPr/>
          </a:p>
        </p:txBody>
      </p:sp>
      <p:sp>
        <p:nvSpPr>
          <p:cNvPr id="289" name="Google Shape;28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a tool for collecting Twitter streams</a:t>
            </a:r>
            <a:endParaRPr/>
          </a:p>
        </p:txBody>
      </p:sp>
      <p:sp>
        <p:nvSpPr>
          <p:cNvPr id="295" name="Google Shape;29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TAGS</a:t>
            </a:r>
            <a:r>
              <a:rPr lang="en"/>
              <a:t> (“New Sheets”; Version 6.0ns) - </a:t>
            </a:r>
            <a:r>
              <a:rPr lang="en" u="sng">
                <a:solidFill>
                  <a:schemeClr val="hlink"/>
                </a:solidFill>
                <a:hlinkClick r:id="rId3"/>
              </a:rPr>
              <a:t>https://tags.hawksey.info/</a:t>
            </a:r>
            <a:endParaRPr/>
          </a:p>
          <a:p>
            <a:pPr marL="914400" lvl="1" indent="-317500" algn="l" rtl="0">
              <a:spcBef>
                <a:spcPts val="0"/>
              </a:spcBef>
              <a:spcAft>
                <a:spcPts val="0"/>
              </a:spcAft>
              <a:buSzPts val="1400"/>
              <a:buChar char="○"/>
            </a:pPr>
            <a:r>
              <a:rPr lang="en"/>
              <a:t>Form driven (not command line)</a:t>
            </a:r>
            <a:endParaRPr/>
          </a:p>
          <a:p>
            <a:pPr marL="914400" lvl="1" indent="-317500" algn="l" rtl="0">
              <a:spcBef>
                <a:spcPts val="0"/>
              </a:spcBef>
              <a:spcAft>
                <a:spcPts val="0"/>
              </a:spcAft>
              <a:buSzPts val="1400"/>
              <a:buChar char="○"/>
            </a:pPr>
            <a:r>
              <a:rPr lang="en"/>
              <a:t>Minimal setup</a:t>
            </a:r>
            <a:endParaRPr/>
          </a:p>
          <a:p>
            <a:pPr marL="914400" lvl="1" indent="-317500" algn="l" rtl="0">
              <a:spcBef>
                <a:spcPts val="0"/>
              </a:spcBef>
              <a:spcAft>
                <a:spcPts val="0"/>
              </a:spcAft>
              <a:buSzPts val="1400"/>
              <a:buChar char="○"/>
            </a:pPr>
            <a:r>
              <a:rPr lang="en"/>
              <a:t>Data are collected in Google Sheets</a:t>
            </a:r>
            <a:endParaRPr/>
          </a:p>
          <a:p>
            <a:pPr marL="914400" lvl="1" indent="-317500" algn="l" rtl="0">
              <a:spcBef>
                <a:spcPts val="0"/>
              </a:spcBef>
              <a:spcAft>
                <a:spcPts val="0"/>
              </a:spcAft>
              <a:buSzPts val="1400"/>
              <a:buChar char="○"/>
            </a:pPr>
            <a:r>
              <a:rPr lang="en"/>
              <a:t>Gather twitter stream data by type</a:t>
            </a:r>
            <a:endParaRPr/>
          </a:p>
          <a:p>
            <a:pPr marL="1371600" lvl="2" indent="-317500" algn="l" rtl="0">
              <a:spcBef>
                <a:spcPts val="0"/>
              </a:spcBef>
              <a:spcAft>
                <a:spcPts val="0"/>
              </a:spcAft>
              <a:buSzPts val="1400"/>
              <a:buChar char="■"/>
            </a:pPr>
            <a:r>
              <a:rPr lang="en"/>
              <a:t>screen-name stream data</a:t>
            </a:r>
            <a:endParaRPr/>
          </a:p>
          <a:p>
            <a:pPr marL="1371600" lvl="2" indent="-317500" algn="l" rtl="0">
              <a:spcBef>
                <a:spcPts val="0"/>
              </a:spcBef>
              <a:spcAft>
                <a:spcPts val="0"/>
              </a:spcAft>
              <a:buSzPts val="1400"/>
              <a:buChar char="■"/>
            </a:pPr>
            <a:r>
              <a:rPr lang="en"/>
              <a:t>screen-name status updates</a:t>
            </a:r>
            <a:endParaRPr/>
          </a:p>
          <a:p>
            <a:pPr marL="1371600" lvl="2" indent="-317500" algn="l" rtl="0">
              <a:spcBef>
                <a:spcPts val="0"/>
              </a:spcBef>
              <a:spcAft>
                <a:spcPts val="0"/>
              </a:spcAft>
              <a:buSzPts val="1400"/>
              <a:buChar char="■"/>
            </a:pPr>
            <a:r>
              <a:rPr lang="en"/>
              <a:t>twitter user favorited tweets</a:t>
            </a:r>
            <a:endParaRPr/>
          </a:p>
          <a:p>
            <a:pPr marL="1371600" lvl="2" indent="-317500" algn="l" rtl="0">
              <a:spcBef>
                <a:spcPts val="0"/>
              </a:spcBef>
              <a:spcAft>
                <a:spcPts val="0"/>
              </a:spcAft>
              <a:buSzPts val="1400"/>
              <a:buChar char="■"/>
            </a:pPr>
            <a:r>
              <a:rPr lang="en"/>
              <a:t>Search term for last 7 days:  hashtag stream, username, boolean logic</a:t>
            </a:r>
            <a:endParaRPr/>
          </a:p>
          <a:p>
            <a:pPr marL="1371600" lvl="2" indent="-317500" algn="l" rtl="0">
              <a:spcBef>
                <a:spcPts val="0"/>
              </a:spcBef>
              <a:spcAft>
                <a:spcPts val="0"/>
              </a:spcAft>
              <a:buSzPts val="1400"/>
              <a:buChar char="■"/>
            </a:pPr>
            <a:r>
              <a:rPr lang="en"/>
              <a:t>Limit by date</a:t>
            </a:r>
            <a:endParaRPr/>
          </a:p>
          <a:p>
            <a:pPr marL="1371600" lvl="2" indent="-317500" algn="l" rtl="0">
              <a:spcBef>
                <a:spcPts val="0"/>
              </a:spcBef>
              <a:spcAft>
                <a:spcPts val="0"/>
              </a:spcAft>
              <a:buSzPts val="1400"/>
              <a:buChar char="■"/>
            </a:pPr>
            <a:r>
              <a:rPr lang="en"/>
              <a:t>Schedule to run hourly - set your interval, or run once.</a:t>
            </a:r>
            <a:endParaRPr/>
          </a:p>
          <a:p>
            <a:pPr marL="1371600" lvl="2" indent="-317500" algn="l" rtl="0">
              <a:spcBef>
                <a:spcPts val="0"/>
              </a:spcBef>
              <a:spcAft>
                <a:spcPts val="0"/>
              </a:spcAft>
              <a:buSzPts val="1400"/>
              <a:buChar char="■"/>
            </a:pPr>
            <a:r>
              <a:rPr lang="en"/>
              <a:t>3 minute setup-video; easy to use - </a:t>
            </a:r>
            <a:r>
              <a:rPr lang="en" u="sng">
                <a:solidFill>
                  <a:schemeClr val="hlink"/>
                </a:solidFill>
                <a:hlinkClick r:id="rId4"/>
              </a:rPr>
              <a:t>https://youtu.be/Vm0kjAvH5HM</a:t>
            </a:r>
            <a:r>
              <a:rPr lang="en"/>
              <a:t> </a:t>
            </a:r>
            <a:endParaRPr/>
          </a:p>
          <a:p>
            <a:pPr marL="1371600" lvl="2" indent="-317500" algn="l" rtl="0">
              <a:spcBef>
                <a:spcPts val="0"/>
              </a:spcBef>
              <a:spcAft>
                <a:spcPts val="0"/>
              </a:spcAft>
              <a:buSzPts val="1400"/>
              <a:buChar char="■"/>
            </a:pPr>
            <a:r>
              <a:rPr lang="en"/>
              <a:t>Outputs:  raw CSV structured data, plus default social graph visualizations</a:t>
            </a:r>
            <a:endParaRPr/>
          </a:p>
        </p:txBody>
      </p:sp>
      <p:sp>
        <p:nvSpPr>
          <p:cNvPr id="296" name="Google Shape;29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302" name="Google Shape;302;p49" descr="5223188039467008.png"/>
          <p:cNvPicPr preferRelativeResize="0"/>
          <p:nvPr/>
        </p:nvPicPr>
        <p:blipFill>
          <a:blip r:embed="rId3">
            <a:alphaModFix/>
          </a:blip>
          <a:stretch>
            <a:fillRect/>
          </a:stretch>
        </p:blipFill>
        <p:spPr>
          <a:xfrm>
            <a:off x="588825" y="288925"/>
            <a:ext cx="3064600" cy="4374301"/>
          </a:xfrm>
          <a:prstGeom prst="rect">
            <a:avLst/>
          </a:prstGeom>
          <a:noFill/>
          <a:ln w="9525" cap="flat" cmpd="sng">
            <a:solidFill>
              <a:schemeClr val="dk2"/>
            </a:solidFill>
            <a:prstDash val="solid"/>
            <a:round/>
            <a:headEnd type="none" w="sm" len="sm"/>
            <a:tailEnd type="none" w="sm" len="sm"/>
          </a:ln>
        </p:spPr>
      </p:pic>
      <p:sp>
        <p:nvSpPr>
          <p:cNvPr id="303" name="Google Shape;303;p49"/>
          <p:cNvSpPr/>
          <p:nvPr/>
        </p:nvSpPr>
        <p:spPr>
          <a:xfrm>
            <a:off x="663000" y="940200"/>
            <a:ext cx="285300" cy="187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t>
            </a:r>
            <a:r>
              <a:rPr lang="en" b="1"/>
              <a:t>not </a:t>
            </a:r>
            <a:r>
              <a:rPr lang="en"/>
              <a:t>a programming workshop, but...</a:t>
            </a:r>
            <a:endParaRPr/>
          </a:p>
        </p:txBody>
      </p:sp>
      <p:sp>
        <p:nvSpPr>
          <p:cNvPr id="109" name="Google Shape;10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
                <a:solidFill>
                  <a:schemeClr val="dk1"/>
                </a:solidFill>
              </a:rPr>
              <a:t>We will discuss </a:t>
            </a:r>
            <a:r>
              <a:rPr lang="en" b="1">
                <a:solidFill>
                  <a:schemeClr val="dk1"/>
                </a:solidFill>
              </a:rPr>
              <a:t>Python </a:t>
            </a:r>
            <a:r>
              <a:rPr lang="en">
                <a:solidFill>
                  <a:schemeClr val="dk1"/>
                </a:solidFill>
              </a:rPr>
              <a:t>and BeautifulSoup </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We will </a:t>
            </a:r>
            <a:r>
              <a:rPr lang="en" b="1">
                <a:solidFill>
                  <a:schemeClr val="dk1"/>
                </a:solidFill>
              </a:rPr>
              <a:t>not learn </a:t>
            </a:r>
            <a:r>
              <a:rPr lang="en">
                <a:solidFill>
                  <a:schemeClr val="dk1"/>
                </a:solidFill>
              </a:rPr>
              <a:t>or use </a:t>
            </a:r>
            <a:r>
              <a:rPr lang="en" b="1">
                <a:solidFill>
                  <a:schemeClr val="dk1"/>
                </a:solidFill>
              </a:rPr>
              <a:t>Python </a:t>
            </a:r>
            <a:r>
              <a:rPr lang="en">
                <a:solidFill>
                  <a:schemeClr val="dk1"/>
                </a:solidFill>
              </a:rPr>
              <a:t>in the workshop</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However, </a:t>
            </a:r>
            <a:r>
              <a:rPr lang="en" b="1">
                <a:solidFill>
                  <a:schemeClr val="dk1"/>
                </a:solidFill>
              </a:rPr>
              <a:t>some automation</a:t>
            </a:r>
            <a:r>
              <a:rPr lang="en">
                <a:solidFill>
                  <a:schemeClr val="dk1"/>
                </a:solidFill>
              </a:rPr>
              <a:t> tools are used in this workshop</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Web Scraping is about deconstructing websites.  Effective scraping requires learning about technical infrastructure as well as subject content</a:t>
            </a:r>
            <a:endParaRPr>
              <a:solidFill>
                <a:schemeClr val="dk1"/>
              </a:solidFill>
            </a:endParaRPr>
          </a:p>
          <a:p>
            <a:pPr marL="457200" lvl="0" indent="-342900" algn="l" rtl="0">
              <a:spcBef>
                <a:spcPts val="1600"/>
              </a:spcBef>
              <a:spcAft>
                <a:spcPts val="0"/>
              </a:spcAft>
              <a:buClr>
                <a:schemeClr val="dk1"/>
              </a:buClr>
              <a:buSzPts val="1800"/>
              <a:buAutoNum type="arabicPeriod"/>
            </a:pPr>
            <a:r>
              <a:rPr lang="en">
                <a:solidFill>
                  <a:schemeClr val="dk1"/>
                </a:solidFill>
              </a:rPr>
              <a:t>Not a workshop on </a:t>
            </a:r>
            <a:r>
              <a:rPr lang="en" b="1" u="sng">
                <a:solidFill>
                  <a:schemeClr val="hlink"/>
                </a:solidFill>
                <a:hlinkClick r:id="rId3"/>
              </a:rPr>
              <a:t>Text Analysis</a:t>
            </a:r>
            <a:r>
              <a:rPr lang="en" b="1">
                <a:solidFill>
                  <a:schemeClr val="dk1"/>
                </a:solidFill>
              </a:rPr>
              <a:t> </a:t>
            </a:r>
            <a:r>
              <a:rPr lang="en">
                <a:solidFill>
                  <a:schemeClr val="dk1"/>
                </a:solidFill>
              </a:rPr>
              <a:t>(tools that calculate or correlate your data)</a:t>
            </a:r>
            <a:endParaRPr>
              <a:solidFill>
                <a:schemeClr val="dk1"/>
              </a:solidFill>
            </a:endParaRPr>
          </a:p>
          <a:p>
            <a:pPr marL="457200" lvl="0" indent="-342900" algn="l" rtl="0">
              <a:spcBef>
                <a:spcPts val="1600"/>
              </a:spcBef>
              <a:spcAft>
                <a:spcPts val="1600"/>
              </a:spcAft>
              <a:buClr>
                <a:schemeClr val="dk1"/>
              </a:buClr>
              <a:buSzPts val="1800"/>
              <a:buAutoNum type="arabicPeriod"/>
            </a:pPr>
            <a:r>
              <a:rPr lang="en">
                <a:solidFill>
                  <a:schemeClr val="dk1"/>
                </a:solidFill>
              </a:rPr>
              <a:t>Not a workshop on </a:t>
            </a:r>
            <a:r>
              <a:rPr lang="en" b="1">
                <a:solidFill>
                  <a:schemeClr val="dk1"/>
                </a:solidFill>
              </a:rPr>
              <a:t>data cleaning</a:t>
            </a:r>
            <a:endParaRPr b="1">
              <a:solidFill>
                <a:schemeClr val="dk1"/>
              </a:solidFill>
            </a:endParaRPr>
          </a:p>
        </p:txBody>
      </p:sp>
      <p:sp>
        <p:nvSpPr>
          <p:cNvPr id="110" name="Google Shape;11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309" name="Google Shape;309;p50" descr="5223188039467008.png"/>
          <p:cNvPicPr preferRelativeResize="0"/>
          <p:nvPr/>
        </p:nvPicPr>
        <p:blipFill>
          <a:blip r:embed="rId3">
            <a:alphaModFix amt="52000"/>
          </a:blip>
          <a:stretch>
            <a:fillRect/>
          </a:stretch>
        </p:blipFill>
        <p:spPr>
          <a:xfrm>
            <a:off x="588825" y="288925"/>
            <a:ext cx="3064600" cy="4374301"/>
          </a:xfrm>
          <a:prstGeom prst="rect">
            <a:avLst/>
          </a:prstGeom>
          <a:noFill/>
          <a:ln>
            <a:noFill/>
          </a:ln>
        </p:spPr>
      </p:pic>
      <p:pic>
        <p:nvPicPr>
          <p:cNvPr id="310" name="Google Shape;310;p50" descr="5495786258300928.png"/>
          <p:cNvPicPr preferRelativeResize="0"/>
          <p:nvPr/>
        </p:nvPicPr>
        <p:blipFill rotWithShape="1">
          <a:blip r:embed="rId4">
            <a:alphaModFix/>
          </a:blip>
          <a:srcRect t="2391"/>
          <a:stretch/>
        </p:blipFill>
        <p:spPr>
          <a:xfrm>
            <a:off x="1233700" y="235975"/>
            <a:ext cx="6746774" cy="4820851"/>
          </a:xfrm>
          <a:prstGeom prst="rect">
            <a:avLst/>
          </a:prstGeom>
          <a:noFill/>
          <a:ln w="19050" cap="flat" cmpd="sng">
            <a:solidFill>
              <a:schemeClr val="dk2"/>
            </a:solidFill>
            <a:prstDash val="solid"/>
            <a:round/>
            <a:headEnd type="none" w="sm" len="sm"/>
            <a:tailEnd type="none" w="sm" len="sm"/>
          </a:ln>
        </p:spPr>
      </p:pic>
      <p:sp>
        <p:nvSpPr>
          <p:cNvPr id="311" name="Google Shape;311;p50"/>
          <p:cNvSpPr/>
          <p:nvPr/>
        </p:nvSpPr>
        <p:spPr>
          <a:xfrm>
            <a:off x="2521025" y="4790125"/>
            <a:ext cx="548700" cy="2667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317" name="Google Shape;317;p51" descr="5223188039467008.png"/>
          <p:cNvPicPr preferRelativeResize="0"/>
          <p:nvPr/>
        </p:nvPicPr>
        <p:blipFill>
          <a:blip r:embed="rId3">
            <a:alphaModFix amt="52000"/>
          </a:blip>
          <a:stretch>
            <a:fillRect/>
          </a:stretch>
        </p:blipFill>
        <p:spPr>
          <a:xfrm>
            <a:off x="588825" y="288925"/>
            <a:ext cx="3064600" cy="4374301"/>
          </a:xfrm>
          <a:prstGeom prst="rect">
            <a:avLst/>
          </a:prstGeom>
          <a:noFill/>
          <a:ln>
            <a:noFill/>
          </a:ln>
        </p:spPr>
      </p:pic>
      <p:pic>
        <p:nvPicPr>
          <p:cNvPr id="318" name="Google Shape;318;p51" descr="4968639487803392.png"/>
          <p:cNvPicPr preferRelativeResize="0"/>
          <p:nvPr/>
        </p:nvPicPr>
        <p:blipFill>
          <a:blip r:embed="rId4">
            <a:alphaModFix amt="52999"/>
          </a:blip>
          <a:stretch>
            <a:fillRect/>
          </a:stretch>
        </p:blipFill>
        <p:spPr>
          <a:xfrm>
            <a:off x="2984150" y="695150"/>
            <a:ext cx="1767550" cy="4361675"/>
          </a:xfrm>
          <a:prstGeom prst="rect">
            <a:avLst/>
          </a:prstGeom>
          <a:noFill/>
          <a:ln w="9525" cap="flat" cmpd="sng">
            <a:solidFill>
              <a:srgbClr val="999999"/>
            </a:solidFill>
            <a:prstDash val="solid"/>
            <a:round/>
            <a:headEnd type="none" w="sm" len="sm"/>
            <a:tailEnd type="none" w="sm" len="sm"/>
          </a:ln>
        </p:spPr>
      </p:pic>
      <p:pic>
        <p:nvPicPr>
          <p:cNvPr id="319" name="Google Shape;319;p51" descr="4518518258139136.png"/>
          <p:cNvPicPr preferRelativeResize="0"/>
          <p:nvPr/>
        </p:nvPicPr>
        <p:blipFill>
          <a:blip r:embed="rId5">
            <a:alphaModFix/>
          </a:blip>
          <a:stretch>
            <a:fillRect/>
          </a:stretch>
        </p:blipFill>
        <p:spPr>
          <a:xfrm>
            <a:off x="4233329" y="1363575"/>
            <a:ext cx="4787824" cy="3441251"/>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25" name="Google Shape;32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Splunk Academic Program</a:t>
            </a:r>
            <a:endParaRPr/>
          </a:p>
        </p:txBody>
      </p:sp>
      <p:pic>
        <p:nvPicPr>
          <p:cNvPr id="326" name="Google Shape;326;p52" descr="5044683684446208.png"/>
          <p:cNvPicPr preferRelativeResize="0"/>
          <p:nvPr/>
        </p:nvPicPr>
        <p:blipFill>
          <a:blip r:embed="rId3">
            <a:alphaModFix/>
          </a:blip>
          <a:stretch>
            <a:fillRect/>
          </a:stretch>
        </p:blipFill>
        <p:spPr>
          <a:xfrm>
            <a:off x="290798" y="1090850"/>
            <a:ext cx="5946942" cy="3572375"/>
          </a:xfrm>
          <a:prstGeom prst="rect">
            <a:avLst/>
          </a:prstGeom>
          <a:noFill/>
          <a:ln>
            <a:noFill/>
          </a:ln>
        </p:spPr>
      </p:pic>
      <p:sp>
        <p:nvSpPr>
          <p:cNvPr id="327" name="Google Shape;327;p52"/>
          <p:cNvSpPr txBox="1"/>
          <p:nvPr/>
        </p:nvSpPr>
        <p:spPr>
          <a:xfrm>
            <a:off x="388900" y="4799650"/>
            <a:ext cx="80835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4"/>
              </a:rPr>
              <a:t>https://www.splunk.com/en_us/solutions/industries/higher-education/academic-licenses.html</a:t>
            </a: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Ethics</a:t>
            </a:r>
            <a:endParaRPr/>
          </a:p>
        </p:txBody>
      </p:sp>
      <p:sp>
        <p:nvSpPr>
          <p:cNvPr id="333" name="Google Shape;33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Ethics &amp; Technical Challenges of Web Scraping</a:t>
            </a:r>
            <a:endParaRPr/>
          </a:p>
        </p:txBody>
      </p:sp>
      <p:sp>
        <p:nvSpPr>
          <p:cNvPr id="339" name="Google Shape;33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copyright, there are rules, protocols, and best practices</a:t>
            </a:r>
            <a:endParaRPr/>
          </a:p>
          <a:p>
            <a:pPr marL="457200" lvl="0" indent="-342900" algn="l" rtl="0">
              <a:spcBef>
                <a:spcPts val="1600"/>
              </a:spcBef>
              <a:spcAft>
                <a:spcPts val="0"/>
              </a:spcAft>
              <a:buSzPts val="1800"/>
              <a:buAutoNum type="arabicPeriod"/>
            </a:pPr>
            <a:r>
              <a:rPr lang="en"/>
              <a:t>Do you identify yourself?</a:t>
            </a:r>
            <a:endParaRPr/>
          </a:p>
          <a:p>
            <a:pPr marL="457200" lvl="0" indent="-342900" algn="l" rtl="0">
              <a:spcBef>
                <a:spcPts val="0"/>
              </a:spcBef>
              <a:spcAft>
                <a:spcPts val="0"/>
              </a:spcAft>
              <a:buSzPts val="1800"/>
              <a:buAutoNum type="arabicPeriod"/>
            </a:pPr>
            <a:r>
              <a:rPr lang="en"/>
              <a:t>Do you document your downloading steps?</a:t>
            </a:r>
            <a:endParaRPr/>
          </a:p>
          <a:p>
            <a:pPr marL="457200" lvl="0" indent="-342900" algn="l" rtl="0">
              <a:spcBef>
                <a:spcPts val="0"/>
              </a:spcBef>
              <a:spcAft>
                <a:spcPts val="0"/>
              </a:spcAft>
              <a:buSzPts val="1800"/>
              <a:buAutoNum type="arabicPeriod"/>
            </a:pPr>
            <a:r>
              <a:rPr lang="en"/>
              <a:t>Do you document your analysis steps?</a:t>
            </a:r>
            <a:endParaRPr/>
          </a:p>
          <a:p>
            <a:pPr marL="457200" lvl="0" indent="-342900" algn="l" rtl="0">
              <a:spcBef>
                <a:spcPts val="0"/>
              </a:spcBef>
              <a:spcAft>
                <a:spcPts val="0"/>
              </a:spcAft>
              <a:buSzPts val="1800"/>
              <a:buAutoNum type="arabicPeriod"/>
            </a:pPr>
            <a:r>
              <a:rPr lang="en"/>
              <a:t>Is your research reproducible?</a:t>
            </a:r>
            <a:endParaRPr/>
          </a:p>
          <a:p>
            <a:pPr marL="457200" lvl="0" indent="-342900" algn="l" rtl="0">
              <a:spcBef>
                <a:spcPts val="0"/>
              </a:spcBef>
              <a:spcAft>
                <a:spcPts val="0"/>
              </a:spcAft>
              <a:buSzPts val="1800"/>
              <a:buAutoNum type="arabicPeriod"/>
            </a:pPr>
            <a:r>
              <a:rPr lang="en"/>
              <a:t>Are your methods and processes confidential or proprietary?</a:t>
            </a:r>
            <a:endParaRPr/>
          </a:p>
          <a:p>
            <a:pPr marL="457200" lvl="0" indent="-342900" algn="l" rtl="0">
              <a:spcBef>
                <a:spcPts val="0"/>
              </a:spcBef>
              <a:spcAft>
                <a:spcPts val="0"/>
              </a:spcAft>
              <a:buSzPts val="1800"/>
              <a:buAutoNum type="arabicPeriod"/>
            </a:pPr>
            <a:r>
              <a:rPr lang="en"/>
              <a:t>How do you protect and document your sources?</a:t>
            </a:r>
            <a:endParaRPr/>
          </a:p>
          <a:p>
            <a:pPr marL="457200" lvl="0" indent="-342900" algn="l" rtl="0">
              <a:spcBef>
                <a:spcPts val="0"/>
              </a:spcBef>
              <a:spcAft>
                <a:spcPts val="0"/>
              </a:spcAft>
              <a:buSzPts val="1800"/>
              <a:buAutoNum type="arabicPeriod"/>
            </a:pPr>
            <a:r>
              <a:rPr lang="en"/>
              <a:t>How do you give credit to your sources?</a:t>
            </a:r>
            <a:endParaRPr/>
          </a:p>
          <a:p>
            <a:pPr marL="457200" lvl="0" indent="-342900" algn="l" rtl="0">
              <a:spcBef>
                <a:spcPts val="0"/>
              </a:spcBef>
              <a:spcAft>
                <a:spcPts val="0"/>
              </a:spcAft>
              <a:buSzPts val="1800"/>
              <a:buAutoNum type="arabicPeriod"/>
            </a:pPr>
            <a:r>
              <a:rPr lang="en"/>
              <a:t>Articles:</a:t>
            </a:r>
            <a:endParaRPr/>
          </a:p>
          <a:p>
            <a:pPr marL="914400" lvl="1" indent="-317500" algn="l" rtl="0">
              <a:spcBef>
                <a:spcPts val="0"/>
              </a:spcBef>
              <a:spcAft>
                <a:spcPts val="0"/>
              </a:spcAft>
              <a:buSzPts val="1400"/>
              <a:buAutoNum type="alphaLcPeriod"/>
            </a:pPr>
            <a:r>
              <a:rPr lang="en" u="sng">
                <a:solidFill>
                  <a:schemeClr val="hlink"/>
                </a:solidFill>
                <a:hlinkClick r:id="rId3"/>
              </a:rPr>
              <a:t>To Scrape or Not to Scrape</a:t>
            </a:r>
            <a:r>
              <a:rPr lang="en"/>
              <a:t>: Technical and Ethical Challenges of Collecting Data off the Web</a:t>
            </a:r>
            <a:endParaRPr/>
          </a:p>
          <a:p>
            <a:pPr marL="914400" lvl="1" indent="-317500" algn="l" rtl="0">
              <a:spcBef>
                <a:spcPts val="0"/>
              </a:spcBef>
              <a:spcAft>
                <a:spcPts val="0"/>
              </a:spcAft>
              <a:buSzPts val="1400"/>
              <a:buAutoNum type="alphaLcPeriod"/>
            </a:pPr>
            <a:r>
              <a:rPr lang="en"/>
              <a:t>On the </a:t>
            </a:r>
            <a:r>
              <a:rPr lang="en" u="sng">
                <a:solidFill>
                  <a:schemeClr val="hlink"/>
                </a:solidFill>
                <a:hlinkClick r:id="rId4"/>
              </a:rPr>
              <a:t>ethics of web scraping from a data journalism</a:t>
            </a:r>
            <a:r>
              <a:rPr lang="en"/>
              <a:t> perspective</a:t>
            </a:r>
            <a:endParaRPr/>
          </a:p>
        </p:txBody>
      </p:sp>
      <p:sp>
        <p:nvSpPr>
          <p:cNvPr id="340" name="Google Shape;34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311700" y="4931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346" name="Google Shape;34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47" name="Google Shape;347;p55"/>
          <p:cNvSpPr txBox="1"/>
          <p:nvPr/>
        </p:nvSpPr>
        <p:spPr>
          <a:xfrm>
            <a:off x="311700" y="1424075"/>
            <a:ext cx="8520600" cy="3239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Catalog of </a:t>
            </a:r>
            <a:r>
              <a:rPr lang="en" u="sng">
                <a:solidFill>
                  <a:schemeClr val="hlink"/>
                </a:solidFill>
                <a:hlinkClick r:id="rId3"/>
              </a:rPr>
              <a:t>Web Scraping tools</a:t>
            </a:r>
            <a:br>
              <a:rPr lang="en"/>
            </a:br>
            <a:r>
              <a:rPr lang="en" sz="1000" u="sng">
                <a:solidFill>
                  <a:schemeClr val="hlink"/>
                </a:solidFill>
                <a:hlinkClick r:id="rId3"/>
              </a:rPr>
              <a:t>https://docs.google.com/spreadsheets/d/1A_9wBEmc8VP6HUm2R-7jdPU9FWY8dSfNsfIjQ6cz638/edit#gid=0</a:t>
            </a:r>
            <a:r>
              <a:rPr lang="en" sz="1000"/>
              <a:t> </a:t>
            </a:r>
            <a:br>
              <a:rPr lang="en" sz="1000"/>
            </a:br>
            <a:endParaRPr sz="1000"/>
          </a:p>
          <a:p>
            <a:pPr marL="0" lvl="0" indent="0" algn="l" rtl="0">
              <a:spcBef>
                <a:spcPts val="0"/>
              </a:spcBef>
              <a:spcAft>
                <a:spcPts val="0"/>
              </a:spcAft>
              <a:buNone/>
            </a:pPr>
            <a:r>
              <a:rPr lang="en" b="1"/>
              <a:t>Tools used or demonstrated in this Workshop</a:t>
            </a:r>
            <a:endParaRPr b="1"/>
          </a:p>
          <a:p>
            <a:pPr marL="457200" lvl="0" indent="-317500" algn="l" rtl="0">
              <a:spcBef>
                <a:spcPts val="0"/>
              </a:spcBef>
              <a:spcAft>
                <a:spcPts val="0"/>
              </a:spcAft>
              <a:buSzPts val="1400"/>
              <a:buChar char="●"/>
            </a:pPr>
            <a:r>
              <a:rPr lang="en"/>
              <a:t>Webscraper.io - </a:t>
            </a:r>
            <a:r>
              <a:rPr lang="en" u="sng">
                <a:solidFill>
                  <a:schemeClr val="hlink"/>
                </a:solidFill>
                <a:hlinkClick r:id="rId4"/>
              </a:rPr>
              <a:t>http://webscraper.io/</a:t>
            </a:r>
            <a:r>
              <a:rPr lang="en"/>
              <a:t>   (script and crawl a website)</a:t>
            </a:r>
            <a:endParaRPr/>
          </a:p>
          <a:p>
            <a:pPr marL="457200" lvl="0" indent="-317500" algn="l" rtl="0">
              <a:spcBef>
                <a:spcPts val="0"/>
              </a:spcBef>
              <a:spcAft>
                <a:spcPts val="0"/>
              </a:spcAft>
              <a:buSzPts val="1400"/>
              <a:buChar char="●"/>
            </a:pPr>
            <a:r>
              <a:rPr lang="en"/>
              <a:t>OpenRefine - </a:t>
            </a:r>
            <a:r>
              <a:rPr lang="en" u="sng">
                <a:solidFill>
                  <a:schemeClr val="hlink"/>
                </a:solidFill>
                <a:hlinkClick r:id="rId5"/>
              </a:rPr>
              <a:t>http://openrefine.org</a:t>
            </a:r>
            <a:r>
              <a:rPr lang="en"/>
              <a:t>       (scripting, cleaning, parsing, utility data tool)</a:t>
            </a:r>
            <a:endParaRPr/>
          </a:p>
          <a:p>
            <a:pPr marL="914400" lvl="1" indent="-317500" algn="l" rtl="0">
              <a:spcBef>
                <a:spcPts val="0"/>
              </a:spcBef>
              <a:spcAft>
                <a:spcPts val="0"/>
              </a:spcAft>
              <a:buSzPts val="1400"/>
              <a:buChar char="○"/>
            </a:pPr>
            <a:r>
              <a:rPr lang="en"/>
              <a:t>Regular Expressions</a:t>
            </a:r>
            <a:endParaRPr/>
          </a:p>
          <a:p>
            <a:pPr marL="914400" lvl="1" indent="-317500" algn="l" rtl="0">
              <a:spcBef>
                <a:spcPts val="0"/>
              </a:spcBef>
              <a:spcAft>
                <a:spcPts val="0"/>
              </a:spcAft>
              <a:buSzPts val="1400"/>
              <a:buChar char="○"/>
            </a:pPr>
            <a:r>
              <a:rPr lang="en"/>
              <a:t>GREL</a:t>
            </a:r>
            <a:endParaRPr/>
          </a:p>
          <a:p>
            <a:pPr marL="914400" lvl="1" indent="-317500" algn="l" rtl="0">
              <a:spcBef>
                <a:spcPts val="0"/>
              </a:spcBef>
              <a:spcAft>
                <a:spcPts val="0"/>
              </a:spcAft>
              <a:buSzPts val="1400"/>
              <a:buChar char="○"/>
            </a:pPr>
            <a:r>
              <a:rPr lang="en"/>
              <a:t>Jsoup</a:t>
            </a:r>
            <a:endParaRPr/>
          </a:p>
          <a:p>
            <a:pPr marL="457200" lvl="0" indent="-317500" algn="l" rtl="0">
              <a:spcBef>
                <a:spcPts val="0"/>
              </a:spcBef>
              <a:spcAft>
                <a:spcPts val="0"/>
              </a:spcAft>
              <a:buSzPts val="1400"/>
              <a:buChar char="●"/>
            </a:pPr>
            <a:r>
              <a:rPr lang="en"/>
              <a:t>TAGS - </a:t>
            </a:r>
            <a:r>
              <a:rPr lang="en" u="sng">
                <a:solidFill>
                  <a:schemeClr val="hlink"/>
                </a:solidFill>
                <a:hlinkClick r:id="rId6"/>
              </a:rPr>
              <a:t>https://tags.hawksey.info/</a:t>
            </a:r>
            <a:r>
              <a:rPr lang="en"/>
              <a:t>         (Twitter Stream collector)</a:t>
            </a:r>
            <a:endParaRPr/>
          </a:p>
          <a:p>
            <a:pPr marL="457200" lvl="0" indent="-317500" algn="l" rtl="0">
              <a:spcBef>
                <a:spcPts val="0"/>
              </a:spcBef>
              <a:spcAft>
                <a:spcPts val="0"/>
              </a:spcAft>
              <a:buSzPts val="1400"/>
              <a:buChar char="●"/>
            </a:pPr>
            <a:r>
              <a:rPr lang="en"/>
              <a:t>Splunk - </a:t>
            </a:r>
            <a:r>
              <a:rPr lang="en" u="sng">
                <a:solidFill>
                  <a:schemeClr val="hlink"/>
                </a:solidFill>
                <a:hlinkClick r:id="rId7"/>
              </a:rPr>
              <a:t>Academic Program</a:t>
            </a:r>
            <a:r>
              <a:rPr lang="en"/>
              <a:t>                 (Twitter Stream collector / Search and Discover )</a:t>
            </a:r>
            <a:endParaRPr/>
          </a:p>
          <a:p>
            <a:pPr marL="0" lvl="0" indent="0" algn="l" rtl="0">
              <a:spcBef>
                <a:spcPts val="0"/>
              </a:spcBef>
              <a:spcAft>
                <a:spcPts val="0"/>
              </a:spcAft>
              <a:buNone/>
            </a:pPr>
            <a:endParaRPr/>
          </a:p>
          <a:p>
            <a:pPr marL="0" lvl="0" indent="0" algn="l" rtl="0">
              <a:spcBef>
                <a:spcPts val="0"/>
              </a:spcBef>
              <a:spcAft>
                <a:spcPts val="0"/>
              </a:spcAft>
              <a:buNone/>
            </a:pPr>
            <a:r>
              <a:rPr lang="en" b="1"/>
              <a:t>Ethics</a:t>
            </a:r>
            <a:endParaRPr b="1"/>
          </a:p>
          <a:p>
            <a:pPr marL="457200" lvl="0" indent="-317500" algn="l" rtl="0">
              <a:spcBef>
                <a:spcPts val="0"/>
              </a:spcBef>
              <a:spcAft>
                <a:spcPts val="0"/>
              </a:spcAft>
              <a:buSzPts val="1400"/>
              <a:buChar char="●"/>
            </a:pPr>
            <a:r>
              <a:rPr lang="en" u="sng">
                <a:solidFill>
                  <a:schemeClr val="hlink"/>
                </a:solidFill>
                <a:hlinkClick r:id="rId8"/>
              </a:rPr>
              <a:t>To Scrape or Not to Scrape</a:t>
            </a:r>
            <a:r>
              <a:rPr lang="en"/>
              <a:t>: Technical and Ethical Challenges of Collecting Data off the Web</a:t>
            </a:r>
            <a:endParaRPr/>
          </a:p>
          <a:p>
            <a:pPr marL="457200" lvl="0" indent="-317500" algn="l" rtl="0">
              <a:spcBef>
                <a:spcPts val="0"/>
              </a:spcBef>
              <a:spcAft>
                <a:spcPts val="0"/>
              </a:spcAft>
              <a:buSzPts val="1400"/>
              <a:buChar char="●"/>
            </a:pPr>
            <a:r>
              <a:rPr lang="en" u="sng">
                <a:solidFill>
                  <a:schemeClr val="hlink"/>
                </a:solidFill>
                <a:hlinkClick r:id="rId9"/>
              </a:rPr>
              <a:t>http://gijn.org/2015/08/12/on-the-ethics-of-web-scraping-and-data-journalism/</a:t>
            </a:r>
            <a:r>
              <a:rPr lang="en"/>
              <a:t> </a:t>
            </a:r>
            <a:endParaRPr/>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311700" y="126852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353" name="Google Shape;35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 Definitions</a:t>
            </a:r>
            <a:br>
              <a:rPr lang="en"/>
            </a:br>
            <a:r>
              <a:rPr lang="en" sz="3000"/>
              <a:t>Deconstruction v Construction</a:t>
            </a:r>
            <a:endParaRPr sz="3000"/>
          </a:p>
        </p:txBody>
      </p:sp>
      <p:sp>
        <p:nvSpPr>
          <p:cNvPr id="116" name="Google Shape;11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22" name="Google Shape;12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3" name="Google Shape;12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t>Scraping</a:t>
            </a:r>
            <a:br>
              <a:rPr lang="en"/>
            </a:br>
            <a:r>
              <a:rPr lang="en" i="1"/>
              <a:t>Using tools to gather data you can see on a webpage</a:t>
            </a:r>
            <a:br>
              <a:rPr lang="en"/>
            </a:br>
            <a:br>
              <a:rPr lang="en"/>
            </a:br>
            <a:r>
              <a:rPr lang="en"/>
              <a:t>A wide range of web scraping techniques and tools exist.  These can be as simple as copy/paste and increase in complexity to automation tools, HTML parsing, APIs and programming</a:t>
            </a:r>
            <a:endParaRPr/>
          </a:p>
        </p:txBody>
      </p:sp>
      <p:sp>
        <p:nvSpPr>
          <p:cNvPr id="124" name="Google Shape;124;p25"/>
          <p:cNvSpPr txBox="1">
            <a:spLocks noGrp="1"/>
          </p:cNvSpPr>
          <p:nvPr>
            <p:ph type="body" idx="2"/>
          </p:nvPr>
        </p:nvSpPr>
        <p:spPr>
          <a:xfrm>
            <a:off x="5308350" y="3573225"/>
            <a:ext cx="3105000" cy="97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t>Scraping propolis from the sides of the bee box</a:t>
            </a:r>
            <a:endParaRPr sz="1100">
              <a:solidFill>
                <a:srgbClr val="252525"/>
              </a:solidFill>
              <a:highlight>
                <a:srgbClr val="F9F9F9"/>
              </a:highlight>
            </a:endParaRPr>
          </a:p>
          <a:p>
            <a:pPr marL="0" lvl="0" indent="0" algn="r" rtl="0">
              <a:spcBef>
                <a:spcPts val="0"/>
              </a:spcBef>
              <a:spcAft>
                <a:spcPts val="1600"/>
              </a:spcAft>
              <a:buNone/>
            </a:pPr>
            <a:r>
              <a:rPr lang="en" sz="600">
                <a:solidFill>
                  <a:srgbClr val="252525"/>
                </a:solidFill>
                <a:highlight>
                  <a:srgbClr val="F9F9F9"/>
                </a:highlight>
              </a:rPr>
              <a:t>Image by </a:t>
            </a:r>
            <a:r>
              <a:rPr lang="en" sz="600">
                <a:solidFill>
                  <a:srgbClr val="0B0080"/>
                </a:solidFill>
                <a:highlight>
                  <a:srgbClr val="F9F9F9"/>
                </a:highlight>
                <a:uFill>
                  <a:noFill/>
                </a:uFill>
                <a:hlinkClick r:id="rId3">
                  <a:extLst>
                    <a:ext uri="{A12FA001-AC4F-418D-AE19-62706E023703}">
                      <ahyp:hlinkClr xmlns:ahyp="http://schemas.microsoft.com/office/drawing/2018/hyperlinkcolor" val="tx"/>
                    </a:ext>
                  </a:extLst>
                </a:hlinkClick>
              </a:rPr>
              <a:t>Abalg~commonswiki</a:t>
            </a:r>
            <a:endParaRPr sz="600">
              <a:solidFill>
                <a:srgbClr val="252525"/>
              </a:solidFill>
              <a:highlight>
                <a:srgbClr val="F9F9F9"/>
              </a:highlight>
            </a:endParaRPr>
          </a:p>
        </p:txBody>
      </p:sp>
      <p:pic>
        <p:nvPicPr>
          <p:cNvPr id="125" name="Google Shape;125;p25" descr="320px-Scraping_propolis.jpg">
            <a:hlinkClick r:id="rId4"/>
          </p:cNvPr>
          <p:cNvPicPr preferRelativeResize="0"/>
          <p:nvPr/>
        </p:nvPicPr>
        <p:blipFill>
          <a:blip r:embed="rId5">
            <a:alphaModFix/>
          </a:blip>
          <a:stretch>
            <a:fillRect/>
          </a:stretch>
        </p:blipFill>
        <p:spPr>
          <a:xfrm>
            <a:off x="5308350" y="1152475"/>
            <a:ext cx="3048000"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31" name="Google Shape;13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2" name="Google Shape;132;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b="1"/>
              <a:t>HTTP</a:t>
            </a:r>
            <a:br>
              <a:rPr lang="en"/>
            </a:br>
            <a:r>
              <a:rPr lang="en" i="1"/>
              <a:t>HyperText Transfer Protocol</a:t>
            </a:r>
            <a:br>
              <a:rPr lang="en"/>
            </a:br>
            <a:br>
              <a:rPr lang="en"/>
            </a:br>
            <a:r>
              <a:rPr lang="en"/>
              <a:t>Machine interchange information transported over the Internet to enable multi-media data exchange, aka WWW.  The protocol defines aspects of authentication, requests, status codes, persistent connections, client/server request/response. etc.  </a:t>
            </a:r>
            <a:br>
              <a:rPr lang="en"/>
            </a:br>
            <a:br>
              <a:rPr lang="en"/>
            </a:br>
            <a:r>
              <a:rPr lang="en"/>
              <a:t>Access a server on port 80; the declarative Document Type Definition ( HTML, XML, JSON, etc.)</a:t>
            </a:r>
            <a:endParaRPr/>
          </a:p>
        </p:txBody>
      </p:sp>
      <p:pic>
        <p:nvPicPr>
          <p:cNvPr id="133" name="Google Shape;133;p26" descr="URL.PNG"/>
          <p:cNvPicPr preferRelativeResize="0"/>
          <p:nvPr/>
        </p:nvPicPr>
        <p:blipFill>
          <a:blip r:embed="rId3">
            <a:alphaModFix/>
          </a:blip>
          <a:stretch>
            <a:fillRect/>
          </a:stretch>
        </p:blipFill>
        <p:spPr>
          <a:xfrm>
            <a:off x="3591650" y="445025"/>
            <a:ext cx="5429501" cy="1243900"/>
          </a:xfrm>
          <a:prstGeom prst="rect">
            <a:avLst/>
          </a:prstGeom>
          <a:noFill/>
          <a:ln>
            <a:noFill/>
          </a:ln>
        </p:spPr>
      </p:pic>
      <p:pic>
        <p:nvPicPr>
          <p:cNvPr id="134" name="Google Shape;134;p26" descr="Client-server-model.svg.png"/>
          <p:cNvPicPr preferRelativeResize="0"/>
          <p:nvPr/>
        </p:nvPicPr>
        <p:blipFill>
          <a:blip r:embed="rId4">
            <a:alphaModFix/>
          </a:blip>
          <a:stretch>
            <a:fillRect/>
          </a:stretch>
        </p:blipFill>
        <p:spPr>
          <a:xfrm>
            <a:off x="4464000" y="1841325"/>
            <a:ext cx="4449153" cy="2669491"/>
          </a:xfrm>
          <a:prstGeom prst="rect">
            <a:avLst/>
          </a:prstGeom>
          <a:noFill/>
          <a:ln>
            <a:noFill/>
          </a:ln>
        </p:spPr>
      </p:pic>
      <p:sp>
        <p:nvSpPr>
          <p:cNvPr id="135" name="Google Shape;135;p26"/>
          <p:cNvSpPr txBox="1"/>
          <p:nvPr/>
        </p:nvSpPr>
        <p:spPr>
          <a:xfrm>
            <a:off x="320850" y="445625"/>
            <a:ext cx="51336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6"/>
          <p:cNvSpPr txBox="1"/>
          <p:nvPr/>
        </p:nvSpPr>
        <p:spPr>
          <a:xfrm>
            <a:off x="7272425" y="4696525"/>
            <a:ext cx="14346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a:t>Images from </a:t>
            </a:r>
            <a:r>
              <a:rPr lang="en" sz="600" u="sng">
                <a:solidFill>
                  <a:schemeClr val="hlink"/>
                </a:solidFill>
                <a:hlinkClick r:id="rId5"/>
              </a:rPr>
              <a:t>commons.WikiMedia.org</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b="1"/>
              <a:t>HTML</a:t>
            </a:r>
            <a:br>
              <a:rPr lang="en"/>
            </a:br>
            <a:r>
              <a:rPr lang="en" i="1"/>
              <a:t>HyperText Markup Language</a:t>
            </a:r>
            <a:br>
              <a:rPr lang="en"/>
            </a:br>
            <a:br>
              <a:rPr lang="en"/>
            </a:br>
            <a:r>
              <a:rPr lang="en"/>
              <a:t>The standard markup language on the Web  </a:t>
            </a:r>
            <a:br>
              <a:rPr lang="en"/>
            </a:br>
            <a:br>
              <a:rPr lang="en"/>
            </a:br>
            <a:r>
              <a:rPr lang="en"/>
              <a:t>As the web evolves so does the proliferation of technical wrappers surrounding the visible content of websites (text and data) </a:t>
            </a:r>
            <a:endParaRPr/>
          </a:p>
        </p:txBody>
      </p:sp>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43" name="Google Shape;14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7"/>
          <p:cNvSpPr txBox="1">
            <a:spLocks noGrp="1"/>
          </p:cNvSpPr>
          <p:nvPr>
            <p:ph type="body" idx="2"/>
          </p:nvPr>
        </p:nvSpPr>
        <p:spPr>
          <a:xfrm>
            <a:off x="4832400" y="3472875"/>
            <a:ext cx="1691100" cy="99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600">
                <a:solidFill>
                  <a:srgbClr val="252525"/>
                </a:solidFill>
                <a:highlight>
                  <a:srgbClr val="F9F9F9"/>
                </a:highlight>
              </a:rPr>
              <a:t>Image by </a:t>
            </a:r>
            <a:r>
              <a:rPr lang="en" sz="600" u="sng">
                <a:solidFill>
                  <a:schemeClr val="hlink"/>
                </a:solidFill>
                <a:highlight>
                  <a:srgbClr val="F9F9F9"/>
                </a:highlight>
                <a:hlinkClick r:id="rId3"/>
              </a:rPr>
              <a:t>Jesper Rønn-Jensen</a:t>
            </a:r>
            <a:endParaRPr sz="600">
              <a:solidFill>
                <a:srgbClr val="252525"/>
              </a:solidFill>
              <a:highlight>
                <a:srgbClr val="F9F9F9"/>
              </a:highlight>
            </a:endParaRPr>
          </a:p>
        </p:txBody>
      </p:sp>
      <p:pic>
        <p:nvPicPr>
          <p:cNvPr id="145" name="Google Shape;145;p27" descr="346483297_c4cb93ab4e_m.jpg">
            <a:hlinkClick r:id="rId4"/>
          </p:cNvPr>
          <p:cNvPicPr preferRelativeResize="0"/>
          <p:nvPr/>
        </p:nvPicPr>
        <p:blipFill>
          <a:blip r:embed="rId5">
            <a:alphaModFix/>
          </a:blip>
          <a:stretch>
            <a:fillRect/>
          </a:stretch>
        </p:blipFill>
        <p:spPr>
          <a:xfrm>
            <a:off x="4832400" y="1017725"/>
            <a:ext cx="1600200" cy="2286000"/>
          </a:xfrm>
          <a:prstGeom prst="rect">
            <a:avLst/>
          </a:prstGeom>
          <a:noFill/>
          <a:ln>
            <a:noFill/>
          </a:ln>
        </p:spPr>
      </p:pic>
      <p:pic>
        <p:nvPicPr>
          <p:cNvPr id="146" name="Google Shape;146;p27" descr="Struktura_HTML_(Bez_nastavení_kódování).png">
            <a:hlinkClick r:id="rId6"/>
          </p:cNvPr>
          <p:cNvPicPr preferRelativeResize="0"/>
          <p:nvPr/>
        </p:nvPicPr>
        <p:blipFill>
          <a:blip r:embed="rId7">
            <a:alphaModFix/>
          </a:blip>
          <a:stretch>
            <a:fillRect/>
          </a:stretch>
        </p:blipFill>
        <p:spPr>
          <a:xfrm>
            <a:off x="6603450" y="1960700"/>
            <a:ext cx="2228850" cy="1343025"/>
          </a:xfrm>
          <a:prstGeom prst="rect">
            <a:avLst/>
          </a:prstGeom>
          <a:noFill/>
          <a:ln>
            <a:noFill/>
          </a:ln>
        </p:spPr>
      </p:pic>
      <p:sp>
        <p:nvSpPr>
          <p:cNvPr id="147" name="Google Shape;147;p27"/>
          <p:cNvSpPr txBox="1"/>
          <p:nvPr/>
        </p:nvSpPr>
        <p:spPr>
          <a:xfrm>
            <a:off x="6631875" y="347287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8"/>
              </a:rPr>
              <a:t>Michaelbrabec</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b="1"/>
              <a:t>Parsing</a:t>
            </a:r>
            <a:br>
              <a:rPr lang="en"/>
            </a:br>
            <a:r>
              <a:rPr lang="en" i="1"/>
              <a:t>The act of analyzing the strings and symbols to reveal only the data you need</a:t>
            </a:r>
            <a:br>
              <a:rPr lang="en"/>
            </a:br>
            <a:br>
              <a:rPr lang="en"/>
            </a:br>
            <a:endParaRPr/>
          </a:p>
        </p:txBody>
      </p:sp>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54" name="Google Shape;15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55" name="Google Shape;155;p28"/>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Paul Downey</a:t>
            </a:r>
            <a:endParaRPr sz="600"/>
          </a:p>
        </p:txBody>
      </p:sp>
      <p:pic>
        <p:nvPicPr>
          <p:cNvPr id="156" name="Google Shape;156;p28" descr="8311657642_dc691a8f3f_n.jpg">
            <a:hlinkClick r:id="rId4"/>
          </p:cNvPr>
          <p:cNvPicPr preferRelativeResize="0"/>
          <p:nvPr/>
        </p:nvPicPr>
        <p:blipFill>
          <a:blip r:embed="rId5">
            <a:alphaModFix/>
          </a:blip>
          <a:stretch>
            <a:fillRect/>
          </a:stretch>
        </p:blipFill>
        <p:spPr>
          <a:xfrm>
            <a:off x="4991525" y="1152475"/>
            <a:ext cx="2695575"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b="1"/>
              <a:t>Crawling</a:t>
            </a:r>
            <a:br>
              <a:rPr lang="en" b="1"/>
            </a:br>
            <a:r>
              <a:rPr lang="en" i="1"/>
              <a:t>Moving across or through a website in an attempt to gather data from more than one URL or page</a:t>
            </a:r>
            <a:br>
              <a:rPr lang="en"/>
            </a:br>
            <a:br>
              <a:rPr lang="en"/>
            </a:br>
            <a:endParaRPr/>
          </a:p>
        </p:txBody>
      </p:sp>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63" name="Google Shape;16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64" name="Google Shape;164;p29"/>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Dave Gingrich</a:t>
            </a:r>
            <a:endParaRPr sz="600"/>
          </a:p>
        </p:txBody>
      </p:sp>
      <p:pic>
        <p:nvPicPr>
          <p:cNvPr id="165" name="Google Shape;165;p29" descr="4425407800_043ff7bf15_n.jpg">
            <a:hlinkClick r:id="rId4"/>
          </p:cNvPr>
          <p:cNvPicPr preferRelativeResize="0"/>
          <p:nvPr/>
        </p:nvPicPr>
        <p:blipFill rotWithShape="1">
          <a:blip r:embed="rId5">
            <a:alphaModFix/>
          </a:blip>
          <a:srcRect l="18494" r="18494"/>
          <a:stretch/>
        </p:blipFill>
        <p:spPr>
          <a:xfrm>
            <a:off x="4991525" y="1152475"/>
            <a:ext cx="2695575" cy="3048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1679</Words>
  <Application>Microsoft Office PowerPoint</Application>
  <PresentationFormat>On-screen Show (16:9)</PresentationFormat>
  <Paragraphs>230</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Courier New</vt:lpstr>
      <vt:lpstr>Verdana</vt:lpstr>
      <vt:lpstr>Simple Light</vt:lpstr>
      <vt:lpstr>Web Scraping Gathering Data from Websites</vt:lpstr>
      <vt:lpstr>Web Scraping - What We’ll Cover</vt:lpstr>
      <vt:lpstr>This is not a programming workshop, but...</vt:lpstr>
      <vt:lpstr>Technical Definitions Deconstruction v Construction</vt:lpstr>
      <vt:lpstr>Definitions</vt:lpstr>
      <vt:lpstr>Definitions</vt:lpstr>
      <vt:lpstr>Definitions</vt:lpstr>
      <vt:lpstr>Definitions</vt:lpstr>
      <vt:lpstr>Definitions</vt:lpstr>
      <vt:lpstr>Definitions</vt:lpstr>
      <vt:lpstr>Definitions</vt:lpstr>
      <vt:lpstr>Webscraper.io Demonstration &amp; Hands-on</vt:lpstr>
      <vt:lpstr>Demo: Scraping Congressional Press Releases</vt:lpstr>
      <vt:lpstr>PowerPoint Presentation</vt:lpstr>
      <vt:lpstr>Now You Try It</vt:lpstr>
      <vt:lpstr>Google Sheets</vt:lpstr>
      <vt:lpstr>Google Sheets -- ImportHTML</vt:lpstr>
      <vt:lpstr>Google Sheets -- ImportXML</vt:lpstr>
      <vt:lpstr>Resources</vt:lpstr>
      <vt:lpstr>APIs, Parsing, &amp; JSON</vt:lpstr>
      <vt:lpstr>OpenRefine &amp; JSON file format</vt:lpstr>
      <vt:lpstr>Parsing HTML</vt:lpstr>
      <vt:lpstr>OpenRefine &amp; ParseHtml</vt:lpstr>
      <vt:lpstr>Case Study: OpenSecrets and documentation</vt:lpstr>
      <vt:lpstr>OpenSecrets API and FTP</vt:lpstr>
      <vt:lpstr>Social Media</vt:lpstr>
      <vt:lpstr>Social Media</vt:lpstr>
      <vt:lpstr>TAGS:  a tool for collecting Twitter streams</vt:lpstr>
      <vt:lpstr>PowerPoint Presentation</vt:lpstr>
      <vt:lpstr>PowerPoint Presentation</vt:lpstr>
      <vt:lpstr>PowerPoint Presentation</vt:lpstr>
      <vt:lpstr>Splunk Academic Program</vt:lpstr>
      <vt:lpstr>Ethics</vt:lpstr>
      <vt:lpstr>Ethics &amp; Technical Challenges of Web Scraping</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Gathering Data from Websites</dc:title>
  <cp:lastModifiedBy>ravi shankar</cp:lastModifiedBy>
  <cp:revision>3</cp:revision>
  <dcterms:modified xsi:type="dcterms:W3CDTF">2022-10-13T06:28:57Z</dcterms:modified>
</cp:coreProperties>
</file>