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8" r:id="rId6"/>
    <p:sldId id="267" r:id="rId7"/>
    <p:sldId id="262" r:id="rId8"/>
    <p:sldId id="272" r:id="rId9"/>
    <p:sldId id="274" r:id="rId10"/>
    <p:sldId id="275" r:id="rId11"/>
    <p:sldId id="276" r:id="rId12"/>
    <p:sldId id="278" r:id="rId13"/>
    <p:sldId id="277" r:id="rId14"/>
    <p:sldId id="280" r:id="rId15"/>
    <p:sldId id="282" r:id="rId16"/>
    <p:sldId id="279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2" autoAdjust="0"/>
    <p:restoredTop sz="94660"/>
  </p:normalViewPr>
  <p:slideViewPr>
    <p:cSldViewPr>
      <p:cViewPr>
        <p:scale>
          <a:sx n="50" d="100"/>
          <a:sy n="50" d="100"/>
        </p:scale>
        <p:origin x="38" y="701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10/22/2024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10/22/2024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10/22/2024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10/22/2024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10/22/2024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10/22/2024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rolainfotech.com/technology/angularjs-development-company/" TargetMode="External"/><Relationship Id="rId2" Type="http://schemas.openxmlformats.org/officeDocument/2006/relationships/hyperlink" Target="https://www.narolainfotech.com/technology/reactjs-development-company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letters-2204270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5940" y="0"/>
            <a:ext cx="10081120" cy="2060848"/>
          </a:xfrm>
        </p:spPr>
        <p:txBody>
          <a:bodyPr>
            <a:normAutofit/>
          </a:bodyPr>
          <a:lstStyle/>
          <a:p>
            <a:r>
              <a:rPr lang="en-US" sz="3600"/>
              <a:t>Course code</a:t>
            </a:r>
            <a:r>
              <a:rPr lang="en-US" sz="3200"/>
              <a:t>:- E1UA307C        Course Name:- JAVA</a:t>
            </a:r>
            <a:br>
              <a:rPr lang="en-US"/>
            </a:br>
            <a:r>
              <a:rPr lang="en-US"/>
              <a:t>ONLINE E-COMMERCE PLATFORM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97869" y="2060848"/>
            <a:ext cx="8064896" cy="4392488"/>
          </a:xfrm>
        </p:spPr>
        <p:txBody>
          <a:bodyPr>
            <a:normAutofit/>
          </a:bodyPr>
          <a:lstStyle/>
          <a:p>
            <a:r>
              <a:rPr lang="en-US"/>
              <a:t>1.Raviranajan kumar </a:t>
            </a:r>
          </a:p>
          <a:p>
            <a:r>
              <a:rPr lang="en-US"/>
              <a:t>    (23scse1012123)</a:t>
            </a:r>
          </a:p>
          <a:p>
            <a:r>
              <a:rPr lang="en-US"/>
              <a:t>2.Himanshu Tiwary </a:t>
            </a:r>
          </a:p>
          <a:p>
            <a:r>
              <a:rPr lang="en-US"/>
              <a:t>    (23scse1011208)</a:t>
            </a:r>
          </a:p>
          <a:p>
            <a:r>
              <a:rPr lang="en-US"/>
              <a:t>3.Gaurav kumar                              </a:t>
            </a:r>
          </a:p>
          <a:p>
            <a:r>
              <a:rPr lang="en-US"/>
              <a:t>    (23scse1012062)</a:t>
            </a:r>
          </a:p>
          <a:p>
            <a:r>
              <a:rPr lang="en-US"/>
              <a:t>4.Anmol kumar </a:t>
            </a:r>
          </a:p>
          <a:p>
            <a:r>
              <a:rPr lang="en-US"/>
              <a:t>    (23scse1011098)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47A9FE-2E62-C9EB-96B5-B25C346AB14E}"/>
              </a:ext>
            </a:extLst>
          </p:cNvPr>
          <p:cNvSpPr txBox="1"/>
          <p:nvPr/>
        </p:nvSpPr>
        <p:spPr>
          <a:xfrm>
            <a:off x="7390556" y="2060848"/>
            <a:ext cx="45365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/>
              <a:t>ARPESH  SINGH</a:t>
            </a:r>
          </a:p>
          <a:p>
            <a:r>
              <a:rPr lang="en-IN" sz="3200"/>
              <a:t>GALGOTIAS UNIVERSITY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1C100F-3370-36FD-EE35-1059DBF80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8" y="0"/>
            <a:ext cx="11323825" cy="684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5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E2DA9B-0CD8-D550-5279-FE371222A88D}"/>
              </a:ext>
            </a:extLst>
          </p:cNvPr>
          <p:cNvSpPr txBox="1"/>
          <p:nvPr/>
        </p:nvSpPr>
        <p:spPr>
          <a:xfrm>
            <a:off x="909836" y="12616"/>
            <a:ext cx="11278989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>
                <a:solidFill>
                  <a:srgbClr val="192734"/>
                </a:solidFill>
                <a:effectLst/>
                <a:latin typeface="Inter"/>
              </a:rPr>
              <a:t>Front-End Technologies</a:t>
            </a:r>
          </a:p>
          <a:p>
            <a:pPr algn="l"/>
            <a:r>
              <a:rPr lang="en-US" b="0" i="0">
                <a:solidFill>
                  <a:srgbClr val="4C5A67"/>
                </a:solidFill>
                <a:effectLst/>
                <a:latin typeface="Inter"/>
              </a:rPr>
              <a:t>These are the technologies that shape the user interface and experience. They include HTML, CSS, JavaScript, and frameworks like </a:t>
            </a:r>
            <a:r>
              <a:rPr lang="en-US" b="0" i="0" u="none" strike="noStrike">
                <a:solidFill>
                  <a:srgbClr val="0D6EFD"/>
                </a:solidFill>
                <a:effectLst/>
                <a:latin typeface="Inter"/>
                <a:hlinkClick r:id="rId2"/>
              </a:rPr>
              <a:t>React</a:t>
            </a:r>
            <a:r>
              <a:rPr lang="en-US" b="0" i="0">
                <a:solidFill>
                  <a:srgbClr val="4C5A67"/>
                </a:solidFill>
                <a:effectLst/>
                <a:latin typeface="Inter"/>
              </a:rPr>
              <a:t>, </a:t>
            </a:r>
            <a:r>
              <a:rPr lang="en-US" b="0" i="0" u="none" strike="noStrike">
                <a:solidFill>
                  <a:srgbClr val="0D6EFD"/>
                </a:solidFill>
                <a:effectLst/>
                <a:latin typeface="Inter"/>
                <a:hlinkClick r:id="rId3"/>
              </a:rPr>
              <a:t>Angular</a:t>
            </a:r>
            <a:r>
              <a:rPr lang="en-US" b="0" i="0">
                <a:solidFill>
                  <a:srgbClr val="4C5A67"/>
                </a:solidFill>
                <a:effectLst/>
                <a:latin typeface="Inter"/>
              </a:rPr>
              <a:t>, and Vue.js. These technologies determine how your site looks, feels, and interacts with users.</a:t>
            </a:r>
          </a:p>
          <a:p>
            <a:r>
              <a:rPr lang="en-IN" sz="2800" b="1" i="0">
                <a:solidFill>
                  <a:srgbClr val="192734"/>
                </a:solidFill>
                <a:effectLst/>
                <a:latin typeface="Inter"/>
              </a:rPr>
              <a:t>Back-End Technologies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Spring Security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authentication and security</a:t>
            </a:r>
            <a:endParaRPr lang="en-US" altLang="en-US" sz="20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Hibernate/JPA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ORM (interacting with databases).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MySQL/PostgreSQL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(relational) or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MongoDB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(NoSQL) for data storage.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Redis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caching, and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Kafka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messaging. </a:t>
            </a:r>
          </a:p>
          <a:p>
            <a:r>
              <a:rPr lang="en-IN" b="1"/>
              <a:t>Security: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/>
              <a:t>OAuth2</a:t>
            </a:r>
            <a:r>
              <a:rPr lang="en-IN" sz="2000"/>
              <a:t>, </a:t>
            </a:r>
            <a:r>
              <a:rPr lang="en-IN" sz="2000" b="1"/>
              <a:t>JWT</a:t>
            </a:r>
            <a:r>
              <a:rPr lang="en-IN" sz="2000"/>
              <a:t>, and </a:t>
            </a:r>
            <a:r>
              <a:rPr lang="en-IN" sz="2000" b="1"/>
              <a:t>SSL/TLS</a:t>
            </a:r>
            <a:r>
              <a:rPr lang="en-IN" sz="2000"/>
              <a:t> for secure authentication and data transfer.</a:t>
            </a:r>
          </a:p>
          <a:p>
            <a:r>
              <a:rPr lang="en-IN" b="1"/>
              <a:t>Payment Gateways: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/>
              <a:t>Integrate with </a:t>
            </a:r>
            <a:r>
              <a:rPr lang="en-IN" sz="2000" b="1"/>
              <a:t>Stripe</a:t>
            </a:r>
            <a:r>
              <a:rPr lang="en-IN" sz="2000"/>
              <a:t>, </a:t>
            </a:r>
            <a:r>
              <a:rPr lang="en-IN" sz="2000" b="1"/>
              <a:t>PayPal</a:t>
            </a:r>
            <a:r>
              <a:rPr lang="en-IN" sz="2000"/>
              <a:t>, or </a:t>
            </a:r>
            <a:r>
              <a:rPr lang="en-IN" sz="2000" b="1"/>
              <a:t>Razorpay</a:t>
            </a:r>
            <a:r>
              <a:rPr lang="en-IN" sz="2000"/>
              <a:t> for transactions.</a:t>
            </a:r>
          </a:p>
          <a:p>
            <a:r>
              <a:rPr lang="en-IN" b="1"/>
              <a:t>Search and Performance: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/>
              <a:t>Elasticsearch</a:t>
            </a:r>
            <a:r>
              <a:rPr lang="en-IN" sz="2000"/>
              <a:t> for fast product search.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/>
              <a:t>Docker</a:t>
            </a:r>
            <a:r>
              <a:rPr lang="en-IN" sz="2000"/>
              <a:t> and </a:t>
            </a:r>
            <a:r>
              <a:rPr lang="en-IN" sz="2000" b="1"/>
              <a:t>Kubernetes</a:t>
            </a:r>
            <a:r>
              <a:rPr lang="en-IN" sz="2000"/>
              <a:t> for containerization and deployment.</a:t>
            </a:r>
          </a:p>
          <a:p>
            <a:r>
              <a:rPr lang="en-IN" sz="2000" b="1"/>
              <a:t>Cloud Hosting &amp; Monitoring: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/>
              <a:t>AWS/GCP</a:t>
            </a:r>
            <a:r>
              <a:rPr lang="en-IN" sz="2000"/>
              <a:t> for cloud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/>
              <a:t>Prometheus/Grafana</a:t>
            </a:r>
            <a:r>
              <a:rPr lang="en-IN" sz="2000"/>
              <a:t> for monitoring system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b="1" i="0">
              <a:solidFill>
                <a:srgbClr val="192734"/>
              </a:solidFill>
              <a:effectLst/>
              <a:latin typeface="Inter"/>
            </a:endParaRPr>
          </a:p>
          <a:p>
            <a:pPr algn="l"/>
            <a:endParaRPr lang="en-US" sz="2800" b="0" i="0">
              <a:solidFill>
                <a:srgbClr val="4C5A67"/>
              </a:solidFill>
              <a:effectLst/>
              <a:latin typeface="Inter"/>
            </a:endParaRPr>
          </a:p>
          <a:p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val="12892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567F27-CD0B-5AFD-4131-38E0CCF6A1A5}"/>
              </a:ext>
            </a:extLst>
          </p:cNvPr>
          <p:cNvSpPr txBox="1"/>
          <p:nvPr/>
        </p:nvSpPr>
        <p:spPr>
          <a:xfrm>
            <a:off x="1053852" y="476672"/>
            <a:ext cx="1091894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                                      Conclusion</a:t>
            </a:r>
          </a:p>
          <a:p>
            <a:r>
              <a:rPr lang="en-US" sz="2800"/>
              <a:t>An online e-commerce platform is essential for connecting businesses with customers in the digital marketplace. By integrating user-friendly interfaces, secure payment systems, and a robust technology stack, these platforms ensure seamless transactions and enhance customer experiences. Key features like product search, user authentication, and order management contribute to streamlined operations. As e-commerce continues to grow, a well-designed platform drives sales and fosters customer loyalty, positioning businesses for long-term success.</a:t>
            </a:r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val="11214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4B46B6A-D08B-7905-1939-06B341BD9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65412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6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7829" y="237992"/>
            <a:ext cx="10513167" cy="1043385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800"/>
              <a:t>OBJECTIVE</a:t>
            </a:r>
            <a:endParaRPr lang="en-US" sz="28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DA68C4-0FF9-3DE8-920F-6EB16475B8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7829" y="1281377"/>
            <a:ext cx="11017223" cy="5724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Facilitating Online Transactions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primary objective is to    enable seamless buying and selling of products or services through the internet, offering customers an easy way to shop online.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Expanding Market Reach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An e-commerce platform allows businesses to reach a wider audience, breaking geographical barriers and offering goods to a global market.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Enhancing Customer Experience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Providing customers with a user-friendly interface, convenient payment options, secure transactions, and efficient customer service.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Reducing Operational Costs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E-commerce platforms help reduce the overhead costs associated with physical stores, such as rent, utilities, and in-store staff.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Inventory and Order Management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platform aims to streamline processes like inventory management, order tracking, and customer relationship management, improving overall operational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Collection and Analytics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Collecting user data to analyze shopping patterns, improve marketing strategies, and make informed business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Building Brand Presence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An e-commerce platform can help build and maintain an online presence, enhancing brand awareness and loyalty.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962675"/>
          </a:xfrm>
        </p:spPr>
        <p:txBody>
          <a:bodyPr/>
          <a:lstStyle/>
          <a:p>
            <a:br>
              <a:rPr lang="en-US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59BA12-54F1-904F-8674-AE9F17820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948" y="152195"/>
            <a:ext cx="9051994" cy="627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1824" y="0"/>
            <a:ext cx="10585176" cy="2398105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400" b="1"/>
              <a:t>Problem Statement:</a:t>
            </a:r>
            <a:br>
              <a:rPr lang="en-US" sz="2400" b="1"/>
            </a:br>
            <a:r>
              <a:rPr lang="en-US" sz="2400"/>
              <a:t>Develop an </a:t>
            </a:r>
            <a:r>
              <a:rPr lang="en-US" sz="2400" b="1"/>
              <a:t>online e-commerce platform</a:t>
            </a:r>
            <a:r>
              <a:rPr lang="en-US" sz="2400"/>
              <a:t> that allows users to search for products, view details, add products to a shopping cart, and proceed to checkout for purchase. The platform should manage product inventory, handle user authentication, and support various payment methods.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D7F7A-741D-1F5F-CA29-EF64D8E42395}"/>
              </a:ext>
            </a:extLst>
          </p:cNvPr>
          <p:cNvSpPr txBox="1"/>
          <p:nvPr/>
        </p:nvSpPr>
        <p:spPr>
          <a:xfrm>
            <a:off x="1101236" y="2398105"/>
            <a:ext cx="102857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1. User Authentication: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 Users must be able to register and log in to the platform.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 Provide secure password storage (e.g., through encryption).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  Support user roles like admin and customer.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/>
              <a:t>2. Product Catalog:</a:t>
            </a:r>
            <a:br>
              <a:rPr lang="en-US" sz="2400"/>
            </a:br>
            <a:r>
              <a:rPr lang="en-US" sz="2000"/>
              <a:t>Display a list of products with details like name, price, description, and image.</a:t>
            </a:r>
            <a:br>
              <a:rPr lang="en-US" sz="2000"/>
            </a:br>
            <a:r>
              <a:rPr lang="en-US" sz="2000"/>
              <a:t>Allow product search and filtering by categories or price range.</a:t>
            </a:r>
            <a:br>
              <a:rPr lang="en-US" sz="2000"/>
            </a:br>
            <a:r>
              <a:rPr lang="en-US" sz="2000"/>
              <a:t>Admins can add, update, or remove products from the inventory.</a:t>
            </a:r>
            <a:br>
              <a:rPr lang="en-US" sz="2000"/>
            </a:br>
            <a:r>
              <a:rPr lang="en-US" sz="2000"/>
              <a:t>3. </a:t>
            </a:r>
            <a:r>
              <a:rPr lang="en-US" sz="2400" b="1"/>
              <a:t>Product Catalog:</a:t>
            </a:r>
            <a:br>
              <a:rPr lang="en-US" sz="2400"/>
            </a:br>
            <a:r>
              <a:rPr lang="en-US" sz="2400"/>
              <a:t>Display a list of products with details like name, price, description, and image.</a:t>
            </a:r>
            <a:br>
              <a:rPr lang="en-US" sz="2400"/>
            </a:br>
            <a:r>
              <a:rPr lang="en-US" sz="2400"/>
              <a:t>Allow product search and filtering by categories or price range.</a:t>
            </a:r>
            <a:br>
              <a:rPr lang="en-US" sz="2400"/>
            </a:br>
            <a:r>
              <a:rPr lang="en-US" sz="2400"/>
              <a:t>Admins can add, update, or remove products from the inventory.</a:t>
            </a:r>
            <a:br>
              <a:rPr lang="en-US" sz="2400"/>
            </a:b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DBE455D3-6F21-9886-CD3B-5AFD1D987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828" y="836712"/>
            <a:ext cx="10945216" cy="670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4.Checkout and Payment: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 users to proceed to checkout after reviewing their cart.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payment methods such as credit card, PayPal,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 billing and shipping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 Management: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the status of user orders (e.g., pending, shipped, delivered).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Admins can view, update, and manage orders.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>
                <a:latin typeface="Arial" panose="020B0604020202020204" pitchFamily="34" charset="0"/>
              </a:rPr>
              <a:t>6. Inventory Management: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.Admins should be able to manage stock levels.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should automatically update stock levels after purchases.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7. Optional Features: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reviews and ratings.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Discount coupons or promotional offers.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Wishlist functionality.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Email notifications for order confirmation.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41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65406E-889A-939C-87B3-0B645D1BD33E}"/>
              </a:ext>
            </a:extLst>
          </p:cNvPr>
          <p:cNvSpPr txBox="1"/>
          <p:nvPr/>
        </p:nvSpPr>
        <p:spPr>
          <a:xfrm>
            <a:off x="837827" y="836712"/>
            <a:ext cx="1135099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/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r>
              <a:rPr lang="en-US" b="1"/>
              <a:t>Non-Functional Requirements: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Scalability:</a:t>
            </a:r>
            <a:r>
              <a:rPr lang="en-US"/>
              <a:t> The platform should be able to handle a large number of products and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Security:</a:t>
            </a:r>
            <a:r>
              <a:rPr lang="en-US"/>
              <a:t> Ensure secure transactions and data protection, especially for user and payment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Performance:</a:t>
            </a:r>
            <a:r>
              <a:rPr lang="en-US"/>
              <a:t> Fast load times and efficient search and filtering of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User Interface:</a:t>
            </a:r>
            <a:r>
              <a:rPr lang="en-US"/>
              <a:t> A responsive and user-friendly interface for both desktop and mobile users.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0B5CC8-FA35-0C37-AC7C-491FABD9C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7" y="-1"/>
            <a:ext cx="11350997" cy="371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2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593965-1C41-A319-7A7E-AC72636D1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0"/>
            <a:ext cx="109853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7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30DCE5-016A-9195-3B6C-DB3265052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292" y="1093386"/>
            <a:ext cx="3723480" cy="56338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7A607B-7C45-961F-7B4E-61061C4B2A07}"/>
              </a:ext>
            </a:extLst>
          </p:cNvPr>
          <p:cNvSpPr txBox="1"/>
          <p:nvPr/>
        </p:nvSpPr>
        <p:spPr>
          <a:xfrm>
            <a:off x="1197868" y="385500"/>
            <a:ext cx="3960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/>
              <a:t>Flowchart :</a:t>
            </a:r>
          </a:p>
        </p:txBody>
      </p:sp>
    </p:spTree>
    <p:extLst>
      <p:ext uri="{BB962C8B-B14F-4D97-AF65-F5344CB8AC3E}">
        <p14:creationId xmlns:p14="http://schemas.microsoft.com/office/powerpoint/2010/main" val="418323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Ecommerce Tech Stack Components">
            <a:extLst>
              <a:ext uri="{FF2B5EF4-FFF2-40B4-BE49-F238E27FC236}">
                <a16:creationId xmlns:a16="http://schemas.microsoft.com/office/drawing/2014/main" id="{7E79B3BF-1ADB-B758-02A7-D5ACB6CB89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77833" y="692696"/>
            <a:ext cx="7698067" cy="616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00E5A2-28BB-F007-8431-99EBFD604173}"/>
              </a:ext>
            </a:extLst>
          </p:cNvPr>
          <p:cNvSpPr txBox="1"/>
          <p:nvPr/>
        </p:nvSpPr>
        <p:spPr>
          <a:xfrm>
            <a:off x="837828" y="404664"/>
            <a:ext cx="1094521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i="0">
                <a:solidFill>
                  <a:srgbClr val="192734"/>
                </a:solidFill>
                <a:effectLst/>
                <a:latin typeface="Inter"/>
              </a:rPr>
              <a:t>What is an Ecommerce Tech Stack?</a:t>
            </a:r>
          </a:p>
          <a:p>
            <a:pPr algn="l"/>
            <a:r>
              <a:rPr lang="en-US" sz="3200" b="0" i="0">
                <a:solidFill>
                  <a:srgbClr val="4C5A67"/>
                </a:solidFill>
                <a:effectLst/>
                <a:latin typeface="Inter"/>
              </a:rPr>
              <a:t>An ecommerce tech stack refers to the combination of tools, frameworks, platforms, and programming languages used to build and run an online store. It comprises both front-end and back-end technologies, along with third-party integrations that enhance functionality, user experience, and performance.</a:t>
            </a:r>
          </a:p>
          <a:p>
            <a:pPr algn="l"/>
            <a:r>
              <a:rPr lang="en-US" sz="3200" b="1" i="0">
                <a:solidFill>
                  <a:srgbClr val="192734"/>
                </a:solidFill>
                <a:effectLst/>
                <a:latin typeface="Inter"/>
              </a:rPr>
              <a:t>Key Components of an Ecommerce Tech Stack</a:t>
            </a:r>
          </a:p>
          <a:p>
            <a:pPr algn="l"/>
            <a:r>
              <a:rPr lang="en-US" sz="3200" b="0" i="0">
                <a:solidFill>
                  <a:srgbClr val="4C5A67"/>
                </a:solidFill>
                <a:effectLst/>
                <a:latin typeface="Inter"/>
              </a:rPr>
              <a:t>A comprehensive ecommerce tech stack typically includes the following components:</a:t>
            </a:r>
          </a:p>
          <a:p>
            <a:pPr algn="l"/>
            <a:endParaRPr lang="en-US" sz="3200" b="0" i="0">
              <a:solidFill>
                <a:srgbClr val="4C5A67"/>
              </a:solidFill>
              <a:effectLst/>
              <a:latin typeface="Inter"/>
            </a:endParaRPr>
          </a:p>
          <a:p>
            <a:pPr algn="l"/>
            <a:endParaRPr lang="en-US" sz="3200" b="0" i="0">
              <a:solidFill>
                <a:srgbClr val="4C5A67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36866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211</TotalTime>
  <Words>925</Words>
  <Application>Microsoft Office PowerPoint</Application>
  <PresentationFormat>Custom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Inter</vt:lpstr>
      <vt:lpstr>Wingdings</vt:lpstr>
      <vt:lpstr>Tech 16x9</vt:lpstr>
      <vt:lpstr>Course code:- E1UA307C        Course Name:- JAVA ONLINE E-COMMERCE PLATFORM</vt:lpstr>
      <vt:lpstr>OBJECTIVE</vt:lpstr>
      <vt:lpstr> </vt:lpstr>
      <vt:lpstr>Problem Statement: Develop an online e-commerce platform that allows users to search for products, view details, add products to a shopping cart, and proceed to checkout for purchase. The platform should manage product inventory, handle user authentication, and support various payment methods.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RAVI SINGH</dc:creator>
  <cp:lastModifiedBy>RAVI SINGH</cp:lastModifiedBy>
  <cp:revision>4</cp:revision>
  <dcterms:created xsi:type="dcterms:W3CDTF">2024-10-22T06:56:09Z</dcterms:created>
  <dcterms:modified xsi:type="dcterms:W3CDTF">2024-10-22T12:03:06Z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