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hkmovie6.com/cinem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D10E-25C9-483B-8F0D-C920434E939D}"/>
              </a:ext>
            </a:extLst>
          </p:cNvPr>
          <p:cNvSpPr>
            <a:spLocks noGrp="1"/>
          </p:cNvSpPr>
          <p:nvPr>
            <p:ph type="ctrTitle"/>
          </p:nvPr>
        </p:nvSpPr>
        <p:spPr/>
        <p:txBody>
          <a:bodyPr/>
          <a:lstStyle/>
          <a:p>
            <a:r>
              <a:rPr lang="en-US" b="1" dirty="0"/>
              <a:t>The Battle of Neighborhoods</a:t>
            </a:r>
            <a:br>
              <a:rPr lang="en-US" b="1" dirty="0"/>
            </a:br>
            <a:endParaRPr lang="en-US" dirty="0"/>
          </a:p>
        </p:txBody>
      </p:sp>
      <p:sp>
        <p:nvSpPr>
          <p:cNvPr id="3" name="Subtitle 2">
            <a:extLst>
              <a:ext uri="{FF2B5EF4-FFF2-40B4-BE49-F238E27FC236}">
                <a16:creationId xmlns:a16="http://schemas.microsoft.com/office/drawing/2014/main" id="{811BF284-4E02-4331-9BAA-EDD8DEA6542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460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4F2E-ADA8-485E-8813-964778F10C71}"/>
              </a:ext>
            </a:extLst>
          </p:cNvPr>
          <p:cNvSpPr>
            <a:spLocks noGrp="1"/>
          </p:cNvSpPr>
          <p:nvPr>
            <p:ph type="title"/>
          </p:nvPr>
        </p:nvSpPr>
        <p:spPr/>
        <p:txBody>
          <a:bodyPr>
            <a:normAutofit fontScale="90000"/>
          </a:bodyPr>
          <a:lstStyle/>
          <a:p>
            <a:r>
              <a:rPr lang="en-US" b="1" dirty="0"/>
              <a:t>Capstone Project - The Battle of Neighborhoods</a:t>
            </a:r>
            <a:br>
              <a:rPr lang="en-US" b="1" dirty="0"/>
            </a:br>
            <a:endParaRPr lang="en-US" dirty="0"/>
          </a:p>
        </p:txBody>
      </p:sp>
      <p:sp>
        <p:nvSpPr>
          <p:cNvPr id="3" name="Content Placeholder 2">
            <a:extLst>
              <a:ext uri="{FF2B5EF4-FFF2-40B4-BE49-F238E27FC236}">
                <a16:creationId xmlns:a16="http://schemas.microsoft.com/office/drawing/2014/main" id="{23B3F9AE-623F-4C09-ACB2-0F299EC01024}"/>
              </a:ext>
            </a:extLst>
          </p:cNvPr>
          <p:cNvSpPr>
            <a:spLocks noGrp="1"/>
          </p:cNvSpPr>
          <p:nvPr>
            <p:ph idx="1"/>
          </p:nvPr>
        </p:nvSpPr>
        <p:spPr/>
        <p:txBody>
          <a:bodyPr>
            <a:normAutofit fontScale="25000" lnSpcReduction="20000"/>
          </a:bodyPr>
          <a:lstStyle/>
          <a:p>
            <a:r>
              <a:rPr lang="en-US" sz="4000" b="1" dirty="0"/>
              <a:t>Introduction </a:t>
            </a:r>
          </a:p>
          <a:p>
            <a:r>
              <a:rPr lang="en-US" sz="4000" dirty="0"/>
              <a:t>Introduction where you discuss the business problem and who would be interested in this project.</a:t>
            </a:r>
          </a:p>
          <a:p>
            <a:r>
              <a:rPr lang="en-US" sz="4000" b="1" dirty="0"/>
              <a:t>"Would you recommend a location in Hong Kong to open a new cinema?" </a:t>
            </a:r>
          </a:p>
          <a:p>
            <a:r>
              <a:rPr lang="en-US" sz="4000" dirty="0"/>
              <a:t>My boss, the stakeholder wants to </a:t>
            </a:r>
            <a:r>
              <a:rPr lang="en-US" sz="4000" b="1" dirty="0"/>
              <a:t>open a new cinema as company's new business</a:t>
            </a:r>
            <a:r>
              <a:rPr lang="en-US" sz="4000" dirty="0"/>
              <a:t>.</a:t>
            </a:r>
          </a:p>
          <a:p>
            <a:r>
              <a:rPr lang="en-US" sz="4000" dirty="0"/>
              <a:t>He explains that watching movie is a part of whole afternoon or night activities. Cinema should has </a:t>
            </a:r>
            <a:r>
              <a:rPr lang="en-US" sz="4000" b="1" dirty="0"/>
              <a:t>many restaurants and shopping places nearby</a:t>
            </a:r>
            <a:r>
              <a:rPr lang="en-US" sz="4000" dirty="0"/>
              <a:t>. Transportation is also an important factor. Customer can walk to cinema within </a:t>
            </a:r>
            <a:r>
              <a:rPr lang="en-US" sz="4000" b="1" dirty="0"/>
              <a:t>5 minutes</a:t>
            </a:r>
            <a:r>
              <a:rPr lang="en-US" sz="4000" dirty="0"/>
              <a:t> from </a:t>
            </a:r>
            <a:r>
              <a:rPr lang="en-US" sz="4000" b="1" dirty="0"/>
              <a:t>public transport facilities</a:t>
            </a:r>
            <a:r>
              <a:rPr lang="en-US" sz="4000" dirty="0"/>
              <a:t> is perfect.</a:t>
            </a:r>
          </a:p>
          <a:p>
            <a:r>
              <a:rPr lang="en-US" sz="4000" dirty="0"/>
              <a:t>He wants me concentrated on selection of cinema location according to its nearby environment. Cinema facility and rental price is not my concern. He lists out his </a:t>
            </a:r>
            <a:r>
              <a:rPr lang="en-US" sz="4000" b="1" dirty="0"/>
              <a:t>top 10 favorite cinemas</a:t>
            </a:r>
            <a:r>
              <a:rPr lang="en-US" sz="4000" dirty="0"/>
              <a:t> in Hong Kong with rating.</a:t>
            </a:r>
          </a:p>
          <a:p>
            <a:r>
              <a:rPr lang="en-US" sz="4000" dirty="0"/>
              <a:t>I work with my teammates and select </a:t>
            </a:r>
            <a:r>
              <a:rPr lang="en-US" sz="4000" b="1" dirty="0"/>
              <a:t>5 possible locations</a:t>
            </a:r>
            <a:r>
              <a:rPr lang="en-US" sz="4000" dirty="0"/>
              <a:t> to build the cinema. Which location should be suggested to the stakeholder?</a:t>
            </a:r>
          </a:p>
          <a:p>
            <a:r>
              <a:rPr lang="en-US" sz="4000" b="1" dirty="0"/>
              <a:t>Data </a:t>
            </a:r>
          </a:p>
          <a:p>
            <a:r>
              <a:rPr lang="en-US" sz="4000" dirty="0"/>
              <a:t>Data where you describe the data that will be used to solve the problem and the source of the data.</a:t>
            </a:r>
          </a:p>
          <a:p>
            <a:r>
              <a:rPr lang="en-US" sz="4000" dirty="0"/>
              <a:t>According to the question, following data are required.</a:t>
            </a:r>
          </a:p>
          <a:p>
            <a:r>
              <a:rPr lang="en-US" sz="4000" b="1" dirty="0"/>
              <a:t>1. Geographic coordinate of Hong Kong cinemas </a:t>
            </a:r>
          </a:p>
          <a:p>
            <a:r>
              <a:rPr lang="en-US" sz="4000" dirty="0"/>
              <a:t>I need to </a:t>
            </a:r>
            <a:r>
              <a:rPr lang="en-US" sz="4000" b="1" dirty="0"/>
              <a:t>compare 5 possible locations with current cinemas</a:t>
            </a:r>
            <a:r>
              <a:rPr lang="en-US" sz="4000" dirty="0"/>
              <a:t> in Hong Kong. Therefore, I need to find a list of Hong Kong cinema and cinemas' geographic coordinates. Luckily, I can find the list and coordinates from the website </a:t>
            </a:r>
            <a:r>
              <a:rPr lang="en-US" sz="4000" dirty="0">
                <a:hlinkClick r:id="rId2"/>
              </a:rPr>
              <a:t>https://hkmovie6.com/cinema</a:t>
            </a:r>
            <a:r>
              <a:rPr lang="en-US" sz="4000" dirty="0"/>
              <a:t> .</a:t>
            </a:r>
          </a:p>
          <a:p>
            <a:endParaRPr lang="en-US" dirty="0"/>
          </a:p>
        </p:txBody>
      </p:sp>
    </p:spTree>
    <p:extLst>
      <p:ext uri="{BB962C8B-B14F-4D97-AF65-F5344CB8AC3E}">
        <p14:creationId xmlns:p14="http://schemas.microsoft.com/office/powerpoint/2010/main" val="370681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93DE-25D6-4106-8281-2B6077DF1FA8}"/>
              </a:ext>
            </a:extLst>
          </p:cNvPr>
          <p:cNvSpPr>
            <a:spLocks noGrp="1"/>
          </p:cNvSpPr>
          <p:nvPr>
            <p:ph type="title"/>
          </p:nvPr>
        </p:nvSpPr>
        <p:spPr/>
        <p:txBody>
          <a:bodyPr/>
          <a:lstStyle/>
          <a:p>
            <a:r>
              <a:rPr lang="en-US" b="1" dirty="0"/>
              <a:t>Capstone Project - The Battle of Neighborhoods</a:t>
            </a:r>
            <a:endParaRPr lang="en-US" dirty="0"/>
          </a:p>
        </p:txBody>
      </p:sp>
      <p:sp>
        <p:nvSpPr>
          <p:cNvPr id="3" name="Content Placeholder 2">
            <a:extLst>
              <a:ext uri="{FF2B5EF4-FFF2-40B4-BE49-F238E27FC236}">
                <a16:creationId xmlns:a16="http://schemas.microsoft.com/office/drawing/2014/main" id="{5A6C07A2-98FF-47BE-A08F-770CDC68F216}"/>
              </a:ext>
            </a:extLst>
          </p:cNvPr>
          <p:cNvSpPr>
            <a:spLocks noGrp="1"/>
          </p:cNvSpPr>
          <p:nvPr>
            <p:ph idx="1"/>
          </p:nvPr>
        </p:nvSpPr>
        <p:spPr/>
        <p:txBody>
          <a:bodyPr>
            <a:normAutofit fontScale="40000" lnSpcReduction="20000"/>
          </a:bodyPr>
          <a:lstStyle/>
          <a:p>
            <a:endParaRPr lang="en-US" dirty="0"/>
          </a:p>
          <a:p>
            <a:r>
              <a:rPr lang="en-US" sz="2900" b="1" dirty="0"/>
              <a:t>Methodology </a:t>
            </a:r>
          </a:p>
          <a:p>
            <a:r>
              <a:rPr lang="en-US" sz="2900" dirty="0"/>
              <a:t>Methodology section which represents the main component of the report where you discuss and describe any exploratory data analysis that you did, any inferential statistical testing that you performed, and what machine learnings were used and why.</a:t>
            </a:r>
          </a:p>
          <a:p>
            <a:r>
              <a:rPr lang="en-US" sz="2900" dirty="0"/>
              <a:t>With above data, I can use content-based recommendation technique to resolve the problem.</a:t>
            </a:r>
          </a:p>
          <a:p>
            <a:r>
              <a:rPr lang="en-US" sz="2900" dirty="0"/>
              <a:t>Combine with </a:t>
            </a:r>
            <a:r>
              <a:rPr lang="en-US" sz="2900" dirty="0" err="1"/>
              <a:t>FourSquare</a:t>
            </a:r>
            <a:r>
              <a:rPr lang="en-US" sz="2900" dirty="0"/>
              <a:t> API which provides how many venues in different category of Hong Kong cinemas, a matrix which captured characteristic of venues nearby cinema are built. Stakeholder's favorite list is the profile to combine with the matrix to become a weighted matrix of favorite cinema.</a:t>
            </a:r>
          </a:p>
          <a:p>
            <a:r>
              <a:rPr lang="en-US" sz="2900" dirty="0"/>
              <a:t>The weighted matrix can be applied on 5 target locations with venues information to generate a ranking result. The </a:t>
            </a:r>
            <a:r>
              <a:rPr lang="en-US" sz="2900" dirty="0" err="1"/>
              <a:t>the</a:t>
            </a:r>
            <a:r>
              <a:rPr lang="en-US" sz="2900" dirty="0"/>
              <a:t> top one on the ranking list can be recommended to the stakeholder.</a:t>
            </a:r>
          </a:p>
          <a:p>
            <a:r>
              <a:rPr lang="en-US" sz="2900" dirty="0"/>
              <a:t>Before building the matrix, I have to prepare the required data and apply some data analysis.</a:t>
            </a:r>
          </a:p>
          <a:p>
            <a:r>
              <a:rPr lang="en-US" sz="2900" b="1" dirty="0"/>
              <a:t>Data Cleansing and Preparation </a:t>
            </a:r>
          </a:p>
          <a:p>
            <a:r>
              <a:rPr lang="en-US" sz="2900" dirty="0"/>
              <a:t>Check the cinemas dataset contains any duplicated address</a:t>
            </a:r>
          </a:p>
          <a:p>
            <a:endParaRPr lang="en-US" dirty="0"/>
          </a:p>
        </p:txBody>
      </p:sp>
    </p:spTree>
    <p:extLst>
      <p:ext uri="{BB962C8B-B14F-4D97-AF65-F5344CB8AC3E}">
        <p14:creationId xmlns:p14="http://schemas.microsoft.com/office/powerpoint/2010/main" val="102392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A7C1-5314-4C95-AF7C-0DFD0D9FB425}"/>
              </a:ext>
            </a:extLst>
          </p:cNvPr>
          <p:cNvSpPr>
            <a:spLocks noGrp="1"/>
          </p:cNvSpPr>
          <p:nvPr>
            <p:ph type="title"/>
          </p:nvPr>
        </p:nvSpPr>
        <p:spPr/>
        <p:txBody>
          <a:bodyPr/>
          <a:lstStyle/>
          <a:p>
            <a:r>
              <a:rPr lang="en-US" dirty="0"/>
              <a:t>Check the cinemas dataset contains any duplicated address</a:t>
            </a:r>
          </a:p>
        </p:txBody>
      </p:sp>
      <p:pic>
        <p:nvPicPr>
          <p:cNvPr id="4" name="Content Placeholder 3">
            <a:extLst>
              <a:ext uri="{FF2B5EF4-FFF2-40B4-BE49-F238E27FC236}">
                <a16:creationId xmlns:a16="http://schemas.microsoft.com/office/drawing/2014/main" id="{12046FD9-AF7A-404E-AE17-A2C87EC65D70}"/>
              </a:ext>
            </a:extLst>
          </p:cNvPr>
          <p:cNvPicPr>
            <a:picLocks noGrp="1" noChangeAspect="1"/>
          </p:cNvPicPr>
          <p:nvPr>
            <p:ph idx="1"/>
          </p:nvPr>
        </p:nvPicPr>
        <p:blipFill>
          <a:blip r:embed="rId2"/>
          <a:stretch>
            <a:fillRect/>
          </a:stretch>
        </p:blipFill>
        <p:spPr>
          <a:xfrm>
            <a:off x="1817225" y="2249488"/>
            <a:ext cx="8241175" cy="4608512"/>
          </a:xfrm>
          <a:prstGeom prst="rect">
            <a:avLst/>
          </a:prstGeom>
        </p:spPr>
      </p:pic>
    </p:spTree>
    <p:extLst>
      <p:ext uri="{BB962C8B-B14F-4D97-AF65-F5344CB8AC3E}">
        <p14:creationId xmlns:p14="http://schemas.microsoft.com/office/powerpoint/2010/main" val="81318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3A25-3AF0-4588-9240-6050A00F28E3}"/>
              </a:ext>
            </a:extLst>
          </p:cNvPr>
          <p:cNvSpPr>
            <a:spLocks noGrp="1"/>
          </p:cNvSpPr>
          <p:nvPr>
            <p:ph type="title"/>
          </p:nvPr>
        </p:nvSpPr>
        <p:spPr/>
        <p:txBody>
          <a:bodyPr/>
          <a:lstStyle/>
          <a:p>
            <a:r>
              <a:rPr lang="en-US" dirty="0"/>
              <a:t>Plot the distribution of other variables</a:t>
            </a:r>
          </a:p>
        </p:txBody>
      </p:sp>
      <p:pic>
        <p:nvPicPr>
          <p:cNvPr id="4" name="Content Placeholder 3">
            <a:extLst>
              <a:ext uri="{FF2B5EF4-FFF2-40B4-BE49-F238E27FC236}">
                <a16:creationId xmlns:a16="http://schemas.microsoft.com/office/drawing/2014/main" id="{C79F483C-7A1E-447B-90F4-056A6B29672F}"/>
              </a:ext>
            </a:extLst>
          </p:cNvPr>
          <p:cNvPicPr>
            <a:picLocks noGrp="1" noChangeAspect="1"/>
          </p:cNvPicPr>
          <p:nvPr>
            <p:ph idx="1"/>
          </p:nvPr>
        </p:nvPicPr>
        <p:blipFill>
          <a:blip r:embed="rId2"/>
          <a:stretch>
            <a:fillRect/>
          </a:stretch>
        </p:blipFill>
        <p:spPr>
          <a:xfrm>
            <a:off x="2257063" y="2249488"/>
            <a:ext cx="8264324" cy="3989994"/>
          </a:xfrm>
          <a:prstGeom prst="rect">
            <a:avLst/>
          </a:prstGeom>
        </p:spPr>
      </p:pic>
    </p:spTree>
    <p:extLst>
      <p:ext uri="{BB962C8B-B14F-4D97-AF65-F5344CB8AC3E}">
        <p14:creationId xmlns:p14="http://schemas.microsoft.com/office/powerpoint/2010/main" val="54174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D903-C232-441D-97BE-8F01C3094A65}"/>
              </a:ext>
            </a:extLst>
          </p:cNvPr>
          <p:cNvSpPr>
            <a:spLocks noGrp="1"/>
          </p:cNvSpPr>
          <p:nvPr>
            <p:ph type="title"/>
          </p:nvPr>
        </p:nvSpPr>
        <p:spPr/>
        <p:txBody>
          <a:bodyPr>
            <a:normAutofit fontScale="90000"/>
          </a:bodyPr>
          <a:lstStyle/>
          <a:p>
            <a:r>
              <a:rPr lang="en-US" dirty="0"/>
              <a:t>The distribution of other variables are quite similar. Now check their </a:t>
            </a:r>
            <a:r>
              <a:rPr lang="en-US" b="1" dirty="0"/>
              <a:t>Pearson Correlation</a:t>
            </a:r>
            <a:endParaRPr lang="en-US" dirty="0"/>
          </a:p>
        </p:txBody>
      </p:sp>
      <p:sp>
        <p:nvSpPr>
          <p:cNvPr id="3" name="Content Placeholder 2">
            <a:extLst>
              <a:ext uri="{FF2B5EF4-FFF2-40B4-BE49-F238E27FC236}">
                <a16:creationId xmlns:a16="http://schemas.microsoft.com/office/drawing/2014/main" id="{1F4140E2-EF3B-48A3-B69F-0DCF4189BE7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518E5B7-20C9-41BB-AD47-9E180294FD1E}"/>
              </a:ext>
            </a:extLst>
          </p:cNvPr>
          <p:cNvPicPr>
            <a:picLocks noChangeAspect="1"/>
          </p:cNvPicPr>
          <p:nvPr/>
        </p:nvPicPr>
        <p:blipFill>
          <a:blip r:embed="rId2"/>
          <a:stretch>
            <a:fillRect/>
          </a:stretch>
        </p:blipFill>
        <p:spPr>
          <a:xfrm>
            <a:off x="1373179" y="2336832"/>
            <a:ext cx="9121639" cy="3454369"/>
          </a:xfrm>
          <a:prstGeom prst="rect">
            <a:avLst/>
          </a:prstGeom>
        </p:spPr>
      </p:pic>
    </p:spTree>
    <p:extLst>
      <p:ext uri="{BB962C8B-B14F-4D97-AF65-F5344CB8AC3E}">
        <p14:creationId xmlns:p14="http://schemas.microsoft.com/office/powerpoint/2010/main" val="374641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BACB-166B-48F7-90B2-8EA706E74AAB}"/>
              </a:ext>
            </a:extLst>
          </p:cNvPr>
          <p:cNvSpPr>
            <a:spLocks noGrp="1"/>
          </p:cNvSpPr>
          <p:nvPr>
            <p:ph type="title"/>
          </p:nvPr>
        </p:nvSpPr>
        <p:spPr/>
        <p:txBody>
          <a:bodyPr/>
          <a:lstStyle/>
          <a:p>
            <a:r>
              <a:rPr lang="en-US" dirty="0"/>
              <a:t>Capstone Project Summary</a:t>
            </a:r>
          </a:p>
        </p:txBody>
      </p:sp>
      <p:sp>
        <p:nvSpPr>
          <p:cNvPr id="3" name="Content Placeholder 2">
            <a:extLst>
              <a:ext uri="{FF2B5EF4-FFF2-40B4-BE49-F238E27FC236}">
                <a16:creationId xmlns:a16="http://schemas.microsoft.com/office/drawing/2014/main" id="{DD1F9744-4D20-461A-A68C-52AE8D7CD25E}"/>
              </a:ext>
            </a:extLst>
          </p:cNvPr>
          <p:cNvSpPr>
            <a:spLocks noGrp="1"/>
          </p:cNvSpPr>
          <p:nvPr>
            <p:ph idx="1"/>
          </p:nvPr>
        </p:nvSpPr>
        <p:spPr>
          <a:xfrm>
            <a:off x="1141412" y="2249486"/>
            <a:ext cx="9905999" cy="4608513"/>
          </a:xfrm>
        </p:spPr>
        <p:txBody>
          <a:bodyPr>
            <a:normAutofit fontScale="85000" lnSpcReduction="10000"/>
          </a:bodyPr>
          <a:lstStyle/>
          <a:p>
            <a:pPr marL="0" indent="0">
              <a:buNone/>
            </a:pPr>
            <a:r>
              <a:rPr lang="en-US" b="1" dirty="0"/>
              <a:t>Results </a:t>
            </a:r>
          </a:p>
          <a:p>
            <a:r>
              <a:rPr lang="en-US" sz="1000" dirty="0"/>
              <a:t>Results section where you discuss the results.</a:t>
            </a:r>
          </a:p>
          <a:p>
            <a:r>
              <a:rPr lang="en-US" sz="1000" dirty="0"/>
              <a:t>With the boss's profile and the complete list of cinemas and their venues count in hand, I am going to take the weighted average of every </a:t>
            </a:r>
            <a:r>
              <a:rPr lang="en-US" sz="1000" dirty="0" err="1"/>
              <a:t>lcoation</a:t>
            </a:r>
            <a:r>
              <a:rPr lang="en-US" sz="1000" dirty="0"/>
              <a:t> based on the profile and recommend the top location that most satisfy it.</a:t>
            </a:r>
          </a:p>
          <a:p>
            <a:pPr marL="0" indent="0">
              <a:buNone/>
            </a:pPr>
            <a:r>
              <a:rPr lang="en-US" b="1" dirty="0"/>
              <a:t>Discussion</a:t>
            </a:r>
          </a:p>
          <a:p>
            <a:r>
              <a:rPr lang="en-US" sz="1050" dirty="0"/>
              <a:t>Discussion section where you discuss any observations you noted and any recommendations you can make based on the results.</a:t>
            </a:r>
          </a:p>
          <a:p>
            <a:r>
              <a:rPr lang="en-US" sz="1050" dirty="0"/>
              <a:t>Number of venues of 5 target locations are actually below the average</a:t>
            </a:r>
          </a:p>
          <a:p>
            <a:pPr marL="0" indent="0">
              <a:buNone/>
            </a:pPr>
            <a:r>
              <a:rPr lang="en-US" b="1" dirty="0"/>
              <a:t>Conclusion</a:t>
            </a:r>
          </a:p>
          <a:p>
            <a:r>
              <a:rPr lang="en-US" sz="1500" dirty="0"/>
              <a:t>Conclusion section where you conclude the report.</a:t>
            </a:r>
          </a:p>
          <a:p>
            <a:r>
              <a:rPr lang="en-US" sz="1500" dirty="0"/>
              <a:t>The stakeholder's problem is resolved. Stakeholder wants to find the best place to build a new cinema in Hong Kong, and the factors of "best location" is based on the number of venues in eating, shopping, transportation category around the location. Stakeholder also provide his favorite list of cinema to further explain what the "best location" is. Content-based filtering machine learning technique is the most suitable method to resolve the problem. It combines stakeholder's preference and cinema profile to make the recommendation result.</a:t>
            </a:r>
          </a:p>
          <a:p>
            <a:r>
              <a:rPr lang="en-US" sz="1500" dirty="0"/>
              <a:t>The 5 target locations of new cinema may not be a good choices. As the weighting matrix is developed, I can quickly pick other locations and make the recommendation again.</a:t>
            </a:r>
          </a:p>
          <a:p>
            <a:endParaRPr lang="en-US" dirty="0"/>
          </a:p>
        </p:txBody>
      </p:sp>
    </p:spTree>
    <p:extLst>
      <p:ext uri="{BB962C8B-B14F-4D97-AF65-F5344CB8AC3E}">
        <p14:creationId xmlns:p14="http://schemas.microsoft.com/office/powerpoint/2010/main" val="969319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TotalTime>
  <Words>689</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The Battle of Neighborhoods </vt:lpstr>
      <vt:lpstr>Capstone Project - The Battle of Neighborhoods </vt:lpstr>
      <vt:lpstr>Capstone Project - The Battle of Neighborhoods</vt:lpstr>
      <vt:lpstr>Check the cinemas dataset contains any duplicated address</vt:lpstr>
      <vt:lpstr>Plot the distribution of other variables</vt:lpstr>
      <vt:lpstr>The distribution of other variables are quite similar. Now check their Pearson Correlation</vt:lpstr>
      <vt:lpstr>Capstone Project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RaviSingh1</dc:creator>
  <cp:lastModifiedBy>RaviSingh1</cp:lastModifiedBy>
  <cp:revision>3</cp:revision>
  <dcterms:created xsi:type="dcterms:W3CDTF">2018-12-19T15:37:59Z</dcterms:created>
  <dcterms:modified xsi:type="dcterms:W3CDTF">2018-12-19T16:01:02Z</dcterms:modified>
</cp:coreProperties>
</file>