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5.png" ContentType="image/png"/>
  <Override PartName="/ppt/media/image4.wmf" ContentType="image/x-wmf"/>
  <Override PartName="/ppt/media/image3.png" ContentType="image/png"/>
  <Override PartName="/ppt/media/image2.png" ContentType="image/png"/>
  <Override PartName="/ppt/media/image6.png" ContentType="image/png"/>
  <Override PartName="/ppt/media/image28.png" ContentType="image/png"/>
  <Override PartName="/ppt/media/image25.png" ContentType="image/png"/>
  <Override PartName="/ppt/media/image1.wmf" ContentType="image/x-wmf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4630400" cy="8229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E6D48E-3FBF-405D-B7B5-B17F0B1859B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4F400C-A900-42E6-AD9C-CAFE3BBE5012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46D65A-8FE4-4CED-A52F-76AD8B1C1F55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AC3742-A5DE-4995-8CAC-445FC4481E2F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0FCBA1-246D-463F-88DA-FFCA0985BE42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C859A1-8676-4C50-A578-55A89654BE5D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661975-3299-49AE-9907-9D5E070EFCB8}" type="slidenum">
              <a:rPr lang="en-US" sz="1200" strike="noStrike">
                <a:solidFill>
                  <a:srgbClr val="000000"/>
                </a:solidFill>
                <a:latin typeface="Arial Regular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432396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9338400" y="1264680"/>
            <a:ext cx="3690720" cy="39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9338400" y="1581120"/>
            <a:ext cx="4147920" cy="34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46" descr=""/>
          <p:cNvPicPr/>
          <p:nvPr/>
        </p:nvPicPr>
        <p:blipFill>
          <a:blip r:embed="rId3"/>
          <a:stretch/>
        </p:blipFill>
        <p:spPr>
          <a:xfrm>
            <a:off x="13459320" y="7617960"/>
            <a:ext cx="750600" cy="30348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-1648536" t="0" r="-797462" b="0"/>
          <a:stretch/>
        </p:blipFill>
        <p:spPr>
          <a:xfrm>
            <a:off x="6583680" y="3960"/>
            <a:ext cx="8045640" cy="8220600"/>
          </a:xfrm>
          <a:prstGeom prst="rect">
            <a:avLst/>
          </a:prstGeom>
          <a:ln>
            <a:noFill/>
          </a:ln>
        </p:spPr>
      </p:pic>
      <p:pic>
        <p:nvPicPr>
          <p:cNvPr id="5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3606920" y="7818120"/>
            <a:ext cx="565200" cy="2275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2E75BA17-0C7D-4D2D-BC5F-E4E652FC2F5E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263100DF-B820-46EB-957B-9F166039FA9D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 </a:t>
            </a:r>
            <a:endParaRPr/>
          </a:p>
        </p:txBody>
      </p:sp>
      <p:pic>
        <p:nvPicPr>
          <p:cNvPr id="85" name="Picture 17" descr=""/>
          <p:cNvPicPr/>
          <p:nvPr/>
        </p:nvPicPr>
        <p:blipFill>
          <a:blip r:embed="rId2"/>
          <a:stretch/>
        </p:blipFill>
        <p:spPr>
          <a:xfrm>
            <a:off x="13606920" y="7818120"/>
            <a:ext cx="565200" cy="2275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2256120" y="7899480"/>
            <a:ext cx="1370520" cy="2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3/14/18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Services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7FC8CD96-7BD9-4916-A564-936C3B2BF1A1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7765B9BD-A435-45B2-91E8-9E0E662D061A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 </a:t>
            </a:r>
            <a:endParaRPr/>
          </a:p>
        </p:txBody>
      </p:sp>
      <p:pic>
        <p:nvPicPr>
          <p:cNvPr id="129" name="Picture 12" descr=""/>
          <p:cNvPicPr/>
          <p:nvPr/>
        </p:nvPicPr>
        <p:blipFill>
          <a:blip r:embed="rId2"/>
          <a:stretch/>
        </p:blipFill>
        <p:spPr>
          <a:xfrm>
            <a:off x="13606920" y="7818120"/>
            <a:ext cx="565200" cy="227520"/>
          </a:xfrm>
          <a:prstGeom prst="rect">
            <a:avLst/>
          </a:prstGeom>
          <a:ln>
            <a:noFill/>
          </a:ln>
        </p:spPr>
      </p:pic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D68A579A-496E-456A-91FC-9AC82E28DA07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0" y="2057400"/>
            <a:ext cx="14629320" cy="6171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B71D9DC2-A5C7-46B6-BCC3-FF2366970D00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pic>
        <p:nvPicPr>
          <p:cNvPr id="173" name="Picture 10" descr=""/>
          <p:cNvPicPr/>
          <p:nvPr/>
        </p:nvPicPr>
        <p:blipFill>
          <a:blip r:embed="rId2"/>
          <a:stretch/>
        </p:blipFill>
        <p:spPr>
          <a:xfrm>
            <a:off x="13606200" y="7544160"/>
            <a:ext cx="569880" cy="229320"/>
          </a:xfrm>
          <a:prstGeom prst="rect">
            <a:avLst/>
          </a:prstGeom>
          <a:ln>
            <a:noFill/>
          </a:ln>
        </p:spPr>
      </p:pic>
      <p:sp>
        <p:nvSpPr>
          <p:cNvPr id="174" name="PlaceHolder 8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75" name="PlaceHolder 9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F5F406DA-FC17-46CF-A8CF-993E4A908750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 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0" y="2057400"/>
            <a:ext cx="14629320" cy="6171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9144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©</a:t>
            </a:r>
            <a:r>
              <a:rPr lang="en-US" sz="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2018 IBM Corporation               </a:t>
            </a:r>
            <a:endParaRPr/>
          </a:p>
        </p:txBody>
      </p:sp>
      <p:sp>
        <p:nvSpPr>
          <p:cNvPr id="215" name="CustomShape 6"/>
          <p:cNvSpPr/>
          <p:nvPr/>
        </p:nvSpPr>
        <p:spPr>
          <a:xfrm>
            <a:off x="454680" y="7893720"/>
            <a:ext cx="3268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C10DC2B9-E47F-4E7F-BA43-84E4DE834CE0}" type="slidenum"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&lt;number&gt;</a:t>
            </a:fld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3886200" y="7900560"/>
            <a:ext cx="228348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IBM Plex Sans"/>
                <a:ea typeface="IBM Plex Sans"/>
              </a:rPr>
              <a:t>IBM Data Scientist Profession </a:t>
            </a:r>
            <a:endParaRPr/>
          </a:p>
        </p:txBody>
      </p:sp>
      <p:pic>
        <p:nvPicPr>
          <p:cNvPr id="217" name="Picture 11" descr=""/>
          <p:cNvPicPr/>
          <p:nvPr/>
        </p:nvPicPr>
        <p:blipFill>
          <a:blip r:embed="rId2"/>
          <a:stretch/>
        </p:blipFill>
        <p:spPr>
          <a:xfrm>
            <a:off x="13606200" y="7544160"/>
            <a:ext cx="569880" cy="229320"/>
          </a:xfrm>
          <a:prstGeom prst="rect">
            <a:avLst/>
          </a:prstGeom>
          <a:ln>
            <a:noFill/>
          </a:ln>
        </p:spPr>
      </p:pic>
      <p:sp>
        <p:nvSpPr>
          <p:cNvPr id="218" name="PlaceHolder 8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9" name="PlaceHolder 9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20040" y="3078000"/>
            <a:ext cx="6125400" cy="38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lang="en-US" sz="4800" strike="noStrike">
                <a:solidFill>
                  <a:srgbClr val="0f6dff"/>
                </a:solidFill>
                <a:latin typeface="IBM Plex Sans"/>
                <a:ea typeface="IBM Plex Sans"/>
              </a:rPr>
              <a:t>Memory Utilization Forecast</a:t>
            </a:r>
            <a:endParaRPr/>
          </a:p>
          <a:p>
            <a:endParaRPr/>
          </a:p>
          <a:p>
            <a:r>
              <a:rPr lang="en-US" sz="4800" strike="noStrike">
                <a:solidFill>
                  <a:srgbClr val="ffffff"/>
                </a:solidFill>
                <a:latin typeface="IBM Plex Sans"/>
                <a:ea typeface="IBM Plex Sans"/>
              </a:rPr>
              <a:t>Ravi Ranjan Singh</a:t>
            </a:r>
            <a:endParaRPr/>
          </a:p>
          <a:p>
            <a:r>
              <a:rPr lang="en-US" sz="4800" strike="noStrike">
                <a:solidFill>
                  <a:srgbClr val="ffffff"/>
                </a:solidFill>
                <a:latin typeface="IBM Plex Sans"/>
                <a:ea typeface="IBM Plex Sans"/>
              </a:rPr>
              <a:t>Thames Water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21480" y="7178040"/>
            <a:ext cx="5485320" cy="67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920" strike="noStrike">
                <a:solidFill>
                  <a:srgbClr val="ffffff"/>
                </a:solidFill>
                <a:latin typeface="IBM Plex Sans"/>
                <a:ea typeface="DejaVu Sans"/>
              </a:rPr>
              <a:t>&lt;Date&gt;</a:t>
            </a:r>
            <a:endParaRPr/>
          </a:p>
        </p:txBody>
      </p:sp>
      <p:pic>
        <p:nvPicPr>
          <p:cNvPr id="261" name="Picture 3" descr=""/>
          <p:cNvPicPr/>
          <p:nvPr/>
        </p:nvPicPr>
        <p:blipFill>
          <a:blip r:embed="rId1"/>
          <a:stretch/>
        </p:blipFill>
        <p:spPr>
          <a:xfrm>
            <a:off x="137160" y="108000"/>
            <a:ext cx="1096200" cy="109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60720" y="137160"/>
            <a:ext cx="13733280" cy="1370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ffffff"/>
                </a:solidFill>
                <a:latin typeface="IBM Plex Sans"/>
                <a:ea typeface="IBM Plex Sans"/>
              </a:rPr>
              <a:t>Contents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1653840" y="1211760"/>
            <a:ext cx="11826720" cy="58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b="1"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Initiate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 - Business Understanding (project charter)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0f6dff"/>
                </a:solidFill>
                <a:latin typeface="IBM Plex Sans Regular"/>
                <a:ea typeface="DejaVu Sans"/>
              </a:rPr>
              <a:t>#3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b="1"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Measure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 - Data Understanding &amp; Data Preparation 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b="1"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Process &amp; Analyze 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- Modeling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b="1"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Control 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- Evaluation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b="1"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Track 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- Deployment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IBM Plex Sans Regular"/>
                <a:ea typeface="DejaVu Sans"/>
              </a:rPr>
              <a:t>&amp; Benefits Tracking</a:t>
            </a:r>
            <a:r>
              <a:rPr lang="en-US" sz="3200" strike="noStrike">
                <a:solidFill>
                  <a:srgbClr val="0f6d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0f6d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0f6dff"/>
                </a:solidFill>
                <a:latin typeface="IBM Plex Sans Regular"/>
                <a:ea typeface="DejaVu Sans"/>
              </a:rPr>
              <a:t>	</a:t>
            </a:r>
            <a:r>
              <a:rPr lang="en-US" sz="3200" strike="noStrike">
                <a:solidFill>
                  <a:srgbClr val="0f6dff"/>
                </a:solidFill>
                <a:latin typeface="IBM Plex Sans Regular"/>
                <a:ea typeface="DejaVu Sans"/>
              </a:rPr>
              <a:t>	</a:t>
            </a: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pic>
        <p:nvPicPr>
          <p:cNvPr id="264" name="Picture 3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  <p:pic>
        <p:nvPicPr>
          <p:cNvPr id="265" name="Picture 1" descr=""/>
          <p:cNvPicPr/>
          <p:nvPr/>
        </p:nvPicPr>
        <p:blipFill>
          <a:blip r:embed="rId2"/>
          <a:stretch/>
        </p:blipFill>
        <p:spPr>
          <a:xfrm>
            <a:off x="11169360" y="3611880"/>
            <a:ext cx="2788200" cy="212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315200" y="2286000"/>
            <a:ext cx="3656520" cy="5942520"/>
          </a:xfrm>
          <a:prstGeom prst="rect">
            <a:avLst/>
          </a:prstGeom>
          <a:solidFill>
            <a:srgbClr val="0f6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Scope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Scope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: </a:t>
            </a:r>
            <a:r>
              <a:rPr lang="en-US" strike="noStrike">
                <a:solidFill>
                  <a:srgbClr val="ffffff"/>
                </a:solidFill>
                <a:latin typeface="IBM Plex Sans"/>
                <a:ea typeface="IBM Plex Sans"/>
              </a:rPr>
              <a:t>Automation would helps in improving  many areas like producitivty , Availability, Cost reducion and performance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Out Of Scope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: </a:t>
            </a:r>
            <a:r>
              <a:rPr lang="en-US" strike="noStrike">
                <a:solidFill>
                  <a:srgbClr val="ffffff"/>
                </a:solidFill>
                <a:latin typeface="IBM Plex Sans"/>
                <a:ea typeface="IBM Plex Sans"/>
              </a:rPr>
              <a:t>Not able to complete the task in a allocated time period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10973880" y="2286720"/>
            <a:ext cx="3656520" cy="5942520"/>
          </a:xfrm>
          <a:prstGeom prst="rect">
            <a:avLst/>
          </a:prstGeom>
          <a:solidFill>
            <a:srgbClr val="6ea6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Risks &amp; Dependencies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For implementing this we need to make modification on memory threashold configuration  and this changes need to done with proper testing and monitoring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Sponser support needed to proceed with implementation</a:t>
            </a: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0" y="2286000"/>
            <a:ext cx="3656520" cy="5942520"/>
          </a:xfrm>
          <a:prstGeom prst="rect">
            <a:avLst/>
          </a:prstGeom>
          <a:solidFill>
            <a:srgbClr val="05124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228600" tIns="22860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Goal (what we want to achieve &amp; by when)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1 : Reduction in Memory  issue event by  40%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2: Complete the project 1 within a target date Q3.</a:t>
            </a:r>
            <a:endParaRPr/>
          </a:p>
        </p:txBody>
      </p:sp>
      <p:sp>
        <p:nvSpPr>
          <p:cNvPr id="269" name="CustomShape 4"/>
          <p:cNvSpPr/>
          <p:nvPr/>
        </p:nvSpPr>
        <p:spPr>
          <a:xfrm>
            <a:off x="3657600" y="2286000"/>
            <a:ext cx="3656520" cy="594252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How do we measure success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-</a:t>
            </a:r>
            <a:r>
              <a:rPr lang="en-US" strike="noStrike">
                <a:solidFill>
                  <a:srgbClr val="ffffff"/>
                </a:solidFill>
                <a:latin typeface="IBM Plex Sans"/>
                <a:ea typeface="IBM Plex Sans"/>
              </a:rPr>
              <a:t> INC Alert  reduction for Memory  issue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IBM Plex Sans"/>
                <a:ea typeface="IBM Plex Sans"/>
              </a:rPr>
              <a:t>- User raised INC due performance related should reduce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0" name="CustomShape 5"/>
          <p:cNvSpPr/>
          <p:nvPr/>
        </p:nvSpPr>
        <p:spPr>
          <a:xfrm>
            <a:off x="457200" y="265320"/>
            <a:ext cx="65826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6ea6ff"/>
                </a:solidFill>
                <a:latin typeface="IBM Plex Sans"/>
                <a:ea typeface="IBM Plex Sans"/>
              </a:rPr>
              <a:t>#Initiate Phase : Business Understanding – Project Charter</a:t>
            </a:r>
            <a:endParaRPr/>
          </a:p>
        </p:txBody>
      </p:sp>
      <p:sp>
        <p:nvSpPr>
          <p:cNvPr id="271" name="CustomShape 6"/>
          <p:cNvSpPr/>
          <p:nvPr/>
        </p:nvSpPr>
        <p:spPr>
          <a:xfrm>
            <a:off x="457200" y="685800"/>
            <a:ext cx="13714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TW  account where we have a major volume(average 10 INC/week) of Incident for a memory  performance related  issue. This performance  issues used to hit  both application end and as well on infrastructure maintenance jobs which directly hit the end user . We have got a target to look for reduction in performance related  INC by 40% in TW  Account. We have got a target to finish by Q3 2018. </a:t>
            </a:r>
            <a:endParaRPr/>
          </a:p>
        </p:txBody>
      </p:sp>
      <p:pic>
        <p:nvPicPr>
          <p:cNvPr id="272" name="Picture 23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685800"/>
            <a:ext cx="6582600" cy="70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Customer  -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Standard memory threashold configured on all SQL Server and 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Reduce Applcation slowness issue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Business –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Process – 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Change request process needs to be followed with proper approval from all stakeholder and from business before implementation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Employee -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Eliminate the waiting time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 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457200" y="265320"/>
            <a:ext cx="65826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6ea6ff"/>
                </a:solidFill>
                <a:latin typeface="IBM Plex Sans"/>
                <a:ea typeface="IBM Plex Sans"/>
              </a:rPr>
              <a:t>#Initiate Phase : Business Understanding – Project Charter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315200" y="0"/>
            <a:ext cx="3656520" cy="411372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Team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Pooja Yadav ( ITM Team)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Vmware Team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10972800" y="0"/>
            <a:ext cx="3656520" cy="4113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Sponsors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Abhishek Anand- TW SIL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Ganapathy Subramanian Rajamani---FLM</a:t>
            </a:r>
            <a:endParaRPr/>
          </a:p>
        </p:txBody>
      </p:sp>
      <p:sp>
        <p:nvSpPr>
          <p:cNvPr id="277" name="CustomShape 5"/>
          <p:cNvSpPr/>
          <p:nvPr/>
        </p:nvSpPr>
        <p:spPr>
          <a:xfrm>
            <a:off x="7315200" y="4114800"/>
            <a:ext cx="7314120" cy="411372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Tentative Timelines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Initiate – April 9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th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- April15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th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 2018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Measure – May 2018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Process &amp; Analyze  - June 1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st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-June 15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th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2018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Control - June 16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th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– June 30</a:t>
            </a:r>
            <a:r>
              <a:rPr lang="en-US" sz="2000" strike="noStrike" baseline="101000">
                <a:solidFill>
                  <a:srgbClr val="ffffff"/>
                </a:solidFill>
                <a:latin typeface="IBM Plex Sans"/>
                <a:ea typeface="IBM Plex Sans"/>
              </a:rPr>
              <a:t>th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2018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Track - July-August 2018</a:t>
            </a:r>
            <a:endParaRPr/>
          </a:p>
        </p:txBody>
      </p:sp>
      <p:pic>
        <p:nvPicPr>
          <p:cNvPr id="278" name="Picture 13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315200" y="2727720"/>
            <a:ext cx="3656520" cy="5500800"/>
          </a:xfrm>
          <a:prstGeom prst="rect">
            <a:avLst/>
          </a:prstGeom>
          <a:solidFill>
            <a:srgbClr val="0f6d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Scope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In scope: Automation of possible manual work areas, streamlining too many touch points, improvising the overall efficiency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Out of scope: Adding more resources, renegotiating the KPI with Client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10973880" y="2727720"/>
            <a:ext cx="3656520" cy="5500800"/>
          </a:xfrm>
          <a:prstGeom prst="rect">
            <a:avLst/>
          </a:prstGeom>
          <a:solidFill>
            <a:srgbClr val="6ea6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Risks &amp; Dependencies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Dependency on Automation team availability  - Sponsor support needed to prioritize the key items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0" y="2727720"/>
            <a:ext cx="3656520" cy="5500800"/>
          </a:xfrm>
          <a:prstGeom prst="rect">
            <a:avLst/>
          </a:prstGeom>
          <a:solidFill>
            <a:srgbClr val="05124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228600" tIns="228600" bIns="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Goal (what we want to achieve &amp; by when)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To improve the KPI achievement to 95% consistently month on month from November 2017 onwards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2" name="CustomShape 4"/>
          <p:cNvSpPr/>
          <p:nvPr/>
        </p:nvSpPr>
        <p:spPr>
          <a:xfrm>
            <a:off x="3657600" y="2727720"/>
            <a:ext cx="3656520" cy="55008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0"/>
          <a:p>
            <a:pPr>
              <a:lnSpc>
                <a:spcPct val="100000"/>
              </a:lnSpc>
            </a:pPr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How do we measure success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NPS Score improvement on key CX drivers on responsiveness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SLA Adherence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No client escalations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CustomShape 5"/>
          <p:cNvSpPr/>
          <p:nvPr/>
        </p:nvSpPr>
        <p:spPr>
          <a:xfrm>
            <a:off x="457200" y="265320"/>
            <a:ext cx="65826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6ea6ff"/>
                </a:solidFill>
                <a:latin typeface="IBM Plex Sans"/>
                <a:ea typeface="IBM Plex Sans"/>
              </a:rPr>
              <a:t>#Initiate Phase : Business Understanding – Project Charter</a:t>
            </a:r>
            <a:endParaRPr/>
          </a:p>
        </p:txBody>
      </p:sp>
      <p:sp>
        <p:nvSpPr>
          <p:cNvPr id="284" name="CustomShape 6"/>
          <p:cNvSpPr/>
          <p:nvPr/>
        </p:nvSpPr>
        <p:spPr>
          <a:xfrm>
            <a:off x="457200" y="685800"/>
            <a:ext cx="13714920" cy="18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Business Case (Pain point description): 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XYZ account contract is in the verge of phasing out meaning that the services will slowly be decommissioned constantly and gradually. And, in a month we receive approximately 50+ SSRs for decommission. Each SSRs have a timeline to deliver which we are unable to meet. And, at the same time we could not increase the resources when we are ramping down. On the other hand, a lot of activities are being performed manually and too many touch points established which lead to so much of efforts wasted in non-value adding workload. So, there is a need to do Optimization of the SSR decommission for the XYZ contract.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85" name="Picture 23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  <p:sp>
        <p:nvSpPr>
          <p:cNvPr id="286" name="CustomShape 7"/>
          <p:cNvSpPr/>
          <p:nvPr/>
        </p:nvSpPr>
        <p:spPr>
          <a:xfrm rot="20129400">
            <a:off x="3943080" y="4548600"/>
            <a:ext cx="6994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5000"/>
              </a:lnSpc>
            </a:pPr>
            <a:r>
              <a:rPr b="1" lang="en-US" sz="3200" strike="noStrike">
                <a:solidFill>
                  <a:srgbClr val="ff0000"/>
                </a:solidFill>
                <a:latin typeface="IBM Plex Sans"/>
                <a:ea typeface="IBM Plex Sans"/>
              </a:rPr>
              <a:t>Sample for reference only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685800"/>
            <a:ext cx="6582600" cy="70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Customer  - 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Proper notification on acceptance of SSR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Decommission the server(s) as per the agreed timeline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Proper notification on Decommission confirmation</a:t>
            </a:r>
            <a:endParaRPr/>
          </a:p>
          <a:p>
            <a:endParaRPr/>
          </a:p>
          <a:p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Business – 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No penalty due to delayed SSR delivery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Less Resource cost in executing SSRs</a:t>
            </a:r>
            <a:endParaRPr/>
          </a:p>
          <a:p>
            <a:endParaRPr/>
          </a:p>
          <a:p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Process – 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Too many touch points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Third party coordination</a:t>
            </a:r>
            <a:endParaRPr/>
          </a:p>
          <a:p>
            <a:endParaRPr/>
          </a:p>
          <a:p>
            <a:r>
              <a:rPr b="1"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Voice of Employee – </a:t>
            </a:r>
            <a:endParaRPr/>
          </a:p>
          <a:p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Eliminate the non-value adding piece of work</a:t>
            </a:r>
            <a:endParaRPr/>
          </a:p>
          <a:p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Eliminate the waiting time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8" name="CustomShape 2"/>
          <p:cNvSpPr/>
          <p:nvPr/>
        </p:nvSpPr>
        <p:spPr>
          <a:xfrm>
            <a:off x="457200" y="265320"/>
            <a:ext cx="65826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6ea6ff"/>
                </a:solidFill>
                <a:latin typeface="IBM Plex Sans"/>
                <a:ea typeface="IBM Plex Sans"/>
              </a:rPr>
              <a:t>#Initiate Phase : Business Understanding – Project Charter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CustomShape 3"/>
          <p:cNvSpPr/>
          <p:nvPr/>
        </p:nvSpPr>
        <p:spPr>
          <a:xfrm>
            <a:off x="7315200" y="0"/>
            <a:ext cx="3656520" cy="4113720"/>
          </a:xfrm>
          <a:prstGeom prst="rect">
            <a:avLst/>
          </a:prstGeom>
          <a:solidFill>
            <a:srgbClr val="79797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Team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 DS Participant Name1&gt;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 DS Participant Name2&gt;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&lt;Other team members&gt;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&lt;SMEs&gt;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Project Mentor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 DS Mentor Name&gt;</a:t>
            </a:r>
            <a:endParaRPr/>
          </a:p>
        </p:txBody>
      </p:sp>
      <p:sp>
        <p:nvSpPr>
          <p:cNvPr id="290" name="CustomShape 4"/>
          <p:cNvSpPr/>
          <p:nvPr/>
        </p:nvSpPr>
        <p:spPr>
          <a:xfrm>
            <a:off x="10972800" y="0"/>
            <a:ext cx="3656520" cy="4113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Sponsors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&lt;PE Name&gt;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&lt;DPE Name&gt;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&lt;SIL Name&gt;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&lt;FLM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CustomShape 5"/>
          <p:cNvSpPr/>
          <p:nvPr/>
        </p:nvSpPr>
        <p:spPr>
          <a:xfrm>
            <a:off x="7315200" y="4114800"/>
            <a:ext cx="7314120" cy="411372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28600" rIns="228600" tIns="228600" bIns="2286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Tentative Timelines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Initiate –&lt; 1 week&gt;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Measure – &lt;3 to 4 weeks&gt;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Process &amp; Analyze  - &lt;2 weeks&gt;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Control - &lt;2 weeks&gt;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Track - &lt;5 weeks&gt;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92" name="Picture 13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  <p:sp>
        <p:nvSpPr>
          <p:cNvPr id="293" name="CustomShape 6"/>
          <p:cNvSpPr/>
          <p:nvPr/>
        </p:nvSpPr>
        <p:spPr>
          <a:xfrm rot="20129400">
            <a:off x="3943080" y="4548600"/>
            <a:ext cx="6994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5000"/>
              </a:lnSpc>
            </a:pPr>
            <a:r>
              <a:rPr b="1" lang="en-US" sz="3200" strike="noStrike">
                <a:solidFill>
                  <a:srgbClr val="ff0000"/>
                </a:solidFill>
                <a:latin typeface="IBM Plex Sans"/>
                <a:ea typeface="IBM Plex Sans"/>
              </a:rPr>
              <a:t>Sample for reference only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94000" y="2926080"/>
            <a:ext cx="135777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5400" strike="noStrike">
                <a:solidFill>
                  <a:srgbClr val="ffffff"/>
                </a:solidFill>
                <a:latin typeface="IBM Plex Sans"/>
                <a:ea typeface="IBM Plex Sans"/>
              </a:rPr>
              <a:t>Thank you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For questions, post on the Data Scientist Slack Channel</a:t>
            </a:r>
            <a:endParaRPr/>
          </a:p>
          <a:p>
            <a:endParaRPr/>
          </a:p>
          <a:p>
            <a:r>
              <a:rPr lang="en-US" sz="2400" strike="noStrike">
                <a:solidFill>
                  <a:srgbClr val="0049b4"/>
                </a:solidFill>
                <a:latin typeface="IBM Plex Sans"/>
                <a:ea typeface="IBM Plex Sans"/>
              </a:rPr>
              <a:t>https://gts-ibm.slack.com/messages/C9G49D3L2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13944600" y="106920"/>
            <a:ext cx="606960" cy="6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685800"/>
            <a:ext cx="12343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IBM Plex Sans"/>
                <a:ea typeface="IBM Plex Sans"/>
              </a:rPr>
              <a:t>Data Science Methodology &amp; Approach 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65120" y="1257480"/>
            <a:ext cx="7809120" cy="58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8600" bIns="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IBM Plex Sans"/>
                <a:ea typeface="IBM Plex Sans"/>
              </a:rPr>
              <a:t>CRISP-DM (IBM Data Science methodology)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Business Understanding 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– Determine business objective, Assess Situation, Determine Data mining goals, project plan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Data Understanding 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– Collect initial data, Describe data, Explore Data, Verify Data Quality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Data Preparation 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– Select data, Clean data, Construct data, Integrate data, Format data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Modeling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– Select Modeling techniques, Generate test design, Build model, Assess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Evaluation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– Evaluate results, Review process, Determine next steps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6ea6ff"/>
                </a:solidFill>
                <a:latin typeface="IBM Plex Sans"/>
                <a:ea typeface="IBM Plex Sans"/>
              </a:rPr>
              <a:t>Deployment</a:t>
            </a:r>
            <a:r>
              <a:rPr lang="en-US" sz="2000" strike="noStrike">
                <a:solidFill>
                  <a:srgbClr val="ffffff"/>
                </a:solidFill>
                <a:latin typeface="IBM Plex Sans"/>
                <a:ea typeface="IBM Plex Sans"/>
              </a:rPr>
              <a:t> – Plan deployment, Plan monitoring &amp; maintenance,  Product final report &amp; Review Project</a:t>
            </a: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457200" y="265320"/>
            <a:ext cx="658260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6ea6ff"/>
                </a:solidFill>
                <a:latin typeface="IBM Plex Sans"/>
                <a:ea typeface="IBM Plex Sans"/>
              </a:rPr>
              <a:t>CIC India Data Science Program </a:t>
            </a:r>
            <a:endParaRPr/>
          </a:p>
        </p:txBody>
      </p:sp>
      <p:sp>
        <p:nvSpPr>
          <p:cNvPr id="299" name="CustomShape 4"/>
          <p:cNvSpPr/>
          <p:nvPr/>
        </p:nvSpPr>
        <p:spPr>
          <a:xfrm>
            <a:off x="457200" y="7342560"/>
            <a:ext cx="667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Picture 14" descr=""/>
          <p:cNvPicPr/>
          <p:nvPr/>
        </p:nvPicPr>
        <p:blipFill>
          <a:blip r:embed="rId1"/>
          <a:stretch/>
        </p:blipFill>
        <p:spPr>
          <a:xfrm>
            <a:off x="8869680" y="1554480"/>
            <a:ext cx="4656600" cy="46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