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8" r:id="rId5"/>
    <p:sldId id="270" r:id="rId6"/>
    <p:sldId id="259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D2E6-6FBC-418A-AF58-7B3E8442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9628A-950E-4BAD-96E9-8E6FF6B8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1254-6318-43E5-BCF9-D0443ECB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5E93-0D00-4251-A93A-AAE092D1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9A5A-30D0-4D44-BB94-D4F6AA55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8A96-38E9-4A45-B8EA-CCB518B2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0F36-33C0-46A3-9599-277D30F9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9B7C-9BE1-488C-9BC5-0E26D60F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3378-D233-43CC-86CC-933E87E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E22B-2C0A-4307-90AC-4C96D3DD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D38F8-33FD-48C1-89E3-382ED48CE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6E17-6845-46D6-992B-21EF7465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DA97-2328-4AA2-99FF-F5DE4516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2D59-01AF-466E-97CA-E1B7EA6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4CF2-9024-4CF1-95EC-E71C686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1949-D18F-4054-9246-AB15D20D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B464-0F83-4783-8286-1367ADC3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87D5-776C-4B04-A858-7CBB1D0C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20CC-06B5-4E89-B84C-831FF277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AE3E-5694-4789-A0BB-9F79A16C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68DE-0BB5-449D-BA2F-DBD04893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B63A-952A-4B58-93E5-760BDFAA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199D-5C56-489C-A0E5-716530F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4BAA-3533-4294-898F-736D9986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4534-3ADB-4699-89F0-599357E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AA66-397A-4C78-8D19-F54BAEC2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986A-A274-43CF-B45D-614D4CCD5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12648-4A8F-45BB-A7DA-D04F81A2E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BBAE-8990-4C4B-A33F-0FD67A6C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4CFB-3E31-4EF6-9A41-CD23A034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ECDB-772A-4A64-80FE-58DDAC9F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7381-D761-4D16-BFE9-47E2B6D5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52C3-B734-40B4-B304-7EA70022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52D1-AB2F-46D3-9A49-16C8585B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EF1C1-7298-4024-82F5-967B5F115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3D156-726C-42DF-A2DD-989F48F18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98314-F814-49F8-8773-9350A9B7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D3FD4-F9F2-414F-A282-5F13A98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2D7FE-39FA-4420-8AD9-DB46A3E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4772-A8EB-4F4C-80F9-5E872F7D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8B05D-932C-407E-8E19-2D12162D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CF445-4D21-4269-BD26-630D17F5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89C85-8307-42EF-93C0-92EDED1F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39F4-8228-4565-B6AC-D3A7285A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66366-F3DC-42A4-A2AD-5E3E5C8F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C9AF4-BE1B-4BB1-A815-CB1B1EA6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1D40-423A-415C-98C4-8D807850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B3AA-A339-4593-B4CC-E403AD48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47F7-C169-4199-AEDD-3F779FB9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0287-7ACD-45F9-9E52-41E136B4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1E78-9C6D-4117-B96E-72E5B1DB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F41-DA00-48C7-AE34-00118A47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3477-B263-4307-A19D-69C8961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D1CA-7FC6-4C7A-BD7F-359ACEECA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1904-8861-4EA9-91FC-F53A22A1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8B0E-075F-41FF-9B10-D8E08CA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21D21-0332-4F81-B526-BB552F43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99E6-FF1F-4235-B319-D6BC412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2AA3D-DC38-48F5-BD87-280F5479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CEAB-D791-457D-AB3D-B60B0A5E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40B7-2791-4BCC-98DC-51B7A9762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CAA4-2838-4015-97FF-DF80E8B6949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FC48-88F7-4C89-8DCE-F329CF00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DEAF-7452-43C7-BA8B-A4FE05997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39C4-E0A9-437F-8EFE-401911B17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E460-1173-4309-811D-BECBD281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72126"/>
            <a:ext cx="9144000" cy="1443789"/>
          </a:xfrm>
        </p:spPr>
        <p:txBody>
          <a:bodyPr/>
          <a:lstStyle/>
          <a:p>
            <a:r>
              <a:rPr lang="en-US" dirty="0"/>
              <a:t>Data Analysis( ETL)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4613-2356-473D-B008-8B2B6E16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89895"/>
            <a:ext cx="12192000" cy="2223436"/>
          </a:xfrm>
        </p:spPr>
        <p:txBody>
          <a:bodyPr>
            <a:normAutofit/>
          </a:bodyPr>
          <a:lstStyle/>
          <a:p>
            <a:r>
              <a:rPr lang="en-US" dirty="0"/>
              <a:t>1. Define ETL and explain its importance in data management.</a:t>
            </a:r>
          </a:p>
          <a:p>
            <a:r>
              <a:rPr lang="en-US" dirty="0"/>
              <a:t>ETL stands for Extract, Transform, Load. It is a data integration process used to combine data from multiple sources, transform the data into a format suitable for analysis, and load it into a target system, often a data warehouse.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03972-71C1-49D9-A999-87A1C8667E6E}"/>
              </a:ext>
            </a:extLst>
          </p:cNvPr>
          <p:cNvSpPr txBox="1"/>
          <p:nvPr/>
        </p:nvSpPr>
        <p:spPr>
          <a:xfrm>
            <a:off x="181721" y="2521356"/>
            <a:ext cx="113096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Extract: Collecting data from different sources such as databases, applications, and files. I fetch my data from Kaggle .My Data is winner of R1 Racing Car.</a:t>
            </a:r>
          </a:p>
          <a:p>
            <a:r>
              <a:rPr lang="en-US" sz="2400" dirty="0"/>
              <a:t>Link-- https://www.kaggle.com/datasets/lakshayjain611/f1-races-results-dataset-1950-to-2024?select=winners.csv</a:t>
            </a:r>
          </a:p>
          <a:p>
            <a:endParaRPr lang="en-US" sz="2400" dirty="0"/>
          </a:p>
          <a:p>
            <a:r>
              <a:rPr lang="en-US" sz="2400" dirty="0"/>
              <a:t>Transform: Cleaning, enriching, and converting the data into a usable format. This step can include filtering, sorting, aggregating, and removing duplicates.</a:t>
            </a:r>
          </a:p>
          <a:p>
            <a:endParaRPr lang="en-US" sz="2400" dirty="0"/>
          </a:p>
          <a:p>
            <a:r>
              <a:rPr lang="en-US" sz="2400" dirty="0"/>
              <a:t>Load: Inserting the transformed data into a target database or data warehouse.</a:t>
            </a:r>
          </a:p>
          <a:p>
            <a:r>
              <a:rPr lang="en-US" sz="2400" dirty="0"/>
              <a:t>Importance: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19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16F6-2D21-4E64-B7B9-03AC3D0C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008"/>
          </a:xfrm>
        </p:spPr>
        <p:txBody>
          <a:bodyPr>
            <a:normAutofit fontScale="90000"/>
          </a:bodyPr>
          <a:lstStyle/>
          <a:p>
            <a:r>
              <a:rPr lang="en-US" dirty="0"/>
              <a:t>6. How do the purposes of a database and a data warehouse differ in a business environment?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845F-2372-4345-9635-6D554880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020359"/>
            <a:ext cx="10515600" cy="4351338"/>
          </a:xfrm>
        </p:spPr>
        <p:txBody>
          <a:bodyPr/>
          <a:lstStyle/>
          <a:p>
            <a:r>
              <a:rPr lang="en-US" dirty="0"/>
              <a:t>Database: Used for day-to-day operations, transactional processing, and real-time data management. It supports applications that require quick access to current data.</a:t>
            </a:r>
          </a:p>
          <a:p>
            <a:endParaRPr lang="en-US" dirty="0"/>
          </a:p>
          <a:p>
            <a:r>
              <a:rPr lang="en-US" dirty="0"/>
              <a:t>Data Warehouse: Used for long-term data storage, historical data analysis, and decision support. It supports business intelligence activities by providing a comprehensive view of data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52DF-F6FC-4314-846B-EF88FBF3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Can you illustrate with an example when you would use a database versus a 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71C3-BC3B-4DCC-AD9A-66161269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Database: An e-commerce website uses a database to manage its product catalog, customer information, and orders. It supports real-time operations such as browsing products, placing orders, and updating inventory.</a:t>
            </a:r>
          </a:p>
          <a:p>
            <a:endParaRPr lang="en-US" dirty="0"/>
          </a:p>
          <a:p>
            <a:r>
              <a:rPr lang="en-US" dirty="0"/>
              <a:t>Data Warehouse: The same e-commerce company uses a data warehouse to analyze sales trends, customer behavior, and inventory levels over the past five years. This analysis helps in strategic planning, marketing campaigns, and inventory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BE6-1984-4830-B77F-0234FF65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8. List 5 Popular Data Warehouse, ETL Tools, and Databases.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8E94-F7E8-4E70-8192-FCB675C2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        Data Warehouses:                                 Databases:                       </a:t>
            </a:r>
          </a:p>
          <a:p>
            <a:r>
              <a:rPr lang="en-US" sz="1800" dirty="0"/>
              <a:t>Amazon Redshift                                                            .MySQL</a:t>
            </a:r>
          </a:p>
          <a:p>
            <a:r>
              <a:rPr lang="en-US" sz="1800" dirty="0"/>
              <a:t>Google </a:t>
            </a:r>
            <a:r>
              <a:rPr lang="en-US" sz="1800" dirty="0" err="1"/>
              <a:t>BigQuery</a:t>
            </a:r>
            <a:r>
              <a:rPr lang="en-US" sz="1800" dirty="0"/>
              <a:t>                                                             . PostgreSQL                              </a:t>
            </a:r>
          </a:p>
          <a:p>
            <a:r>
              <a:rPr lang="en-US" sz="1800" dirty="0"/>
              <a:t>Snowflake                                                                       . Oracle Database</a:t>
            </a:r>
          </a:p>
          <a:p>
            <a:r>
              <a:rPr lang="en-US" sz="1800" dirty="0"/>
              <a:t>Microsoft Azure Synapse Analytics                           . Microsoft SQL Server</a:t>
            </a:r>
          </a:p>
          <a:p>
            <a:r>
              <a:rPr lang="en-US" sz="1800" dirty="0"/>
              <a:t>Teradata                                                                       .MongoDB</a:t>
            </a:r>
          </a:p>
          <a:p>
            <a:pPr marL="0" indent="0">
              <a:buNone/>
            </a:pPr>
            <a:r>
              <a:rPr lang="en-US" sz="1800" dirty="0"/>
              <a:t>                                   ETL TOOLS</a:t>
            </a:r>
          </a:p>
          <a:p>
            <a:r>
              <a:rPr lang="en-US" sz="1800" dirty="0"/>
              <a:t>Apache </a:t>
            </a:r>
            <a:r>
              <a:rPr lang="en-US" sz="1800" dirty="0" err="1"/>
              <a:t>Nifi</a:t>
            </a:r>
            <a:endParaRPr lang="en-US" sz="1800" dirty="0"/>
          </a:p>
          <a:p>
            <a:r>
              <a:rPr lang="en-US" sz="1800" dirty="0"/>
              <a:t>Talend</a:t>
            </a:r>
          </a:p>
          <a:p>
            <a:r>
              <a:rPr lang="en-US" sz="1800" dirty="0"/>
              <a:t>Informatica PowerCenter</a:t>
            </a:r>
          </a:p>
          <a:p>
            <a:r>
              <a:rPr lang="en-US" sz="1800" dirty="0"/>
              <a:t>Microsoft SQL Server Integration Services (SSIS)</a:t>
            </a:r>
          </a:p>
          <a:p>
            <a:r>
              <a:rPr lang="en-US" sz="1800" dirty="0"/>
              <a:t>Apache Airflow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89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B85B-BE94-48E2-83A1-DCD054C0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Who is a Data Analyst, Business Analyst, and Data Scientist?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6635-3F1C-4AD0-AABC-55F84F0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Analyst: Focuses on collecting, processing, and performing statistical analyses on data. They use data to provide actionable insights and support decision-making.</a:t>
            </a:r>
          </a:p>
          <a:p>
            <a:endParaRPr lang="en-US" dirty="0"/>
          </a:p>
          <a:p>
            <a:r>
              <a:rPr lang="en-US" dirty="0"/>
              <a:t>Business Analyst: Focuses on bridging the gap between IT and business. They analyze business processes, identify needs, and propose solutions to improve efficiency and effectiveness.</a:t>
            </a:r>
          </a:p>
          <a:p>
            <a:endParaRPr lang="en-US" dirty="0"/>
          </a:p>
          <a:p>
            <a:r>
              <a:rPr lang="en-US" dirty="0"/>
              <a:t>Data Scientist: Uses advanced analytical techniques, machine learning, and statistical models to analyze complex data sets. They extract insights and build predictive models to solve business problems.</a:t>
            </a:r>
          </a:p>
        </p:txBody>
      </p:sp>
    </p:spTree>
    <p:extLst>
      <p:ext uri="{BB962C8B-B14F-4D97-AF65-F5344CB8AC3E}">
        <p14:creationId xmlns:p14="http://schemas.microsoft.com/office/powerpoint/2010/main" val="8760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62B1-A7DC-4B3C-AD02-F623FD1D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Illustrate with an example how data visualization can assist in business decision-making.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F66C-D38A-4B3C-935D-AA821625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Example: A marketing team wants to understand the performance of their latest campaign across different regions and customer segments.</a:t>
            </a:r>
          </a:p>
          <a:p>
            <a:endParaRPr lang="en-US" sz="1800" dirty="0"/>
          </a:p>
          <a:p>
            <a:r>
              <a:rPr lang="en-US" sz="1800" dirty="0"/>
              <a:t>Data Visualization:</a:t>
            </a:r>
          </a:p>
          <a:p>
            <a:r>
              <a:rPr lang="en-US" sz="1800" dirty="0"/>
              <a:t>Dashboard: Create an interactive dashboard displaying key metrics such as conversion rates, customer acquisition costs, and ROI for each region.</a:t>
            </a:r>
          </a:p>
          <a:p>
            <a:r>
              <a:rPr lang="en-US" sz="1800" dirty="0"/>
              <a:t>Graphs and Charts: Use bar charts to compare regional performance, pie charts to show customer segmentation, and line graphs to track campaign performance over time.</a:t>
            </a:r>
          </a:p>
          <a:p>
            <a:r>
              <a:rPr lang="en-US" sz="1800" dirty="0"/>
              <a:t>Assistance in Decision-Making:</a:t>
            </a:r>
          </a:p>
          <a:p>
            <a:r>
              <a:rPr lang="en-US" sz="1800" dirty="0"/>
              <a:t>Identify high-performing regions and allocate more budget to those areas.</a:t>
            </a:r>
          </a:p>
          <a:p>
            <a:r>
              <a:rPr lang="en-US" sz="1800" dirty="0"/>
              <a:t>Understand customer segments that are most responsive to the campaign and tailor future marketing efforts accordingly.</a:t>
            </a:r>
          </a:p>
          <a:p>
            <a:r>
              <a:rPr lang="en-US" sz="1800" dirty="0"/>
              <a:t>Detect trends and anomalies quickly, enabling timely adjustments to the campaign strategy.</a:t>
            </a:r>
          </a:p>
          <a:p>
            <a:r>
              <a:rPr lang="en-US" sz="1800" dirty="0"/>
              <a:t>By visualizing the data, the marketing team can make informed decisions to optimize their campaign and improve overall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13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652-AEAF-4438-AB82-323A8CC6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DATASET(Winner Of R1 Car Racing)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F6523-C689-4985-B559-1435909A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36" y="1825625"/>
            <a:ext cx="7479328" cy="4351338"/>
          </a:xfrm>
        </p:spPr>
      </p:pic>
    </p:spTree>
    <p:extLst>
      <p:ext uri="{BB962C8B-B14F-4D97-AF65-F5344CB8AC3E}">
        <p14:creationId xmlns:p14="http://schemas.microsoft.com/office/powerpoint/2010/main" val="193124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11D2-EE6D-45A9-89EC-1A217B20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Describe a scenario where ETL could be beneficial in a business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5775-D31A-424C-B608-61E4CB6B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Scenario: A retail company wants to analyze sales performance across multiple regions and product lines.</a:t>
            </a:r>
          </a:p>
          <a:p>
            <a:endParaRPr lang="en-US" sz="2400" dirty="0"/>
          </a:p>
          <a:p>
            <a:r>
              <a:rPr lang="en-US" sz="2400" dirty="0"/>
              <a:t>Benefit:</a:t>
            </a:r>
          </a:p>
          <a:p>
            <a:r>
              <a:rPr lang="en-US" sz="2400" dirty="0"/>
              <a:t>Extract: Data is extracted from various systems such as point-of-sale systems, online sales platforms, and inventory databases.</a:t>
            </a:r>
          </a:p>
          <a:p>
            <a:r>
              <a:rPr lang="en-US" sz="2400" dirty="0"/>
              <a:t>Transform: The data is cleaned to remove errors, standardized into a common format, and enriched by adding geographical and product categorization.</a:t>
            </a:r>
          </a:p>
          <a:p>
            <a:r>
              <a:rPr lang="en-US" sz="2400" dirty="0"/>
              <a:t>Load: The transformed data is loaded into a centralized data warehouse.</a:t>
            </a:r>
          </a:p>
          <a:p>
            <a:r>
              <a:rPr lang="en-US" sz="2400" dirty="0"/>
              <a:t>This  data allows the company to generate comprehensive sales reports, identify trends, and make strategic decisions regarding inventory management and marketing efforts.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4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0E7-4B6D-4EB9-8AE6-F737D1C7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What challenges might a data analyst face during the transformation phase of ETL and how can they be addressed?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B37E-7A2E-4255-9D21-212D649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Challenges:</a:t>
            </a:r>
          </a:p>
          <a:p>
            <a:r>
              <a:rPr lang="en-US" dirty="0"/>
              <a:t>Data Quality Issues: Inconsistent, incomplete, or incorrect data.</a:t>
            </a:r>
          </a:p>
          <a:p>
            <a:r>
              <a:rPr lang="en-US" dirty="0"/>
              <a:t>Solution: I use data validation and cleansing techniques.</a:t>
            </a:r>
          </a:p>
          <a:p>
            <a:r>
              <a:rPr lang="en-US" dirty="0"/>
              <a:t> Data Transformations: Transforming data from different formats and structures.</a:t>
            </a:r>
          </a:p>
          <a:p>
            <a:r>
              <a:rPr lang="en-US" dirty="0"/>
              <a:t>Find Out suitable data.</a:t>
            </a:r>
          </a:p>
          <a:p>
            <a:r>
              <a:rPr lang="en-US" dirty="0"/>
              <a:t>Data Lineage: Tracking the data source and transformation steps.</a:t>
            </a:r>
          </a:p>
          <a:p>
            <a:r>
              <a:rPr lang="en-US" dirty="0"/>
              <a:t>Solution: Implement data lineage tracking within the ETL process to ensure transparency and traceability.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F5E6-BC6C-4868-B5DC-381FE292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3596B-89CA-4009-A61B-0E20F595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4" y="-490536"/>
            <a:ext cx="11853334" cy="6667500"/>
          </a:xfrm>
        </p:spPr>
      </p:pic>
    </p:spTree>
    <p:extLst>
      <p:ext uri="{BB962C8B-B14F-4D97-AF65-F5344CB8AC3E}">
        <p14:creationId xmlns:p14="http://schemas.microsoft.com/office/powerpoint/2010/main" val="8104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04F-D56C-4B64-BBDC-24982052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Explain the concept of data warehousing and its relationship with ETL processes.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C081-743D-4260-8F43-0010D50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with ETL:</a:t>
            </a:r>
          </a:p>
          <a:p>
            <a:r>
              <a:rPr lang="en-US" dirty="0"/>
              <a:t>ETL processes are essential for feeding data into the data warehouse.</a:t>
            </a:r>
          </a:p>
          <a:p>
            <a:r>
              <a:rPr lang="en-US" dirty="0"/>
              <a:t>ETL ensures that data is accurate, consistent, and in a format suitable for analysis.</a:t>
            </a:r>
          </a:p>
          <a:p>
            <a:r>
              <a:rPr lang="en-US" dirty="0"/>
              <a:t>The data warehouse relies on ETL to provide clean and organized data for business intelligence purposes.</a:t>
            </a:r>
          </a:p>
          <a:p>
            <a:pPr marL="0" indent="0">
              <a:buNone/>
            </a:pPr>
            <a:r>
              <a:rPr lang="en-US" dirty="0"/>
              <a:t>                The Source where we store the historical data, is called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394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9C5-FD04-4209-AE6D-A5988076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65004-AF2B-4368-9804-8D42107C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456" y="-88900"/>
            <a:ext cx="12553244" cy="7061200"/>
          </a:xfrm>
        </p:spPr>
      </p:pic>
    </p:spTree>
    <p:extLst>
      <p:ext uri="{BB962C8B-B14F-4D97-AF65-F5344CB8AC3E}">
        <p14:creationId xmlns:p14="http://schemas.microsoft.com/office/powerpoint/2010/main" val="346874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6042-7850-4D7C-B318-208DEF71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7EE47-863B-42A3-A986-20CEAC505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300" y="365125"/>
            <a:ext cx="11811000" cy="6643688"/>
          </a:xfrm>
        </p:spPr>
      </p:pic>
    </p:spTree>
    <p:extLst>
      <p:ext uri="{BB962C8B-B14F-4D97-AF65-F5344CB8AC3E}">
        <p14:creationId xmlns:p14="http://schemas.microsoft.com/office/powerpoint/2010/main" val="208265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5CFF-8FFC-4297-B935-C755C97C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Define a database and a data warehouse.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01B1-BFEE-4996-86C6-0FE83890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 A collection of organized data stored electronically, typically in a structured format such as tables.</a:t>
            </a:r>
          </a:p>
          <a:p>
            <a:endParaRPr lang="en-US" dirty="0"/>
          </a:p>
          <a:p>
            <a:r>
              <a:rPr lang="en-US" dirty="0"/>
              <a:t>Data Warehouse: A specialized type of database optimized for querying and analysis. It aggregates data from multiple sources, storing historical data to support business intelligence activities.</a:t>
            </a:r>
          </a:p>
        </p:txBody>
      </p:sp>
    </p:spTree>
    <p:extLst>
      <p:ext uri="{BB962C8B-B14F-4D97-AF65-F5344CB8AC3E}">
        <p14:creationId xmlns:p14="http://schemas.microsoft.com/office/powerpoint/2010/main" val="30084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1022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Analysis( ETL)</vt:lpstr>
      <vt:lpstr>DATASET(Winner Of R1 Car Racing)</vt:lpstr>
      <vt:lpstr>2. Describe a scenario where ETL could be beneficial in a business setting</vt:lpstr>
      <vt:lpstr>3. What challenges might a data analyst face during the transformation phase of ETL and how can they be addressed? </vt:lpstr>
      <vt:lpstr>PowerPoint Presentation</vt:lpstr>
      <vt:lpstr>4. Explain the concept of data warehousing and its relationship with ETL processes.</vt:lpstr>
      <vt:lpstr>PowerPoint Presentation</vt:lpstr>
      <vt:lpstr>PowerPoint Presentation</vt:lpstr>
      <vt:lpstr>5. Define a database and a data warehouse. </vt:lpstr>
      <vt:lpstr>6. How do the purposes of a database and a data warehouse differ in a business environment? </vt:lpstr>
      <vt:lpstr>7. Can you illustrate with an example when you would use a database versus a data warehouse?</vt:lpstr>
      <vt:lpstr>8. List 5 Popular Data Warehouse, ETL Tools, and Databases. </vt:lpstr>
      <vt:lpstr>9. Who is a Data Analyst, Business Analyst, and Data Scientist? </vt:lpstr>
      <vt:lpstr>10. Illustrate with an example how data visualization can assist in business decision-making.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Analysis( ETL)</dc:title>
  <dc:creator>Ravi Kumar</dc:creator>
  <cp:lastModifiedBy>Ravi Kumar</cp:lastModifiedBy>
  <cp:revision>6</cp:revision>
  <dcterms:created xsi:type="dcterms:W3CDTF">2024-05-25T07:21:28Z</dcterms:created>
  <dcterms:modified xsi:type="dcterms:W3CDTF">2024-05-25T08:53:01Z</dcterms:modified>
</cp:coreProperties>
</file>