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7" r:id="rId15"/>
    <p:sldId id="269" r:id="rId16"/>
    <p:sldId id="270" r:id="rId17"/>
    <p:sldId id="271" r:id="rId18"/>
    <p:sldId id="272" r:id="rId19"/>
    <p:sldId id="273" r:id="rId20"/>
    <p:sldId id="274" r:id="rId21"/>
    <p:sldId id="288" r:id="rId22"/>
    <p:sldId id="289"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D2A2C-7496-3F45-A275-8DF70812CAEE}" v="2" dt="2023-11-04T03:14:17.39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01" d="100"/>
          <a:sy n="101" d="100"/>
        </p:scale>
        <p:origin x="1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0" Type="http://schemas.openxmlformats.org/officeDocument/2006/relationships/slide" Target="slides/slide19.xml"/><Relationship Id="rId4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ANTHARAMAN ." userId="657a97e1-2ce3-4dca-9a02-0407d9519339" providerId="ADAL" clId="{0608CA41-A09D-D646-845A-307EA3520B5D}"/>
    <pc:docChg chg="addSld modSld">
      <pc:chgData name="K ANANTHARAMAN ." userId="657a97e1-2ce3-4dca-9a02-0407d9519339" providerId="ADAL" clId="{0608CA41-A09D-D646-845A-307EA3520B5D}" dt="2023-11-04T09:26:41.293" v="17" actId="14100"/>
      <pc:docMkLst>
        <pc:docMk/>
      </pc:docMkLst>
      <pc:sldChg chg="addSp modSp new mod">
        <pc:chgData name="K ANANTHARAMAN ." userId="657a97e1-2ce3-4dca-9a02-0407d9519339" providerId="ADAL" clId="{0608CA41-A09D-D646-845A-307EA3520B5D}" dt="2023-11-04T09:25:15.352" v="10" actId="20577"/>
        <pc:sldMkLst>
          <pc:docMk/>
          <pc:sldMk cId="3220696943" sldId="288"/>
        </pc:sldMkLst>
        <pc:spChg chg="add mod">
          <ac:chgData name="K ANANTHARAMAN ." userId="657a97e1-2ce3-4dca-9a02-0407d9519339" providerId="ADAL" clId="{0608CA41-A09D-D646-845A-307EA3520B5D}" dt="2023-11-04T09:25:15.352" v="10" actId="20577"/>
          <ac:spMkLst>
            <pc:docMk/>
            <pc:sldMk cId="3220696943" sldId="288"/>
            <ac:spMk id="3" creationId="{7FC67EF3-7DAB-E1B3-91C0-C51B334D0423}"/>
          </ac:spMkLst>
        </pc:spChg>
      </pc:sldChg>
      <pc:sldChg chg="addSp modSp new mod">
        <pc:chgData name="K ANANTHARAMAN ." userId="657a97e1-2ce3-4dca-9a02-0407d9519339" providerId="ADAL" clId="{0608CA41-A09D-D646-845A-307EA3520B5D}" dt="2023-11-04T09:26:41.293" v="17" actId="14100"/>
        <pc:sldMkLst>
          <pc:docMk/>
          <pc:sldMk cId="939423421" sldId="289"/>
        </pc:sldMkLst>
        <pc:spChg chg="add mod">
          <ac:chgData name="K ANANTHARAMAN ." userId="657a97e1-2ce3-4dca-9a02-0407d9519339" providerId="ADAL" clId="{0608CA41-A09D-D646-845A-307EA3520B5D}" dt="2023-11-04T09:26:41.293" v="17" actId="14100"/>
          <ac:spMkLst>
            <pc:docMk/>
            <pc:sldMk cId="939423421" sldId="289"/>
            <ac:spMk id="3" creationId="{330AF591-B3F3-4819-C702-52E5EDFA5D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1" y="1295399"/>
            <a:ext cx="7010401" cy="46039"/>
            <a:chOff x="0" y="0"/>
            <a:chExt cx="7010400" cy="46037"/>
          </a:xfrm>
        </p:grpSpPr>
        <p:sp>
          <p:nvSpPr>
            <p:cNvPr id="1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69" name="Group"/>
          <p:cNvGrpSpPr/>
          <p:nvPr/>
        </p:nvGrpSpPr>
        <p:grpSpPr>
          <a:xfrm>
            <a:off x="2133599" y="6553199"/>
            <a:ext cx="7010401" cy="46039"/>
            <a:chOff x="0" y="0"/>
            <a:chExt cx="7010400" cy="46037"/>
          </a:xfrm>
        </p:grpSpPr>
        <p:sp>
          <p:nvSpPr>
            <p:cNvPr id="1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71"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1" y="1295399"/>
            <a:ext cx="7010401" cy="46039"/>
            <a:chOff x="0" y="0"/>
            <a:chExt cx="7010400" cy="46037"/>
          </a:xfrm>
        </p:grpSpPr>
        <p:sp>
          <p:nvSpPr>
            <p:cNvPr id="1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88" name="Group"/>
          <p:cNvGrpSpPr/>
          <p:nvPr/>
        </p:nvGrpSpPr>
        <p:grpSpPr>
          <a:xfrm>
            <a:off x="2133599" y="6553199"/>
            <a:ext cx="7010401" cy="46039"/>
            <a:chOff x="0" y="0"/>
            <a:chExt cx="7010400" cy="46037"/>
          </a:xfrm>
        </p:grpSpPr>
        <p:sp>
          <p:nvSpPr>
            <p:cNvPr id="18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90"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2" y="0"/>
            <a:ext cx="46039" cy="5181601"/>
            <a:chOff x="0" y="0"/>
            <a:chExt cx="46037" cy="5181600"/>
          </a:xfrm>
        </p:grpSpPr>
        <p:sp>
          <p:nvSpPr>
            <p:cNvPr id="200" name="Rectangle"/>
            <p:cNvSpPr/>
            <p:nvPr/>
          </p:nvSpPr>
          <p:spPr>
            <a:xfrm rot="5400000">
              <a:off x="-837407" y="2583656"/>
              <a:ext cx="1720851"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1" name="Rectangle"/>
            <p:cNvSpPr/>
            <p:nvPr/>
          </p:nvSpPr>
          <p:spPr>
            <a:xfrm rot="5400000">
              <a:off x="-850107" y="850106"/>
              <a:ext cx="1746251" cy="46038"/>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2" name="Rectangle"/>
            <p:cNvSpPr/>
            <p:nvPr/>
          </p:nvSpPr>
          <p:spPr>
            <a:xfrm rot="5400000">
              <a:off x="-837407" y="4298156"/>
              <a:ext cx="1720851" cy="46038"/>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21343"/>
            <a:ext cx="5775961" cy="2059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900" b="1">
                <a:solidFill>
                  <a:srgbClr val="101141"/>
                </a:solidFill>
                <a:latin typeface="+mj-lt"/>
                <a:ea typeface="+mj-ea"/>
                <a:cs typeface="+mj-cs"/>
                <a:sym typeface="Calibri"/>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9" rIns="45719" anchor="ctr"/>
          <a:lstStyle/>
          <a:p>
            <a:pPr>
              <a:defRPr>
                <a:solidFill>
                  <a:srgbClr val="FFFFFF"/>
                </a:solidFill>
                <a:latin typeface="+mj-lt"/>
                <a:ea typeface="+mj-ea"/>
                <a:cs typeface="+mj-cs"/>
                <a:sym typeface="Calibri"/>
              </a:defRPr>
            </a:pPr>
            <a:endParaRPr/>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2"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25" name="BITS Pilani"/>
          <p:cNvSpPr txBox="1"/>
          <p:nvPr/>
        </p:nvSpPr>
        <p:spPr>
          <a:xfrm>
            <a:off x="-30481" y="5257800"/>
            <a:ext cx="2118362" cy="454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26" name="Pilani Campus"/>
          <p:cNvSpPr txBox="1"/>
          <p:nvPr/>
        </p:nvSpPr>
        <p:spPr>
          <a:xfrm>
            <a:off x="198120" y="5667375"/>
            <a:ext cx="1813561"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41" name="BITS Pilani"/>
          <p:cNvSpPr txBox="1"/>
          <p:nvPr/>
        </p:nvSpPr>
        <p:spPr>
          <a:xfrm>
            <a:off x="-30481" y="5257800"/>
            <a:ext cx="2118362" cy="454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42" name="Pilani Campus"/>
          <p:cNvSpPr txBox="1"/>
          <p:nvPr/>
        </p:nvSpPr>
        <p:spPr>
          <a:xfrm>
            <a:off x="198120" y="5667375"/>
            <a:ext cx="1813561"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6" name="BITS Pilani"/>
          <p:cNvSpPr txBox="1"/>
          <p:nvPr/>
        </p:nvSpPr>
        <p:spPr>
          <a:xfrm>
            <a:off x="6903719" y="762000"/>
            <a:ext cx="2118361" cy="454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57" name="Pilani Campus"/>
          <p:cNvSpPr txBox="1"/>
          <p:nvPr/>
        </p:nvSpPr>
        <p:spPr>
          <a:xfrm>
            <a:off x="7132319" y="1171575"/>
            <a:ext cx="1813561"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69" name="Group"/>
          <p:cNvGrpSpPr/>
          <p:nvPr/>
        </p:nvGrpSpPr>
        <p:grpSpPr>
          <a:xfrm>
            <a:off x="2084387" y="6550025"/>
            <a:ext cx="7059613" cy="49213"/>
            <a:chOff x="0" y="0"/>
            <a:chExt cx="7059612" cy="49212"/>
          </a:xfrm>
        </p:grpSpPr>
        <p:sp>
          <p:nvSpPr>
            <p:cNvPr id="6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74" name="Group"/>
          <p:cNvGrpSpPr/>
          <p:nvPr/>
        </p:nvGrpSpPr>
        <p:grpSpPr>
          <a:xfrm>
            <a:off x="2133599" y="6553199"/>
            <a:ext cx="7010401" cy="46039"/>
            <a:chOff x="0" y="0"/>
            <a:chExt cx="7010400" cy="46037"/>
          </a:xfrm>
        </p:grpSpPr>
        <p:sp>
          <p:nvSpPr>
            <p:cNvPr id="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78" name="Group"/>
          <p:cNvGrpSpPr/>
          <p:nvPr/>
        </p:nvGrpSpPr>
        <p:grpSpPr>
          <a:xfrm>
            <a:off x="-1" y="1295399"/>
            <a:ext cx="7010401" cy="46039"/>
            <a:chOff x="0" y="0"/>
            <a:chExt cx="7010400" cy="46037"/>
          </a:xfrm>
        </p:grpSpPr>
        <p:sp>
          <p:nvSpPr>
            <p:cNvPr id="7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8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90" name="Group"/>
          <p:cNvGrpSpPr/>
          <p:nvPr/>
        </p:nvGrpSpPr>
        <p:grpSpPr>
          <a:xfrm>
            <a:off x="-1" y="1295399"/>
            <a:ext cx="7010401" cy="46039"/>
            <a:chOff x="0" y="0"/>
            <a:chExt cx="7010400" cy="46037"/>
          </a:xfrm>
        </p:grpSpPr>
        <p:sp>
          <p:nvSpPr>
            <p:cNvPr id="8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8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8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94" name="Group"/>
          <p:cNvGrpSpPr/>
          <p:nvPr/>
        </p:nvGrpSpPr>
        <p:grpSpPr>
          <a:xfrm>
            <a:off x="2133599" y="6553199"/>
            <a:ext cx="7010401" cy="46039"/>
            <a:chOff x="0" y="0"/>
            <a:chExt cx="7010400" cy="46037"/>
          </a:xfrm>
        </p:grpSpPr>
        <p:sp>
          <p:nvSpPr>
            <p:cNvPr id="9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9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9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95"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1" y="1295399"/>
            <a:ext cx="7010401" cy="46039"/>
            <a:chOff x="0" y="0"/>
            <a:chExt cx="7010400" cy="46037"/>
          </a:xfrm>
        </p:grpSpPr>
        <p:sp>
          <p:nvSpPr>
            <p:cNvPr id="1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12" name="Group"/>
          <p:cNvGrpSpPr/>
          <p:nvPr/>
        </p:nvGrpSpPr>
        <p:grpSpPr>
          <a:xfrm>
            <a:off x="2133599" y="6553199"/>
            <a:ext cx="7010401" cy="46039"/>
            <a:chOff x="0" y="0"/>
            <a:chExt cx="7010400" cy="46037"/>
          </a:xfrm>
        </p:grpSpPr>
        <p:sp>
          <p:nvSpPr>
            <p:cNvPr id="1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14" name="BITS Pilani, Deemed to be University under Section 3 of UGC Act, 1956"/>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1" y="1295399"/>
            <a:ext cx="7010401" cy="46039"/>
            <a:chOff x="0" y="0"/>
            <a:chExt cx="7010400" cy="46037"/>
          </a:xfrm>
        </p:grpSpPr>
        <p:sp>
          <p:nvSpPr>
            <p:cNvPr id="1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31" name="Group"/>
          <p:cNvGrpSpPr/>
          <p:nvPr/>
        </p:nvGrpSpPr>
        <p:grpSpPr>
          <a:xfrm>
            <a:off x="2133599" y="6553199"/>
            <a:ext cx="7010401" cy="46039"/>
            <a:chOff x="0" y="0"/>
            <a:chExt cx="7010400" cy="46037"/>
          </a:xfrm>
        </p:grpSpPr>
        <p:sp>
          <p:nvSpPr>
            <p:cNvPr id="12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3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33" name="BITS Pilani, Deemed to be University under Section 3 of UGC Act, 1956"/>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1" y="1295399"/>
            <a:ext cx="7010401" cy="46039"/>
            <a:chOff x="0" y="0"/>
            <a:chExt cx="7010400" cy="46037"/>
          </a:xfrm>
        </p:grpSpPr>
        <p:sp>
          <p:nvSpPr>
            <p:cNvPr id="14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50" name="Group"/>
          <p:cNvGrpSpPr/>
          <p:nvPr/>
        </p:nvGrpSpPr>
        <p:grpSpPr>
          <a:xfrm>
            <a:off x="2133599" y="6553199"/>
            <a:ext cx="7010401" cy="46039"/>
            <a:chOff x="0" y="0"/>
            <a:chExt cx="7010400" cy="46037"/>
          </a:xfrm>
        </p:grpSpPr>
        <p:sp>
          <p:nvSpPr>
            <p:cNvPr id="14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52"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castsoftware.com/research-labs/software-development-risk-management-plan-with-examples" TargetMode="External"/><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messhore.com/v2/blog/2008/use-risk-management-to-make-solid-commitments"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s://www.vivifyscrum.com/insights/qa-agile-project-managemen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vivifyscrum.com/insights/qa-agile-project-management" TargetMode="Externa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thoughtworks.com/insights/blog/qa-role-what-it-really" TargetMode="External"/><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t>BITS Pilani presentation</a:t>
            </a:r>
          </a:p>
        </p:txBody>
      </p:sp>
      <p:sp>
        <p:nvSpPr>
          <p:cNvPr id="218" name="K.Anantharaman…"/>
          <p:cNvSpPr txBox="1">
            <a:spLocks noGrp="1"/>
          </p:cNvSpPr>
          <p:nvPr>
            <p:ph type="body" sz="quarter" idx="4294967295"/>
          </p:nvPr>
        </p:nvSpPr>
        <p:spPr>
          <a:xfrm>
            <a:off x="2514600" y="5410200"/>
            <a:ext cx="6019800" cy="533400"/>
          </a:xfrm>
          <a:prstGeom prst="rect">
            <a:avLst/>
          </a:prstGeom>
        </p:spPr>
        <p:txBody>
          <a:bodyPr anchor="b"/>
          <a:lstStyle/>
          <a:p>
            <a:pPr marL="0" indent="0" algn="r" defTabSz="886968">
              <a:lnSpc>
                <a:spcPts val="1700"/>
              </a:lnSpc>
              <a:spcBef>
                <a:spcPts val="0"/>
              </a:spcBef>
              <a:buSzTx/>
              <a:buNone/>
              <a:defRPr sz="1746">
                <a:solidFill>
                  <a:srgbClr val="FFFFFF"/>
                </a:solidFill>
              </a:defRPr>
            </a:pPr>
            <a:r>
              <a:t>K.Anantharaman</a:t>
            </a:r>
          </a:p>
          <a:p>
            <a:pPr marL="0" indent="0" algn="r" defTabSz="886968">
              <a:lnSpc>
                <a:spcPts val="1700"/>
              </a:lnSpc>
              <a:spcBef>
                <a:spcPts val="0"/>
              </a:spcBef>
              <a:buSzTx/>
              <a:buNone/>
              <a:defRPr sz="1746">
                <a:solidFill>
                  <a:srgbClr val="FFFFFF"/>
                </a:solidFill>
              </a:defRPr>
            </a:pPr>
            <a:r>
              <a:t>kanantharaman@wilp.bits-pilani.ac.in </a:t>
            </a:r>
          </a:p>
        </p:txBody>
      </p:sp>
      <p:sp>
        <p:nvSpPr>
          <p:cNvPr id="219"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20"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21"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Risk Management in Agile"/>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Risk Management in Agile</a:t>
            </a:r>
          </a:p>
        </p:txBody>
      </p:sp>
      <p:sp>
        <p:nvSpPr>
          <p:cNvPr id="291"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92"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93"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isks are uncertain event(s)…"/>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Risks are uncertain event(s)</a:t>
            </a:r>
          </a:p>
          <a:p>
            <a:pPr marL="742950" lvl="1" indent="-285750">
              <a:spcBef>
                <a:spcPts val="0"/>
              </a:spcBef>
              <a:buChar char="•"/>
              <a:defRPr sz="1600"/>
            </a:pPr>
            <a:r>
              <a:t>May affect your project positively or negatively</a:t>
            </a:r>
          </a:p>
          <a:p>
            <a:pPr marL="742950" lvl="1" indent="-285750">
              <a:spcBef>
                <a:spcPts val="0"/>
              </a:spcBef>
              <a:buChar char="•"/>
              <a:defRPr sz="1600"/>
            </a:pPr>
            <a:r>
              <a:t>Positive Risk: A technology currently being developed that will save you time if released.</a:t>
            </a:r>
          </a:p>
          <a:p>
            <a:pPr marL="742950" lvl="1" indent="-285750">
              <a:spcBef>
                <a:spcPts val="0"/>
              </a:spcBef>
              <a:buChar char="•"/>
              <a:defRPr sz="1600"/>
            </a:pPr>
            <a:r>
              <a:t>Negative Risk: Unavailability of Skilled resources.</a:t>
            </a:r>
          </a:p>
          <a:p>
            <a:pPr>
              <a:spcBef>
                <a:spcPts val="500"/>
              </a:spcBef>
              <a:buClr>
                <a:srgbClr val="101141"/>
              </a:buClr>
              <a:buChar char="•"/>
              <a:defRPr sz="2400"/>
            </a:pPr>
            <a:r>
              <a:t>Agile methods have a built-in risk mitigation component.</a:t>
            </a:r>
          </a:p>
          <a:p>
            <a:pPr marL="742950" lvl="1" indent="-285750">
              <a:spcBef>
                <a:spcPts val="0"/>
              </a:spcBef>
              <a:buChar char="•"/>
              <a:defRPr sz="1600"/>
            </a:pPr>
            <a:r>
              <a:t>Identify, Assess, Prioritize, Mitigate, Communicate</a:t>
            </a:r>
          </a:p>
          <a:p>
            <a:pPr marL="742950" lvl="1" indent="-285750">
              <a:spcBef>
                <a:spcPts val="0"/>
              </a:spcBef>
              <a:buChar char="•"/>
              <a:defRPr sz="1600"/>
            </a:pPr>
            <a:r>
              <a:t>Daily meeting, Sprint review, Story Grooming, Retrospective</a:t>
            </a:r>
          </a:p>
        </p:txBody>
      </p:sp>
      <p:sp>
        <p:nvSpPr>
          <p:cNvPr id="296" name="Risk management in Agile"/>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Risk management in Agile</a:t>
            </a:r>
          </a:p>
        </p:txBody>
      </p:sp>
      <p:sp>
        <p:nvSpPr>
          <p:cNvPr id="297"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98"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9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Exploit:…"/>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b="1"/>
            </a:pPr>
            <a:r>
              <a:t>Exploit: </a:t>
            </a:r>
          </a:p>
          <a:p>
            <a:pPr marL="742950" lvl="1" indent="-285750">
              <a:spcBef>
                <a:spcPts val="0"/>
              </a:spcBef>
              <a:defRPr sz="1800"/>
            </a:pPr>
            <a:r>
              <a:t>This strategy ensures that opportunity definitely happens. For example, assigning the most talented resource to your project to reduce the duration of the project.</a:t>
            </a:r>
          </a:p>
          <a:p>
            <a:pPr>
              <a:spcBef>
                <a:spcPts val="500"/>
              </a:spcBef>
              <a:buSzTx/>
              <a:buNone/>
              <a:defRPr sz="2400" b="1"/>
            </a:pPr>
            <a:r>
              <a:t>Share: </a:t>
            </a:r>
          </a:p>
          <a:p>
            <a:pPr marL="742950" lvl="1" indent="-285750">
              <a:spcBef>
                <a:spcPts val="0"/>
              </a:spcBef>
              <a:defRPr sz="1800"/>
            </a:pPr>
            <a:r>
              <a:t>Allocating part of the ownership of opportunity to a third party to ensure that the opportunity definitely happens and risk is reduced. For example, going for a joint venture.</a:t>
            </a:r>
          </a:p>
          <a:p>
            <a:pPr>
              <a:spcBef>
                <a:spcPts val="500"/>
              </a:spcBef>
              <a:buSzTx/>
              <a:buNone/>
              <a:defRPr sz="2400" b="1"/>
            </a:pPr>
            <a:r>
              <a:t>Enhance: </a:t>
            </a:r>
            <a:endParaRPr sz="1800"/>
          </a:p>
          <a:p>
            <a:pPr marL="742950" lvl="1" indent="-285750">
              <a:spcBef>
                <a:spcPts val="0"/>
              </a:spcBef>
              <a:defRPr sz="1800"/>
            </a:pPr>
            <a:r>
              <a:t>This strategy increases the positive impact of the opportunity. For example, adding more buffer resources to an activity to finish it early.</a:t>
            </a:r>
          </a:p>
        </p:txBody>
      </p:sp>
      <p:sp>
        <p:nvSpPr>
          <p:cNvPr id="302" name="Mitigation Strategies for positive risks or opportunities"/>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fontScale="92500"/>
          </a:bodyPr>
          <a:lstStyle>
            <a:lvl1pPr marL="318897" indent="-637794" defTabSz="850391">
              <a:lnSpc>
                <a:spcPts val="3300"/>
              </a:lnSpc>
              <a:defRPr sz="3348" b="1"/>
            </a:lvl1pPr>
          </a:lstStyle>
          <a:p>
            <a:r>
              <a:t>Mitigation Strategies for positive risks or opportunities</a:t>
            </a:r>
          </a:p>
        </p:txBody>
      </p:sp>
      <p:sp>
        <p:nvSpPr>
          <p:cNvPr id="303"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04"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05"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Avoidance:…"/>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b="1"/>
            </a:pPr>
            <a:r>
              <a:t>Avoidance: </a:t>
            </a:r>
          </a:p>
          <a:p>
            <a:pPr marL="742950" lvl="1" indent="-285750">
              <a:spcBef>
                <a:spcPts val="0"/>
              </a:spcBef>
              <a:buChar char="•"/>
              <a:defRPr sz="1600"/>
            </a:pPr>
            <a:r>
              <a:t>Eliminating a specific threat by eliminating the cause.</a:t>
            </a:r>
          </a:p>
          <a:p>
            <a:pPr marL="742950" lvl="1" indent="-285750">
              <a:spcBef>
                <a:spcPts val="0"/>
              </a:spcBef>
              <a:buChar char="•"/>
              <a:defRPr sz="1600"/>
            </a:pPr>
            <a:r>
              <a:t>Use different set of tools/Libraries</a:t>
            </a:r>
          </a:p>
          <a:p>
            <a:pPr>
              <a:spcBef>
                <a:spcPts val="500"/>
              </a:spcBef>
              <a:buClr>
                <a:srgbClr val="101141"/>
              </a:buClr>
              <a:buChar char="•"/>
              <a:defRPr sz="2400" b="1"/>
            </a:pPr>
            <a:r>
              <a:t>Transference:</a:t>
            </a:r>
          </a:p>
          <a:p>
            <a:pPr marL="742950" lvl="1" indent="-285750">
              <a:spcBef>
                <a:spcPts val="0"/>
              </a:spcBef>
              <a:buChar char="•"/>
              <a:defRPr sz="1600"/>
            </a:pPr>
            <a:r>
              <a:t>Contracting, insurance warranties, guarantees, outsourcing the work are the examples of risk transfer.</a:t>
            </a:r>
          </a:p>
          <a:p>
            <a:pPr>
              <a:spcBef>
                <a:spcPts val="500"/>
              </a:spcBef>
              <a:buClr>
                <a:srgbClr val="101141"/>
              </a:buClr>
              <a:buChar char="•"/>
              <a:defRPr sz="2400" b="1"/>
            </a:pPr>
            <a:r>
              <a:t>Mitigation:</a:t>
            </a:r>
          </a:p>
          <a:p>
            <a:pPr marL="742950" lvl="1" indent="-285750">
              <a:spcBef>
                <a:spcPts val="0"/>
              </a:spcBef>
              <a:buChar char="•"/>
              <a:defRPr sz="1600"/>
            </a:pPr>
            <a:r>
              <a:t>Reducing risk probability and impact</a:t>
            </a:r>
          </a:p>
          <a:p>
            <a:pPr marL="742950" lvl="1" indent="-285750">
              <a:spcBef>
                <a:spcPts val="0"/>
              </a:spcBef>
              <a:buChar char="•"/>
              <a:defRPr sz="1600"/>
            </a:pPr>
            <a:r>
              <a:t>Insufficient server resource: Increase CPU/Memory to reduce server crash</a:t>
            </a:r>
          </a:p>
          <a:p>
            <a:pPr>
              <a:spcBef>
                <a:spcPts val="500"/>
              </a:spcBef>
              <a:buClr>
                <a:srgbClr val="101141"/>
              </a:buClr>
              <a:buChar char="•"/>
              <a:defRPr sz="2400" b="1"/>
            </a:pPr>
            <a:r>
              <a:t>Accept:</a:t>
            </a:r>
          </a:p>
          <a:p>
            <a:pPr marL="742950" lvl="1" indent="-285750">
              <a:spcBef>
                <a:spcPts val="0"/>
              </a:spcBef>
              <a:buChar char="•"/>
              <a:defRPr sz="1600"/>
            </a:pPr>
            <a:r>
              <a:t>Accept the risk. Do not do anything.</a:t>
            </a:r>
          </a:p>
          <a:p>
            <a:pPr marL="742950" lvl="1" indent="-285750">
              <a:spcBef>
                <a:spcPts val="0"/>
              </a:spcBef>
              <a:buChar char="•"/>
              <a:defRPr sz="1600"/>
            </a:pPr>
            <a:r>
              <a:t>Taking a  risky project with potential for future benefits.</a:t>
            </a:r>
          </a:p>
        </p:txBody>
      </p:sp>
      <p:sp>
        <p:nvSpPr>
          <p:cNvPr id="308" name="Mitigation Strategies for Negative Risks (Threats)"/>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a:lvl1pPr>
          </a:lstStyle>
          <a:p>
            <a:r>
              <a:t>Mitigation Strategies for Negative Risks (Threats)</a:t>
            </a:r>
          </a:p>
        </p:txBody>
      </p:sp>
      <p:sp>
        <p:nvSpPr>
          <p:cNvPr id="309"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10"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1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4BB9CA-B35C-FEAE-EBED-F66CC7DE8F23}"/>
              </a:ext>
            </a:extLst>
          </p:cNvPr>
          <p:cNvPicPr>
            <a:picLocks noChangeAspect="1"/>
          </p:cNvPicPr>
          <p:nvPr/>
        </p:nvPicPr>
        <p:blipFill>
          <a:blip r:embed="rId2"/>
          <a:stretch>
            <a:fillRect/>
          </a:stretch>
        </p:blipFill>
        <p:spPr>
          <a:xfrm>
            <a:off x="685800" y="514350"/>
            <a:ext cx="7772400" cy="5829300"/>
          </a:xfrm>
          <a:prstGeom prst="rect">
            <a:avLst/>
          </a:prstGeom>
        </p:spPr>
      </p:pic>
    </p:spTree>
    <p:extLst>
      <p:ext uri="{BB962C8B-B14F-4D97-AF65-F5344CB8AC3E}">
        <p14:creationId xmlns:p14="http://schemas.microsoft.com/office/powerpoint/2010/main" val="14745719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image.jpeg" descr="image.jpeg"/>
          <p:cNvPicPr>
            <a:picLocks noChangeAspect="1"/>
          </p:cNvPicPr>
          <p:nvPr/>
        </p:nvPicPr>
        <p:blipFill>
          <a:blip r:embed="rId2"/>
          <a:stretch>
            <a:fillRect/>
          </a:stretch>
        </p:blipFill>
        <p:spPr>
          <a:xfrm>
            <a:off x="76200" y="1600200"/>
            <a:ext cx="8977313" cy="3124200"/>
          </a:xfrm>
          <a:prstGeom prst="rect">
            <a:avLst/>
          </a:prstGeom>
          <a:ln w="12700">
            <a:miter lim="400000"/>
          </a:ln>
        </p:spPr>
      </p:pic>
      <p:sp>
        <p:nvSpPr>
          <p:cNvPr id="314" name="Communicating - Risk Register – An Example"/>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Communicating - Risk Register – An Example</a:t>
            </a:r>
          </a:p>
        </p:txBody>
      </p:sp>
      <p:sp>
        <p:nvSpPr>
          <p:cNvPr id="315"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16"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1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318" name="Risk Impact : Measure the negative impact of the risk.…"/>
          <p:cNvSpPr txBox="1"/>
          <p:nvPr/>
        </p:nvSpPr>
        <p:spPr>
          <a:xfrm>
            <a:off x="502919" y="4800600"/>
            <a:ext cx="7604761" cy="14174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pPr>
            <a:r>
              <a:t>Risk Impact : Measure the negative impact of the risk. </a:t>
            </a:r>
          </a:p>
          <a:p>
            <a:pPr marL="285750" indent="-285750">
              <a:buSzPct val="100000"/>
              <a:buFont typeface="Arial"/>
              <a:buChar char="•"/>
            </a:pPr>
            <a:r>
              <a:t>Risk Impact Objectives: Cost, Time, Quality, Scope</a:t>
            </a:r>
          </a:p>
          <a:p>
            <a:pPr marL="285750" indent="-285750">
              <a:buSzPct val="100000"/>
              <a:buFont typeface="Arial"/>
              <a:buChar char="•"/>
            </a:pPr>
            <a:r>
              <a:t>The could be many other columns in the risk register such  Date, Owner, Status, Priority etc.. </a:t>
            </a:r>
          </a:p>
          <a:p>
            <a:pPr marL="285750" indent="-285750">
              <a:buSzPct val="100000"/>
              <a:buFont typeface="Arial"/>
              <a:buChar char="•"/>
            </a:pPr>
            <a:r>
              <a:t>Risk Exposure: Probability * Impact </a:t>
            </a:r>
          </a:p>
        </p:txBody>
      </p:sp>
      <p:sp>
        <p:nvSpPr>
          <p:cNvPr id="319" name="Impact"/>
          <p:cNvSpPr txBox="1"/>
          <p:nvPr/>
        </p:nvSpPr>
        <p:spPr>
          <a:xfrm>
            <a:off x="6751319" y="1371600"/>
            <a:ext cx="9753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Impact</a:t>
            </a:r>
          </a:p>
        </p:txBody>
      </p:sp>
      <p:sp>
        <p:nvSpPr>
          <p:cNvPr id="320" name="Source: https://www.castsoftware.com/research-labs/software-development-risk-management-plan-with-examples"/>
          <p:cNvSpPr txBox="1"/>
          <p:nvPr/>
        </p:nvSpPr>
        <p:spPr>
          <a:xfrm>
            <a:off x="4541519" y="5986462"/>
            <a:ext cx="4480561" cy="3167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 u="sng">
                <a:solidFill>
                  <a:srgbClr val="0000FF"/>
                </a:solidFill>
                <a:uFill>
                  <a:solidFill>
                    <a:srgbClr val="0000FF"/>
                  </a:solidFill>
                </a:uFill>
                <a:hlinkClick r:id="rId3"/>
              </a:defRPr>
            </a:lvl1pPr>
          </a:lstStyle>
          <a:p>
            <a:pPr>
              <a:defRPr u="none">
                <a:solidFill>
                  <a:srgbClr val="000000"/>
                </a:solidFill>
                <a:uFillTx/>
              </a:defRPr>
            </a:pPr>
            <a:r>
              <a:rPr u="sng">
                <a:solidFill>
                  <a:srgbClr val="0000FF"/>
                </a:solidFill>
                <a:uFill>
                  <a:solidFill>
                    <a:srgbClr val="0000FF"/>
                  </a:solidFill>
                </a:uFill>
                <a:hlinkClick r:id="rId3"/>
              </a:rPr>
              <a:t>Source: https://www.castsoftware.com/research-labs/software-development-risk-management-plan-with-examples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Risk burndown chart"/>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Risk burndown chart</a:t>
            </a:r>
          </a:p>
        </p:txBody>
      </p:sp>
      <p:sp>
        <p:nvSpPr>
          <p:cNvPr id="323"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24"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25"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326" name="image.jpeg" descr="image.jpeg"/>
          <p:cNvPicPr>
            <a:picLocks noChangeAspect="1"/>
          </p:cNvPicPr>
          <p:nvPr/>
        </p:nvPicPr>
        <p:blipFill>
          <a:blip r:embed="rId2"/>
          <a:stretch>
            <a:fillRect/>
          </a:stretch>
        </p:blipFill>
        <p:spPr>
          <a:xfrm>
            <a:off x="152400" y="1371600"/>
            <a:ext cx="4862513" cy="2590800"/>
          </a:xfrm>
          <a:prstGeom prst="rect">
            <a:avLst/>
          </a:prstGeom>
          <a:ln w="12700">
            <a:miter lim="400000"/>
          </a:ln>
        </p:spPr>
      </p:pic>
      <p:sp>
        <p:nvSpPr>
          <p:cNvPr id="327" name="We can draw risk burn-down chart (graph) which contains iterative cycle number vs risk exposure days. Risks are monitored by the use of information radiators, daily stand-up meetings, and iterative cycle reviews and retrospectives. Y-axis of the risk bur"/>
          <p:cNvSpPr txBox="1"/>
          <p:nvPr/>
        </p:nvSpPr>
        <p:spPr>
          <a:xfrm>
            <a:off x="575944" y="4648200"/>
            <a:ext cx="7919086" cy="16841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285750" indent="-285750">
              <a:buSzPct val="100000"/>
              <a:buFont typeface="Arial"/>
              <a:buChar char="•"/>
            </a:lvl1pPr>
          </a:lstStyle>
          <a:p>
            <a:r>
              <a:t>We can draw risk burn-down chart (graph) which contains iterative cycle number vs risk exposure days. Risks are monitored by the use of information radiators, daily stand-up meetings, and iterative cycle reviews and retrospectives. Y-axis of the risk burn-down chart contains risk exposure days. The X-axis of the risk burn-down chart contains the iterative number.</a:t>
            </a:r>
          </a:p>
        </p:txBody>
      </p:sp>
      <p:pic>
        <p:nvPicPr>
          <p:cNvPr id="328" name="image.jpeg" descr="image.jpeg"/>
          <p:cNvPicPr>
            <a:picLocks noChangeAspect="1"/>
          </p:cNvPicPr>
          <p:nvPr/>
        </p:nvPicPr>
        <p:blipFill>
          <a:blip r:embed="rId3"/>
          <a:stretch>
            <a:fillRect/>
          </a:stretch>
        </p:blipFill>
        <p:spPr>
          <a:xfrm>
            <a:off x="5038725" y="1676400"/>
            <a:ext cx="4029075" cy="23622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Use Risk Multiplier in your estimation forecast…"/>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rPr dirty="0"/>
              <a:t>Use Risk Multiplier in your estimation forecast</a:t>
            </a:r>
          </a:p>
          <a:p>
            <a:pPr>
              <a:spcBef>
                <a:spcPts val="500"/>
              </a:spcBef>
              <a:buClr>
                <a:srgbClr val="101141"/>
              </a:buClr>
              <a:buChar char="•"/>
              <a:defRPr sz="2400"/>
            </a:pPr>
            <a:r>
              <a:rPr dirty="0"/>
              <a:t>Account for common risks - Turnover, Changing Requirements, Work disruption etc..</a:t>
            </a:r>
          </a:p>
        </p:txBody>
      </p:sp>
      <p:sp>
        <p:nvSpPr>
          <p:cNvPr id="331" name="Use Risk Management to Make Solid Commitments to executives"/>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264032" indent="-528065" defTabSz="704087">
              <a:lnSpc>
                <a:spcPts val="2700"/>
              </a:lnSpc>
              <a:defRPr sz="2541" b="1"/>
            </a:lvl1pPr>
          </a:lstStyle>
          <a:p>
            <a:r>
              <a:t>Use Risk Management to Make Solid Commitments to executives</a:t>
            </a:r>
          </a:p>
        </p:txBody>
      </p:sp>
      <p:sp>
        <p:nvSpPr>
          <p:cNvPr id="332" name="29/10/22"/>
          <p:cNvSpPr txBox="1"/>
          <p:nvPr/>
        </p:nvSpPr>
        <p:spPr>
          <a:xfrm>
            <a:off x="131445" y="6343263"/>
            <a:ext cx="204216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33"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3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17</a:t>
            </a:fld>
            <a:endParaRPr/>
          </a:p>
        </p:txBody>
      </p:sp>
      <p:graphicFrame>
        <p:nvGraphicFramePr>
          <p:cNvPr id="335" name="Table 1"/>
          <p:cNvGraphicFramePr/>
          <p:nvPr/>
        </p:nvGraphicFramePr>
        <p:xfrm>
          <a:off x="457200" y="2819400"/>
          <a:ext cx="8229600" cy="2652624"/>
        </p:xfrm>
        <a:graphic>
          <a:graphicData uri="http://schemas.openxmlformats.org/drawingml/2006/table">
            <a:tbl>
              <a:tblPr>
                <a:tableStyleId>{4C3C2611-4C71-4FC5-86AE-919BDF0F9419}</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65125">
                <a:tc gridSpan="2">
                  <a:txBody>
                    <a:bodyPr/>
                    <a:lstStyle/>
                    <a:p>
                      <a:pPr algn="ctr">
                        <a:defRPr sz="1800"/>
                      </a:pPr>
                      <a:r>
                        <a:rPr i="1" u="sng">
                          <a:latin typeface="+mj-lt"/>
                          <a:ea typeface="+mj-ea"/>
                          <a:cs typeface="+mj-cs"/>
                        </a:rPr>
                        <a:t>Risk Multiplier</a:t>
                      </a:r>
                    </a:p>
                  </a:txBody>
                  <a:tcPr marL="45709" marR="45709" marT="45709" marB="45709" anchor="ctr" horzOverflow="overflow">
                    <a:lnL w="12700">
                      <a:miter lim="400000"/>
                    </a:lnL>
                    <a:lnR w="12700">
                      <a:miter lim="400000"/>
                    </a:lnR>
                    <a:lnT w="12700">
                      <a:miter lim="400000"/>
                    </a:lnT>
                    <a:lnB w="12700">
                      <a:miter lim="400000"/>
                    </a:lnB>
                    <a:solidFill>
                      <a:srgbClr val="FCFCFC"/>
                    </a:solidFill>
                  </a:tcPr>
                </a:tc>
                <a:tc hMerge="1">
                  <a:txBody>
                    <a:bodyPr/>
                    <a:lstStyle/>
                    <a:p>
                      <a:endParaRPr lang="en-US"/>
                    </a:p>
                  </a:txBody>
                  <a:tcPr/>
                </a:tc>
                <a:tc>
                  <a:txBody>
                    <a:bodyPr/>
                    <a:lstStyle/>
                    <a:p>
                      <a:pPr algn="l">
                        <a:defRPr sz="1800">
                          <a:latin typeface="+mj-lt"/>
                          <a:ea typeface="+mj-ea"/>
                          <a:cs typeface="+mj-cs"/>
                        </a:defRPr>
                      </a:pPr>
                      <a:endParaRPr/>
                    </a:p>
                  </a:txBody>
                  <a:tcPr marL="45709" marR="45709" marT="45709" marB="45709" horzOverflow="overflow">
                    <a:lnL w="12700">
                      <a:miter lim="400000"/>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a:p>
                  </a:txBody>
                  <a:tcPr marL="45709" marR="45709" marT="45709" marB="45709"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66712">
                <a:tc>
                  <a:txBody>
                    <a:bodyPr/>
                    <a:lstStyle/>
                    <a:p>
                      <a:pPr algn="l">
                        <a:defRPr sz="1800"/>
                      </a:pPr>
                      <a:r>
                        <a:rPr i="1" u="sng">
                          <a:latin typeface="+mj-lt"/>
                          <a:ea typeface="+mj-ea"/>
                          <a:cs typeface="+mj-cs"/>
                        </a:rPr>
                        <a:t>Chance</a:t>
                      </a:r>
                    </a:p>
                  </a:txBody>
                  <a:tcPr marL="45709" marR="45709" marT="45709" marB="45709" anchor="ctr"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i="1" u="sng">
                          <a:latin typeface="+mj-lt"/>
                          <a:ea typeface="+mj-ea"/>
                          <a:cs typeface="+mj-cs"/>
                        </a:rPr>
                        <a:t>Rigorous Process</a:t>
                      </a:r>
                    </a:p>
                  </a:txBody>
                  <a:tcPr marL="45709" marR="45709" marT="45709" marB="45709" anchor="ctr"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i="1" u="sng">
                          <a:latin typeface="+mj-lt"/>
                          <a:ea typeface="+mj-ea"/>
                          <a:cs typeface="+mj-cs"/>
                        </a:rPr>
                        <a:t>Risky Process</a:t>
                      </a:r>
                    </a:p>
                  </a:txBody>
                  <a:tcPr marL="45709" marR="45709" marT="45709" marB="45709" anchor="ctr" horzOverflow="overflow">
                    <a:lnL w="12700">
                      <a:miter lim="400000"/>
                    </a:lnL>
                    <a:lnR w="12700">
                      <a:miter lim="400000"/>
                    </a:lnR>
                    <a:lnT w="12700">
                      <a:solidFill>
                        <a:srgbClr val="000000"/>
                      </a:solidFill>
                    </a:lnT>
                    <a:lnB w="12700">
                      <a:miter lim="400000"/>
                    </a:lnB>
                    <a:solidFill>
                      <a:srgbClr val="FCFCFC"/>
                    </a:solidFill>
                  </a:tcPr>
                </a:tc>
                <a:tc>
                  <a:txBody>
                    <a:bodyPr/>
                    <a:lstStyle/>
                    <a:p>
                      <a:pPr algn="l">
                        <a:defRPr sz="1800"/>
                      </a:pPr>
                      <a:r>
                        <a:rPr i="1" u="sng">
                          <a:latin typeface="+mj-lt"/>
                          <a:ea typeface="+mj-ea"/>
                          <a:cs typeface="+mj-cs"/>
                        </a:rPr>
                        <a:t>Description</a:t>
                      </a:r>
                    </a:p>
                  </a:txBody>
                  <a:tcPr marL="45709" marR="45709" marT="45709" marB="45709" anchor="ctr" horzOverflow="overflow">
                    <a:lnL w="12700">
                      <a:miter lim="400000"/>
                    </a:lnL>
                    <a:lnR w="12700">
                      <a:miter lim="400000"/>
                    </a:lnR>
                    <a:lnT w="12700">
                      <a:solidFill>
                        <a:srgbClr val="000000"/>
                      </a:solidFill>
                    </a:lnT>
                    <a:lnB w="12700">
                      <a:miter lim="400000"/>
                    </a:lnB>
                    <a:solidFill>
                      <a:srgbClr val="FCFCFC"/>
                    </a:solidFill>
                  </a:tcPr>
                </a:tc>
                <a:extLst>
                  <a:ext uri="{0D108BD9-81ED-4DB2-BD59-A6C34878D82A}">
                    <a16:rowId xmlns:a16="http://schemas.microsoft.com/office/drawing/2014/main" val="10001"/>
                  </a:ext>
                </a:extLst>
              </a:tr>
              <a:tr h="639762">
                <a:tc>
                  <a:txBody>
                    <a:bodyPr/>
                    <a:lstStyle/>
                    <a:p>
                      <a:pPr algn="l">
                        <a:defRPr sz="1800"/>
                      </a:pPr>
                      <a:r>
                        <a:rPr>
                          <a:latin typeface="+mj-lt"/>
                          <a:ea typeface="+mj-ea"/>
                          <a:cs typeface="+mj-cs"/>
                        </a:rPr>
                        <a:t>10%</a:t>
                      </a:r>
                    </a:p>
                  </a:txBody>
                  <a:tcPr marL="45709" marR="45709" marT="45709" marB="45709"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a:latin typeface="+mj-lt"/>
                          <a:ea typeface="+mj-ea"/>
                          <a:cs typeface="+mj-cs"/>
                        </a:rPr>
                        <a:t>1</a:t>
                      </a:r>
                    </a:p>
                  </a:txBody>
                  <a:tcPr marL="45709" marR="45709" marT="45709" marB="45709"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a:latin typeface="+mj-lt"/>
                          <a:ea typeface="+mj-ea"/>
                          <a:cs typeface="+mj-cs"/>
                        </a:rPr>
                        <a:t>1</a:t>
                      </a:r>
                    </a:p>
                  </a:txBody>
                  <a:tcPr marL="45709" marR="45709" marT="45709" marB="45709"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a:latin typeface="+mj-lt"/>
                          <a:ea typeface="+mj-ea"/>
                          <a:cs typeface="+mj-cs"/>
                        </a:rPr>
                        <a:t>Ignore--almost impossible</a:t>
                      </a:r>
                    </a:p>
                  </a:txBody>
                  <a:tcPr marL="45709" marR="45709" marT="45709" marB="45709" horzOverflow="overflow">
                    <a:lnL w="12700">
                      <a:miter lim="400000"/>
                    </a:lnL>
                    <a:lnR w="12700">
                      <a:miter lim="400000"/>
                    </a:lnR>
                    <a:lnT w="12700">
                      <a:miter lim="400000"/>
                    </a:lnT>
                    <a:lnB w="12700">
                      <a:miter lim="400000"/>
                    </a:lnB>
                    <a:solidFill>
                      <a:srgbClr val="FCFCFC"/>
                    </a:solidFill>
                  </a:tcPr>
                </a:tc>
                <a:extLst>
                  <a:ext uri="{0D108BD9-81ED-4DB2-BD59-A6C34878D82A}">
                    <a16:rowId xmlns:a16="http://schemas.microsoft.com/office/drawing/2014/main" val="10002"/>
                  </a:ext>
                </a:extLst>
              </a:tr>
              <a:tr h="639762">
                <a:tc>
                  <a:txBody>
                    <a:bodyPr/>
                    <a:lstStyle/>
                    <a:p>
                      <a:pPr algn="l">
                        <a:defRPr sz="1800"/>
                      </a:pPr>
                      <a:r>
                        <a:rPr>
                          <a:latin typeface="+mj-lt"/>
                          <a:ea typeface="+mj-ea"/>
                          <a:cs typeface="+mj-cs"/>
                        </a:rPr>
                        <a:t>50%</a:t>
                      </a:r>
                    </a:p>
                  </a:txBody>
                  <a:tcPr marL="45709" marR="45709" marT="45709" marB="45709"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a:latin typeface="+mj-lt"/>
                          <a:ea typeface="+mj-ea"/>
                          <a:cs typeface="+mj-cs"/>
                        </a:rPr>
                        <a:t>1.4</a:t>
                      </a:r>
                    </a:p>
                  </a:txBody>
                  <a:tcPr marL="45709" marR="45709" marT="45709" marB="45709"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a:latin typeface="+mj-lt"/>
                          <a:ea typeface="+mj-ea"/>
                          <a:cs typeface="+mj-cs"/>
                        </a:rPr>
                        <a:t>2</a:t>
                      </a:r>
                    </a:p>
                  </a:txBody>
                  <a:tcPr marL="45709" marR="45709" marT="45709" marB="45709"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a:latin typeface="+mj-lt"/>
                          <a:ea typeface="+mj-ea"/>
                          <a:cs typeface="+mj-cs"/>
                        </a:rPr>
                        <a:t>Stretch goal--50/50 chance</a:t>
                      </a:r>
                    </a:p>
                  </a:txBody>
                  <a:tcPr marL="45709" marR="45709" marT="45709" marB="45709" horzOverflow="overflow">
                    <a:lnL w="12700">
                      <a:miter lim="400000"/>
                    </a:lnL>
                    <a:lnR w="12700">
                      <a:miter lim="400000"/>
                    </a:lnR>
                    <a:lnT w="12700">
                      <a:miter lim="400000"/>
                    </a:lnT>
                    <a:lnB w="12700">
                      <a:miter lim="400000"/>
                    </a:lnB>
                    <a:solidFill>
                      <a:srgbClr val="FCFCFC"/>
                    </a:solidFill>
                  </a:tcPr>
                </a:tc>
                <a:extLst>
                  <a:ext uri="{0D108BD9-81ED-4DB2-BD59-A6C34878D82A}">
                    <a16:rowId xmlns:a16="http://schemas.microsoft.com/office/drawing/2014/main" val="10003"/>
                  </a:ext>
                </a:extLst>
              </a:tr>
              <a:tr h="639762">
                <a:tc>
                  <a:txBody>
                    <a:bodyPr/>
                    <a:lstStyle/>
                    <a:p>
                      <a:pPr algn="l">
                        <a:defRPr sz="1800"/>
                      </a:pPr>
                      <a:r>
                        <a:rPr>
                          <a:latin typeface="+mj-lt"/>
                          <a:ea typeface="+mj-ea"/>
                          <a:cs typeface="+mj-cs"/>
                        </a:rPr>
                        <a:t>90%</a:t>
                      </a:r>
                    </a:p>
                  </a:txBody>
                  <a:tcPr marL="45709" marR="45709" marT="45709" marB="45709"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a:latin typeface="+mj-lt"/>
                          <a:ea typeface="+mj-ea"/>
                          <a:cs typeface="+mj-cs"/>
                        </a:rPr>
                        <a:t>1.8</a:t>
                      </a:r>
                    </a:p>
                  </a:txBody>
                  <a:tcPr marL="45709" marR="45709" marT="45709" marB="45709"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a:latin typeface="+mj-lt"/>
                          <a:ea typeface="+mj-ea"/>
                          <a:cs typeface="+mj-cs"/>
                        </a:rPr>
                        <a:t>4</a:t>
                      </a:r>
                    </a:p>
                  </a:txBody>
                  <a:tcPr marL="45709" marR="45709" marT="45709" marB="45709" horzOverflow="overflow">
                    <a:lnL w="12700">
                      <a:miter lim="400000"/>
                    </a:lnL>
                    <a:lnR w="12700">
                      <a:miter lim="400000"/>
                    </a:lnR>
                    <a:lnT w="12700">
                      <a:miter lim="400000"/>
                    </a:lnT>
                    <a:lnB w="12700">
                      <a:miter lim="400000"/>
                    </a:lnB>
                    <a:solidFill>
                      <a:srgbClr val="FCFCFC"/>
                    </a:solidFill>
                  </a:tcPr>
                </a:tc>
                <a:tc>
                  <a:txBody>
                    <a:bodyPr/>
                    <a:lstStyle/>
                    <a:p>
                      <a:pPr algn="l">
                        <a:defRPr sz="1800"/>
                      </a:pPr>
                      <a:r>
                        <a:rPr dirty="0">
                          <a:latin typeface="+mj-lt"/>
                          <a:ea typeface="+mj-ea"/>
                          <a:cs typeface="+mj-cs"/>
                        </a:rPr>
                        <a:t>Commitment--virtually certain</a:t>
                      </a:r>
                    </a:p>
                  </a:txBody>
                  <a:tcPr marL="45709" marR="45709" marT="45709" marB="45709" horzOverflow="overflow">
                    <a:lnL w="12700">
                      <a:miter lim="400000"/>
                    </a:lnL>
                    <a:lnR w="12700">
                      <a:miter lim="400000"/>
                    </a:lnR>
                    <a:lnT w="12700">
                      <a:miter lim="400000"/>
                    </a:lnT>
                    <a:lnB w="12700">
                      <a:miter lim="400000"/>
                    </a:lnB>
                    <a:solidFill>
                      <a:srgbClr val="FCFCFC"/>
                    </a:solidFill>
                  </a:tcPr>
                </a:tc>
                <a:extLst>
                  <a:ext uri="{0D108BD9-81ED-4DB2-BD59-A6C34878D82A}">
                    <a16:rowId xmlns:a16="http://schemas.microsoft.com/office/drawing/2014/main" val="10004"/>
                  </a:ext>
                </a:extLst>
              </a:tr>
            </a:tbl>
          </a:graphicData>
        </a:graphic>
      </p:graphicFrame>
      <p:sp>
        <p:nvSpPr>
          <p:cNvPr id="336" name="Text"/>
          <p:cNvSpPr txBox="1"/>
          <p:nvPr/>
        </p:nvSpPr>
        <p:spPr>
          <a:xfrm>
            <a:off x="502919" y="2228779"/>
            <a:ext cx="127001" cy="617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p>
            <a:br/>
            <a:endParaRPr/>
          </a:p>
        </p:txBody>
      </p:sp>
      <p:sp>
        <p:nvSpPr>
          <p:cNvPr id="337" name="*these multipliers are estimates gleaned from DeMarco &amp; Lister's RISKOLOGY simulator and Todd Little's detailed analysis of hundreds of projects. The most accurate approach is to calculate your own risk multipliers from past project history."/>
          <p:cNvSpPr txBox="1"/>
          <p:nvPr/>
        </p:nvSpPr>
        <p:spPr>
          <a:xfrm>
            <a:off x="350520" y="5476875"/>
            <a:ext cx="8595360" cy="617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i="1"/>
            </a:pPr>
            <a:r>
              <a:t>*</a:t>
            </a:r>
            <a:r>
              <a:rPr sz="1200"/>
              <a:t>these multipliers are estimates gleaned from DeMarco &amp; Lister's RISKOLOGY simulator and Todd Little's detailed analysis of hundreds of projects. The most accurate approach is to calculate your own risk multipliers from past project history</a:t>
            </a:r>
            <a:r>
              <a:t>.</a:t>
            </a:r>
          </a:p>
        </p:txBody>
      </p:sp>
      <p:sp>
        <p:nvSpPr>
          <p:cNvPr id="338" name="Source: https://www.jamesshore.com/v2/blog/2008/use-risk-management-to-make-solid-commitments"/>
          <p:cNvSpPr txBox="1"/>
          <p:nvPr/>
        </p:nvSpPr>
        <p:spPr>
          <a:xfrm>
            <a:off x="374332" y="6184900"/>
            <a:ext cx="8558848" cy="202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pPr>
            <a:r>
              <a:t>Source: </a:t>
            </a:r>
            <a:r>
              <a:rPr u="sng">
                <a:solidFill>
                  <a:srgbClr val="0000FF"/>
                </a:solidFill>
                <a:uFill>
                  <a:solidFill>
                    <a:srgbClr val="0000FF"/>
                  </a:solidFill>
                </a:uFill>
                <a:hlinkClick r:id="rId2"/>
              </a:rPr>
              <a:t>https://www.jamesshore.com/v2/blog/2008/use-risk-management-to-make-solid-commitments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For example, if you are using a rigorous approach, your release is 12 iterations away, your velocity is 14 points, and your risk exposure is one iteration.…"/>
          <p:cNvSpPr txBox="1">
            <a:spLocks noGrp="1"/>
          </p:cNvSpPr>
          <p:nvPr>
            <p:ph type="body" idx="4294967295"/>
          </p:nvPr>
        </p:nvSpPr>
        <p:spPr>
          <a:xfrm>
            <a:off x="304800" y="1428750"/>
            <a:ext cx="8229600" cy="5043488"/>
          </a:xfrm>
          <a:prstGeom prst="rect">
            <a:avLst/>
          </a:prstGeom>
        </p:spPr>
        <p:txBody>
          <a:bodyPr/>
          <a:lstStyle/>
          <a:p>
            <a:pPr>
              <a:spcBef>
                <a:spcPts val="400"/>
              </a:spcBef>
              <a:buClr>
                <a:srgbClr val="101141"/>
              </a:buClr>
              <a:buChar char="•"/>
              <a:defRPr sz="1800"/>
            </a:pPr>
            <a:r>
              <a:rPr dirty="0"/>
              <a:t>For example, if you are using a </a:t>
            </a:r>
            <a:r>
              <a:rPr b="1" dirty="0"/>
              <a:t>rigorous approach</a:t>
            </a:r>
            <a:r>
              <a:rPr dirty="0"/>
              <a:t>, your release is 12 iterations away, your velocity is 14 points, and your </a:t>
            </a:r>
            <a:r>
              <a:rPr b="1" dirty="0"/>
              <a:t>risk exposure is one iteration</a:t>
            </a:r>
            <a:r>
              <a:rPr dirty="0"/>
              <a:t>.</a:t>
            </a:r>
          </a:p>
          <a:p>
            <a:pPr>
              <a:spcBef>
                <a:spcPts val="400"/>
              </a:spcBef>
              <a:buSzTx/>
              <a:buNone/>
              <a:defRPr sz="1800"/>
            </a:pPr>
            <a:r>
              <a:rPr dirty="0"/>
              <a:t>You would calculate the range of possibilities as:</a:t>
            </a:r>
          </a:p>
          <a:p>
            <a:pPr>
              <a:spcBef>
                <a:spcPts val="400"/>
              </a:spcBef>
              <a:buClr>
                <a:srgbClr val="101141"/>
              </a:buClr>
              <a:buChar char="•"/>
              <a:defRPr sz="1800"/>
            </a:pPr>
            <a:r>
              <a:rPr dirty="0"/>
              <a:t>Iteration remaining = 12-1 = 11</a:t>
            </a:r>
          </a:p>
          <a:p>
            <a:pPr>
              <a:spcBef>
                <a:spcPts val="400"/>
              </a:spcBef>
              <a:buClr>
                <a:srgbClr val="101141"/>
              </a:buClr>
              <a:buChar char="•"/>
              <a:defRPr sz="1800"/>
            </a:pPr>
            <a:r>
              <a:rPr dirty="0"/>
              <a:t>Points remaining = 11 × 14 = 154 points</a:t>
            </a:r>
          </a:p>
          <a:p>
            <a:pPr marL="742950" lvl="1" indent="-285750">
              <a:spcBef>
                <a:spcPts val="0"/>
              </a:spcBef>
              <a:defRPr sz="1800"/>
            </a:pPr>
            <a:r>
              <a:rPr dirty="0"/>
              <a:t>Risk Multiplier* = </a:t>
            </a:r>
            <a:r>
              <a:rPr b="1" dirty="0"/>
              <a:t>1,1.4,1.8</a:t>
            </a:r>
            <a:r>
              <a:rPr dirty="0"/>
              <a:t> for Rigorous Approach, Risky Approach =  </a:t>
            </a:r>
            <a:r>
              <a:rPr b="1" dirty="0"/>
              <a:t>1,2,4</a:t>
            </a:r>
          </a:p>
          <a:p>
            <a:pPr marL="742950" lvl="1" indent="-285750">
              <a:spcBef>
                <a:spcPts val="0"/>
              </a:spcBef>
              <a:defRPr sz="1800"/>
            </a:pPr>
            <a:r>
              <a:rPr dirty="0"/>
              <a:t>10 % chance: 154/1 = 154 points	</a:t>
            </a:r>
          </a:p>
          <a:p>
            <a:pPr marL="742950" lvl="1" indent="-285750">
              <a:spcBef>
                <a:spcPts val="0"/>
              </a:spcBef>
              <a:defRPr sz="1800"/>
            </a:pPr>
            <a:r>
              <a:rPr dirty="0"/>
              <a:t>50 % chance: 154/1.4 = 110 points</a:t>
            </a:r>
          </a:p>
          <a:p>
            <a:pPr marL="742950" lvl="1" indent="-285750">
              <a:spcBef>
                <a:spcPts val="0"/>
              </a:spcBef>
              <a:defRPr sz="1800"/>
            </a:pPr>
            <a:r>
              <a:rPr dirty="0"/>
              <a:t>90 % chance: 154/1.8 = 86 points</a:t>
            </a:r>
          </a:p>
          <a:p>
            <a:pPr marL="742950" lvl="1" indent="-285750">
              <a:spcBef>
                <a:spcPts val="0"/>
              </a:spcBef>
              <a:defRPr sz="1800"/>
            </a:pPr>
            <a:r>
              <a:rPr dirty="0"/>
              <a:t>In other words, when it is time to release, you are 90% likely to have finished 86 more points of work, 50% likely to have finished 110 more points, and only 10% likely to have finished 154 more points.</a:t>
            </a:r>
          </a:p>
        </p:txBody>
      </p:sp>
      <p:sp>
        <p:nvSpPr>
          <p:cNvPr id="341" name="Using risk multiplier in your estimation"/>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rPr dirty="0"/>
              <a:t>Using risk multiplier in your estimation</a:t>
            </a:r>
          </a:p>
        </p:txBody>
      </p:sp>
      <p:sp>
        <p:nvSpPr>
          <p:cNvPr id="342"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43"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4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uppose, estimated number of sprints  is 10 for a release…"/>
          <p:cNvSpPr txBox="1">
            <a:spLocks noGrp="1"/>
          </p:cNvSpPr>
          <p:nvPr>
            <p:ph type="body" idx="4294967295"/>
          </p:nvPr>
        </p:nvSpPr>
        <p:spPr>
          <a:xfrm>
            <a:off x="304800" y="1447800"/>
            <a:ext cx="8229600" cy="4937125"/>
          </a:xfrm>
          <a:prstGeom prst="rect">
            <a:avLst/>
          </a:prstGeom>
        </p:spPr>
        <p:txBody>
          <a:bodyPr/>
          <a:lstStyle/>
          <a:p>
            <a:pPr>
              <a:spcBef>
                <a:spcPts val="400"/>
              </a:spcBef>
              <a:buSzTx/>
              <a:buNone/>
              <a:defRPr sz="2000"/>
            </a:pPr>
            <a:r>
              <a:rPr dirty="0"/>
              <a:t>Suppose, estimated number of sprints  is 10 for a release</a:t>
            </a:r>
          </a:p>
          <a:p>
            <a:pPr>
              <a:spcBef>
                <a:spcPts val="400"/>
              </a:spcBef>
              <a:buSzTx/>
              <a:buNone/>
              <a:defRPr sz="2000"/>
            </a:pPr>
            <a:r>
              <a:rPr dirty="0"/>
              <a:t>Product Backlog at end of Sprint 5 - F1,F2,F3,F4,F5,F6</a:t>
            </a:r>
          </a:p>
          <a:p>
            <a:pPr>
              <a:spcBef>
                <a:spcPts val="400"/>
              </a:spcBef>
              <a:buSzTx/>
              <a:buNone/>
              <a:defRPr sz="2000"/>
            </a:pPr>
            <a:r>
              <a:rPr dirty="0"/>
              <a:t>Assume each feature size = 20, Velocity = 20</a:t>
            </a:r>
          </a:p>
          <a:p>
            <a:pPr>
              <a:spcBef>
                <a:spcPts val="400"/>
              </a:spcBef>
              <a:buSzTx/>
              <a:buNone/>
              <a:defRPr sz="2000"/>
            </a:pPr>
            <a:r>
              <a:rPr dirty="0"/>
              <a:t>Total size of the  remaining features = 6*20= 120 points</a:t>
            </a:r>
          </a:p>
          <a:p>
            <a:pPr>
              <a:spcBef>
                <a:spcPts val="400"/>
              </a:spcBef>
              <a:buSzTx/>
              <a:buNone/>
              <a:defRPr sz="2000"/>
            </a:pPr>
            <a:r>
              <a:rPr dirty="0"/>
              <a:t>Sprint Remaining =  5, Risk Multiplier = 1,1,4,1.8</a:t>
            </a:r>
          </a:p>
          <a:p>
            <a:pPr>
              <a:spcBef>
                <a:spcPts val="400"/>
              </a:spcBef>
              <a:buSzTx/>
              <a:buNone/>
              <a:defRPr sz="2000" b="1"/>
            </a:pPr>
            <a:r>
              <a:rPr dirty="0"/>
              <a:t>6</a:t>
            </a:r>
            <a:r>
              <a:rPr baseline="30000" dirty="0"/>
              <a:t>th</a:t>
            </a:r>
            <a:r>
              <a:rPr dirty="0"/>
              <a:t> Sprint Commitments:</a:t>
            </a:r>
          </a:p>
          <a:p>
            <a:pPr>
              <a:spcBef>
                <a:spcPts val="400"/>
              </a:spcBef>
              <a:buSzTx/>
              <a:buNone/>
              <a:defRPr sz="2000"/>
            </a:pPr>
            <a:r>
              <a:rPr dirty="0"/>
              <a:t>10% Chance : Sprint remaining  * Velocity - 5*20/1 = 100 points </a:t>
            </a:r>
          </a:p>
          <a:p>
            <a:pPr marL="742950" lvl="1" indent="-285750">
              <a:spcBef>
                <a:spcPts val="0"/>
              </a:spcBef>
              <a:defRPr sz="2000"/>
            </a:pPr>
            <a:r>
              <a:rPr dirty="0"/>
              <a:t>10% chance of delivering F1,F2,F3,F4,F5 (100 points)</a:t>
            </a:r>
          </a:p>
          <a:p>
            <a:pPr>
              <a:spcBef>
                <a:spcPts val="400"/>
              </a:spcBef>
              <a:buSzTx/>
              <a:buNone/>
              <a:defRPr sz="2000"/>
            </a:pPr>
            <a:r>
              <a:rPr dirty="0"/>
              <a:t>50% Chance :  5*20/1.4 = 71.4 points </a:t>
            </a:r>
          </a:p>
          <a:p>
            <a:pPr marL="742950" lvl="1" indent="-285750">
              <a:spcBef>
                <a:spcPts val="0"/>
              </a:spcBef>
              <a:defRPr sz="2000"/>
            </a:pPr>
            <a:r>
              <a:rPr dirty="0"/>
              <a:t>50% chance of delivering F1,F2,F3 (60 points), Stretch = F4</a:t>
            </a:r>
          </a:p>
          <a:p>
            <a:pPr>
              <a:spcBef>
                <a:spcPts val="400"/>
              </a:spcBef>
              <a:buSzTx/>
              <a:buNone/>
              <a:defRPr sz="2000"/>
            </a:pPr>
            <a:r>
              <a:rPr dirty="0"/>
              <a:t>90% Chance : 5*20/1.8 = 55,5 points</a:t>
            </a:r>
          </a:p>
          <a:p>
            <a:pPr marL="742950" lvl="1" indent="-285750">
              <a:spcBef>
                <a:spcPts val="0"/>
              </a:spcBef>
              <a:defRPr sz="2000"/>
            </a:pPr>
            <a:r>
              <a:rPr dirty="0"/>
              <a:t>90% chance of delivering F1,F2 (40 points), Stretch = F3</a:t>
            </a:r>
          </a:p>
          <a:p>
            <a:pPr>
              <a:spcBef>
                <a:spcPts val="500"/>
              </a:spcBef>
              <a:buClr>
                <a:srgbClr val="101141"/>
              </a:buClr>
              <a:buChar char="•"/>
              <a:defRPr sz="2400"/>
            </a:pPr>
            <a:r>
              <a:rPr dirty="0"/>
              <a:t>Repeat this process after completing Sprint6</a:t>
            </a:r>
          </a:p>
        </p:txBody>
      </p:sp>
      <p:sp>
        <p:nvSpPr>
          <p:cNvPr id="347" name="An Example"/>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An Example</a:t>
            </a:r>
          </a:p>
        </p:txBody>
      </p:sp>
      <p:sp>
        <p:nvSpPr>
          <p:cNvPr id="348"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49"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5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Module-10 – Managing Quality and Risks in Agile Project"/>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rPr dirty="0"/>
              <a:t>Module-10 – Managing Quality and Risks in Agile Project</a:t>
            </a:r>
          </a:p>
        </p:txBody>
      </p:sp>
      <p:sp>
        <p:nvSpPr>
          <p:cNvPr id="224"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25"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26"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Agile Quality Management…"/>
          <p:cNvSpPr txBox="1">
            <a:spLocks noGrp="1"/>
          </p:cNvSpPr>
          <p:nvPr>
            <p:ph type="body" idx="4294967295"/>
          </p:nvPr>
        </p:nvSpPr>
        <p:spPr>
          <a:xfrm>
            <a:off x="304800" y="1493837"/>
            <a:ext cx="8229600" cy="4983164"/>
          </a:xfrm>
          <a:prstGeom prst="rect">
            <a:avLst/>
          </a:prstGeom>
        </p:spPr>
        <p:txBody>
          <a:bodyPr/>
          <a:lstStyle/>
          <a:p>
            <a:pPr>
              <a:spcBef>
                <a:spcPts val="500"/>
              </a:spcBef>
              <a:buClr>
                <a:srgbClr val="101141"/>
              </a:buClr>
              <a:buChar char="•"/>
              <a:defRPr sz="2400"/>
            </a:pPr>
            <a:r>
              <a:rPr dirty="0"/>
              <a:t>Agile Quality Management</a:t>
            </a:r>
          </a:p>
          <a:p>
            <a:pPr marL="742950" lvl="1" indent="-285750">
              <a:spcBef>
                <a:spcPts val="0"/>
              </a:spcBef>
              <a:defRPr sz="1600"/>
            </a:pPr>
            <a:r>
              <a:rPr dirty="0"/>
              <a:t>Adaptive planning, Frequent reviews</a:t>
            </a:r>
          </a:p>
          <a:p>
            <a:pPr marL="742950" lvl="1" indent="-285750">
              <a:spcBef>
                <a:spcPts val="0"/>
              </a:spcBef>
              <a:defRPr sz="1600"/>
            </a:pPr>
            <a:r>
              <a:rPr dirty="0"/>
              <a:t>Concurrent Regression testing </a:t>
            </a:r>
          </a:p>
          <a:p>
            <a:pPr marL="742950" lvl="1" indent="-285750">
              <a:spcBef>
                <a:spcPts val="0"/>
              </a:spcBef>
              <a:defRPr sz="1600"/>
            </a:pPr>
            <a:r>
              <a:rPr dirty="0"/>
              <a:t>Test Automation</a:t>
            </a:r>
          </a:p>
          <a:p>
            <a:pPr marL="742950" lvl="1" indent="-285750">
              <a:spcBef>
                <a:spcPts val="0"/>
              </a:spcBef>
              <a:defRPr sz="1600"/>
            </a:pPr>
            <a:r>
              <a:rPr dirty="0"/>
              <a:t>Proactive testing, Defect handling</a:t>
            </a:r>
          </a:p>
          <a:p>
            <a:pPr marL="742950" lvl="1" indent="-285750">
              <a:spcBef>
                <a:spcPts val="0"/>
              </a:spcBef>
              <a:defRPr sz="1600"/>
            </a:pPr>
            <a:r>
              <a:rPr dirty="0"/>
              <a:t>QA Ownership, QA role is much larger compared waterfall method</a:t>
            </a:r>
          </a:p>
          <a:p>
            <a:pPr>
              <a:spcBef>
                <a:spcPts val="500"/>
              </a:spcBef>
              <a:buClr>
                <a:srgbClr val="101141"/>
              </a:buClr>
              <a:buChar char="•"/>
              <a:defRPr sz="2400"/>
            </a:pPr>
            <a:r>
              <a:rPr dirty="0"/>
              <a:t>Agile Risk Management</a:t>
            </a:r>
          </a:p>
          <a:p>
            <a:pPr marL="742950" lvl="1" indent="-285750">
              <a:spcBef>
                <a:spcPts val="0"/>
              </a:spcBef>
              <a:defRPr sz="1600"/>
            </a:pPr>
            <a:r>
              <a:rPr dirty="0"/>
              <a:t>Continuous risk assessment: Through daily standup meetings, Scrum planning meeting, release planning meeting, etc. </a:t>
            </a:r>
          </a:p>
          <a:p>
            <a:pPr marL="742950" lvl="1" indent="-285750">
              <a:spcBef>
                <a:spcPts val="0"/>
              </a:spcBef>
              <a:defRPr sz="1600"/>
            </a:pPr>
            <a:r>
              <a:rPr dirty="0"/>
              <a:t>Agile projects have its own inbuilt risk handling mechanism, well aligned with quick risk identification, Ownership, and controlling mechanism. </a:t>
            </a:r>
          </a:p>
          <a:p>
            <a:pPr marL="742950" lvl="1" indent="-285750">
              <a:spcBef>
                <a:spcPts val="0"/>
              </a:spcBef>
              <a:defRPr sz="1600"/>
            </a:pPr>
            <a:r>
              <a:rPr dirty="0"/>
              <a:t>The iterative nature of Agile projects identifies risks earlier in the project execution and also the risk process repeats for each and every iteration, thereby managing it in a better way. </a:t>
            </a:r>
          </a:p>
        </p:txBody>
      </p:sp>
      <p:sp>
        <p:nvSpPr>
          <p:cNvPr id="353" name="Summary"/>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Summary </a:t>
            </a:r>
          </a:p>
        </p:txBody>
      </p:sp>
      <p:sp>
        <p:nvSpPr>
          <p:cNvPr id="354"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55" name="SE ZG544-S1-22 Agile Software Process"/>
          <p:cNvSpPr txBox="1"/>
          <p:nvPr/>
        </p:nvSpPr>
        <p:spPr>
          <a:xfrm>
            <a:off x="3169920" y="644486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5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67EF3-7DAB-E1B3-91C0-C51B334D0423}"/>
              </a:ext>
            </a:extLst>
          </p:cNvPr>
          <p:cNvSpPr txBox="1"/>
          <p:nvPr/>
        </p:nvSpPr>
        <p:spPr>
          <a:xfrm>
            <a:off x="355600" y="1443841"/>
            <a:ext cx="8166100"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i="0" dirty="0">
                <a:solidFill>
                  <a:srgbClr val="374151"/>
                </a:solidFill>
                <a:effectLst/>
                <a:latin typeface="Söhne"/>
              </a:rPr>
              <a:t>You are faced with three investment options, each requiring an upfront cost of $20,000. The success probabilities and potential returns for each investment are as follows:</a:t>
            </a:r>
          </a:p>
          <a:p>
            <a:pPr algn="l"/>
            <a:endParaRPr lang="en-US" b="0" i="0" dirty="0">
              <a:solidFill>
                <a:srgbClr val="374151"/>
              </a:solidFill>
              <a:effectLst/>
              <a:latin typeface="Söhne"/>
            </a:endParaRPr>
          </a:p>
          <a:p>
            <a:pPr algn="l"/>
            <a:r>
              <a:rPr lang="en-US" b="0" i="0" dirty="0">
                <a:solidFill>
                  <a:srgbClr val="374151"/>
                </a:solidFill>
                <a:effectLst/>
                <a:latin typeface="Söhne"/>
              </a:rPr>
              <a:t>Option X: There is a 70% chance of success, which would result in a return of $50,000. </a:t>
            </a:r>
          </a:p>
          <a:p>
            <a:pPr algn="l"/>
            <a:r>
              <a:rPr lang="en-US" b="0" i="0" dirty="0">
                <a:solidFill>
                  <a:srgbClr val="374151"/>
                </a:solidFill>
                <a:effectLst/>
                <a:latin typeface="Söhne"/>
              </a:rPr>
              <a:t>Option Y: There is an 85% chance of success, with a return of $30,000.</a:t>
            </a:r>
          </a:p>
          <a:p>
            <a:pPr algn="l"/>
            <a:r>
              <a:rPr lang="en-US" b="0" i="0" dirty="0">
                <a:solidFill>
                  <a:srgbClr val="374151"/>
                </a:solidFill>
                <a:effectLst/>
                <a:latin typeface="Söhne"/>
              </a:rPr>
              <a:t>Option Z: There is a 60% chance of success, leading to a return of $70,000.</a:t>
            </a:r>
          </a:p>
          <a:p>
            <a:pPr algn="l"/>
            <a:endParaRPr lang="en-US" b="0" i="0" dirty="0">
              <a:solidFill>
                <a:srgbClr val="374151"/>
              </a:solidFill>
              <a:effectLst/>
              <a:latin typeface="Söhne"/>
            </a:endParaRPr>
          </a:p>
          <a:p>
            <a:pPr algn="l"/>
            <a:r>
              <a:rPr lang="en-US" b="0" i="0" dirty="0">
                <a:solidFill>
                  <a:srgbClr val="374151"/>
                </a:solidFill>
                <a:effectLst/>
                <a:latin typeface="Söhne"/>
              </a:rPr>
              <a:t>To assess these investment options while considering the impact of uncertainty, calculate the Expected Monetary Value (EMV) for each option. EMV is calculated as the probability of success multiplied by the potential return. Based on your EMV calculations, which investment option appears to be the most economically favorable, taking into account both the likelihood of success and potential returns?</a:t>
            </a:r>
          </a:p>
        </p:txBody>
      </p:sp>
    </p:spTree>
    <p:extLst>
      <p:ext uri="{BB962C8B-B14F-4D97-AF65-F5344CB8AC3E}">
        <p14:creationId xmlns:p14="http://schemas.microsoft.com/office/powerpoint/2010/main" val="32206969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0AF591-B3F3-4819-C702-52E5EDFA5DE2}"/>
              </a:ext>
            </a:extLst>
          </p:cNvPr>
          <p:cNvSpPr txBox="1"/>
          <p:nvPr/>
        </p:nvSpPr>
        <p:spPr>
          <a:xfrm>
            <a:off x="635000" y="612844"/>
            <a:ext cx="8140700" cy="5909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i="0" dirty="0">
                <a:solidFill>
                  <a:srgbClr val="374151"/>
                </a:solidFill>
                <a:effectLst/>
                <a:latin typeface="Söhne"/>
              </a:rPr>
              <a:t>To determine which investment option is better, you can calculate the Expected Monetary Value (EMV) for each option. EMV considers both the probability of success and the potential returns.</a:t>
            </a:r>
          </a:p>
          <a:p>
            <a:pPr algn="l"/>
            <a:r>
              <a:rPr lang="en-US" b="0" i="0" dirty="0">
                <a:solidFill>
                  <a:srgbClr val="374151"/>
                </a:solidFill>
                <a:effectLst/>
                <a:latin typeface="Söhne"/>
              </a:rPr>
              <a:t>Using the information provided:</a:t>
            </a:r>
          </a:p>
          <a:p>
            <a:pPr algn="l"/>
            <a:r>
              <a:rPr lang="en-US" b="1" i="0" dirty="0">
                <a:solidFill>
                  <a:srgbClr val="374151"/>
                </a:solidFill>
                <a:effectLst/>
                <a:latin typeface="Söhne"/>
              </a:rPr>
              <a:t>Option X:</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Probability of success (P) = 70% or 0.70</a:t>
            </a:r>
          </a:p>
          <a:p>
            <a:pPr algn="l">
              <a:buFont typeface="Arial" panose="020B0604020202020204" pitchFamily="34" charset="0"/>
              <a:buChar char="•"/>
            </a:pPr>
            <a:r>
              <a:rPr lang="en-US" b="0" i="0" dirty="0">
                <a:solidFill>
                  <a:srgbClr val="374151"/>
                </a:solidFill>
                <a:effectLst/>
                <a:latin typeface="Söhne"/>
              </a:rPr>
              <a:t>Potential return (R) = $50,000</a:t>
            </a:r>
          </a:p>
          <a:p>
            <a:pPr algn="l"/>
            <a:r>
              <a:rPr lang="en-US" b="0" i="0" dirty="0">
                <a:solidFill>
                  <a:srgbClr val="374151"/>
                </a:solidFill>
                <a:effectLst/>
                <a:latin typeface="Söhne"/>
              </a:rPr>
              <a:t>EMV for Option X = P x R = 0.70 x $50,000 = $35,000</a:t>
            </a:r>
          </a:p>
          <a:p>
            <a:pPr algn="l"/>
            <a:r>
              <a:rPr lang="en-US" b="1" i="0" dirty="0">
                <a:solidFill>
                  <a:srgbClr val="374151"/>
                </a:solidFill>
                <a:effectLst/>
                <a:latin typeface="Söhne"/>
              </a:rPr>
              <a:t>Option 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Probability of success (P) = 85% or 0.85</a:t>
            </a:r>
          </a:p>
          <a:p>
            <a:pPr algn="l">
              <a:buFont typeface="Arial" panose="020B0604020202020204" pitchFamily="34" charset="0"/>
              <a:buChar char="•"/>
            </a:pPr>
            <a:r>
              <a:rPr lang="en-US" b="0" i="0" dirty="0">
                <a:solidFill>
                  <a:srgbClr val="374151"/>
                </a:solidFill>
                <a:effectLst/>
                <a:latin typeface="Söhne"/>
              </a:rPr>
              <a:t>Potential return (R) = $30,000</a:t>
            </a:r>
          </a:p>
          <a:p>
            <a:pPr algn="l"/>
            <a:r>
              <a:rPr lang="en-US" b="0" i="0" dirty="0">
                <a:solidFill>
                  <a:srgbClr val="374151"/>
                </a:solidFill>
                <a:effectLst/>
                <a:latin typeface="Söhne"/>
              </a:rPr>
              <a:t>EMV for Option Y = P x R = 0.85 x $30,000 = $25,500</a:t>
            </a:r>
          </a:p>
          <a:p>
            <a:pPr algn="l"/>
            <a:r>
              <a:rPr lang="en-US" b="1" i="0" dirty="0">
                <a:solidFill>
                  <a:srgbClr val="374151"/>
                </a:solidFill>
                <a:effectLst/>
                <a:latin typeface="Söhne"/>
              </a:rPr>
              <a:t>Option Z:</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Probability of success (P) = 60% or 0.60</a:t>
            </a:r>
          </a:p>
          <a:p>
            <a:pPr algn="l">
              <a:buFont typeface="Arial" panose="020B0604020202020204" pitchFamily="34" charset="0"/>
              <a:buChar char="•"/>
            </a:pPr>
            <a:r>
              <a:rPr lang="en-US" b="0" i="0" dirty="0">
                <a:solidFill>
                  <a:srgbClr val="374151"/>
                </a:solidFill>
                <a:effectLst/>
                <a:latin typeface="Söhne"/>
              </a:rPr>
              <a:t>Potential return (R) = $70,000</a:t>
            </a:r>
          </a:p>
          <a:p>
            <a:pPr algn="l"/>
            <a:r>
              <a:rPr lang="en-US" b="0" i="0" dirty="0">
                <a:solidFill>
                  <a:srgbClr val="374151"/>
                </a:solidFill>
                <a:effectLst/>
                <a:latin typeface="Söhne"/>
              </a:rPr>
              <a:t>EMV for Option Z = P x R = 0.60 x $70,000 = $42,000</a:t>
            </a:r>
          </a:p>
          <a:p>
            <a:pPr algn="l"/>
            <a:endParaRPr lang="en-US" b="0" i="0" dirty="0">
              <a:solidFill>
                <a:srgbClr val="374151"/>
              </a:solidFill>
              <a:effectLst/>
              <a:latin typeface="Söhne"/>
            </a:endParaRPr>
          </a:p>
          <a:p>
            <a:pPr algn="l"/>
            <a:r>
              <a:rPr lang="en-US" b="0" i="0" dirty="0">
                <a:solidFill>
                  <a:srgbClr val="374151"/>
                </a:solidFill>
                <a:effectLst/>
                <a:latin typeface="Söhne"/>
              </a:rPr>
              <a:t>Comparing the EMVs:</a:t>
            </a:r>
          </a:p>
          <a:p>
            <a:pPr algn="l">
              <a:buFont typeface="Arial" panose="020B0604020202020204" pitchFamily="34" charset="0"/>
              <a:buChar char="•"/>
            </a:pPr>
            <a:r>
              <a:rPr lang="en-US" b="0" i="0" dirty="0">
                <a:solidFill>
                  <a:srgbClr val="374151"/>
                </a:solidFill>
                <a:effectLst/>
                <a:latin typeface="Söhne"/>
              </a:rPr>
              <a:t>Option Z has the highest EMV of $42,000.</a:t>
            </a:r>
          </a:p>
          <a:p>
            <a:pPr algn="l">
              <a:buFont typeface="Arial" panose="020B0604020202020204" pitchFamily="34" charset="0"/>
              <a:buChar char="•"/>
            </a:pPr>
            <a:r>
              <a:rPr lang="en-US" b="0" i="0" dirty="0">
                <a:solidFill>
                  <a:srgbClr val="374151"/>
                </a:solidFill>
                <a:effectLst/>
                <a:latin typeface="Söhne"/>
              </a:rPr>
              <a:t>Option X follows with an EMV of $35,000.</a:t>
            </a:r>
          </a:p>
          <a:p>
            <a:pPr algn="l">
              <a:buFont typeface="Arial" panose="020B0604020202020204" pitchFamily="34" charset="0"/>
              <a:buChar char="•"/>
            </a:pPr>
            <a:r>
              <a:rPr lang="en-US" b="0" i="0" dirty="0">
                <a:solidFill>
                  <a:srgbClr val="374151"/>
                </a:solidFill>
                <a:effectLst/>
                <a:latin typeface="Söhne"/>
              </a:rPr>
              <a:t>Option Y has the lowest EMV of $25,500.</a:t>
            </a:r>
          </a:p>
        </p:txBody>
      </p:sp>
    </p:spTree>
    <p:extLst>
      <p:ext uri="{BB962C8B-B14F-4D97-AF65-F5344CB8AC3E}">
        <p14:creationId xmlns:p14="http://schemas.microsoft.com/office/powerpoint/2010/main" val="93942342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359"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60"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61" name="Quizes"/>
          <p:cNvSpPr txBox="1">
            <a:spLocks noGrp="1"/>
          </p:cNvSpPr>
          <p:nvPr>
            <p:ph type="title" idx="4294967295"/>
          </p:nvPr>
        </p:nvSpPr>
        <p:spPr>
          <a:xfrm>
            <a:off x="457200" y="92074"/>
            <a:ext cx="8229600" cy="1508126"/>
          </a:xfrm>
          <a:prstGeom prst="rect">
            <a:avLst/>
          </a:prstGeom>
        </p:spPr>
        <p:txBody>
          <a:bodyPr>
            <a:noAutofit/>
          </a:bodyPr>
          <a:lstStyle>
            <a:lvl1pPr>
              <a:defRPr sz="2400"/>
            </a:lvl1pPr>
          </a:lstStyle>
          <a:p>
            <a:r>
              <a:t>Quizes</a:t>
            </a:r>
          </a:p>
        </p:txBody>
      </p:sp>
      <p:sp>
        <p:nvSpPr>
          <p:cNvPr id="362" name="Q4,Q5,Q6,Q7,Q8"/>
          <p:cNvSpPr txBox="1">
            <a:spLocks noGrp="1"/>
          </p:cNvSpPr>
          <p:nvPr>
            <p:ph type="body" idx="4294967295"/>
          </p:nvPr>
        </p:nvSpPr>
        <p:spPr>
          <a:xfrm>
            <a:off x="289064" y="1457931"/>
            <a:ext cx="8229601" cy="5257801"/>
          </a:xfrm>
          <a:prstGeom prst="rect">
            <a:avLst/>
          </a:prstGeom>
        </p:spPr>
        <p:txBody>
          <a:bodyPr>
            <a:noAutofit/>
          </a:bodyPr>
          <a:lstStyle/>
          <a:p>
            <a:pPr marL="800099" lvl="1" indent="-342899">
              <a:buChar char="•"/>
              <a:defRPr sz="1800"/>
            </a:pPr>
            <a:r>
              <a:t>Q4,Q5,Q6,Q7,Q8</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Additional notes – Quality &amp; Risk management"/>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Additional notes – Quality &amp; Risk management</a:t>
            </a:r>
          </a:p>
        </p:txBody>
      </p:sp>
      <p:sp>
        <p:nvSpPr>
          <p:cNvPr id="365" name="15/5/22"/>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t>15/5/22</a:t>
            </a:r>
          </a:p>
        </p:txBody>
      </p:sp>
      <p:sp>
        <p:nvSpPr>
          <p:cNvPr id="366"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6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image.png" descr="image.png"/>
          <p:cNvPicPr>
            <a:picLocks noChangeAspect="1"/>
          </p:cNvPicPr>
          <p:nvPr/>
        </p:nvPicPr>
        <p:blipFill>
          <a:blip r:embed="rId2"/>
          <a:stretch>
            <a:fillRect/>
          </a:stretch>
        </p:blipFill>
        <p:spPr>
          <a:xfrm>
            <a:off x="152400" y="2133600"/>
            <a:ext cx="6337300" cy="1206500"/>
          </a:xfrm>
          <a:prstGeom prst="rect">
            <a:avLst/>
          </a:prstGeom>
          <a:ln>
            <a:solidFill>
              <a:srgbClr val="000000"/>
            </a:solidFill>
            <a:miter/>
          </a:ln>
        </p:spPr>
      </p:pic>
      <p:sp>
        <p:nvSpPr>
          <p:cNvPr id="370" name="Issues with Traditional Approaches to Quality Management"/>
          <p:cNvSpPr txBox="1">
            <a:spLocks noGrp="1"/>
          </p:cNvSpPr>
          <p:nvPr>
            <p:ph type="body" sz="quarter" idx="4294967295"/>
          </p:nvPr>
        </p:nvSpPr>
        <p:spPr>
          <a:xfrm>
            <a:off x="304800" y="152399"/>
            <a:ext cx="6324600" cy="1143002"/>
          </a:xfrm>
          <a:prstGeom prst="rect">
            <a:avLst/>
          </a:prstGeom>
        </p:spPr>
        <p:txBody>
          <a:bodyPr anchor="ctr">
            <a:normAutofit fontScale="92500"/>
          </a:bodyPr>
          <a:lstStyle>
            <a:lvl1pPr marL="322325" indent="-644651" defTabSz="859536">
              <a:lnSpc>
                <a:spcPts val="3300"/>
              </a:lnSpc>
              <a:spcBef>
                <a:spcPts val="0"/>
              </a:spcBef>
              <a:buSzTx/>
              <a:buNone/>
              <a:defRPr sz="2914" b="1"/>
            </a:lvl1pPr>
          </a:lstStyle>
          <a:p>
            <a:r>
              <a:t>Issues with Traditional Approaches to Quality Management</a:t>
            </a:r>
          </a:p>
        </p:txBody>
      </p:sp>
      <p:sp>
        <p:nvSpPr>
          <p:cNvPr id="371"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72"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73"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374" name="2. Most QA Testing happens at the end"/>
          <p:cNvSpPr txBox="1"/>
          <p:nvPr/>
        </p:nvSpPr>
        <p:spPr>
          <a:xfrm>
            <a:off x="4490720" y="1820862"/>
            <a:ext cx="4328160"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 Most QA Testing happens at the end</a:t>
            </a:r>
          </a:p>
        </p:txBody>
      </p:sp>
      <p:sp>
        <p:nvSpPr>
          <p:cNvPr id="375" name="1. QA Audit for compliance Review"/>
          <p:cNvSpPr txBox="1"/>
          <p:nvPr/>
        </p:nvSpPr>
        <p:spPr>
          <a:xfrm>
            <a:off x="502919" y="1820862"/>
            <a:ext cx="3870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1. QA Audit for compliance Review</a:t>
            </a:r>
          </a:p>
        </p:txBody>
      </p:sp>
      <p:sp>
        <p:nvSpPr>
          <p:cNvPr id="376" name="2. Transfer of responsibility from developer to tester and vice versa"/>
          <p:cNvSpPr txBox="1"/>
          <p:nvPr/>
        </p:nvSpPr>
        <p:spPr>
          <a:xfrm>
            <a:off x="169545" y="3744912"/>
            <a:ext cx="7223760"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 Transfer of responsibility from developer to tester and vice versa</a:t>
            </a:r>
          </a:p>
        </p:txBody>
      </p:sp>
      <p:pic>
        <p:nvPicPr>
          <p:cNvPr id="377" name="image.png" descr="image.png"/>
          <p:cNvPicPr>
            <a:picLocks noChangeAspect="1"/>
          </p:cNvPicPr>
          <p:nvPr/>
        </p:nvPicPr>
        <p:blipFill>
          <a:blip r:embed="rId3"/>
          <a:stretch>
            <a:fillRect/>
          </a:stretch>
        </p:blipFill>
        <p:spPr>
          <a:xfrm>
            <a:off x="471487" y="4114800"/>
            <a:ext cx="4633913" cy="1333500"/>
          </a:xfrm>
          <a:prstGeom prst="rect">
            <a:avLst/>
          </a:prstGeom>
          <a:ln>
            <a:solidFill>
              <a:srgbClr val="000000"/>
            </a:solidFill>
          </a:ln>
        </p:spPr>
      </p:pic>
      <p:sp>
        <p:nvSpPr>
          <p:cNvPr id="378" name="In traditional sequential,  All of this ‘back and forth’ activity can easily create division within software development and QA teams if not managed correctly."/>
          <p:cNvSpPr txBox="1"/>
          <p:nvPr/>
        </p:nvSpPr>
        <p:spPr>
          <a:xfrm>
            <a:off x="375920" y="5676900"/>
            <a:ext cx="8214360" cy="617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285750" indent="-285750">
              <a:buSzPct val="100000"/>
              <a:buFont typeface="Arial"/>
              <a:buChar char="•"/>
            </a:lvl1pPr>
          </a:lstStyle>
          <a:p>
            <a:r>
              <a:t>In traditional sequential,  All of this ‘back and forth’ activity can easily create division within software development and QA teams if not managed correctly.</a:t>
            </a:r>
          </a:p>
        </p:txBody>
      </p:sp>
      <p:sp>
        <p:nvSpPr>
          <p:cNvPr id="379" name="Traditional Approach to QA"/>
          <p:cNvSpPr txBox="1"/>
          <p:nvPr/>
        </p:nvSpPr>
        <p:spPr>
          <a:xfrm>
            <a:off x="731519" y="1371600"/>
            <a:ext cx="70713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lgn="ctr">
              <a:defRPr b="1"/>
            </a:pPr>
            <a:r>
              <a:t>Traditional Approach to QA</a:t>
            </a:r>
          </a:p>
        </p:txBody>
      </p:sp>
      <p:sp>
        <p:nvSpPr>
          <p:cNvPr id="380" name="Ref: https://www.vivifyscrum.com/insights/qa-agile-project-management"/>
          <p:cNvSpPr txBox="1"/>
          <p:nvPr/>
        </p:nvSpPr>
        <p:spPr>
          <a:xfrm>
            <a:off x="4617719" y="6261100"/>
            <a:ext cx="4480561" cy="202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 u="sng">
                <a:solidFill>
                  <a:srgbClr val="0000FF"/>
                </a:solidFill>
                <a:uFill>
                  <a:solidFill>
                    <a:srgbClr val="0000FF"/>
                  </a:solidFill>
                </a:uFill>
                <a:hlinkClick r:id="rId4"/>
              </a:defRPr>
            </a:lvl1pPr>
          </a:lstStyle>
          <a:p>
            <a:pPr>
              <a:defRPr u="none">
                <a:solidFill>
                  <a:srgbClr val="000000"/>
                </a:solidFill>
                <a:uFillTx/>
              </a:defRPr>
            </a:pPr>
            <a:r>
              <a:rPr u="sng">
                <a:solidFill>
                  <a:srgbClr val="0000FF"/>
                </a:solidFill>
                <a:uFill>
                  <a:solidFill>
                    <a:srgbClr val="0000FF"/>
                  </a:solidFill>
                </a:uFill>
                <a:hlinkClick r:id="rId4"/>
              </a:rPr>
              <a:t>Ref: https://www.vivifyscrum.com/insights/qa-agile-project-management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Agile Manifesto &amp; Agile Principles – Focus on Building Quality In…"/>
          <p:cNvSpPr txBox="1">
            <a:spLocks noGrp="1"/>
          </p:cNvSpPr>
          <p:nvPr>
            <p:ph type="body" idx="4294967295"/>
          </p:nvPr>
        </p:nvSpPr>
        <p:spPr>
          <a:xfrm>
            <a:off x="304800" y="1493837"/>
            <a:ext cx="8229600" cy="4983164"/>
          </a:xfrm>
          <a:prstGeom prst="rect">
            <a:avLst/>
          </a:prstGeom>
        </p:spPr>
        <p:txBody>
          <a:bodyPr/>
          <a:lstStyle/>
          <a:p>
            <a:pPr>
              <a:spcBef>
                <a:spcPts val="500"/>
              </a:spcBef>
              <a:buClr>
                <a:srgbClr val="101141"/>
              </a:buClr>
              <a:buChar char="•"/>
              <a:defRPr sz="2400"/>
            </a:pPr>
            <a:r>
              <a:t>Agile Manifesto &amp; Agile Principles – Focus on </a:t>
            </a:r>
            <a:r>
              <a:rPr b="1"/>
              <a:t>Building Quality In</a:t>
            </a:r>
          </a:p>
          <a:p>
            <a:pPr marL="742950" lvl="1" indent="-285750">
              <a:spcBef>
                <a:spcPts val="0"/>
              </a:spcBef>
              <a:buChar char="•"/>
              <a:defRPr sz="1800" b="1"/>
            </a:pPr>
            <a:r>
              <a:t>Early delivery &amp; Testing </a:t>
            </a:r>
            <a:r>
              <a:rPr b="0"/>
              <a:t>of working software to customers as quickly as possible.</a:t>
            </a:r>
          </a:p>
          <a:p>
            <a:pPr marL="742950" lvl="1" indent="-285750">
              <a:spcBef>
                <a:spcPts val="0"/>
              </a:spcBef>
              <a:buChar char="•"/>
              <a:defRPr sz="1800" b="1"/>
            </a:pPr>
            <a:r>
              <a:t>Customers can also provide early feedback </a:t>
            </a:r>
            <a:r>
              <a:rPr b="0"/>
              <a:t>on features, elements in the product which they like/dislike, and aspects of the solution that they wish to remove or modify. </a:t>
            </a:r>
          </a:p>
          <a:p>
            <a:pPr marL="742950" lvl="1" indent="-285750">
              <a:spcBef>
                <a:spcPts val="0"/>
              </a:spcBef>
              <a:buChar char="•"/>
              <a:defRPr sz="1800" b="1"/>
            </a:pPr>
            <a:r>
              <a:t>Agile values promotes collaboration with customer</a:t>
            </a:r>
            <a:r>
              <a:rPr b="0"/>
              <a:t>, Team works with business team on daily basis, Simplicity, Technical excellence, Daily meetings, iteration feedback</a:t>
            </a:r>
          </a:p>
          <a:p>
            <a:pPr marL="742950" lvl="1" indent="-285750">
              <a:spcBef>
                <a:spcPts val="0"/>
              </a:spcBef>
              <a:buChar char="•"/>
              <a:defRPr sz="1800" b="1"/>
            </a:pPr>
            <a:r>
              <a:t>Good Technical practices </a:t>
            </a:r>
            <a:r>
              <a:rPr b="0"/>
              <a:t>improves Quality: (Not specific to Agile)</a:t>
            </a:r>
          </a:p>
          <a:p>
            <a:pPr marL="1143000" lvl="2" indent="-228600">
              <a:spcBef>
                <a:spcPts val="0"/>
              </a:spcBef>
              <a:defRPr sz="1800"/>
            </a:pPr>
            <a:r>
              <a:t>TDD, CI, Collective code ownership, Pair programming, Refactoring, exploratory testing, reviews.</a:t>
            </a:r>
          </a:p>
          <a:p>
            <a:pPr marL="742950" lvl="1" indent="-285750">
              <a:spcBef>
                <a:spcPts val="0"/>
              </a:spcBef>
              <a:buChar char="•"/>
              <a:defRPr sz="1800" b="1"/>
            </a:pPr>
            <a:r>
              <a:t>Whole team approach </a:t>
            </a:r>
            <a:r>
              <a:rPr b="0"/>
              <a:t>to Quality</a:t>
            </a:r>
          </a:p>
          <a:p>
            <a:pPr marL="742950" lvl="1" indent="-285750">
              <a:spcBef>
                <a:spcPts val="0"/>
              </a:spcBef>
              <a:buChar char="•"/>
              <a:defRPr sz="1800"/>
            </a:pPr>
            <a:r>
              <a:t>In this way, Agile development can improve customer satisfaction and produce solutions that more closely meet customer needs.</a:t>
            </a:r>
          </a:p>
        </p:txBody>
      </p:sp>
      <p:sp>
        <p:nvSpPr>
          <p:cNvPr id="383" name="Agile Approach to Quality Management"/>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Agile Approach to Quality Management</a:t>
            </a:r>
          </a:p>
        </p:txBody>
      </p:sp>
      <p:sp>
        <p:nvSpPr>
          <p:cNvPr id="384"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85"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8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he hand-offs between programmers and testers (if they exist at all) will be so small as not to be noticeable.…"/>
          <p:cNvSpPr txBox="1">
            <a:spLocks noGrp="1"/>
          </p:cNvSpPr>
          <p:nvPr>
            <p:ph type="body" idx="4294967295"/>
          </p:nvPr>
        </p:nvSpPr>
        <p:spPr>
          <a:xfrm>
            <a:off x="304800" y="1493837"/>
            <a:ext cx="8229600" cy="4830763"/>
          </a:xfrm>
          <a:prstGeom prst="rect">
            <a:avLst/>
          </a:prstGeom>
        </p:spPr>
        <p:txBody>
          <a:bodyPr/>
          <a:lstStyle/>
          <a:p>
            <a:pPr>
              <a:spcBef>
                <a:spcPts val="500"/>
              </a:spcBef>
              <a:buClr>
                <a:srgbClr val="101141"/>
              </a:buClr>
              <a:buChar char="•"/>
              <a:defRPr sz="2400"/>
            </a:pPr>
            <a:r>
              <a:t>The hand-offs between programmers and testers (if they exist at all) will be so small as not to be noticeable.</a:t>
            </a:r>
          </a:p>
          <a:p>
            <a:pPr marL="742950" lvl="1" indent="-285750">
              <a:spcBef>
                <a:spcPts val="0"/>
              </a:spcBef>
              <a:buChar char="•"/>
              <a:defRPr sz="1800"/>
            </a:pPr>
            <a:r>
              <a:t>Team work, Doing a little of everything (designing, coding, testing, and so on) all the time helps teams work together. </a:t>
            </a:r>
          </a:p>
          <a:p>
            <a:pPr marL="742950" lvl="1" indent="-285750">
              <a:spcBef>
                <a:spcPts val="0"/>
              </a:spcBef>
              <a:buChar char="•"/>
              <a:defRPr sz="1800"/>
            </a:pPr>
            <a:r>
              <a:t>Tester creates automated tests and the programmer programs. When both are done the results are integrated. Hands-off is insignificant.</a:t>
            </a:r>
          </a:p>
          <a:p>
            <a:pPr>
              <a:spcBef>
                <a:spcPts val="500"/>
              </a:spcBef>
              <a:buClr>
                <a:srgbClr val="101141"/>
              </a:buClr>
              <a:buChar char="•"/>
              <a:defRPr sz="2400"/>
            </a:pPr>
            <a:r>
              <a:t>There should be as much test activity on the first day of a sprint as on the last day</a:t>
            </a:r>
          </a:p>
          <a:p>
            <a:pPr marL="742950" lvl="1" indent="-285750">
              <a:spcBef>
                <a:spcPts val="0"/>
              </a:spcBef>
              <a:defRPr sz="1800"/>
            </a:pPr>
            <a:r>
              <a:t> No distinct analysis, design, coding, or testing phases within a sprint. Testers (and programmers and other specialists) are as busy on the first day of a sprint as they are on the last. </a:t>
            </a:r>
          </a:p>
          <a:p>
            <a:pPr marL="742950" lvl="1" indent="-285750">
              <a:spcBef>
                <a:spcPts val="0"/>
              </a:spcBef>
              <a:defRPr sz="1800"/>
            </a:pPr>
            <a:r>
              <a:t>For example, testers may be specifying test cases and preparing test data on the first day and then executing automated tests on the last, but they are equally busy throughout.</a:t>
            </a:r>
          </a:p>
        </p:txBody>
      </p:sp>
      <p:sp>
        <p:nvSpPr>
          <p:cNvPr id="389" name="Agile Approach to Quality Management …."/>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Agile Approach to Quality Management ….</a:t>
            </a:r>
          </a:p>
        </p:txBody>
      </p:sp>
      <p:sp>
        <p:nvSpPr>
          <p:cNvPr id="390"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91"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9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Automation Pyramid"/>
          <p:cNvSpPr txBox="1">
            <a:spLocks noGrp="1"/>
          </p:cNvSpPr>
          <p:nvPr>
            <p:ph type="body" idx="4294967295"/>
          </p:nvPr>
        </p:nvSpPr>
        <p:spPr>
          <a:xfrm>
            <a:off x="304800" y="1493837"/>
            <a:ext cx="8458200" cy="4983164"/>
          </a:xfrm>
          <a:prstGeom prst="rect">
            <a:avLst/>
          </a:prstGeom>
        </p:spPr>
        <p:txBody>
          <a:bodyPr/>
          <a:lstStyle>
            <a:lvl1pPr>
              <a:spcBef>
                <a:spcPts val="500"/>
              </a:spcBef>
              <a:buClr>
                <a:srgbClr val="101141"/>
              </a:buClr>
              <a:buChar char="•"/>
              <a:defRPr sz="2400"/>
            </a:lvl1pPr>
          </a:lstStyle>
          <a:p>
            <a:r>
              <a:t>Automation Pyramid</a:t>
            </a:r>
          </a:p>
        </p:txBody>
      </p:sp>
      <p:sp>
        <p:nvSpPr>
          <p:cNvPr id="395" name="Agile Approach to Quality Management …. Automate Tests at Different Levels"/>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fontScale="92500"/>
          </a:bodyPr>
          <a:lstStyle>
            <a:lvl1pPr marL="315468" indent="-630936" defTabSz="841247">
              <a:lnSpc>
                <a:spcPts val="3300"/>
              </a:lnSpc>
              <a:defRPr sz="2576" b="1"/>
            </a:lvl1pPr>
          </a:lstStyle>
          <a:p>
            <a:r>
              <a:t>Agile Approach to Quality Management …. Automate Tests at Different Levels</a:t>
            </a:r>
          </a:p>
        </p:txBody>
      </p:sp>
      <p:sp>
        <p:nvSpPr>
          <p:cNvPr id="396"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397"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39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pic>
        <p:nvPicPr>
          <p:cNvPr id="399" name="image.png" descr="image.png"/>
          <p:cNvPicPr>
            <a:picLocks noChangeAspect="1"/>
          </p:cNvPicPr>
          <p:nvPr/>
        </p:nvPicPr>
        <p:blipFill>
          <a:blip r:embed="rId2"/>
          <a:stretch>
            <a:fillRect/>
          </a:stretch>
        </p:blipFill>
        <p:spPr>
          <a:xfrm>
            <a:off x="609600" y="2209800"/>
            <a:ext cx="4279900" cy="3584575"/>
          </a:xfrm>
          <a:prstGeom prst="rect">
            <a:avLst/>
          </a:prstGeom>
          <a:ln w="12700">
            <a:miter lim="400000"/>
          </a:ln>
        </p:spPr>
      </p:pic>
      <p:sp>
        <p:nvSpPr>
          <p:cNvPr id="400" name="Line"/>
          <p:cNvSpPr/>
          <p:nvPr/>
        </p:nvSpPr>
        <p:spPr>
          <a:xfrm flipV="1">
            <a:off x="533399" y="2286000"/>
            <a:ext cx="2" cy="3508375"/>
          </a:xfrm>
          <a:prstGeom prst="line">
            <a:avLst/>
          </a:prstGeom>
          <a:ln>
            <a:solidFill>
              <a:srgbClr val="4A7EBB"/>
            </a:solidFill>
            <a:headEnd type="triangle"/>
          </a:ln>
        </p:spPr>
        <p:txBody>
          <a:bodyPr lIns="45719" rIns="45719"/>
          <a:lstStyle/>
          <a:p>
            <a:endParaRPr/>
          </a:p>
        </p:txBody>
      </p:sp>
      <p:sp>
        <p:nvSpPr>
          <p:cNvPr id="401" name="Visual representation of the recommended amount of test coverage that should exist across each type of test.…"/>
          <p:cNvSpPr txBox="1"/>
          <p:nvPr/>
        </p:nvSpPr>
        <p:spPr>
          <a:xfrm>
            <a:off x="4038600" y="1693862"/>
            <a:ext cx="4572001" cy="1960387"/>
          </a:xfrm>
          <a:prstGeom prst="rect">
            <a:avLst/>
          </a:prstGeom>
          <a:ln>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Visual representation of the recommended amount of test coverage that should exist across each type of test. </a:t>
            </a:r>
          </a:p>
          <a:p>
            <a:r>
              <a:t>At minimum we should have  three type of automated tests.  Depending upon the project type we can have more  type of tests </a:t>
            </a:r>
          </a:p>
        </p:txBody>
      </p:sp>
      <p:sp>
        <p:nvSpPr>
          <p:cNvPr id="402" name="Uniit Test:  Isolated tests , test functions, Fast, Need greater number of tests.…"/>
          <p:cNvSpPr txBox="1"/>
          <p:nvPr/>
        </p:nvSpPr>
        <p:spPr>
          <a:xfrm>
            <a:off x="4905375" y="3886200"/>
            <a:ext cx="3629025" cy="2227087"/>
          </a:xfrm>
          <a:prstGeom prst="rect">
            <a:avLst/>
          </a:prstGeom>
          <a:ln>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t>Uniit Test:  </a:t>
            </a:r>
            <a:r>
              <a:rPr b="0"/>
              <a:t>Isolated tests , test functions, Fast, Need greater number of tests.</a:t>
            </a:r>
          </a:p>
          <a:p>
            <a:pPr>
              <a:defRPr b="1"/>
            </a:pPr>
            <a:r>
              <a:t>Integration tests: </a:t>
            </a:r>
            <a:r>
              <a:rPr b="0"/>
              <a:t>Slower,  tests interfaces, databases, file system, other applications.</a:t>
            </a:r>
          </a:p>
          <a:p>
            <a:pPr>
              <a:defRPr b="1"/>
            </a:pPr>
            <a:r>
              <a:t>UI Tests:  </a:t>
            </a:r>
            <a:r>
              <a:rPr b="0"/>
              <a:t>Tests end-end work flow. Much slower.</a:t>
            </a:r>
          </a:p>
        </p:txBody>
      </p:sp>
      <p:sp>
        <p:nvSpPr>
          <p:cNvPr id="403" name="Medium, Service level"/>
          <p:cNvSpPr txBox="1"/>
          <p:nvPr/>
        </p:nvSpPr>
        <p:spPr>
          <a:xfrm>
            <a:off x="1601469" y="4267200"/>
            <a:ext cx="2543812"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FFFF"/>
                </a:solidFill>
              </a:defRPr>
            </a:lvl1pPr>
          </a:lstStyle>
          <a:p>
            <a:r>
              <a:t>Medium, Service level</a:t>
            </a:r>
          </a:p>
        </p:txBody>
      </p:sp>
      <p:sp>
        <p:nvSpPr>
          <p:cNvPr id="404" name="Slow, Costly"/>
          <p:cNvSpPr txBox="1"/>
          <p:nvPr/>
        </p:nvSpPr>
        <p:spPr>
          <a:xfrm>
            <a:off x="2103120" y="3200400"/>
            <a:ext cx="1965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FFFF"/>
                </a:solidFill>
              </a:defRPr>
            </a:lvl1pPr>
          </a:lstStyle>
          <a:p>
            <a:r>
              <a:t> Slow, Costly</a:t>
            </a:r>
          </a:p>
        </p:txBody>
      </p:sp>
      <p:sp>
        <p:nvSpPr>
          <p:cNvPr id="405" name="Dev, Fast, Cheap"/>
          <p:cNvSpPr txBox="1"/>
          <p:nvPr/>
        </p:nvSpPr>
        <p:spPr>
          <a:xfrm>
            <a:off x="1918970" y="5464175"/>
            <a:ext cx="1965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FFFFFF"/>
                </a:solidFill>
              </a:defRPr>
            </a:lvl1pPr>
          </a:lstStyle>
          <a:p>
            <a:r>
              <a:t>Dev, Fast, Cheap</a:t>
            </a:r>
          </a:p>
        </p:txBody>
      </p:sp>
      <p:sp>
        <p:nvSpPr>
          <p:cNvPr id="406" name="Test Coverage"/>
          <p:cNvSpPr txBox="1"/>
          <p:nvPr/>
        </p:nvSpPr>
        <p:spPr>
          <a:xfrm>
            <a:off x="45719" y="1981200"/>
            <a:ext cx="1965962"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t>Test Coverage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It is impossible to fully automate all tests for all environments. Further, some tests are prohibitively expensive to automate. Many tests that we cannot or choose not to automate involve hardware or integration to external systems.…"/>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It is impossible to fully automate all tests for all environments. Further, some tests are prohibitively expensive to automate. Many tests that we cannot or choose not to automate involve hardware or integration to external systems.</a:t>
            </a:r>
          </a:p>
          <a:p>
            <a:pPr>
              <a:spcBef>
                <a:spcPts val="500"/>
              </a:spcBef>
              <a:buClr>
                <a:srgbClr val="101141"/>
              </a:buClr>
              <a:buChar char="•"/>
              <a:defRPr sz="2400"/>
            </a:pPr>
            <a:r>
              <a:t>Exploratory testing</a:t>
            </a:r>
          </a:p>
          <a:p>
            <a:pPr marL="742950" lvl="1" indent="-285750">
              <a:spcBef>
                <a:spcPts val="0"/>
              </a:spcBef>
              <a:buChar char="•"/>
              <a:defRPr sz="1800"/>
            </a:pPr>
            <a:r>
              <a:t>Free form manual testing, Quick Test planning, test design test execution sessions.</a:t>
            </a:r>
          </a:p>
          <a:p>
            <a:pPr marL="742950" lvl="1" indent="-285750">
              <a:spcBef>
                <a:spcPts val="0"/>
              </a:spcBef>
              <a:buChar char="•"/>
              <a:defRPr sz="1800"/>
            </a:pPr>
            <a:r>
              <a:t>Can identify missing test cases</a:t>
            </a:r>
          </a:p>
          <a:p>
            <a:pPr marL="742950" lvl="1" indent="-285750">
              <a:spcBef>
                <a:spcPts val="0"/>
              </a:spcBef>
              <a:buChar char="•"/>
              <a:defRPr sz="1800"/>
            </a:pPr>
            <a:r>
              <a:t>Exploratory testing can uncover ideas that are missing from the user story as initially understood. </a:t>
            </a:r>
          </a:p>
          <a:p>
            <a:pPr>
              <a:spcBef>
                <a:spcPts val="500"/>
              </a:spcBef>
              <a:buClr>
                <a:srgbClr val="101141"/>
              </a:buClr>
              <a:buChar char="•"/>
              <a:defRPr sz="2400"/>
            </a:pPr>
            <a:r>
              <a:t>Automate within sprint (Automation not optional)</a:t>
            </a:r>
          </a:p>
          <a:p>
            <a:pPr>
              <a:spcBef>
                <a:spcPts val="500"/>
              </a:spcBef>
              <a:buClr>
                <a:srgbClr val="101141"/>
              </a:buClr>
              <a:buChar char="•"/>
              <a:defRPr sz="2400"/>
            </a:pPr>
            <a:r>
              <a:t>Pay off Technical debt</a:t>
            </a:r>
          </a:p>
        </p:txBody>
      </p:sp>
      <p:sp>
        <p:nvSpPr>
          <p:cNvPr id="409" name="The Role of Manual Testing"/>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The Role of Manual Testing</a:t>
            </a:r>
          </a:p>
        </p:txBody>
      </p:sp>
      <p:sp>
        <p:nvSpPr>
          <p:cNvPr id="410"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411"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41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229"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30"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31" name="Integration of Testing with Development…"/>
          <p:cNvSpPr txBox="1">
            <a:spLocks noGrp="1"/>
          </p:cNvSpPr>
          <p:nvPr>
            <p:ph type="body" idx="4294967295"/>
          </p:nvPr>
        </p:nvSpPr>
        <p:spPr>
          <a:xfrm>
            <a:off x="457200" y="1600200"/>
            <a:ext cx="8229600" cy="4433339"/>
          </a:xfrm>
          <a:prstGeom prst="rect">
            <a:avLst/>
          </a:prstGeom>
        </p:spPr>
        <p:txBody>
          <a:bodyPr>
            <a:noAutofit/>
          </a:bodyPr>
          <a:lstStyle/>
          <a:p>
            <a:pPr marL="342899" indent="-342899">
              <a:buChar char="•"/>
              <a:defRPr sz="2400"/>
            </a:pPr>
            <a:r>
              <a:rPr dirty="0"/>
              <a:t>Integration of Testing with Development</a:t>
            </a:r>
          </a:p>
          <a:p>
            <a:pPr marL="800099" lvl="1" indent="-342899">
              <a:buChar char="•"/>
              <a:defRPr sz="1800"/>
            </a:pPr>
            <a:r>
              <a:rPr dirty="0"/>
              <a:t>Concurrent vs Sequential</a:t>
            </a:r>
          </a:p>
          <a:p>
            <a:pPr marL="342899" indent="-342899">
              <a:buChar char="•"/>
              <a:defRPr sz="2400"/>
            </a:pPr>
            <a:r>
              <a:rPr dirty="0"/>
              <a:t>Testing Approach</a:t>
            </a:r>
          </a:p>
          <a:p>
            <a:pPr marL="800099" lvl="1" indent="-342899">
              <a:buChar char="•"/>
              <a:defRPr sz="1800"/>
            </a:pPr>
            <a:r>
              <a:rPr dirty="0"/>
              <a:t>More reactive vs More Proactive</a:t>
            </a:r>
          </a:p>
          <a:p>
            <a:pPr marL="342899" indent="-342899">
              <a:buChar char="•"/>
              <a:defRPr sz="2400"/>
            </a:pPr>
            <a:r>
              <a:rPr dirty="0"/>
              <a:t>Responsibility of Quality</a:t>
            </a:r>
          </a:p>
          <a:p>
            <a:pPr marL="800099" lvl="1" indent="-342899">
              <a:buChar char="•"/>
              <a:defRPr sz="1800"/>
            </a:pPr>
            <a:r>
              <a:rPr dirty="0"/>
              <a:t>Overall Team &lt;&gt; QA Team</a:t>
            </a:r>
          </a:p>
          <a:p>
            <a:pPr marL="342899" indent="-342899">
              <a:buChar char="•"/>
              <a:defRPr sz="2400"/>
            </a:pPr>
            <a:r>
              <a:rPr dirty="0"/>
              <a:t>Regression testing</a:t>
            </a:r>
          </a:p>
          <a:p>
            <a:pPr marL="800099" lvl="1" indent="-342899">
              <a:buChar char="•"/>
              <a:defRPr sz="1800"/>
            </a:pPr>
            <a:r>
              <a:rPr dirty="0"/>
              <a:t>Frequent (Code Changes), At end after Code stabilizes</a:t>
            </a:r>
          </a:p>
        </p:txBody>
      </p:sp>
      <p:sp>
        <p:nvSpPr>
          <p:cNvPr id="232" name="Key Differences between Agile and Traditional Quality Management"/>
          <p:cNvSpPr txBox="1">
            <a:spLocks noGrp="1"/>
          </p:cNvSpPr>
          <p:nvPr>
            <p:ph type="title" idx="4294967295"/>
          </p:nvPr>
        </p:nvSpPr>
        <p:spPr>
          <a:xfrm>
            <a:off x="457200" y="92074"/>
            <a:ext cx="8229600" cy="1126905"/>
          </a:xfrm>
          <a:prstGeom prst="rect">
            <a:avLst/>
          </a:prstGeom>
        </p:spPr>
        <p:txBody>
          <a:bodyPr>
            <a:noAutofit/>
          </a:bodyPr>
          <a:lstStyle>
            <a:lvl1pPr>
              <a:defRPr sz="2400"/>
            </a:lvl1pPr>
          </a:lstStyle>
          <a:p>
            <a:r>
              <a:t>Key Differences between Agile and Traditional Quality Management</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Do Acceptance Test  Driven Development"/>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Do Acceptance Test  Driven Development</a:t>
            </a:r>
          </a:p>
        </p:txBody>
      </p:sp>
      <p:sp>
        <p:nvSpPr>
          <p:cNvPr id="415"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416"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41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pic>
        <p:nvPicPr>
          <p:cNvPr id="418" name="image.jpeg" descr="image.jpeg"/>
          <p:cNvPicPr>
            <a:picLocks noChangeAspect="1"/>
          </p:cNvPicPr>
          <p:nvPr/>
        </p:nvPicPr>
        <p:blipFill>
          <a:blip r:embed="rId2"/>
          <a:stretch>
            <a:fillRect/>
          </a:stretch>
        </p:blipFill>
        <p:spPr>
          <a:xfrm>
            <a:off x="609600" y="1524000"/>
            <a:ext cx="4895850" cy="4525963"/>
          </a:xfrm>
          <a:prstGeom prst="rect">
            <a:avLst/>
          </a:prstGeom>
          <a:ln w="12700">
            <a:miter lim="400000"/>
          </a:ln>
        </p:spPr>
      </p:pic>
      <p:sp>
        <p:nvSpPr>
          <p:cNvPr id="419" name="Analogous to test-driven development, Acceptance Test Driven Development (ATDD) involves team members with different perspectives (customer, development, testing) collaborating to write acceptance tests in advance of implementing the corresponding functi"/>
          <p:cNvSpPr txBox="1"/>
          <p:nvPr/>
        </p:nvSpPr>
        <p:spPr>
          <a:xfrm>
            <a:off x="5560695" y="1981200"/>
            <a:ext cx="3261360" cy="2750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Analogous to test-driven development, Acceptance Test Driven Development (ATDD) involves team members with different perspectives (customer, development, testing) collaborating to </a:t>
            </a:r>
            <a:r>
              <a:rPr b="1"/>
              <a:t>write acceptance tests in advance of implementing the corresponding functionality.</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A risk is considered to be an uncertain event(s) that has the potential to contribute to the success or failure of a project.…"/>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A risk is considered to be an uncertain event(s) that has the potential to contribute to the success or failure of a project.</a:t>
            </a:r>
          </a:p>
          <a:p>
            <a:pPr>
              <a:spcBef>
                <a:spcPts val="500"/>
              </a:spcBef>
              <a:buClr>
                <a:srgbClr val="101141"/>
              </a:buClr>
              <a:buChar char="•"/>
              <a:defRPr sz="2400"/>
            </a:pPr>
            <a:r>
              <a:t>Positive risks are defined as opportunities and threats are risks that can affect the project in a negative way. </a:t>
            </a:r>
          </a:p>
          <a:p>
            <a:pPr marL="742950" lvl="1" indent="-285750">
              <a:spcBef>
                <a:spcPts val="0"/>
              </a:spcBef>
              <a:buChar char="•"/>
              <a:defRPr sz="1600"/>
            </a:pPr>
            <a:r>
              <a:t>Examples:</a:t>
            </a:r>
          </a:p>
          <a:p>
            <a:pPr marL="742950" lvl="1" indent="-285750">
              <a:spcBef>
                <a:spcPts val="0"/>
              </a:spcBef>
              <a:buChar char="•"/>
              <a:defRPr sz="1600"/>
            </a:pPr>
            <a:r>
              <a:t>Positive Risk: A technology currently being developed that will save you time if released.</a:t>
            </a:r>
          </a:p>
          <a:p>
            <a:pPr marL="742950" lvl="1" indent="-285750">
              <a:spcBef>
                <a:spcPts val="0"/>
              </a:spcBef>
              <a:buChar char="•"/>
              <a:defRPr sz="1600"/>
            </a:pPr>
            <a:r>
              <a:t>Negative Risk: Unavailability of Skilled resources.</a:t>
            </a:r>
          </a:p>
          <a:p>
            <a:pPr>
              <a:spcBef>
                <a:spcPts val="500"/>
              </a:spcBef>
              <a:buClr>
                <a:srgbClr val="101141"/>
              </a:buClr>
              <a:buChar char="•"/>
              <a:defRPr sz="2400"/>
            </a:pPr>
            <a:r>
              <a:t>Risk Management</a:t>
            </a:r>
          </a:p>
          <a:p>
            <a:pPr marL="742950" lvl="1" indent="-285750">
              <a:spcBef>
                <a:spcPts val="0"/>
              </a:spcBef>
              <a:buChar char="•"/>
              <a:defRPr sz="1600"/>
            </a:pPr>
            <a:r>
              <a:t>Identify, Assess, Prioritize, Mitigate, Communicate</a:t>
            </a:r>
          </a:p>
          <a:p>
            <a:pPr>
              <a:spcBef>
                <a:spcPts val="500"/>
              </a:spcBef>
              <a:buClr>
                <a:srgbClr val="101141"/>
              </a:buClr>
              <a:buChar char="•"/>
              <a:defRPr sz="2400"/>
            </a:pPr>
            <a:r>
              <a:t> Agile methods have a built-in risk mitigation component.</a:t>
            </a:r>
          </a:p>
          <a:p>
            <a:pPr>
              <a:spcBef>
                <a:spcPts val="500"/>
              </a:spcBef>
              <a:buClr>
                <a:srgbClr val="101141"/>
              </a:buClr>
              <a:buChar char="•"/>
              <a:defRPr sz="2400"/>
            </a:pPr>
            <a:r>
              <a:t>Risk Burndown Chart – For communicating the risks</a:t>
            </a:r>
          </a:p>
        </p:txBody>
      </p:sp>
      <p:sp>
        <p:nvSpPr>
          <p:cNvPr id="422" name="What is Risk?"/>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What is Risk?</a:t>
            </a:r>
          </a:p>
        </p:txBody>
      </p:sp>
      <p:sp>
        <p:nvSpPr>
          <p:cNvPr id="423"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424"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425"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he flexibility of agile methods automatically reduces risk in the business environment.…"/>
          <p:cNvSpPr txBox="1">
            <a:spLocks noGrp="1"/>
          </p:cNvSpPr>
          <p:nvPr>
            <p:ph type="body" idx="4294967295"/>
          </p:nvPr>
        </p:nvSpPr>
        <p:spPr>
          <a:xfrm>
            <a:off x="304800" y="1493837"/>
            <a:ext cx="8229600" cy="4830763"/>
          </a:xfrm>
          <a:prstGeom prst="rect">
            <a:avLst/>
          </a:prstGeom>
        </p:spPr>
        <p:txBody>
          <a:bodyPr/>
          <a:lstStyle/>
          <a:p>
            <a:pPr>
              <a:spcBef>
                <a:spcPts val="500"/>
              </a:spcBef>
              <a:buClr>
                <a:srgbClr val="101141"/>
              </a:buClr>
              <a:buChar char="•"/>
              <a:defRPr sz="2400"/>
            </a:pPr>
            <a:r>
              <a:t>The flexibility of agile methods automatically reduces risk in the business environment.</a:t>
            </a:r>
          </a:p>
          <a:p>
            <a:pPr marL="742950" lvl="1" indent="-285750">
              <a:spcBef>
                <a:spcPts val="0"/>
              </a:spcBef>
              <a:defRPr sz="1800"/>
            </a:pPr>
            <a:r>
              <a:t>Risk is mitigated because agile methods are flexible with adding or changing user requirements at any time in the project. </a:t>
            </a:r>
          </a:p>
          <a:p>
            <a:pPr marL="742950" lvl="1" indent="-285750">
              <a:spcBef>
                <a:spcPts val="0"/>
              </a:spcBef>
              <a:defRPr sz="1800"/>
            </a:pPr>
            <a:r>
              <a:t>Missing or forgotten requirements can be included as soon as they are identified.</a:t>
            </a:r>
          </a:p>
          <a:p>
            <a:pPr marL="742950" lvl="1" indent="-285750">
              <a:spcBef>
                <a:spcPts val="0"/>
              </a:spcBef>
              <a:defRPr sz="1800"/>
            </a:pPr>
            <a:r>
              <a:t>This results in low costs associated with managing this category of risks.</a:t>
            </a:r>
          </a:p>
          <a:p>
            <a:pPr>
              <a:spcBef>
                <a:spcPts val="500"/>
              </a:spcBef>
              <a:buClr>
                <a:srgbClr val="101141"/>
              </a:buClr>
              <a:buChar char="•"/>
              <a:defRPr sz="2400"/>
            </a:pPr>
            <a:r>
              <a:t>Regular feedback reduces risk-related expectations.</a:t>
            </a:r>
          </a:p>
          <a:p>
            <a:pPr marL="742950" lvl="1" indent="-285750">
              <a:spcBef>
                <a:spcPts val="0"/>
              </a:spcBef>
              <a:defRPr sz="1800"/>
            </a:pPr>
            <a:r>
              <a:t>As a result of the iterative nature of agile methods, there is adequate time to get feedback and establish expectations during the life cycle of the project. </a:t>
            </a:r>
          </a:p>
          <a:p>
            <a:pPr marL="742950" lvl="1" indent="-285750">
              <a:spcBef>
                <a:spcPts val="0"/>
              </a:spcBef>
              <a:defRPr sz="1800"/>
            </a:pPr>
            <a:r>
              <a:t>Stakeholders and the agile team can avoid surprises because of requirements that have been communicated inadequately.</a:t>
            </a:r>
          </a:p>
        </p:txBody>
      </p:sp>
      <p:sp>
        <p:nvSpPr>
          <p:cNvPr id="428" name="Mitigating Risks with Agile Methods"/>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Mitigating Risks with Agile Methods</a:t>
            </a:r>
          </a:p>
        </p:txBody>
      </p:sp>
      <p:sp>
        <p:nvSpPr>
          <p:cNvPr id="429"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430"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43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Agile team ownership supports reduced estimation risk.…"/>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Agile team ownership supports reduced estimation risk.</a:t>
            </a:r>
          </a:p>
          <a:p>
            <a:pPr marL="742950" lvl="1" indent="-285750">
              <a:spcBef>
                <a:spcPts val="0"/>
              </a:spcBef>
              <a:defRPr sz="1600"/>
            </a:pPr>
            <a:r>
              <a:t>When the agile team takes responsibility for estimates of backlog items, this leads to increased accuracy of the estimates that they provide which in turn results in the timely delivery of the product.</a:t>
            </a:r>
          </a:p>
          <a:p>
            <a:pPr>
              <a:spcBef>
                <a:spcPts val="500"/>
              </a:spcBef>
              <a:buClr>
                <a:srgbClr val="101141"/>
              </a:buClr>
              <a:buChar char="•"/>
              <a:defRPr sz="2400"/>
            </a:pPr>
            <a:r>
              <a:t>Transparency is a risk reducer of undetected risk.</a:t>
            </a:r>
          </a:p>
          <a:p>
            <a:pPr marL="742950" lvl="1" indent="-285750">
              <a:spcBef>
                <a:spcPts val="0"/>
              </a:spcBef>
              <a:defRPr sz="1600"/>
            </a:pPr>
            <a:r>
              <a:t>As a result of transparency, risks are always detected and addressed as early as possible. </a:t>
            </a:r>
          </a:p>
          <a:p>
            <a:pPr marL="742950" lvl="1" indent="-285750">
              <a:spcBef>
                <a:spcPts val="0"/>
              </a:spcBef>
              <a:defRPr sz="1600"/>
            </a:pPr>
            <a:r>
              <a:t>This leads to better risk management and mitigation. During daily meetings, obstacles are communicated on a regular basis.</a:t>
            </a:r>
          </a:p>
          <a:p>
            <a:pPr>
              <a:spcBef>
                <a:spcPts val="500"/>
              </a:spcBef>
              <a:buClr>
                <a:srgbClr val="101141"/>
              </a:buClr>
              <a:buChar char="•"/>
              <a:defRPr sz="2400"/>
            </a:pPr>
            <a:r>
              <a:t>Iterative delivery causes a reduction in investment-related risk.</a:t>
            </a:r>
          </a:p>
          <a:p>
            <a:pPr marL="742950" lvl="1" indent="-285750">
              <a:spcBef>
                <a:spcPts val="0"/>
              </a:spcBef>
              <a:defRPr sz="1600"/>
            </a:pPr>
            <a:r>
              <a:t>As value is being continuously delivered through the iterations, investment risk is automatically reduced for the end customer.</a:t>
            </a:r>
          </a:p>
        </p:txBody>
      </p:sp>
      <p:sp>
        <p:nvSpPr>
          <p:cNvPr id="434" name="Mitigating Risks with Agile Methods …."/>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Mitigating Risks with Agile Methods ….</a:t>
            </a:r>
          </a:p>
        </p:txBody>
      </p:sp>
      <p:sp>
        <p:nvSpPr>
          <p:cNvPr id="435"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436"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43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9" name="image.jpeg" descr="image.jpeg"/>
          <p:cNvPicPr>
            <a:picLocks noChangeAspect="1"/>
          </p:cNvPicPr>
          <p:nvPr/>
        </p:nvPicPr>
        <p:blipFill>
          <a:blip r:embed="rId2"/>
          <a:stretch>
            <a:fillRect/>
          </a:stretch>
        </p:blipFill>
        <p:spPr>
          <a:xfrm>
            <a:off x="228600" y="1676400"/>
            <a:ext cx="4646613" cy="4114800"/>
          </a:xfrm>
          <a:prstGeom prst="rect">
            <a:avLst/>
          </a:prstGeom>
          <a:ln w="12700">
            <a:miter lim="400000"/>
          </a:ln>
        </p:spPr>
      </p:pic>
      <p:sp>
        <p:nvSpPr>
          <p:cNvPr id="440" name="Risk Register- Another example"/>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Risk Register- Another example</a:t>
            </a:r>
          </a:p>
        </p:txBody>
      </p:sp>
      <p:sp>
        <p:nvSpPr>
          <p:cNvPr id="441"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442"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443"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pic>
        <p:nvPicPr>
          <p:cNvPr id="444" name="image.jpeg" descr="image.jpeg"/>
          <p:cNvPicPr>
            <a:picLocks noChangeAspect="1"/>
          </p:cNvPicPr>
          <p:nvPr/>
        </p:nvPicPr>
        <p:blipFill>
          <a:blip r:embed="rId3"/>
          <a:stretch>
            <a:fillRect/>
          </a:stretch>
        </p:blipFill>
        <p:spPr>
          <a:xfrm>
            <a:off x="4953000" y="2438400"/>
            <a:ext cx="4029075" cy="236220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235"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Agile Software Process</a:t>
            </a:r>
          </a:p>
        </p:txBody>
      </p:sp>
      <p:sp>
        <p:nvSpPr>
          <p:cNvPr id="236"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37" name="Agile Development Practices…"/>
          <p:cNvSpPr txBox="1">
            <a:spLocks noGrp="1"/>
          </p:cNvSpPr>
          <p:nvPr>
            <p:ph type="body" idx="4294967295"/>
          </p:nvPr>
        </p:nvSpPr>
        <p:spPr>
          <a:xfrm>
            <a:off x="457200" y="1600200"/>
            <a:ext cx="8048218" cy="4470400"/>
          </a:xfrm>
          <a:prstGeom prst="rect">
            <a:avLst/>
          </a:prstGeom>
        </p:spPr>
        <p:txBody>
          <a:bodyPr>
            <a:noAutofit/>
          </a:bodyPr>
          <a:lstStyle/>
          <a:p>
            <a:pPr marL="342899" indent="-342899">
              <a:buChar char="•"/>
              <a:defRPr sz="2400"/>
            </a:pPr>
            <a:r>
              <a:rPr dirty="0"/>
              <a:t>Agile Development Practices </a:t>
            </a:r>
          </a:p>
          <a:p>
            <a:pPr marL="800099" lvl="1" indent="-342899">
              <a:buChar char="•"/>
              <a:defRPr sz="1800"/>
            </a:pPr>
            <a:r>
              <a:rPr dirty="0"/>
              <a:t>Continuous Integration</a:t>
            </a:r>
          </a:p>
          <a:p>
            <a:pPr marL="800099" lvl="1" indent="-342899">
              <a:buChar char="•"/>
              <a:defRPr sz="1800"/>
            </a:pPr>
            <a:r>
              <a:rPr dirty="0"/>
              <a:t>Code Refactoring</a:t>
            </a:r>
          </a:p>
          <a:p>
            <a:pPr marL="800099" lvl="1" indent="-342899">
              <a:buChar char="•"/>
              <a:defRPr sz="1800"/>
            </a:pPr>
            <a:r>
              <a:rPr dirty="0"/>
              <a:t>TDD</a:t>
            </a:r>
          </a:p>
          <a:p>
            <a:pPr marL="800099" lvl="1" indent="-342899">
              <a:buChar char="•"/>
              <a:defRPr sz="1800"/>
            </a:pPr>
            <a:r>
              <a:rPr dirty="0"/>
              <a:t>Pair Programming</a:t>
            </a:r>
          </a:p>
          <a:p>
            <a:pPr marL="342899" indent="-342899">
              <a:buChar char="•"/>
              <a:defRPr sz="2400"/>
            </a:pPr>
            <a:r>
              <a:rPr dirty="0"/>
              <a:t>Agile Testing Practices</a:t>
            </a:r>
          </a:p>
          <a:p>
            <a:pPr marL="800099" lvl="1" indent="-342899">
              <a:buChar char="•"/>
              <a:defRPr sz="1800"/>
            </a:pPr>
            <a:r>
              <a:rPr dirty="0"/>
              <a:t>Repeatable Test Automation, Acceptance Drive test development</a:t>
            </a:r>
          </a:p>
          <a:p>
            <a:pPr marL="800099" lvl="1" indent="-342899">
              <a:buChar char="•"/>
              <a:defRPr sz="1800"/>
            </a:pPr>
            <a:r>
              <a:rPr dirty="0"/>
              <a:t>Exploratory testing, Concurrent Testing, Value &amp; Risk based testing</a:t>
            </a:r>
          </a:p>
        </p:txBody>
      </p:sp>
      <p:sp>
        <p:nvSpPr>
          <p:cNvPr id="238" name="Agile Development and Testing Practices"/>
          <p:cNvSpPr txBox="1">
            <a:spLocks noGrp="1"/>
          </p:cNvSpPr>
          <p:nvPr>
            <p:ph type="title" idx="4294967295"/>
          </p:nvPr>
        </p:nvSpPr>
        <p:spPr>
          <a:xfrm>
            <a:off x="457200" y="92074"/>
            <a:ext cx="8229600" cy="1508126"/>
          </a:xfrm>
          <a:prstGeom prst="rect">
            <a:avLst/>
          </a:prstGeom>
        </p:spPr>
        <p:txBody>
          <a:bodyPr>
            <a:noAutofit/>
          </a:bodyPr>
          <a:lstStyle>
            <a:lvl1pPr>
              <a:defRPr sz="2400"/>
            </a:lvl1pPr>
          </a:lstStyle>
          <a:p>
            <a:r>
              <a:t>Agile Development and Testing Practices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Agile approach to building quality product…"/>
          <p:cNvSpPr txBox="1">
            <a:spLocks noGrp="1"/>
          </p:cNvSpPr>
          <p:nvPr>
            <p:ph type="body" sz="half" idx="4294967295"/>
          </p:nvPr>
        </p:nvSpPr>
        <p:spPr>
          <a:xfrm>
            <a:off x="346811" y="4319524"/>
            <a:ext cx="8064500" cy="1870552"/>
          </a:xfrm>
          <a:prstGeom prst="rect">
            <a:avLst/>
          </a:prstGeom>
        </p:spPr>
        <p:txBody>
          <a:bodyPr/>
          <a:lstStyle/>
          <a:p>
            <a:pPr>
              <a:spcBef>
                <a:spcPts val="500"/>
              </a:spcBef>
              <a:buClr>
                <a:srgbClr val="101141"/>
              </a:buClr>
              <a:buChar char="•"/>
              <a:defRPr sz="2400"/>
            </a:pPr>
            <a:r>
              <a:rPr dirty="0"/>
              <a:t>Agile approach to building quality product</a:t>
            </a:r>
          </a:p>
          <a:p>
            <a:pPr marL="742950" lvl="1" indent="-285750">
              <a:spcBef>
                <a:spcPts val="0"/>
              </a:spcBef>
              <a:buChar char="•"/>
              <a:defRPr sz="1600"/>
            </a:pPr>
            <a:r>
              <a:rPr dirty="0"/>
              <a:t>Early delivery &amp; Testing, Sprint Review, Customer feedback</a:t>
            </a:r>
          </a:p>
          <a:p>
            <a:pPr marL="742950" lvl="1" indent="-285750">
              <a:spcBef>
                <a:spcPts val="0"/>
              </a:spcBef>
              <a:buChar char="•"/>
              <a:defRPr sz="1600"/>
            </a:pPr>
            <a:r>
              <a:rPr dirty="0"/>
              <a:t>Customer collaboration</a:t>
            </a:r>
          </a:p>
          <a:p>
            <a:pPr marL="742950" lvl="1" indent="-285750">
              <a:spcBef>
                <a:spcPts val="0"/>
              </a:spcBef>
              <a:buChar char="•"/>
              <a:defRPr sz="1600"/>
            </a:pPr>
            <a:r>
              <a:rPr dirty="0"/>
              <a:t>Good Technical practices</a:t>
            </a:r>
          </a:p>
          <a:p>
            <a:pPr marL="742950" lvl="1" indent="-285750">
              <a:spcBef>
                <a:spcPts val="0"/>
              </a:spcBef>
              <a:buChar char="•"/>
              <a:defRPr sz="1600"/>
            </a:pPr>
            <a:r>
              <a:rPr dirty="0"/>
              <a:t>Whole team participation to Quality</a:t>
            </a:r>
          </a:p>
          <a:p>
            <a:pPr marL="742950" lvl="1" indent="-285750">
              <a:spcBef>
                <a:spcPts val="0"/>
              </a:spcBef>
              <a:buChar char="•"/>
              <a:defRPr sz="1600"/>
            </a:pPr>
            <a:r>
              <a:rPr dirty="0"/>
              <a:t>Test Automation</a:t>
            </a:r>
          </a:p>
        </p:txBody>
      </p:sp>
      <p:sp>
        <p:nvSpPr>
          <p:cNvPr id="241" name="Agile Approach to Quality"/>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Agile Approach to Quality</a:t>
            </a:r>
          </a:p>
        </p:txBody>
      </p:sp>
      <p:sp>
        <p:nvSpPr>
          <p:cNvPr id="242"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43"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4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
        <p:nvSpPr>
          <p:cNvPr id="245" name="Ref: https://www.vivifyscrum.com/insights/qa-agile-project-management"/>
          <p:cNvSpPr txBox="1"/>
          <p:nvPr/>
        </p:nvSpPr>
        <p:spPr>
          <a:xfrm>
            <a:off x="4617719" y="6261100"/>
            <a:ext cx="4480561" cy="202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 u="sng">
                <a:solidFill>
                  <a:srgbClr val="0000FF"/>
                </a:solidFill>
                <a:uFill>
                  <a:solidFill>
                    <a:srgbClr val="0000FF"/>
                  </a:solidFill>
                </a:uFill>
                <a:hlinkClick r:id="rId2"/>
              </a:defRPr>
            </a:lvl1pPr>
          </a:lstStyle>
          <a:p>
            <a:pPr>
              <a:defRPr u="none">
                <a:solidFill>
                  <a:srgbClr val="000000"/>
                </a:solidFill>
                <a:uFillTx/>
              </a:defRPr>
            </a:pPr>
            <a:r>
              <a:rPr u="sng">
                <a:solidFill>
                  <a:srgbClr val="0000FF"/>
                </a:solidFill>
                <a:uFill>
                  <a:solidFill>
                    <a:srgbClr val="0000FF"/>
                  </a:solidFill>
                </a:uFill>
                <a:hlinkClick r:id="rId2"/>
              </a:rPr>
              <a:t>Ref: https://www.vivifyscrum.com/insights/qa-agile-project-management</a:t>
            </a:r>
          </a:p>
        </p:txBody>
      </p:sp>
      <p:pic>
        <p:nvPicPr>
          <p:cNvPr id="246" name="image.png" descr="image.png"/>
          <p:cNvPicPr>
            <a:picLocks noChangeAspect="1"/>
          </p:cNvPicPr>
          <p:nvPr/>
        </p:nvPicPr>
        <p:blipFill>
          <a:blip r:embed="rId3"/>
          <a:stretch>
            <a:fillRect/>
          </a:stretch>
        </p:blipFill>
        <p:spPr>
          <a:xfrm>
            <a:off x="152400" y="1447800"/>
            <a:ext cx="6337300" cy="1206500"/>
          </a:xfrm>
          <a:prstGeom prst="rect">
            <a:avLst/>
          </a:prstGeom>
          <a:ln>
            <a:solidFill>
              <a:srgbClr val="000000"/>
            </a:solidFill>
          </a:ln>
        </p:spPr>
      </p:pic>
      <p:pic>
        <p:nvPicPr>
          <p:cNvPr id="247" name="image.png" descr="image.png"/>
          <p:cNvPicPr>
            <a:picLocks noChangeAspect="1"/>
          </p:cNvPicPr>
          <p:nvPr/>
        </p:nvPicPr>
        <p:blipFill>
          <a:blip r:embed="rId4"/>
          <a:stretch>
            <a:fillRect/>
          </a:stretch>
        </p:blipFill>
        <p:spPr>
          <a:xfrm>
            <a:off x="3962400" y="2819400"/>
            <a:ext cx="4639209" cy="1335024"/>
          </a:xfrm>
          <a:prstGeom prst="rect">
            <a:avLst/>
          </a:prstGeom>
          <a:ln>
            <a:solidFill>
              <a:srgbClr val="000000"/>
            </a:solidFill>
          </a:ln>
        </p:spPr>
      </p:pic>
      <p:sp>
        <p:nvSpPr>
          <p:cNvPr id="248" name="Water fall Project"/>
          <p:cNvSpPr txBox="1"/>
          <p:nvPr/>
        </p:nvSpPr>
        <p:spPr>
          <a:xfrm>
            <a:off x="546100" y="2895600"/>
            <a:ext cx="2044700" cy="360187"/>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Water fall Project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image.jpeg" descr="image.jpeg"/>
          <p:cNvPicPr>
            <a:picLocks noChangeAspect="1"/>
          </p:cNvPicPr>
          <p:nvPr/>
        </p:nvPicPr>
        <p:blipFill>
          <a:blip r:embed="rId2"/>
          <a:stretch>
            <a:fillRect/>
          </a:stretch>
        </p:blipFill>
        <p:spPr>
          <a:xfrm>
            <a:off x="228600" y="152399"/>
            <a:ext cx="6481469" cy="6446520"/>
          </a:xfrm>
          <a:prstGeom prst="rect">
            <a:avLst/>
          </a:prstGeom>
          <a:ln w="12700">
            <a:miter lim="400000"/>
          </a:ln>
        </p:spPr>
      </p:pic>
      <p:sp>
        <p:nvSpPr>
          <p:cNvPr id="251"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52"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53"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254" name="QA Role in Agile Project"/>
          <p:cNvSpPr txBox="1"/>
          <p:nvPr/>
        </p:nvSpPr>
        <p:spPr>
          <a:xfrm>
            <a:off x="609599" y="11112"/>
            <a:ext cx="5246689" cy="360187"/>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QA Role in Agile Project</a:t>
            </a:r>
          </a:p>
        </p:txBody>
      </p:sp>
      <p:sp>
        <p:nvSpPr>
          <p:cNvPr id="255" name="Agile/Scrum: QA is involved in every aspects of Project/Product development cycle"/>
          <p:cNvSpPr txBox="1"/>
          <p:nvPr/>
        </p:nvSpPr>
        <p:spPr>
          <a:xfrm>
            <a:off x="6781800" y="1676400"/>
            <a:ext cx="2133600" cy="1426987"/>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buSzPct val="100000"/>
              <a:buFont typeface="Arial"/>
              <a:buChar char="•"/>
            </a:pPr>
            <a:r>
              <a:t>Agile</a:t>
            </a:r>
            <a:r>
              <a:rPr b="1"/>
              <a:t>/</a:t>
            </a:r>
            <a:r>
              <a:t>Scrum</a:t>
            </a:r>
            <a:r>
              <a:rPr b="1"/>
              <a:t>: </a:t>
            </a:r>
            <a:r>
              <a:t>QA is involved in every aspects of Project/Product development cycle</a:t>
            </a:r>
          </a:p>
        </p:txBody>
      </p:sp>
      <p:sp>
        <p:nvSpPr>
          <p:cNvPr id="256" name="QA has a unique mix of all these capabilities.…"/>
          <p:cNvSpPr txBox="1"/>
          <p:nvPr/>
        </p:nvSpPr>
        <p:spPr>
          <a:xfrm>
            <a:off x="6781800" y="3352800"/>
            <a:ext cx="2286001" cy="2493787"/>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QA has a unique mix of all these capabilities.</a:t>
            </a:r>
          </a:p>
          <a:p>
            <a:r>
              <a:t>QA brings the mindset of </a:t>
            </a:r>
            <a:r>
              <a:rPr b="1"/>
              <a:t>"Are we building the correct product and, if so, are we building it correctly</a:t>
            </a:r>
            <a:r>
              <a:t>?"</a:t>
            </a:r>
          </a:p>
        </p:txBody>
      </p:sp>
      <p:sp>
        <p:nvSpPr>
          <p:cNvPr id="257" name="https://www.thoughtworks.com/insights/blog/qa-role-what-it-really"/>
          <p:cNvSpPr txBox="1"/>
          <p:nvPr/>
        </p:nvSpPr>
        <p:spPr>
          <a:xfrm>
            <a:off x="5684520" y="6324600"/>
            <a:ext cx="3485198" cy="202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 u="sng">
                <a:solidFill>
                  <a:srgbClr val="0000FF"/>
                </a:solidFill>
                <a:uFill>
                  <a:solidFill>
                    <a:srgbClr val="0000FF"/>
                  </a:solidFill>
                </a:uFill>
                <a:hlinkClick r:id="rId3"/>
              </a:defRPr>
            </a:lvl1pPr>
          </a:lstStyle>
          <a:p>
            <a:pPr>
              <a:defRPr u="none">
                <a:solidFill>
                  <a:srgbClr val="000000"/>
                </a:solidFill>
                <a:uFillTx/>
              </a:defRPr>
            </a:pPr>
            <a:r>
              <a:rPr u="sng">
                <a:solidFill>
                  <a:srgbClr val="0000FF"/>
                </a:solidFill>
                <a:uFill>
                  <a:solidFill>
                    <a:srgbClr val="0000FF"/>
                  </a:solidFill>
                </a:uFill>
                <a:hlinkClick r:id="rId3"/>
              </a:rPr>
              <a:t>https://www.thoughtworks.com/insights/blog/qa-role-what-it-really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sting within Sprint"/>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Testing within Sprint</a:t>
            </a:r>
          </a:p>
        </p:txBody>
      </p:sp>
      <p:sp>
        <p:nvSpPr>
          <p:cNvPr id="260"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61"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62"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263" name="Collaboratively testing with Dev.…"/>
          <p:cNvSpPr txBox="1"/>
          <p:nvPr/>
        </p:nvSpPr>
        <p:spPr>
          <a:xfrm>
            <a:off x="6598919" y="3505200"/>
            <a:ext cx="2118361" cy="1227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defRPr sz="1600"/>
            </a:pPr>
            <a:r>
              <a:rPr dirty="0"/>
              <a:t>Collaboratively testing with Dev.</a:t>
            </a:r>
          </a:p>
          <a:p>
            <a:pPr marL="285750" indent="-285750">
              <a:buSzPct val="100000"/>
              <a:buFont typeface="Arial"/>
              <a:buChar char="•"/>
              <a:defRPr sz="1600"/>
            </a:pPr>
            <a:r>
              <a:rPr dirty="0"/>
              <a:t>Fully tested Software</a:t>
            </a:r>
          </a:p>
          <a:p>
            <a:pPr marL="285750" indent="-285750">
              <a:buSzPct val="100000"/>
              <a:buFont typeface="Arial"/>
              <a:buChar char="•"/>
              <a:defRPr sz="1600"/>
            </a:pPr>
            <a:r>
              <a:rPr dirty="0"/>
              <a:t>Minimal Hands-off.</a:t>
            </a:r>
          </a:p>
        </p:txBody>
      </p:sp>
      <p:sp>
        <p:nvSpPr>
          <p:cNvPr id="264" name="QA lagging behind in Testing…"/>
          <p:cNvSpPr txBox="1"/>
          <p:nvPr/>
        </p:nvSpPr>
        <p:spPr>
          <a:xfrm>
            <a:off x="6560819" y="1727200"/>
            <a:ext cx="1889761" cy="1456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defRPr sz="1600"/>
            </a:pPr>
            <a:r>
              <a:rPr dirty="0"/>
              <a:t>QA lagging behind in Testing </a:t>
            </a:r>
          </a:p>
          <a:p>
            <a:pPr marL="285750" indent="-285750">
              <a:buSzPct val="100000"/>
              <a:buFont typeface="Arial"/>
              <a:buChar char="•"/>
              <a:defRPr sz="1600"/>
            </a:pPr>
            <a:r>
              <a:rPr dirty="0"/>
              <a:t>Bugs Snowballing effect</a:t>
            </a:r>
          </a:p>
        </p:txBody>
      </p:sp>
      <p:sp>
        <p:nvSpPr>
          <p:cNvPr id="265" name="Dealing with  bugs:…"/>
          <p:cNvSpPr txBox="1"/>
          <p:nvPr/>
        </p:nvSpPr>
        <p:spPr>
          <a:xfrm>
            <a:off x="6598919" y="5181600"/>
            <a:ext cx="1970724" cy="8085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a:latin typeface="+mj-lt"/>
                <a:ea typeface="+mj-ea"/>
                <a:cs typeface="+mj-cs"/>
                <a:sym typeface="Calibri"/>
              </a:defRPr>
            </a:pPr>
            <a:r>
              <a:rPr dirty="0"/>
              <a:t>Dealing with  bugs:</a:t>
            </a:r>
          </a:p>
          <a:p>
            <a:pPr>
              <a:buSzPct val="100000"/>
              <a:buFont typeface="Arial"/>
              <a:buChar char="•"/>
              <a:defRPr sz="1600">
                <a:latin typeface="+mj-lt"/>
                <a:ea typeface="+mj-ea"/>
                <a:cs typeface="+mj-cs"/>
                <a:sym typeface="Calibri"/>
              </a:defRPr>
            </a:pPr>
            <a:r>
              <a:rPr dirty="0"/>
              <a:t>Critical, Non-Critical, Enhancements</a:t>
            </a:r>
          </a:p>
        </p:txBody>
      </p:sp>
      <p:pic>
        <p:nvPicPr>
          <p:cNvPr id="266" name="image.png" descr="image.png"/>
          <p:cNvPicPr>
            <a:picLocks noChangeAspect="1"/>
          </p:cNvPicPr>
          <p:nvPr/>
        </p:nvPicPr>
        <p:blipFill>
          <a:blip r:embed="rId2"/>
          <a:stretch>
            <a:fillRect/>
          </a:stretch>
        </p:blipFill>
        <p:spPr>
          <a:xfrm>
            <a:off x="228600" y="1524000"/>
            <a:ext cx="6172200" cy="2089150"/>
          </a:xfrm>
          <a:prstGeom prst="rect">
            <a:avLst/>
          </a:prstGeom>
          <a:ln>
            <a:solidFill>
              <a:srgbClr val="000000"/>
            </a:solidFill>
          </a:ln>
        </p:spPr>
      </p:pic>
      <p:pic>
        <p:nvPicPr>
          <p:cNvPr id="267" name="image.png" descr="image.png"/>
          <p:cNvPicPr>
            <a:picLocks noChangeAspect="1"/>
          </p:cNvPicPr>
          <p:nvPr/>
        </p:nvPicPr>
        <p:blipFill>
          <a:blip r:embed="rId3"/>
          <a:stretch>
            <a:fillRect/>
          </a:stretch>
        </p:blipFill>
        <p:spPr>
          <a:xfrm>
            <a:off x="107950" y="3886200"/>
            <a:ext cx="6292850" cy="2235200"/>
          </a:xfrm>
          <a:prstGeom prst="rect">
            <a:avLst/>
          </a:prstGeom>
          <a:ln>
            <a:solidFill>
              <a:srgbClr val="000000"/>
            </a:solidFill>
          </a:ln>
        </p:spPr>
      </p:pic>
      <p:sp>
        <p:nvSpPr>
          <p:cNvPr id="268" name="QA"/>
          <p:cNvSpPr txBox="1"/>
          <p:nvPr/>
        </p:nvSpPr>
        <p:spPr>
          <a:xfrm>
            <a:off x="304482" y="1295400"/>
            <a:ext cx="5943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QA</a:t>
            </a:r>
          </a:p>
        </p:txBody>
      </p:sp>
      <p:sp>
        <p:nvSpPr>
          <p:cNvPr id="269" name="Dev"/>
          <p:cNvSpPr txBox="1"/>
          <p:nvPr/>
        </p:nvSpPr>
        <p:spPr>
          <a:xfrm>
            <a:off x="304482" y="2144712"/>
            <a:ext cx="5943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Dev</a:t>
            </a:r>
          </a:p>
        </p:txBody>
      </p:sp>
      <p:sp>
        <p:nvSpPr>
          <p:cNvPr id="270" name="Source: Scrum Fundamentals and Advanced by Tommy Norman, Published by Addison-Wesley Professional 201"/>
          <p:cNvSpPr txBox="1"/>
          <p:nvPr/>
        </p:nvSpPr>
        <p:spPr>
          <a:xfrm>
            <a:off x="4668520" y="6324600"/>
            <a:ext cx="4501198" cy="3167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
            </a:lvl1pPr>
          </a:lstStyle>
          <a:p>
            <a:r>
              <a:t>Source: Scrum Fundamentals and Advanced by Tommy Norman, Published by Addison-Wesley Professional 201</a:t>
            </a:r>
          </a:p>
        </p:txBody>
      </p:sp>
      <p:sp>
        <p:nvSpPr>
          <p:cNvPr id="271" name="QA"/>
          <p:cNvSpPr txBox="1"/>
          <p:nvPr/>
        </p:nvSpPr>
        <p:spPr>
          <a:xfrm>
            <a:off x="198120" y="3668712"/>
            <a:ext cx="594360"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QA</a:t>
            </a:r>
          </a:p>
        </p:txBody>
      </p:sp>
      <p:sp>
        <p:nvSpPr>
          <p:cNvPr id="272" name="Dev"/>
          <p:cNvSpPr txBox="1"/>
          <p:nvPr/>
        </p:nvSpPr>
        <p:spPr>
          <a:xfrm>
            <a:off x="121920" y="4659312"/>
            <a:ext cx="594360"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Dev</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image.png" descr="image.png"/>
          <p:cNvPicPr>
            <a:picLocks noChangeAspect="1"/>
          </p:cNvPicPr>
          <p:nvPr/>
        </p:nvPicPr>
        <p:blipFill>
          <a:blip r:embed="rId2"/>
          <a:stretch>
            <a:fillRect/>
          </a:stretch>
        </p:blipFill>
        <p:spPr>
          <a:xfrm>
            <a:off x="76200" y="1371600"/>
            <a:ext cx="5638800" cy="2749550"/>
          </a:xfrm>
          <a:prstGeom prst="rect">
            <a:avLst/>
          </a:prstGeom>
          <a:ln w="12700">
            <a:miter lim="400000"/>
          </a:ln>
        </p:spPr>
      </p:pic>
      <p:sp>
        <p:nvSpPr>
          <p:cNvPr id="275" name="QA good Practices"/>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QA good Practices</a:t>
            </a:r>
          </a:p>
        </p:txBody>
      </p:sp>
      <p:sp>
        <p:nvSpPr>
          <p:cNvPr id="276"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77"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78"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279" name="image.png" descr="image.png"/>
          <p:cNvPicPr>
            <a:picLocks noChangeAspect="1"/>
          </p:cNvPicPr>
          <p:nvPr/>
        </p:nvPicPr>
        <p:blipFill>
          <a:blip r:embed="rId3"/>
          <a:stretch>
            <a:fillRect/>
          </a:stretch>
        </p:blipFill>
        <p:spPr>
          <a:xfrm>
            <a:off x="3249612" y="4191000"/>
            <a:ext cx="5589588" cy="2133600"/>
          </a:xfrm>
          <a:prstGeom prst="rect">
            <a:avLst/>
          </a:prstGeom>
          <a:ln w="12700">
            <a:miter lim="400000"/>
          </a:ln>
        </p:spPr>
      </p:pic>
      <p:sp>
        <p:nvSpPr>
          <p:cNvPr id="280" name="Source: Scrum Fundamentals and Advanced by Tommy Norman, Published by Addison-Wesley Professional 201"/>
          <p:cNvSpPr txBox="1"/>
          <p:nvPr/>
        </p:nvSpPr>
        <p:spPr>
          <a:xfrm>
            <a:off x="4668520" y="6248400"/>
            <a:ext cx="4501198" cy="3167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
            </a:lvl1pPr>
          </a:lstStyle>
          <a:p>
            <a:r>
              <a:t>Source: Scrum Fundamentals and Advanced by Tommy Norman, Published by Addison-Wesley Professional 201</a:t>
            </a:r>
          </a:p>
        </p:txBody>
      </p:sp>
      <p:sp>
        <p:nvSpPr>
          <p:cNvPr id="281" name="Process Quality…"/>
          <p:cNvSpPr txBox="1"/>
          <p:nvPr/>
        </p:nvSpPr>
        <p:spPr>
          <a:xfrm>
            <a:off x="624251" y="5092624"/>
            <a:ext cx="1704899" cy="617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Process Quality</a:t>
            </a:r>
          </a:p>
          <a:p>
            <a:r>
              <a:t>Product Quality</a:t>
            </a:r>
          </a:p>
        </p:txBody>
      </p:sp>
      <p:sp>
        <p:nvSpPr>
          <p:cNvPr id="282" name="Don’t Accumulate defects"/>
          <p:cNvSpPr txBox="1"/>
          <p:nvPr/>
        </p:nvSpPr>
        <p:spPr>
          <a:xfrm>
            <a:off x="3230203" y="5659856"/>
            <a:ext cx="2683593"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Don’t Accumulate defects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85" name="SE ZG544-S1-22 Agile Software Process"/>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SE ZG544-</a:t>
            </a:r>
            <a:r>
              <a:rPr lang="en-US" dirty="0"/>
              <a:t>S1-23-24</a:t>
            </a:r>
            <a:r>
              <a:rPr dirty="0"/>
              <a:t> Agile Software Process</a:t>
            </a:r>
          </a:p>
        </p:txBody>
      </p:sp>
      <p:sp>
        <p:nvSpPr>
          <p:cNvPr id="286" name="29/10/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lang="en-US" dirty="0"/>
              <a:t>04/11/23</a:t>
            </a:r>
            <a:endParaRPr dirty="0"/>
          </a:p>
        </p:txBody>
      </p:sp>
      <p:sp>
        <p:nvSpPr>
          <p:cNvPr id="287" name="Quizes"/>
          <p:cNvSpPr txBox="1">
            <a:spLocks noGrp="1"/>
          </p:cNvSpPr>
          <p:nvPr>
            <p:ph type="title" idx="4294967295"/>
          </p:nvPr>
        </p:nvSpPr>
        <p:spPr>
          <a:xfrm>
            <a:off x="457200" y="92074"/>
            <a:ext cx="8229600" cy="1508126"/>
          </a:xfrm>
          <a:prstGeom prst="rect">
            <a:avLst/>
          </a:prstGeom>
        </p:spPr>
        <p:txBody>
          <a:bodyPr>
            <a:noAutofit/>
          </a:bodyPr>
          <a:lstStyle>
            <a:lvl1pPr>
              <a:defRPr sz="2400"/>
            </a:lvl1pPr>
          </a:lstStyle>
          <a:p>
            <a:r>
              <a:t>Quizes</a:t>
            </a:r>
          </a:p>
        </p:txBody>
      </p:sp>
      <p:sp>
        <p:nvSpPr>
          <p:cNvPr id="288" name="Q1,Q2,Q3"/>
          <p:cNvSpPr txBox="1">
            <a:spLocks noGrp="1"/>
          </p:cNvSpPr>
          <p:nvPr>
            <p:ph type="body" idx="4294967295"/>
          </p:nvPr>
        </p:nvSpPr>
        <p:spPr>
          <a:xfrm>
            <a:off x="353731" y="1457931"/>
            <a:ext cx="8229601" cy="5257801"/>
          </a:xfrm>
          <a:prstGeom prst="rect">
            <a:avLst/>
          </a:prstGeom>
        </p:spPr>
        <p:txBody>
          <a:bodyPr>
            <a:noAutofit/>
          </a:bodyPr>
          <a:lstStyle/>
          <a:p>
            <a:pPr marL="800099" lvl="1" indent="-342899">
              <a:buChar char="•"/>
              <a:defRPr sz="1800"/>
            </a:pPr>
            <a:r>
              <a:t>Q1,Q2,Q3</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e7dd13ce45f543b4084f8aa73fa34f2">
  <xsd:schema xmlns:xsd="http://www.w3.org/2001/XMLSchema" xmlns:xs="http://www.w3.org/2001/XMLSchema" xmlns:p="http://schemas.microsoft.com/office/2006/metadata/properties" xmlns:ns2="8a1544a5-6ec8-4bbc-8101-c341ae766efb" targetNamespace="http://schemas.microsoft.com/office/2006/metadata/properties" ma:root="true" ma:fieldsID="e531934f27553bc1d6927f9a5c87751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AB6D62-DC68-413C-A060-4FB1CD0BA7A5}"/>
</file>

<file path=customXml/itemProps2.xml><?xml version="1.0" encoding="utf-8"?>
<ds:datastoreItem xmlns:ds="http://schemas.openxmlformats.org/officeDocument/2006/customXml" ds:itemID="{4FE22971-CCAB-4564-B8C4-C2FDB436783C}"/>
</file>

<file path=customXml/itemProps3.xml><?xml version="1.0" encoding="utf-8"?>
<ds:datastoreItem xmlns:ds="http://schemas.openxmlformats.org/officeDocument/2006/customXml" ds:itemID="{B4483F1F-E6FC-40C7-8FE0-43FF9912A5E5}"/>
</file>

<file path=docProps/app.xml><?xml version="1.0" encoding="utf-8"?>
<Properties xmlns="http://schemas.openxmlformats.org/officeDocument/2006/extended-properties" xmlns:vt="http://schemas.openxmlformats.org/officeDocument/2006/docPropsVTypes">
  <TotalTime>32</TotalTime>
  <Words>2824</Words>
  <Application>Microsoft Macintosh PowerPoint</Application>
  <PresentationFormat>On-screen Show (4:3)</PresentationFormat>
  <Paragraphs>344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Söhne</vt:lpstr>
      <vt:lpstr>Office Theme</vt:lpstr>
      <vt:lpstr>BITS Pilani presentation</vt:lpstr>
      <vt:lpstr>PowerPoint Presentation</vt:lpstr>
      <vt:lpstr>Key Differences between Agile and Traditional Quality Management</vt:lpstr>
      <vt:lpstr>Agile Development and Testing Practices</vt:lpstr>
      <vt:lpstr>PowerPoint Presentation</vt:lpstr>
      <vt:lpstr>PowerPoint Presentation</vt:lpstr>
      <vt:lpstr>PowerPoint Presentation</vt:lpstr>
      <vt:lpstr>PowerPoint Presentation</vt:lpstr>
      <vt:lpstr>Quizes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cp:lastModifiedBy>K ANANTHARAMAN .</cp:lastModifiedBy>
  <cp:revision>2</cp:revision>
  <dcterms:modified xsi:type="dcterms:W3CDTF">2023-11-04T09:26:43Z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