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277"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E880A-BBCD-41F0-AA6C-9018B0B8B9D6}" v="1" dt="2023-11-19T09:45:46.2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NJALI MONDAL ." userId="S::2023mt93004@wilp.bits-pilani.ac.in::534f41f5-4a4a-4a14-8dee-98ace0cbe6c6" providerId="AD" clId="Web-{7A0E880A-BBCD-41F0-AA6C-9018B0B8B9D6}"/>
    <pc:docChg chg="sldOrd">
      <pc:chgData name="DEBANJALI MONDAL ." userId="S::2023mt93004@wilp.bits-pilani.ac.in::534f41f5-4a4a-4a14-8dee-98ace0cbe6c6" providerId="AD" clId="Web-{7A0E880A-BBCD-41F0-AA6C-9018B0B8B9D6}" dt="2023-11-19T09:45:46.232" v="0"/>
      <pc:docMkLst>
        <pc:docMk/>
      </pc:docMkLst>
      <pc:sldChg chg="ord">
        <pc:chgData name="DEBANJALI MONDAL ." userId="S::2023mt93004@wilp.bits-pilani.ac.in::534f41f5-4a4a-4a14-8dee-98ace0cbe6c6" providerId="AD" clId="Web-{7A0E880A-BBCD-41F0-AA6C-9018B0B8B9D6}" dt="2023-11-19T09:45:46.232" v="0"/>
        <pc:sldMkLst>
          <pc:docMk/>
          <pc:sldMk cId="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2" y="1295398"/>
            <a:ext cx="7010402" cy="46042"/>
            <a:chOff x="0" y="-1"/>
            <a:chExt cx="7010401" cy="46041"/>
          </a:xfrm>
        </p:grpSpPr>
        <p:sp>
          <p:nvSpPr>
            <p:cNvPr id="162"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63"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64"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grpSp>
        <p:nvGrpSpPr>
          <p:cNvPr id="169" name="Group"/>
          <p:cNvGrpSpPr/>
          <p:nvPr/>
        </p:nvGrpSpPr>
        <p:grpSpPr>
          <a:xfrm>
            <a:off x="2133598" y="6553198"/>
            <a:ext cx="7010402" cy="46042"/>
            <a:chOff x="0" y="-1"/>
            <a:chExt cx="7010401" cy="46041"/>
          </a:xfrm>
        </p:grpSpPr>
        <p:sp>
          <p:nvSpPr>
            <p:cNvPr id="166"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67"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68"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pic>
        <p:nvPicPr>
          <p:cNvPr id="170"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71"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2" y="1295398"/>
            <a:ext cx="7010402" cy="46042"/>
            <a:chOff x="0" y="-1"/>
            <a:chExt cx="7010401" cy="46041"/>
          </a:xfrm>
        </p:grpSpPr>
        <p:sp>
          <p:nvSpPr>
            <p:cNvPr id="18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8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8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grpSp>
        <p:nvGrpSpPr>
          <p:cNvPr id="188" name="Group"/>
          <p:cNvGrpSpPr/>
          <p:nvPr/>
        </p:nvGrpSpPr>
        <p:grpSpPr>
          <a:xfrm>
            <a:off x="2133598" y="6553198"/>
            <a:ext cx="7010402" cy="46042"/>
            <a:chOff x="0" y="-1"/>
            <a:chExt cx="7010401" cy="46041"/>
          </a:xfrm>
        </p:grpSpPr>
        <p:sp>
          <p:nvSpPr>
            <p:cNvPr id="18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8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8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pic>
        <p:nvPicPr>
          <p:cNvPr id="189"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90"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0" y="-1"/>
            <a:ext cx="46042" cy="5181603"/>
            <a:chOff x="-1" y="0"/>
            <a:chExt cx="46041" cy="5181601"/>
          </a:xfrm>
        </p:grpSpPr>
        <p:sp>
          <p:nvSpPr>
            <p:cNvPr id="200" name="Rectangle"/>
            <p:cNvSpPr/>
            <p:nvPr/>
          </p:nvSpPr>
          <p:spPr>
            <a:xfrm rot="5400000">
              <a:off x="-837406" y="2583655"/>
              <a:ext cx="1720852"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201" name="Rectangle"/>
            <p:cNvSpPr/>
            <p:nvPr/>
          </p:nvSpPr>
          <p:spPr>
            <a:xfrm rot="5400000">
              <a:off x="-850106" y="850105"/>
              <a:ext cx="1746252" cy="46041"/>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202" name="Rectangle"/>
            <p:cNvSpPr/>
            <p:nvPr/>
          </p:nvSpPr>
          <p:spPr>
            <a:xfrm rot="5400000">
              <a:off x="-837406" y="4298155"/>
              <a:ext cx="1720852" cy="46041"/>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4"/>
            <a:ext cx="57759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900" b="1">
                <a:solidFill>
                  <a:srgbClr val="101141"/>
                </a:solidFill>
                <a:latin typeface="+mj-lt"/>
                <a:ea typeface="+mj-ea"/>
                <a:cs typeface="+mj-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defRPr>
                <a:solidFill>
                  <a:srgbClr val="FFFFFF"/>
                </a:solidFill>
                <a:latin typeface="+mj-lt"/>
                <a:ea typeface="+mj-ea"/>
                <a:cs typeface="+mj-cs"/>
                <a:sym typeface="Calibri"/>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25" name="BITS Pilani"/>
          <p:cNvSpPr txBox="1"/>
          <p:nvPr/>
        </p:nvSpPr>
        <p:spPr>
          <a:xfrm>
            <a:off x="-30481" y="5257801"/>
            <a:ext cx="2118362" cy="454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latin typeface="+mj-lt"/>
                <a:ea typeface="+mj-ea"/>
                <a:cs typeface="+mj-cs"/>
                <a:sym typeface="Calibri"/>
              </a:defRPr>
            </a:pPr>
            <a:r>
              <a:t>BITS</a:t>
            </a:r>
            <a:r>
              <a:rPr b="0"/>
              <a:t> Pilani</a:t>
            </a:r>
          </a:p>
        </p:txBody>
      </p:sp>
      <p:sp>
        <p:nvSpPr>
          <p:cNvPr id="26" name="Pilani Campus"/>
          <p:cNvSpPr txBox="1"/>
          <p:nvPr/>
        </p:nvSpPr>
        <p:spPr>
          <a:xfrm>
            <a:off x="198120" y="5667376"/>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latin typeface="+mj-lt"/>
                <a:ea typeface="+mj-ea"/>
                <a:cs typeface="+mj-cs"/>
                <a:sym typeface="Calibri"/>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41" name="BITS Pilani"/>
          <p:cNvSpPr txBox="1"/>
          <p:nvPr/>
        </p:nvSpPr>
        <p:spPr>
          <a:xfrm>
            <a:off x="-30481" y="5257801"/>
            <a:ext cx="2118362" cy="454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latin typeface="+mj-lt"/>
                <a:ea typeface="+mj-ea"/>
                <a:cs typeface="+mj-cs"/>
                <a:sym typeface="Calibri"/>
              </a:defRPr>
            </a:pPr>
            <a:r>
              <a:t>BITS</a:t>
            </a:r>
            <a:r>
              <a:rPr b="0"/>
              <a:t> Pilani</a:t>
            </a:r>
          </a:p>
        </p:txBody>
      </p:sp>
      <p:sp>
        <p:nvSpPr>
          <p:cNvPr id="42" name="Pilani Campus"/>
          <p:cNvSpPr txBox="1"/>
          <p:nvPr/>
        </p:nvSpPr>
        <p:spPr>
          <a:xfrm>
            <a:off x="198120" y="5667376"/>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latin typeface="+mj-lt"/>
                <a:ea typeface="+mj-ea"/>
                <a:cs typeface="+mj-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2" y="4281487"/>
            <a:ext cx="9144004" cy="2576514"/>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2" name="Picture 7.png" descr="Picture 7.png"/>
          <p:cNvPicPr>
            <a:picLocks noChangeAspect="1"/>
          </p:cNvPicPr>
          <p:nvPr/>
        </p:nvPicPr>
        <p:blipFill>
          <a:blip r:embed="rId3"/>
          <a:srcRect l="1922" b="5335"/>
          <a:stretch>
            <a:fillRect/>
          </a:stretch>
        </p:blipFill>
        <p:spPr>
          <a:xfrm>
            <a:off x="6629399" y="-1"/>
            <a:ext cx="2193927" cy="692152"/>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6" name="BITS Pilani"/>
          <p:cNvSpPr txBox="1"/>
          <p:nvPr/>
        </p:nvSpPr>
        <p:spPr>
          <a:xfrm>
            <a:off x="6903718" y="762000"/>
            <a:ext cx="2118362" cy="454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latin typeface="+mj-lt"/>
                <a:ea typeface="+mj-ea"/>
                <a:cs typeface="+mj-cs"/>
                <a:sym typeface="Calibri"/>
              </a:defRPr>
            </a:pPr>
            <a:r>
              <a:t>BITS</a:t>
            </a:r>
            <a:r>
              <a:rPr b="0"/>
              <a:t> Pilani</a:t>
            </a:r>
          </a:p>
        </p:txBody>
      </p:sp>
      <p:sp>
        <p:nvSpPr>
          <p:cNvPr id="57" name="Pilani Campus"/>
          <p:cNvSpPr txBox="1"/>
          <p:nvPr/>
        </p:nvSpPr>
        <p:spPr>
          <a:xfrm>
            <a:off x="7132318" y="1171575"/>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latin typeface="+mj-lt"/>
                <a:ea typeface="+mj-ea"/>
                <a:cs typeface="+mj-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69" name="Group"/>
          <p:cNvGrpSpPr/>
          <p:nvPr/>
        </p:nvGrpSpPr>
        <p:grpSpPr>
          <a:xfrm>
            <a:off x="2084386" y="6550024"/>
            <a:ext cx="7059615" cy="49215"/>
            <a:chOff x="0" y="0"/>
            <a:chExt cx="7059613" cy="49214"/>
          </a:xfrm>
        </p:grpSpPr>
        <p:sp>
          <p:nvSpPr>
            <p:cNvPr id="66" name="Rectangle"/>
            <p:cNvSpPr/>
            <p:nvPr/>
          </p:nvSpPr>
          <p:spPr>
            <a:xfrm>
              <a:off x="2546349" y="-1"/>
              <a:ext cx="2328864" cy="49215"/>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67" name="Rectangle"/>
            <p:cNvSpPr/>
            <p:nvPr/>
          </p:nvSpPr>
          <p:spPr>
            <a:xfrm>
              <a:off x="4824412" y="0"/>
              <a:ext cx="2235202" cy="46038"/>
            </a:xfrm>
            <a:prstGeom prst="rect">
              <a:avLst/>
            </a:prstGeom>
            <a:solidFill>
              <a:srgbClr val="E31C24"/>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68" name="Rectangle"/>
            <p:cNvSpPr/>
            <p:nvPr/>
          </p:nvSpPr>
          <p:spPr>
            <a:xfrm>
              <a:off x="-1" y="-1"/>
              <a:ext cx="2581277" cy="49215"/>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pic>
        <p:nvPicPr>
          <p:cNvPr id="70"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grpSp>
        <p:nvGrpSpPr>
          <p:cNvPr id="74" name="Group"/>
          <p:cNvGrpSpPr/>
          <p:nvPr/>
        </p:nvGrpSpPr>
        <p:grpSpPr>
          <a:xfrm>
            <a:off x="2133598" y="6553198"/>
            <a:ext cx="7010402" cy="46042"/>
            <a:chOff x="0" y="-1"/>
            <a:chExt cx="7010401" cy="46041"/>
          </a:xfrm>
        </p:grpSpPr>
        <p:sp>
          <p:nvSpPr>
            <p:cNvPr id="7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7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7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grpSp>
        <p:nvGrpSpPr>
          <p:cNvPr id="78" name="Group"/>
          <p:cNvGrpSpPr/>
          <p:nvPr/>
        </p:nvGrpSpPr>
        <p:grpSpPr>
          <a:xfrm>
            <a:off x="-2" y="1295398"/>
            <a:ext cx="7010402" cy="46042"/>
            <a:chOff x="0" y="-1"/>
            <a:chExt cx="7010401" cy="46041"/>
          </a:xfrm>
        </p:grpSpPr>
        <p:sp>
          <p:nvSpPr>
            <p:cNvPr id="7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7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7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grpSp>
        <p:nvGrpSpPr>
          <p:cNvPr id="90" name="Group"/>
          <p:cNvGrpSpPr/>
          <p:nvPr/>
        </p:nvGrpSpPr>
        <p:grpSpPr>
          <a:xfrm>
            <a:off x="-2" y="1295398"/>
            <a:ext cx="7010402" cy="46042"/>
            <a:chOff x="0" y="-1"/>
            <a:chExt cx="7010401" cy="46041"/>
          </a:xfrm>
        </p:grpSpPr>
        <p:sp>
          <p:nvSpPr>
            <p:cNvPr id="8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8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8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grpSp>
        <p:nvGrpSpPr>
          <p:cNvPr id="94" name="Group"/>
          <p:cNvGrpSpPr/>
          <p:nvPr/>
        </p:nvGrpSpPr>
        <p:grpSpPr>
          <a:xfrm>
            <a:off x="2133598" y="6553198"/>
            <a:ext cx="7010402" cy="46042"/>
            <a:chOff x="0" y="-1"/>
            <a:chExt cx="7010401" cy="46041"/>
          </a:xfrm>
        </p:grpSpPr>
        <p:sp>
          <p:nvSpPr>
            <p:cNvPr id="9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9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9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sp>
        <p:nvSpPr>
          <p:cNvPr id="95"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2" y="1295398"/>
            <a:ext cx="7010402" cy="46042"/>
            <a:chOff x="0" y="-1"/>
            <a:chExt cx="7010401" cy="46041"/>
          </a:xfrm>
        </p:grpSpPr>
        <p:sp>
          <p:nvSpPr>
            <p:cNvPr id="10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0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0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grpSp>
        <p:nvGrpSpPr>
          <p:cNvPr id="112" name="Group"/>
          <p:cNvGrpSpPr/>
          <p:nvPr/>
        </p:nvGrpSpPr>
        <p:grpSpPr>
          <a:xfrm>
            <a:off x="2133598" y="6553198"/>
            <a:ext cx="7010402" cy="46042"/>
            <a:chOff x="0" y="-1"/>
            <a:chExt cx="7010401" cy="46041"/>
          </a:xfrm>
        </p:grpSpPr>
        <p:sp>
          <p:nvSpPr>
            <p:cNvPr id="109"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10"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11"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pic>
        <p:nvPicPr>
          <p:cNvPr id="113"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14" name="BITS Pilani, Deemed to be University under Section 3 of UGC Act, 1956"/>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2" y="1295398"/>
            <a:ext cx="7010402" cy="46042"/>
            <a:chOff x="0" y="-1"/>
            <a:chExt cx="7010401" cy="46041"/>
          </a:xfrm>
        </p:grpSpPr>
        <p:sp>
          <p:nvSpPr>
            <p:cNvPr id="124"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25"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26"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grpSp>
        <p:nvGrpSpPr>
          <p:cNvPr id="131" name="Group"/>
          <p:cNvGrpSpPr/>
          <p:nvPr/>
        </p:nvGrpSpPr>
        <p:grpSpPr>
          <a:xfrm>
            <a:off x="2133598" y="6553198"/>
            <a:ext cx="7010402" cy="46042"/>
            <a:chOff x="0" y="-1"/>
            <a:chExt cx="7010401" cy="46041"/>
          </a:xfrm>
        </p:grpSpPr>
        <p:sp>
          <p:nvSpPr>
            <p:cNvPr id="128"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29"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30"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pic>
        <p:nvPicPr>
          <p:cNvPr id="132"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33" name="BITS Pilani, Deemed to be University under Section 3 of UGC Act, 1956"/>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2" y="1295398"/>
            <a:ext cx="7010402" cy="46042"/>
            <a:chOff x="0" y="-1"/>
            <a:chExt cx="7010401" cy="46041"/>
          </a:xfrm>
        </p:grpSpPr>
        <p:sp>
          <p:nvSpPr>
            <p:cNvPr id="143"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44"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45"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grpSp>
        <p:nvGrpSpPr>
          <p:cNvPr id="150" name="Group"/>
          <p:cNvGrpSpPr/>
          <p:nvPr/>
        </p:nvGrpSpPr>
        <p:grpSpPr>
          <a:xfrm>
            <a:off x="2133598" y="6553198"/>
            <a:ext cx="7010402" cy="46042"/>
            <a:chOff x="0" y="-1"/>
            <a:chExt cx="7010401" cy="46041"/>
          </a:xfrm>
        </p:grpSpPr>
        <p:sp>
          <p:nvSpPr>
            <p:cNvPr id="14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4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4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grpSp>
      <p:pic>
        <p:nvPicPr>
          <p:cNvPr id="151"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52"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6"/>
            <a:ext cx="822960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98989"/>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0" marR="0" indent="22860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6pPr>
      <a:lvl7pPr marL="0" marR="0" indent="27432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7pPr>
      <a:lvl8pPr marL="0" marR="0" indent="32004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8pPr>
      <a:lvl9pPr marL="0" marR="0" indent="36576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forms.gle/Ce5oAyDpUCQD2LGD7"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218" name="K.Anantharaman…"/>
          <p:cNvSpPr txBox="1">
            <a:spLocks noGrp="1"/>
          </p:cNvSpPr>
          <p:nvPr>
            <p:ph type="body" sz="quarter" idx="4294967295"/>
          </p:nvPr>
        </p:nvSpPr>
        <p:spPr>
          <a:xfrm>
            <a:off x="2514600" y="5410200"/>
            <a:ext cx="6019800" cy="533400"/>
          </a:xfrm>
          <a:prstGeom prst="rect">
            <a:avLst/>
          </a:prstGeom>
        </p:spPr>
        <p:txBody>
          <a:bodyPr anchor="b"/>
          <a:lstStyle/>
          <a:p>
            <a:pPr marL="0" indent="0" algn="r" defTabSz="886967">
              <a:lnSpc>
                <a:spcPts val="1700"/>
              </a:lnSpc>
              <a:spcBef>
                <a:spcPts val="0"/>
              </a:spcBef>
              <a:buSzTx/>
              <a:buNone/>
              <a:defRPr sz="1700">
                <a:solidFill>
                  <a:srgbClr val="FFFFFF"/>
                </a:solidFill>
              </a:defRPr>
            </a:pPr>
            <a:r>
              <a:t>K.Anantharaman</a:t>
            </a:r>
          </a:p>
          <a:p>
            <a:pPr marL="0" indent="0" algn="r" defTabSz="886967">
              <a:lnSpc>
                <a:spcPts val="1700"/>
              </a:lnSpc>
              <a:spcBef>
                <a:spcPts val="0"/>
              </a:spcBef>
              <a:buSzTx/>
              <a:buNone/>
              <a:defRPr sz="1700">
                <a:solidFill>
                  <a:srgbClr val="FFFFFF"/>
                </a:solidFill>
              </a:defRPr>
            </a:pPr>
            <a:r>
              <a:t>kanantharaman@wilp.bits-pilani.ac.in </a:t>
            </a:r>
          </a:p>
        </p:txBody>
      </p:sp>
      <p:sp>
        <p:nvSpPr>
          <p:cNvPr id="219"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2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21"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here are two defined artifacts that result from a sprint planning meeting:…"/>
          <p:cNvSpPr txBox="1">
            <a:spLocks noGrp="1"/>
          </p:cNvSpPr>
          <p:nvPr>
            <p:ph type="body" idx="4294967295"/>
          </p:nvPr>
        </p:nvSpPr>
        <p:spPr>
          <a:xfrm>
            <a:off x="304800" y="1493837"/>
            <a:ext cx="8229600" cy="4856163"/>
          </a:xfrm>
          <a:prstGeom prst="rect">
            <a:avLst/>
          </a:prstGeom>
        </p:spPr>
        <p:txBody>
          <a:bodyPr/>
          <a:lstStyle/>
          <a:p>
            <a:pPr>
              <a:lnSpc>
                <a:spcPct val="90000"/>
              </a:lnSpc>
              <a:spcBef>
                <a:spcPts val="500"/>
              </a:spcBef>
              <a:buClr>
                <a:srgbClr val="101141"/>
              </a:buClr>
              <a:buChar char="•"/>
              <a:defRPr sz="2400"/>
            </a:pPr>
            <a:r>
              <a:t>There are two defined artifacts that result from a sprint planning meeting:</a:t>
            </a:r>
          </a:p>
          <a:p>
            <a:pPr marL="742950" lvl="1" indent="-285750">
              <a:lnSpc>
                <a:spcPct val="90000"/>
              </a:lnSpc>
              <a:spcBef>
                <a:spcPts val="0"/>
              </a:spcBef>
              <a:buChar char="•"/>
              <a:defRPr sz="1800"/>
            </a:pPr>
            <a:r>
              <a:t>A sprint goal</a:t>
            </a:r>
          </a:p>
          <a:p>
            <a:pPr marL="742950" lvl="1" indent="-285750">
              <a:lnSpc>
                <a:spcPct val="90000"/>
              </a:lnSpc>
              <a:spcBef>
                <a:spcPts val="0"/>
              </a:spcBef>
              <a:buChar char="•"/>
              <a:defRPr sz="1800"/>
            </a:pPr>
            <a:r>
              <a:t>A sprint backlog</a:t>
            </a:r>
          </a:p>
          <a:p>
            <a:pPr>
              <a:lnSpc>
                <a:spcPct val="90000"/>
              </a:lnSpc>
              <a:spcBef>
                <a:spcPts val="500"/>
              </a:spcBef>
              <a:buClr>
                <a:srgbClr val="101141"/>
              </a:buClr>
              <a:buChar char="•"/>
              <a:defRPr sz="2400"/>
            </a:pPr>
            <a:r>
              <a:t>A sprint goal is a short, one- or two-sentence, description of what the team plans to achieve during the sprint. It is written collaboratively by the team and the product owner. </a:t>
            </a:r>
          </a:p>
          <a:p>
            <a:pPr>
              <a:lnSpc>
                <a:spcPct val="90000"/>
              </a:lnSpc>
              <a:spcBef>
                <a:spcPts val="500"/>
              </a:spcBef>
              <a:buClr>
                <a:srgbClr val="101141"/>
              </a:buClr>
              <a:buChar char="•"/>
              <a:defRPr sz="2400"/>
            </a:pPr>
            <a:r>
              <a:t>The following are example sprint goals on an eCommerce application:</a:t>
            </a:r>
          </a:p>
          <a:p>
            <a:pPr marL="742950" lvl="1" indent="-285750">
              <a:lnSpc>
                <a:spcPct val="90000"/>
              </a:lnSpc>
              <a:spcBef>
                <a:spcPts val="0"/>
              </a:spcBef>
              <a:buChar char="•"/>
              <a:defRPr sz="1600"/>
            </a:pPr>
            <a:r>
              <a:t>Implement basic shopping cart functionality including add, remove, and update quantities.</a:t>
            </a:r>
          </a:p>
          <a:p>
            <a:pPr marL="742950" lvl="1" indent="-285750">
              <a:lnSpc>
                <a:spcPct val="90000"/>
              </a:lnSpc>
              <a:spcBef>
                <a:spcPts val="0"/>
              </a:spcBef>
              <a:buChar char="•"/>
              <a:defRPr sz="1600"/>
            </a:pPr>
            <a:r>
              <a:t>Develop the checkout process: pay for an order, pick shipping, order gift wrapping, etc.</a:t>
            </a:r>
          </a:p>
          <a:p>
            <a:pPr>
              <a:lnSpc>
                <a:spcPct val="90000"/>
              </a:lnSpc>
              <a:spcBef>
                <a:spcPts val="500"/>
              </a:spcBef>
              <a:buSzTx/>
              <a:buNone/>
              <a:defRPr sz="1600"/>
            </a:pPr>
            <a:br/>
            <a:endParaRPr/>
          </a:p>
        </p:txBody>
      </p:sp>
      <p:sp>
        <p:nvSpPr>
          <p:cNvPr id="282" name="Sprint Planning Artifact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Planning Artifacts</a:t>
            </a:r>
          </a:p>
        </p:txBody>
      </p:sp>
      <p:sp>
        <p:nvSpPr>
          <p:cNvPr id="283"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84"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8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Demonstrate the ability to send a text message through an integrated software, firmware, and hardware stack.”…"/>
          <p:cNvSpPr txBox="1">
            <a:spLocks noGrp="1"/>
          </p:cNvSpPr>
          <p:nvPr>
            <p:ph type="body" idx="4294967295"/>
          </p:nvPr>
        </p:nvSpPr>
        <p:spPr>
          <a:xfrm>
            <a:off x="304800" y="1493837"/>
            <a:ext cx="8229600" cy="5287963"/>
          </a:xfrm>
          <a:prstGeom prst="rect">
            <a:avLst/>
          </a:prstGeom>
        </p:spPr>
        <p:txBody>
          <a:bodyPr/>
          <a:lstStyle/>
          <a:p>
            <a:pPr marL="457200" indent="-457200">
              <a:spcBef>
                <a:spcPts val="500"/>
              </a:spcBef>
              <a:buClr>
                <a:srgbClr val="101141"/>
              </a:buClr>
              <a:buChar char="•"/>
              <a:defRPr sz="2400"/>
            </a:pPr>
            <a:r>
              <a:t>“Demonstrate the ability to send a text message through an integrated software, firmware, and hardware stack.”</a:t>
            </a:r>
          </a:p>
          <a:p>
            <a:pPr marL="457200" indent="-457200">
              <a:spcBef>
                <a:spcPts val="500"/>
              </a:spcBef>
              <a:buClr>
                <a:srgbClr val="101141"/>
              </a:buClr>
              <a:buChar char="•"/>
              <a:defRPr sz="2400"/>
            </a:pPr>
            <a:r>
              <a:t>“Update mobile apps for faster convenient check-in for our valued customers”</a:t>
            </a:r>
          </a:p>
          <a:p>
            <a:pPr marL="457200" indent="-457200">
              <a:spcBef>
                <a:spcPts val="500"/>
              </a:spcBef>
              <a:buClr>
                <a:srgbClr val="101141"/>
              </a:buClr>
              <a:buChar char="•"/>
              <a:defRPr sz="2400"/>
            </a:pPr>
            <a:r>
              <a:t>“Learn about the right user interaction” for the registration feature” (Learning goal, Risk Reduction)</a:t>
            </a:r>
          </a:p>
          <a:p>
            <a:pPr marL="457200" indent="-457200">
              <a:spcBef>
                <a:spcPts val="600"/>
              </a:spcBef>
              <a:buClr>
                <a:srgbClr val="101141"/>
              </a:buClr>
              <a:buChar char="•"/>
              <a:defRPr sz="2800"/>
            </a:pPr>
            <a:r>
              <a:t>A non-optimal example of sprint goal is: </a:t>
            </a:r>
          </a:p>
          <a:p>
            <a:pPr marL="857250" lvl="1" indent="-457200">
              <a:spcBef>
                <a:spcPts val="0"/>
              </a:spcBef>
              <a:buChar char="•"/>
              <a:defRPr sz="1800"/>
            </a:pPr>
            <a:r>
              <a:t>Implement all user stories to meet the definition of done, and fix all defects selected for this sprint. This sprint goal is too generic to be of any value in limiting the scope of work, and cannot inspire the team. </a:t>
            </a:r>
          </a:p>
        </p:txBody>
      </p:sp>
      <p:sp>
        <p:nvSpPr>
          <p:cNvPr id="288" name="Examples of Sprint goal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Examples of Sprint goals</a:t>
            </a:r>
          </a:p>
        </p:txBody>
      </p:sp>
      <p:sp>
        <p:nvSpPr>
          <p:cNvPr id="289"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9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9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 name="image.png" descr="image.png"/>
          <p:cNvPicPr>
            <a:picLocks noChangeAspect="1"/>
          </p:cNvPicPr>
          <p:nvPr/>
        </p:nvPicPr>
        <p:blipFill>
          <a:blip r:embed="rId2"/>
          <a:stretch>
            <a:fillRect/>
          </a:stretch>
        </p:blipFill>
        <p:spPr>
          <a:xfrm>
            <a:off x="152400" y="1371600"/>
            <a:ext cx="8915400" cy="5029200"/>
          </a:xfrm>
          <a:prstGeom prst="rect">
            <a:avLst/>
          </a:prstGeom>
          <a:ln w="12700">
            <a:miter lim="400000"/>
          </a:ln>
        </p:spPr>
      </p:pic>
      <p:sp>
        <p:nvSpPr>
          <p:cNvPr id="294" name="Sprint Planning : Part-1 – Defining the Sprint Goal - The Process"/>
          <p:cNvSpPr txBox="1">
            <a:spLocks noGrp="1"/>
          </p:cNvSpPr>
          <p:nvPr>
            <p:ph type="body" sz="quarter" idx="4294967295"/>
          </p:nvPr>
        </p:nvSpPr>
        <p:spPr>
          <a:xfrm>
            <a:off x="304800" y="152398"/>
            <a:ext cx="6324600" cy="1143004"/>
          </a:xfrm>
          <a:prstGeom prst="rect">
            <a:avLst/>
          </a:prstGeom>
        </p:spPr>
        <p:txBody>
          <a:bodyPr anchor="ctr"/>
          <a:lstStyle>
            <a:lvl1pPr marL="624077" indent="-936116" defTabSz="832103">
              <a:lnSpc>
                <a:spcPts val="3200"/>
              </a:lnSpc>
              <a:spcBef>
                <a:spcPts val="0"/>
              </a:spcBef>
              <a:buSzTx/>
              <a:buNone/>
              <a:defRPr sz="3000" b="1"/>
            </a:lvl1pPr>
          </a:lstStyle>
          <a:p>
            <a:r>
              <a:t>Sprint Planning : Part-1 – Defining the Sprint Goal - The Process</a:t>
            </a:r>
          </a:p>
        </p:txBody>
      </p:sp>
      <p:sp>
        <p:nvSpPr>
          <p:cNvPr id="295"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96"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9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98" name="1. Product owner starts first with this kind of information"/>
          <p:cNvSpPr txBox="1"/>
          <p:nvPr/>
        </p:nvSpPr>
        <p:spPr>
          <a:xfrm>
            <a:off x="180975" y="1971675"/>
            <a:ext cx="2181225" cy="78011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b="1">
                <a:latin typeface="Arial"/>
                <a:ea typeface="Arial"/>
                <a:cs typeface="Arial"/>
                <a:sym typeface="Arial"/>
              </a:defRPr>
            </a:pPr>
            <a:r>
              <a:t>1. </a:t>
            </a:r>
            <a:r>
              <a:rPr b="0"/>
              <a:t>Product owner starts first with this kind of information</a:t>
            </a:r>
          </a:p>
        </p:txBody>
      </p:sp>
      <p:sp>
        <p:nvSpPr>
          <p:cNvPr id="299" name="2. Product owner shows the Prioritized product backlog with this goal in mind – High value story at the top."/>
          <p:cNvSpPr txBox="1"/>
          <p:nvPr/>
        </p:nvSpPr>
        <p:spPr>
          <a:xfrm>
            <a:off x="533400" y="5105400"/>
            <a:ext cx="2590800" cy="123731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b="1">
                <a:latin typeface="Arial"/>
                <a:ea typeface="Arial"/>
                <a:cs typeface="Arial"/>
                <a:sym typeface="Arial"/>
              </a:defRPr>
            </a:pPr>
            <a:r>
              <a:t>2. </a:t>
            </a:r>
            <a:r>
              <a:rPr b="0"/>
              <a:t>Product owner shows the Prioritized product backlog with this goal in mind – High value story at the top.</a:t>
            </a:r>
          </a:p>
        </p:txBody>
      </p:sp>
      <p:sp>
        <p:nvSpPr>
          <p:cNvPr id="300" name="Line"/>
          <p:cNvSpPr/>
          <p:nvPr/>
        </p:nvSpPr>
        <p:spPr>
          <a:xfrm>
            <a:off x="1271586" y="2833686"/>
            <a:ext cx="633414" cy="290515"/>
          </a:xfrm>
          <a:prstGeom prst="line">
            <a:avLst/>
          </a:prstGeom>
          <a:ln>
            <a:solidFill>
              <a:srgbClr val="4A7EBB"/>
            </a:solidFill>
            <a:tailEnd type="triangle"/>
          </a:ln>
        </p:spPr>
        <p:txBody>
          <a:bodyPr lIns="45718" tIns="45718" rIns="45718" bIns="45718"/>
          <a:lstStyle/>
          <a:p>
            <a:endParaRPr/>
          </a:p>
        </p:txBody>
      </p:sp>
      <p:sp>
        <p:nvSpPr>
          <p:cNvPr id="301" name="Line"/>
          <p:cNvSpPr/>
          <p:nvPr/>
        </p:nvSpPr>
        <p:spPr>
          <a:xfrm flipV="1">
            <a:off x="1828800" y="4190999"/>
            <a:ext cx="1447801" cy="914402"/>
          </a:xfrm>
          <a:prstGeom prst="line">
            <a:avLst/>
          </a:prstGeom>
          <a:ln>
            <a:solidFill>
              <a:srgbClr val="4A7EBB"/>
            </a:solidFill>
            <a:tailEnd type="triangle"/>
          </a:ln>
        </p:spPr>
        <p:txBody>
          <a:bodyPr lIns="45718" tIns="45718" rIns="45718" bIns="45718"/>
          <a:lstStyle/>
          <a:p>
            <a:endParaRPr/>
          </a:p>
        </p:txBody>
      </p:sp>
      <p:sp>
        <p:nvSpPr>
          <p:cNvPr id="302" name="3.Dev. team pulls** subset of these stories from top of the  product backlog and asks clarifications.…"/>
          <p:cNvSpPr txBox="1"/>
          <p:nvPr/>
        </p:nvSpPr>
        <p:spPr>
          <a:xfrm>
            <a:off x="6862761" y="609600"/>
            <a:ext cx="2181227" cy="1518378"/>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200" b="1">
                <a:latin typeface="Arial"/>
                <a:ea typeface="Arial"/>
                <a:cs typeface="Arial"/>
                <a:sym typeface="Arial"/>
              </a:defRPr>
            </a:pPr>
            <a:r>
              <a:t>3</a:t>
            </a:r>
            <a:r>
              <a:rPr b="0"/>
              <a:t>.Dev. team pulls** </a:t>
            </a:r>
            <a:r>
              <a:t>subset</a:t>
            </a:r>
            <a:r>
              <a:rPr b="0"/>
              <a:t> of these stories from top of the  product backlog and asks clarifications.</a:t>
            </a:r>
          </a:p>
          <a:p>
            <a:pPr>
              <a:buSzPct val="100000"/>
              <a:buFont typeface="Arial"/>
              <a:buChar char="•"/>
              <a:defRPr sz="1200">
                <a:latin typeface="Arial"/>
                <a:ea typeface="Arial"/>
                <a:cs typeface="Arial"/>
                <a:sym typeface="Arial"/>
              </a:defRPr>
            </a:pPr>
            <a:r>
              <a:t>** Velocity, Team Capacity,Prority</a:t>
            </a:r>
          </a:p>
          <a:p>
            <a:pPr>
              <a:buSzPct val="100000"/>
              <a:buFont typeface="Arial"/>
              <a:buChar char="•"/>
              <a:defRPr sz="1200">
                <a:latin typeface="Arial"/>
                <a:ea typeface="Arial"/>
                <a:cs typeface="Arial"/>
                <a:sym typeface="Arial"/>
              </a:defRPr>
            </a:pPr>
            <a:r>
              <a:t>Spike, Bugs ,Infra included</a:t>
            </a:r>
          </a:p>
          <a:p>
            <a:pPr>
              <a:buSzPct val="100000"/>
              <a:buFont typeface="Arial"/>
              <a:buChar char="•"/>
              <a:defRPr sz="1200">
                <a:latin typeface="Arial"/>
                <a:ea typeface="Arial"/>
                <a:cs typeface="Arial"/>
                <a:sym typeface="Arial"/>
              </a:defRPr>
            </a:pPr>
            <a:r>
              <a:t>Refine Sprint goal and agree</a:t>
            </a:r>
          </a:p>
        </p:txBody>
      </p:sp>
      <p:sp>
        <p:nvSpPr>
          <p:cNvPr id="303" name="Ref: LinkedIn Learning - Agile Software Development: Scrum for Developers with  Shashi Shekhar."/>
          <p:cNvSpPr txBox="1"/>
          <p:nvPr/>
        </p:nvSpPr>
        <p:spPr>
          <a:xfrm>
            <a:off x="2331719" y="6246813"/>
            <a:ext cx="5394962"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LinkedIn Learning - Agile Software Development: Scrum for Developers with  Shashi Shekhar.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art-2 of the sprint planning is owned by the Development team.…"/>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Part-2 of the sprint planning is owned by the Development team.</a:t>
            </a:r>
          </a:p>
          <a:p>
            <a:pPr>
              <a:buClr>
                <a:srgbClr val="101141"/>
              </a:buClr>
              <a:buChar char="•"/>
              <a:defRPr sz="2400"/>
            </a:pPr>
            <a:endParaRPr/>
          </a:p>
          <a:p>
            <a:pPr>
              <a:spcBef>
                <a:spcPts val="500"/>
              </a:spcBef>
              <a:buClr>
                <a:srgbClr val="101141"/>
              </a:buClr>
              <a:buChar char="•"/>
              <a:defRPr sz="2400"/>
            </a:pPr>
            <a:r>
              <a:t>The Dev. Team focuses on detailed planning – splitting user stories into engineering/programming tasks.</a:t>
            </a:r>
          </a:p>
          <a:p>
            <a:pPr>
              <a:buClr>
                <a:srgbClr val="101141"/>
              </a:buClr>
              <a:buChar char="•"/>
              <a:defRPr sz="2400"/>
            </a:pPr>
            <a:endParaRPr/>
          </a:p>
          <a:p>
            <a:pPr>
              <a:spcBef>
                <a:spcPts val="500"/>
              </a:spcBef>
              <a:buClr>
                <a:srgbClr val="101141"/>
              </a:buClr>
              <a:buChar char="•"/>
              <a:defRPr sz="2400" b="1"/>
            </a:pPr>
            <a:r>
              <a:t>Tasks are estimated in Ideal hours.</a:t>
            </a:r>
          </a:p>
          <a:p>
            <a:pPr>
              <a:buClr>
                <a:srgbClr val="101141"/>
              </a:buClr>
              <a:buChar char="•"/>
              <a:defRPr sz="2400"/>
            </a:pPr>
            <a:endParaRPr/>
          </a:p>
          <a:p>
            <a:pPr>
              <a:spcBef>
                <a:spcPts val="500"/>
              </a:spcBef>
              <a:buClr>
                <a:srgbClr val="101141"/>
              </a:buClr>
              <a:buChar char="•"/>
              <a:defRPr sz="2400"/>
            </a:pPr>
            <a:r>
              <a:t>Product owner and Scrum master are available to facilitate and answer any questions.</a:t>
            </a:r>
          </a:p>
        </p:txBody>
      </p:sp>
      <p:sp>
        <p:nvSpPr>
          <p:cNvPr id="306" name="Sprint Planning – Part-2 –…"/>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marL="685800" indent="-1028700">
              <a:lnSpc>
                <a:spcPts val="3600"/>
              </a:lnSpc>
              <a:defRPr sz="3600" b="1">
                <a:latin typeface="Arial"/>
                <a:ea typeface="Arial"/>
                <a:cs typeface="Arial"/>
                <a:sym typeface="Arial"/>
              </a:defRPr>
            </a:pPr>
            <a:r>
              <a:t>Sprint Planning – Part-2 – </a:t>
            </a:r>
          </a:p>
          <a:p>
            <a:pPr marL="685800" indent="-1028700">
              <a:lnSpc>
                <a:spcPts val="3600"/>
              </a:lnSpc>
              <a:defRPr sz="3600" b="1">
                <a:latin typeface="Arial"/>
                <a:ea typeface="Arial"/>
                <a:cs typeface="Arial"/>
                <a:sym typeface="Arial"/>
              </a:defRPr>
            </a:pPr>
            <a:r>
              <a:t>The How</a:t>
            </a:r>
          </a:p>
        </p:txBody>
      </p:sp>
      <p:sp>
        <p:nvSpPr>
          <p:cNvPr id="307"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08"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0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png" descr="image.png"/>
          <p:cNvPicPr>
            <a:picLocks noChangeAspect="1"/>
          </p:cNvPicPr>
          <p:nvPr/>
        </p:nvPicPr>
        <p:blipFill>
          <a:blip r:embed="rId2"/>
          <a:stretch>
            <a:fillRect/>
          </a:stretch>
        </p:blipFill>
        <p:spPr>
          <a:xfrm>
            <a:off x="419100" y="1371600"/>
            <a:ext cx="8229600" cy="3768725"/>
          </a:xfrm>
          <a:prstGeom prst="rect">
            <a:avLst/>
          </a:prstGeom>
          <a:ln w="12700">
            <a:miter lim="400000"/>
          </a:ln>
        </p:spPr>
      </p:pic>
      <p:sp>
        <p:nvSpPr>
          <p:cNvPr id="312" name="Sprint Planning – Part-2 –…"/>
          <p:cNvSpPr txBox="1">
            <a:spLocks noGrp="1"/>
          </p:cNvSpPr>
          <p:nvPr>
            <p:ph type="body" sz="quarter" idx="4294967295"/>
          </p:nvPr>
        </p:nvSpPr>
        <p:spPr>
          <a:xfrm>
            <a:off x="304800" y="152398"/>
            <a:ext cx="6324600" cy="1143004"/>
          </a:xfrm>
          <a:prstGeom prst="rect">
            <a:avLst/>
          </a:prstGeom>
        </p:spPr>
        <p:txBody>
          <a:bodyPr anchor="ctr"/>
          <a:lstStyle/>
          <a:p>
            <a:pPr marL="678941" indent="-1018412" defTabSz="905255">
              <a:lnSpc>
                <a:spcPts val="3500"/>
              </a:lnSpc>
              <a:spcBef>
                <a:spcPts val="0"/>
              </a:spcBef>
              <a:buSzTx/>
              <a:buNone/>
              <a:defRPr sz="3500" b="1"/>
            </a:pPr>
            <a:r>
              <a:t>Sprint Planning – Part-2 – </a:t>
            </a:r>
          </a:p>
          <a:p>
            <a:pPr marL="678941" indent="-1018412" defTabSz="905255">
              <a:lnSpc>
                <a:spcPts val="3500"/>
              </a:lnSpc>
              <a:spcBef>
                <a:spcPts val="0"/>
              </a:spcBef>
              <a:buSzTx/>
              <a:buNone/>
              <a:defRPr sz="3500" b="1"/>
            </a:pPr>
            <a:r>
              <a:t>Splitting into fine grain tasks</a:t>
            </a:r>
          </a:p>
        </p:txBody>
      </p:sp>
      <p:sp>
        <p:nvSpPr>
          <p:cNvPr id="313"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14"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1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316" name="Note: This is not an elaborate plan for the entire sprint. This is just a collection of tasks for the next few days. More planning will be done by the development team as they finish tasks and learn more about the tasks at hand.- em-pir-i-cism, Last resp"/>
          <p:cNvSpPr/>
          <p:nvPr/>
        </p:nvSpPr>
        <p:spPr>
          <a:xfrm>
            <a:off x="304800" y="5105400"/>
            <a:ext cx="8458200" cy="1218911"/>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a:latin typeface="+mj-lt"/>
                <a:ea typeface="+mj-ea"/>
                <a:cs typeface="+mj-cs"/>
                <a:sym typeface="Calibri"/>
              </a:defRPr>
            </a:pPr>
            <a:r>
              <a:t>Note: This is not an elaborate plan for the entire sprint. This is just a collection of tasks for the next few days. More planning will be done by the development team as they finish tasks and learn more about the tasks at hand.- </a:t>
            </a:r>
            <a:r>
              <a:rPr b="1"/>
              <a:t>em-pir-i-cism, Last responsible moment.</a:t>
            </a:r>
          </a:p>
          <a:p>
            <a:pPr>
              <a:buSzPct val="100000"/>
              <a:buFont typeface="Arial"/>
              <a:buChar char="•"/>
              <a:defRPr>
                <a:latin typeface="+mj-lt"/>
                <a:ea typeface="+mj-ea"/>
                <a:cs typeface="+mj-cs"/>
                <a:sym typeface="Calibri"/>
              </a:defRPr>
            </a:pPr>
            <a:r>
              <a:t>Tasks are not assigned to the team by PO or SM. Pulled by dev. Team.</a:t>
            </a:r>
          </a:p>
        </p:txBody>
      </p:sp>
      <p:sp>
        <p:nvSpPr>
          <p:cNvPr id="317" name="Ref: LinkedIn Learning - Agile Software Development: Scrum for Developers with  Shashi Shekhar."/>
          <p:cNvSpPr txBox="1"/>
          <p:nvPr/>
        </p:nvSpPr>
        <p:spPr>
          <a:xfrm>
            <a:off x="2331719" y="6246813"/>
            <a:ext cx="5394962"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LinkedIn Learning - Agile Software Development: Scrum for Developers with  Shashi Shekhar.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 name="image.png" descr="image.png"/>
          <p:cNvPicPr>
            <a:picLocks noChangeAspect="1"/>
          </p:cNvPicPr>
          <p:nvPr/>
        </p:nvPicPr>
        <p:blipFill>
          <a:blip r:embed="rId2"/>
          <a:stretch>
            <a:fillRect/>
          </a:stretch>
        </p:blipFill>
        <p:spPr>
          <a:xfrm>
            <a:off x="228600" y="2057400"/>
            <a:ext cx="8593139" cy="3962400"/>
          </a:xfrm>
          <a:prstGeom prst="rect">
            <a:avLst/>
          </a:prstGeom>
          <a:ln w="12700">
            <a:miter lim="400000"/>
          </a:ln>
        </p:spPr>
      </p:pic>
      <p:sp>
        <p:nvSpPr>
          <p:cNvPr id="320" name="The Sprint Planning Ends with Sprint Backlog + Team Commitment + Refined Sprint Goal"/>
          <p:cNvSpPr txBox="1">
            <a:spLocks noGrp="1"/>
          </p:cNvSpPr>
          <p:nvPr>
            <p:ph type="body" sz="quarter" idx="4294967295"/>
          </p:nvPr>
        </p:nvSpPr>
        <p:spPr>
          <a:xfrm>
            <a:off x="304800" y="152398"/>
            <a:ext cx="6324600" cy="1143004"/>
          </a:xfrm>
          <a:prstGeom prst="rect">
            <a:avLst/>
          </a:prstGeom>
        </p:spPr>
        <p:txBody>
          <a:bodyPr anchor="ctr"/>
          <a:lstStyle>
            <a:lvl1pPr marL="617219" indent="-925829" defTabSz="822958">
              <a:lnSpc>
                <a:spcPts val="3200"/>
              </a:lnSpc>
              <a:spcBef>
                <a:spcPts val="0"/>
              </a:spcBef>
              <a:buSzTx/>
              <a:buNone/>
              <a:defRPr sz="2200" b="1"/>
            </a:lvl1pPr>
          </a:lstStyle>
          <a:p>
            <a:r>
              <a:t>The Sprint Planning Ends with Sprint Backlog + Team Commitment + Refined Sprint Goal</a:t>
            </a:r>
          </a:p>
        </p:txBody>
      </p:sp>
      <p:sp>
        <p:nvSpPr>
          <p:cNvPr id="321"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2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2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324" name="Sprint Goal"/>
          <p:cNvSpPr txBox="1"/>
          <p:nvPr/>
        </p:nvSpPr>
        <p:spPr>
          <a:xfrm>
            <a:off x="1828800" y="5867400"/>
            <a:ext cx="1524000" cy="3601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Sprint Goal</a:t>
            </a:r>
          </a:p>
        </p:txBody>
      </p:sp>
      <p:sp>
        <p:nvSpPr>
          <p:cNvPr id="325" name="Most Team break all user stories pulled for the sprint  into tasks and estimate in ideal hours. Then compare with team capacity to establish confidence"/>
          <p:cNvSpPr txBox="1"/>
          <p:nvPr/>
        </p:nvSpPr>
        <p:spPr>
          <a:xfrm>
            <a:off x="655319" y="1371600"/>
            <a:ext cx="7701599" cy="884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285750" indent="-285750">
              <a:buSzPct val="100000"/>
              <a:buFont typeface="Arial"/>
              <a:buChar char="•"/>
              <a:defRPr>
                <a:latin typeface="Arial"/>
                <a:ea typeface="Arial"/>
                <a:cs typeface="Arial"/>
                <a:sym typeface="Arial"/>
              </a:defRPr>
            </a:lvl1pPr>
          </a:lstStyle>
          <a:p>
            <a:r>
              <a:t>Most Team break all user stories pulled for the sprint  into tasks and estimate in ideal hours. Then compare with team capacity to establish confidence </a:t>
            </a:r>
          </a:p>
        </p:txBody>
      </p:sp>
      <p:sp>
        <p:nvSpPr>
          <p:cNvPr id="326" name="Ref: LinkedIn Learning - Agile Software Development: Scrum for Developers with  Shashi Shekhar."/>
          <p:cNvSpPr txBox="1"/>
          <p:nvPr/>
        </p:nvSpPr>
        <p:spPr>
          <a:xfrm>
            <a:off x="2331719" y="6246813"/>
            <a:ext cx="5394962"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LinkedIn Learning - Agile Software Development: Scrum for Developers with  Shashi Shekhar.</a:t>
            </a:r>
          </a:p>
        </p:txBody>
      </p:sp>
      <p:sp>
        <p:nvSpPr>
          <p:cNvPr id="327" name="Ref: LinkedIn Learning - Agile Software Development: Scrum for Developers with  Shashi Shekhar."/>
          <p:cNvSpPr txBox="1"/>
          <p:nvPr/>
        </p:nvSpPr>
        <p:spPr>
          <a:xfrm>
            <a:off x="2331719" y="6246813"/>
            <a:ext cx="5394962"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LinkedIn Learning - Agile Software Development: Scrum for Developers with  Shashi Shekhar.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he Process flow"/>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The Process flow</a:t>
            </a:r>
          </a:p>
        </p:txBody>
      </p:sp>
      <p:sp>
        <p:nvSpPr>
          <p:cNvPr id="330"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31"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3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333" name="image.png" descr="image.png"/>
          <p:cNvPicPr>
            <a:picLocks noChangeAspect="1"/>
          </p:cNvPicPr>
          <p:nvPr/>
        </p:nvPicPr>
        <p:blipFill>
          <a:blip r:embed="rId2"/>
          <a:stretch>
            <a:fillRect/>
          </a:stretch>
        </p:blipFill>
        <p:spPr>
          <a:xfrm>
            <a:off x="76200" y="1600200"/>
            <a:ext cx="8915400" cy="4267200"/>
          </a:xfrm>
          <a:prstGeom prst="rect">
            <a:avLst/>
          </a:prstGeom>
          <a:ln w="12700">
            <a:miter lim="400000"/>
          </a:ln>
        </p:spPr>
      </p:pic>
      <p:sp>
        <p:nvSpPr>
          <p:cNvPr id="334" name="Initial Sprint Goal"/>
          <p:cNvSpPr txBox="1"/>
          <p:nvPr/>
        </p:nvSpPr>
        <p:spPr>
          <a:xfrm>
            <a:off x="152400" y="4114800"/>
            <a:ext cx="2133600" cy="3601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Initial Sprint Goal</a:t>
            </a:r>
          </a:p>
        </p:txBody>
      </p:sp>
      <p:sp>
        <p:nvSpPr>
          <p:cNvPr id="335" name="Line"/>
          <p:cNvSpPr/>
          <p:nvPr/>
        </p:nvSpPr>
        <p:spPr>
          <a:xfrm>
            <a:off x="576262" y="3200400"/>
            <a:ext cx="642940" cy="0"/>
          </a:xfrm>
          <a:prstGeom prst="line">
            <a:avLst/>
          </a:prstGeom>
          <a:ln>
            <a:solidFill>
              <a:srgbClr val="4A7EBB"/>
            </a:solidFill>
            <a:tailEnd type="triangle"/>
          </a:ln>
        </p:spPr>
        <p:txBody>
          <a:bodyPr lIns="45718" tIns="45718" rIns="45718" bIns="45718"/>
          <a:lstStyle/>
          <a:p>
            <a:endParaRPr/>
          </a:p>
        </p:txBody>
      </p:sp>
      <p:sp>
        <p:nvSpPr>
          <p:cNvPr id="336" name="Line"/>
          <p:cNvSpPr/>
          <p:nvPr/>
        </p:nvSpPr>
        <p:spPr>
          <a:xfrm flipH="1">
            <a:off x="571500" y="3200398"/>
            <a:ext cx="4763" cy="914404"/>
          </a:xfrm>
          <a:prstGeom prst="line">
            <a:avLst/>
          </a:prstGeom>
          <a:ln>
            <a:solidFill>
              <a:srgbClr val="4A7EBB"/>
            </a:solidFill>
          </a:ln>
        </p:spPr>
        <p:txBody>
          <a:bodyPr lIns="45718" tIns="45718" rIns="45718" bIns="45718"/>
          <a:lstStyle/>
          <a:p>
            <a:endParaRPr/>
          </a:p>
        </p:txBody>
      </p:sp>
      <p:sp>
        <p:nvSpPr>
          <p:cNvPr id="337" name="Team Capacity = Mean Velocity (or) Team Available Hours…"/>
          <p:cNvSpPr txBox="1"/>
          <p:nvPr/>
        </p:nvSpPr>
        <p:spPr>
          <a:xfrm>
            <a:off x="2673350" y="1371600"/>
            <a:ext cx="6203950" cy="146591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a:latin typeface="Arial"/>
                <a:ea typeface="Arial"/>
                <a:cs typeface="Arial"/>
                <a:sym typeface="Arial"/>
              </a:defRPr>
            </a:pPr>
            <a:r>
              <a:t>Team Capacity = Mean Velocity (or) Team Available Hours</a:t>
            </a:r>
          </a:p>
          <a:p>
            <a:pPr>
              <a:defRPr sz="1600">
                <a:latin typeface="Arial"/>
                <a:ea typeface="Arial"/>
                <a:cs typeface="Arial"/>
                <a:sym typeface="Arial"/>
              </a:defRPr>
            </a:pPr>
            <a:r>
              <a:t> </a:t>
            </a:r>
          </a:p>
          <a:p>
            <a:pPr>
              <a:defRPr sz="1600">
                <a:latin typeface="Arial"/>
                <a:ea typeface="Arial"/>
                <a:cs typeface="Arial"/>
                <a:sym typeface="Arial"/>
              </a:defRPr>
            </a:pPr>
            <a:r>
              <a:t>Team Available Hours = Sum of available hours of each team member – Sprint Contingency buffer</a:t>
            </a:r>
          </a:p>
          <a:p>
            <a:pPr>
              <a:defRPr sz="1600">
                <a:latin typeface="Arial"/>
                <a:ea typeface="Arial"/>
                <a:cs typeface="Arial"/>
                <a:sym typeface="Arial"/>
              </a:defRPr>
            </a:pPr>
            <a:r>
              <a:t>Available hours of each member = Actual hours </a:t>
            </a:r>
            <a:r>
              <a:rPr b="1" i="1"/>
              <a:t>minus</a:t>
            </a:r>
            <a:r>
              <a:rPr b="1"/>
              <a:t> (</a:t>
            </a:r>
            <a:r>
              <a:t>Personal leave, Meetings, Public Holidays)</a:t>
            </a:r>
          </a:p>
        </p:txBody>
      </p:sp>
      <p:sp>
        <p:nvSpPr>
          <p:cNvPr id="338" name="Ref: Essential Scrum: A Practical Guide to the Most Popular Agile Process by Kenneth S. Rubin Published by Addison-Wesley Professional, 2012"/>
          <p:cNvSpPr txBox="1"/>
          <p:nvPr/>
        </p:nvSpPr>
        <p:spPr>
          <a:xfrm>
            <a:off x="731519" y="5943601"/>
            <a:ext cx="7604760"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Each sprint must end with a potentially shippable increment.…"/>
          <p:cNvSpPr txBox="1">
            <a:spLocks noGrp="1"/>
          </p:cNvSpPr>
          <p:nvPr>
            <p:ph type="body" idx="4294967295"/>
          </p:nvPr>
        </p:nvSpPr>
        <p:spPr>
          <a:xfrm>
            <a:off x="304800" y="1493837"/>
            <a:ext cx="8229600" cy="4983165"/>
          </a:xfrm>
          <a:prstGeom prst="rect">
            <a:avLst/>
          </a:prstGeom>
        </p:spPr>
        <p:txBody>
          <a:bodyPr/>
          <a:lstStyle/>
          <a:p>
            <a:pPr>
              <a:spcBef>
                <a:spcPts val="500"/>
              </a:spcBef>
              <a:buClr>
                <a:srgbClr val="101141"/>
              </a:buClr>
              <a:buChar char="•"/>
              <a:defRPr sz="2400"/>
            </a:pPr>
            <a:r>
              <a:t>Each sprint must end with a potentially shippable increment. </a:t>
            </a:r>
          </a:p>
          <a:p>
            <a:pPr>
              <a:spcBef>
                <a:spcPts val="500"/>
              </a:spcBef>
              <a:buClr>
                <a:srgbClr val="101141"/>
              </a:buClr>
              <a:buChar char="•"/>
              <a:defRPr sz="2400"/>
            </a:pPr>
            <a:r>
              <a:t>Product owner decides when to release the increment to user community (immediately or later).</a:t>
            </a:r>
            <a:r>
              <a:rPr b="1"/>
              <a:t> </a:t>
            </a:r>
          </a:p>
          <a:p>
            <a:pPr>
              <a:spcBef>
                <a:spcPts val="500"/>
              </a:spcBef>
              <a:buClr>
                <a:srgbClr val="101141"/>
              </a:buClr>
              <a:buChar char="•"/>
              <a:defRPr sz="2400"/>
            </a:pPr>
            <a:r>
              <a:t>The </a:t>
            </a:r>
            <a:r>
              <a:rPr b="1"/>
              <a:t>product increment </a:t>
            </a:r>
            <a:r>
              <a:t>needs to be:</a:t>
            </a:r>
          </a:p>
        </p:txBody>
      </p:sp>
      <p:sp>
        <p:nvSpPr>
          <p:cNvPr id="341" name="Potentially Shippable Product Increment (PSI)"/>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Potentially Shippable Product Increment (PSI)</a:t>
            </a:r>
          </a:p>
        </p:txBody>
      </p:sp>
      <p:sp>
        <p:nvSpPr>
          <p:cNvPr id="342"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43"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4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345" name="image.png" descr="image.png"/>
          <p:cNvPicPr>
            <a:picLocks noChangeAspect="1"/>
          </p:cNvPicPr>
          <p:nvPr/>
        </p:nvPicPr>
        <p:blipFill>
          <a:blip r:embed="rId2"/>
          <a:stretch>
            <a:fillRect/>
          </a:stretch>
        </p:blipFill>
        <p:spPr>
          <a:xfrm>
            <a:off x="533400" y="3657600"/>
            <a:ext cx="7835900" cy="2443164"/>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print 0:…"/>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Sprint 0:</a:t>
            </a:r>
          </a:p>
          <a:p>
            <a:pPr marL="742950" lvl="1" indent="-285750">
              <a:spcBef>
                <a:spcPts val="0"/>
              </a:spcBef>
              <a:buChar char="•"/>
              <a:defRPr sz="1800"/>
            </a:pPr>
            <a:r>
              <a:t>Some team just focuses on planning/design and does not produce a working product increment. Sprint zero. - </a:t>
            </a:r>
            <a:r>
              <a:rPr b="1"/>
              <a:t>Not a Good Practice</a:t>
            </a:r>
          </a:p>
          <a:p>
            <a:pPr marL="742950" lvl="1" indent="-285750">
              <a:spcBef>
                <a:spcPts val="0"/>
              </a:spcBef>
              <a:buChar char="•"/>
              <a:defRPr sz="1800"/>
            </a:pPr>
            <a:r>
              <a:t>Instead combine planning with some functionality delivery. – </a:t>
            </a:r>
            <a:r>
              <a:rPr b="1"/>
              <a:t>Good practice.</a:t>
            </a:r>
          </a:p>
          <a:p>
            <a:pPr>
              <a:spcBef>
                <a:spcPts val="500"/>
              </a:spcBef>
              <a:buClr>
                <a:srgbClr val="101141"/>
              </a:buClr>
              <a:buChar char="•"/>
              <a:defRPr sz="2400"/>
            </a:pPr>
            <a:r>
              <a:t>Hardening Sprint:</a:t>
            </a:r>
          </a:p>
          <a:p>
            <a:pPr marL="742950" lvl="1" indent="-285750">
              <a:spcBef>
                <a:spcPts val="0"/>
              </a:spcBef>
              <a:buChar char="•"/>
              <a:defRPr sz="1800"/>
            </a:pPr>
            <a:r>
              <a:t>Hardening sprints are designated for stabilizing products by fixing quality and performance issues</a:t>
            </a:r>
            <a:r>
              <a:rPr sz="1600"/>
              <a:t>. </a:t>
            </a:r>
          </a:p>
          <a:p>
            <a:pPr marL="742950" lvl="1" indent="-285750">
              <a:spcBef>
                <a:spcPts val="0"/>
              </a:spcBef>
              <a:buChar char="•"/>
              <a:defRPr sz="1800"/>
            </a:pPr>
            <a:r>
              <a:t>The problem with this approach is that it encourages teams to produce unstable products at the end of sprints that do not provide expected business value and reduce transparency about a team's progress status, - </a:t>
            </a:r>
            <a:r>
              <a:rPr b="1"/>
              <a:t>Not a Good practice</a:t>
            </a:r>
          </a:p>
        </p:txBody>
      </p:sp>
      <p:sp>
        <p:nvSpPr>
          <p:cNvPr id="348" name="Sprint Practice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Practices </a:t>
            </a:r>
          </a:p>
        </p:txBody>
      </p:sp>
      <p:sp>
        <p:nvSpPr>
          <p:cNvPr id="349"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5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5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pikes are research activities that are sometimes performed by Scrum teams.…"/>
          <p:cNvSpPr txBox="1">
            <a:spLocks noGrp="1"/>
          </p:cNvSpPr>
          <p:nvPr>
            <p:ph type="body" idx="4294967295"/>
          </p:nvPr>
        </p:nvSpPr>
        <p:spPr>
          <a:xfrm>
            <a:off x="304800" y="1371600"/>
            <a:ext cx="8229600" cy="5105400"/>
          </a:xfrm>
          <a:prstGeom prst="rect">
            <a:avLst/>
          </a:prstGeom>
        </p:spPr>
        <p:txBody>
          <a:bodyPr/>
          <a:lstStyle/>
          <a:p>
            <a:pPr>
              <a:spcBef>
                <a:spcPts val="500"/>
              </a:spcBef>
              <a:buClr>
                <a:srgbClr val="101141"/>
              </a:buClr>
              <a:buChar char="•"/>
              <a:defRPr sz="2400"/>
            </a:pPr>
            <a:r>
              <a:t>Spikes are research activities that are sometimes performed by Scrum teams. </a:t>
            </a:r>
          </a:p>
          <a:p>
            <a:pPr>
              <a:spcBef>
                <a:spcPts val="500"/>
              </a:spcBef>
              <a:buClr>
                <a:srgbClr val="101141"/>
              </a:buClr>
              <a:buChar char="•"/>
              <a:defRPr sz="2400"/>
            </a:pPr>
            <a:r>
              <a:t>For example, evaluating a set of products/Technical solution  to find the best solution for a specific business need. </a:t>
            </a:r>
          </a:p>
          <a:p>
            <a:pPr>
              <a:spcBef>
                <a:spcPts val="500"/>
              </a:spcBef>
              <a:buClr>
                <a:srgbClr val="101141"/>
              </a:buClr>
              <a:buChar char="•"/>
              <a:defRPr sz="2400"/>
            </a:pPr>
            <a:r>
              <a:t>Spikes are allowed in Scrum but the golden rule is to combine spike activities with other development activities,</a:t>
            </a:r>
          </a:p>
          <a:p>
            <a:pPr>
              <a:spcBef>
                <a:spcPts val="500"/>
              </a:spcBef>
              <a:buClr>
                <a:srgbClr val="101141"/>
              </a:buClr>
              <a:buChar char="•"/>
              <a:defRPr sz="2400"/>
            </a:pPr>
            <a:r>
              <a:t>Avoid sprints compromised entirely of spikes- </a:t>
            </a:r>
            <a:r>
              <a:rPr b="1"/>
              <a:t>Good Practice</a:t>
            </a:r>
          </a:p>
          <a:p>
            <a:pPr>
              <a:spcBef>
                <a:spcPts val="500"/>
              </a:spcBef>
              <a:buClr>
                <a:srgbClr val="101141"/>
              </a:buClr>
              <a:buChar char="•"/>
              <a:defRPr sz="2400"/>
            </a:pPr>
            <a:r>
              <a:t>This is the era of </a:t>
            </a:r>
            <a:r>
              <a:rPr b="1"/>
              <a:t>continuous delivery</a:t>
            </a:r>
            <a:r>
              <a:t> where organizations release features multiple times during the day – This practice is  acceptable within Sprint</a:t>
            </a:r>
          </a:p>
        </p:txBody>
      </p:sp>
      <p:sp>
        <p:nvSpPr>
          <p:cNvPr id="354" name="Spike - Story"/>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Spike - Story</a:t>
            </a:r>
          </a:p>
        </p:txBody>
      </p:sp>
      <p:sp>
        <p:nvSpPr>
          <p:cNvPr id="355"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56"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5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E CZ 544 , Agile Software Process…"/>
          <p:cNvSpPr txBox="1">
            <a:spLocks noGrp="1"/>
          </p:cNvSpPr>
          <p:nvPr>
            <p:ph type="body" sz="half" idx="4294967295"/>
          </p:nvPr>
        </p:nvSpPr>
        <p:spPr>
          <a:xfrm>
            <a:off x="304800" y="4648200"/>
            <a:ext cx="8458200" cy="1600200"/>
          </a:xfrm>
          <a:prstGeom prst="rect">
            <a:avLst/>
          </a:prstGeom>
        </p:spPr>
        <p:txBody>
          <a:bodyPr/>
          <a:lstStyle/>
          <a:p>
            <a:pPr marL="0" indent="0" defTabSz="859536">
              <a:lnSpc>
                <a:spcPts val="3900"/>
              </a:lnSpc>
              <a:spcBef>
                <a:spcPts val="0"/>
              </a:spcBef>
              <a:buSzTx/>
              <a:buNone/>
              <a:defRPr sz="3700" b="1"/>
            </a:pPr>
            <a:r>
              <a:t>SE CZ 544 , Agile Software Process</a:t>
            </a:r>
          </a:p>
          <a:p>
            <a:pPr marL="0" indent="0" defTabSz="859536">
              <a:lnSpc>
                <a:spcPts val="3900"/>
              </a:lnSpc>
              <a:spcBef>
                <a:spcPts val="0"/>
              </a:spcBef>
              <a:buSzTx/>
              <a:buNone/>
              <a:defRPr sz="3700" b="1"/>
            </a:pPr>
            <a:r>
              <a:t>Module – 7</a:t>
            </a:r>
          </a:p>
          <a:p>
            <a:pPr marL="0" indent="0" defTabSz="859536">
              <a:lnSpc>
                <a:spcPts val="3900"/>
              </a:lnSpc>
              <a:spcBef>
                <a:spcPts val="0"/>
              </a:spcBef>
              <a:buSzTx/>
              <a:buNone/>
              <a:defRPr sz="3700" b="1"/>
            </a:pPr>
            <a:r>
              <a:t>Sprint Planning </a:t>
            </a:r>
          </a:p>
        </p:txBody>
      </p:sp>
      <p:sp>
        <p:nvSpPr>
          <p:cNvPr id="224"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2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26"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 name="image.png" descr="image.png"/>
          <p:cNvPicPr>
            <a:picLocks noChangeAspect="1"/>
          </p:cNvPicPr>
          <p:nvPr/>
        </p:nvPicPr>
        <p:blipFill>
          <a:blip r:embed="rId2"/>
          <a:stretch>
            <a:fillRect/>
          </a:stretch>
        </p:blipFill>
        <p:spPr>
          <a:xfrm>
            <a:off x="1383254" y="765585"/>
            <a:ext cx="5105402" cy="5537202"/>
          </a:xfrm>
          <a:prstGeom prst="rect">
            <a:avLst/>
          </a:prstGeom>
          <a:ln w="12700">
            <a:miter lim="400000"/>
          </a:ln>
        </p:spPr>
      </p:pic>
      <p:sp>
        <p:nvSpPr>
          <p:cNvPr id="360" name="Scrum Practices"/>
          <p:cNvSpPr txBox="1">
            <a:spLocks noGrp="1"/>
          </p:cNvSpPr>
          <p:nvPr>
            <p:ph type="body" sz="quarter" idx="4294967295"/>
          </p:nvPr>
        </p:nvSpPr>
        <p:spPr>
          <a:xfrm>
            <a:off x="342899" y="-84269"/>
            <a:ext cx="6324603" cy="1143001"/>
          </a:xfrm>
          <a:prstGeom prst="rect">
            <a:avLst/>
          </a:prstGeom>
        </p:spPr>
        <p:txBody>
          <a:bodyPr anchor="ctr"/>
          <a:lstStyle>
            <a:lvl1pPr marL="685800" indent="-1028700">
              <a:lnSpc>
                <a:spcPts val="3600"/>
              </a:lnSpc>
              <a:spcBef>
                <a:spcPts val="0"/>
              </a:spcBef>
              <a:buSzTx/>
              <a:buNone/>
              <a:defRPr sz="3600" b="1"/>
            </a:lvl1pPr>
          </a:lstStyle>
          <a:p>
            <a:r>
              <a:t>Scrum Practices</a:t>
            </a:r>
          </a:p>
        </p:txBody>
      </p:sp>
      <p:sp>
        <p:nvSpPr>
          <p:cNvPr id="361"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6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6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364" name="Ref: Essential Scrum: A Practical Guide to the Most Popular Agile Process by Kenneth S. Rubin Published by Addison-Wesley Professional, 2012"/>
          <p:cNvSpPr txBox="1"/>
          <p:nvPr/>
        </p:nvSpPr>
        <p:spPr>
          <a:xfrm>
            <a:off x="769620" y="6287845"/>
            <a:ext cx="7604760"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 name="image.png" descr="image.png"/>
          <p:cNvPicPr>
            <a:picLocks noChangeAspect="1"/>
          </p:cNvPicPr>
          <p:nvPr/>
        </p:nvPicPr>
        <p:blipFill>
          <a:blip r:embed="rId2"/>
          <a:stretch>
            <a:fillRect/>
          </a:stretch>
        </p:blipFill>
        <p:spPr>
          <a:xfrm>
            <a:off x="1676400" y="1341437"/>
            <a:ext cx="5054600" cy="4451352"/>
          </a:xfrm>
          <a:prstGeom prst="rect">
            <a:avLst/>
          </a:prstGeom>
          <a:ln w="12700">
            <a:miter lim="400000"/>
          </a:ln>
        </p:spPr>
      </p:pic>
      <p:sp>
        <p:nvSpPr>
          <p:cNvPr id="367" name="Short Sprints"/>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Short Sprints</a:t>
            </a:r>
          </a:p>
        </p:txBody>
      </p:sp>
      <p:sp>
        <p:nvSpPr>
          <p:cNvPr id="368"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69"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7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71" name="Ref: Essential Scrum: A Practical Guide to the Most Popular Agile Process by Kenneth S. Rubin Published by Addison-Wesley Professional, 2012"/>
          <p:cNvSpPr txBox="1"/>
          <p:nvPr/>
        </p:nvSpPr>
        <p:spPr>
          <a:xfrm>
            <a:off x="731519" y="5943601"/>
            <a:ext cx="7604760"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 name="image.png" descr="image.png"/>
          <p:cNvPicPr>
            <a:picLocks noChangeAspect="1"/>
          </p:cNvPicPr>
          <p:nvPr/>
        </p:nvPicPr>
        <p:blipFill>
          <a:blip r:embed="rId2"/>
          <a:stretch>
            <a:fillRect/>
          </a:stretch>
        </p:blipFill>
        <p:spPr>
          <a:xfrm>
            <a:off x="1437042" y="1383916"/>
            <a:ext cx="5846763" cy="4829178"/>
          </a:xfrm>
          <a:prstGeom prst="rect">
            <a:avLst/>
          </a:prstGeom>
          <a:ln w="12700">
            <a:miter lim="400000"/>
          </a:ln>
        </p:spPr>
      </p:pic>
      <p:sp>
        <p:nvSpPr>
          <p:cNvPr id="380" name="Development team capacity in a sprint"/>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Development team capacity in a sprint</a:t>
            </a:r>
          </a:p>
        </p:txBody>
      </p:sp>
      <p:sp>
        <p:nvSpPr>
          <p:cNvPr id="381"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8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8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384" name="Ref: Essential Scrum: A Practical Guide to the Most Popular Agile Process by Kenneth S. Rubin Published by Addison-Wesley Professional, 2012"/>
          <p:cNvSpPr txBox="1"/>
          <p:nvPr/>
        </p:nvSpPr>
        <p:spPr>
          <a:xfrm>
            <a:off x="769620" y="6255572"/>
            <a:ext cx="7604760"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 name="image.png" descr="image.png"/>
          <p:cNvPicPr>
            <a:picLocks noChangeAspect="1"/>
          </p:cNvPicPr>
          <p:nvPr/>
        </p:nvPicPr>
        <p:blipFill>
          <a:blip r:embed="rId2"/>
          <a:stretch>
            <a:fillRect/>
          </a:stretch>
        </p:blipFill>
        <p:spPr>
          <a:xfrm>
            <a:off x="1905000" y="1417637"/>
            <a:ext cx="4746625" cy="4416427"/>
          </a:xfrm>
          <a:prstGeom prst="rect">
            <a:avLst/>
          </a:prstGeom>
          <a:ln w="12700">
            <a:miter lim="400000"/>
          </a:ln>
        </p:spPr>
      </p:pic>
      <p:sp>
        <p:nvSpPr>
          <p:cNvPr id="374" name="Time Box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Time Boxing</a:t>
            </a:r>
          </a:p>
        </p:txBody>
      </p:sp>
      <p:sp>
        <p:nvSpPr>
          <p:cNvPr id="375"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76"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7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Initial estimate of its capacity/velocity for the upcoming sprint:…"/>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Initial estimate of its capacity/velocity for the upcoming sprint:</a:t>
            </a:r>
          </a:p>
          <a:p>
            <a:pPr marL="742950" lvl="1" indent="-285750">
              <a:spcBef>
                <a:spcPts val="0"/>
              </a:spcBef>
              <a:defRPr sz="1800"/>
            </a:pPr>
            <a:r>
              <a:t>Start with the team’s long-term average velocity.</a:t>
            </a:r>
          </a:p>
          <a:p>
            <a:pPr marL="742950" lvl="1" indent="-285750">
              <a:spcBef>
                <a:spcPts val="0"/>
              </a:spcBef>
              <a:defRPr sz="1800"/>
            </a:pPr>
            <a:r>
              <a:t>Sometimes referred to as the “yesterday’s weather” approach.</a:t>
            </a:r>
          </a:p>
          <a:p>
            <a:pPr>
              <a:spcBef>
                <a:spcPts val="500"/>
              </a:spcBef>
              <a:buClr>
                <a:srgbClr val="101141"/>
              </a:buClr>
              <a:buChar char="•"/>
              <a:defRPr sz="2400"/>
            </a:pPr>
            <a:r>
              <a:t>Example:</a:t>
            </a:r>
          </a:p>
          <a:p>
            <a:pPr marL="742950" lvl="1" indent="-285750">
              <a:spcBef>
                <a:spcPts val="0"/>
              </a:spcBef>
              <a:defRPr sz="1800"/>
            </a:pPr>
            <a:r>
              <a:t>Suppose Average Velocity = 40 Story points for 2 weeks sprint</a:t>
            </a:r>
          </a:p>
          <a:p>
            <a:pPr marL="742950" lvl="1" indent="-285750">
              <a:spcBef>
                <a:spcPts val="0"/>
              </a:spcBef>
              <a:defRPr sz="1800"/>
            </a:pPr>
            <a:r>
              <a:t>Consider whether the upcoming sprint might differ from typical or previous sprints (it might not). </a:t>
            </a:r>
          </a:p>
          <a:p>
            <a:pPr marL="742950" lvl="1" indent="-285750">
              <a:spcBef>
                <a:spcPts val="0"/>
              </a:spcBef>
              <a:defRPr sz="1800"/>
            </a:pPr>
            <a:r>
              <a:t>The result is a reasonable adjusted capacity (predicted velocity) for the upcoming sprint.</a:t>
            </a:r>
          </a:p>
          <a:p>
            <a:pPr marL="742950" lvl="1" indent="-285750">
              <a:spcBef>
                <a:spcPts val="0"/>
              </a:spcBef>
              <a:defRPr sz="1800"/>
            </a:pPr>
            <a:r>
              <a:t>Adjust the velocity if the sprint is planned during long holidays (Year end holidays).</a:t>
            </a:r>
          </a:p>
        </p:txBody>
      </p:sp>
      <p:sp>
        <p:nvSpPr>
          <p:cNvPr id="387" name="Capacity in Story Point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Capacity in Story Points</a:t>
            </a:r>
          </a:p>
        </p:txBody>
      </p:sp>
      <p:sp>
        <p:nvSpPr>
          <p:cNvPr id="388"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89"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9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 name="image.png" descr="image.png"/>
          <p:cNvPicPr>
            <a:picLocks noChangeAspect="1"/>
          </p:cNvPicPr>
          <p:nvPr/>
        </p:nvPicPr>
        <p:blipFill>
          <a:blip r:embed="rId2"/>
          <a:stretch>
            <a:fillRect/>
          </a:stretch>
        </p:blipFill>
        <p:spPr>
          <a:xfrm>
            <a:off x="1905000" y="1447800"/>
            <a:ext cx="6170613" cy="3271838"/>
          </a:xfrm>
          <a:prstGeom prst="rect">
            <a:avLst/>
          </a:prstGeom>
          <a:ln w="12700">
            <a:miter lim="400000"/>
          </a:ln>
        </p:spPr>
      </p:pic>
      <p:sp>
        <p:nvSpPr>
          <p:cNvPr id="393" name="Capacity in Effort- Hours…"/>
          <p:cNvSpPr txBox="1">
            <a:spLocks noGrp="1"/>
          </p:cNvSpPr>
          <p:nvPr>
            <p:ph type="body" sz="quarter" idx="4294967295"/>
          </p:nvPr>
        </p:nvSpPr>
        <p:spPr>
          <a:xfrm>
            <a:off x="304800" y="152398"/>
            <a:ext cx="6324600" cy="1143004"/>
          </a:xfrm>
          <a:prstGeom prst="rect">
            <a:avLst/>
          </a:prstGeom>
        </p:spPr>
        <p:txBody>
          <a:bodyPr anchor="ctr"/>
          <a:lstStyle/>
          <a:p>
            <a:pPr marL="658368" indent="-987552" defTabSz="877822">
              <a:lnSpc>
                <a:spcPts val="3400"/>
              </a:lnSpc>
              <a:spcBef>
                <a:spcPts val="0"/>
              </a:spcBef>
              <a:buSzTx/>
              <a:buNone/>
              <a:defRPr sz="3100" b="1"/>
            </a:pPr>
            <a:r>
              <a:t>Capacity in Effort- Hours</a:t>
            </a:r>
          </a:p>
          <a:p>
            <a:pPr marL="658368" indent="-987552" defTabSz="877822">
              <a:lnSpc>
                <a:spcPts val="3400"/>
              </a:lnSpc>
              <a:spcBef>
                <a:spcPts val="0"/>
              </a:spcBef>
              <a:buSzTx/>
              <a:buNone/>
              <a:defRPr sz="3100" b="1"/>
            </a:pPr>
            <a:r>
              <a:t>(Two Weeks Sprint) - Example</a:t>
            </a:r>
          </a:p>
        </p:txBody>
      </p:sp>
      <p:sp>
        <p:nvSpPr>
          <p:cNvPr id="394"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39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39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graphicFrame>
        <p:nvGraphicFramePr>
          <p:cNvPr id="397" name="Table"/>
          <p:cNvGraphicFramePr/>
          <p:nvPr/>
        </p:nvGraphicFramePr>
        <p:xfrm>
          <a:off x="304800" y="1524000"/>
          <a:ext cx="1600200" cy="3222624"/>
        </p:xfrm>
        <a:graphic>
          <a:graphicData uri="http://schemas.openxmlformats.org/drawingml/2006/table">
            <a:tbl>
              <a:tblPr>
                <a:tableStyleId>{4C3C2611-4C71-4FC5-86AE-919BDF0F9419}</a:tableStyleId>
              </a:tblPr>
              <a:tblGrid>
                <a:gridCol w="1600200">
                  <a:extLst>
                    <a:ext uri="{9D8B030D-6E8A-4147-A177-3AD203B41FA5}">
                      <a16:colId xmlns:a16="http://schemas.microsoft.com/office/drawing/2014/main" val="20000"/>
                    </a:ext>
                  </a:extLst>
                </a:gridCol>
              </a:tblGrid>
              <a:tr h="914400">
                <a:tc>
                  <a:txBody>
                    <a:bodyPr/>
                    <a:lstStyle/>
                    <a:p>
                      <a:pPr algn="l">
                        <a:defRPr sz="1800"/>
                      </a:pPr>
                      <a:r>
                        <a:rPr b="1">
                          <a:solidFill>
                            <a:srgbClr val="FFFFFF"/>
                          </a:solidFill>
                          <a:latin typeface="+mj-lt"/>
                          <a:ea typeface="+mj-ea"/>
                          <a:cs typeface="+mj-cs"/>
                        </a:rPr>
                        <a:t>Team Members</a:t>
                      </a:r>
                    </a:p>
                  </a:txBody>
                  <a:tcPr marL="45728" marR="45728" marT="45728" marB="45728" horzOverflow="overflow">
                    <a:lnB w="38100">
                      <a:solidFill>
                        <a:srgbClr val="FFFFFF"/>
                      </a:solidFill>
                    </a:lnB>
                    <a:solidFill>
                      <a:schemeClr val="accent1"/>
                    </a:solidFill>
                  </a:tcPr>
                </a:tc>
                <a:extLst>
                  <a:ext uri="{0D108BD9-81ED-4DB2-BD59-A6C34878D82A}">
                    <a16:rowId xmlns:a16="http://schemas.microsoft.com/office/drawing/2014/main" val="10000"/>
                  </a:ext>
                </a:extLst>
              </a:tr>
              <a:tr h="384175">
                <a:tc>
                  <a:txBody>
                    <a:bodyPr/>
                    <a:lstStyle/>
                    <a:p>
                      <a:pPr algn="ctr">
                        <a:defRPr sz="1800"/>
                      </a:pPr>
                      <a:r>
                        <a:rPr>
                          <a:latin typeface="+mj-lt"/>
                          <a:ea typeface="+mj-ea"/>
                          <a:cs typeface="+mj-cs"/>
                        </a:rPr>
                        <a:t>1</a:t>
                      </a:r>
                    </a:p>
                  </a:txBody>
                  <a:tcPr marL="45728" marR="45728" marT="45728" marB="45728" horzOverflow="overflow">
                    <a:lnT w="38100">
                      <a:solidFill>
                        <a:srgbClr val="FFFFFF"/>
                      </a:solidFill>
                    </a:lnT>
                    <a:solidFill>
                      <a:srgbClr val="D0D8E8"/>
                    </a:solidFill>
                  </a:tcPr>
                </a:tc>
                <a:extLst>
                  <a:ext uri="{0D108BD9-81ED-4DB2-BD59-A6C34878D82A}">
                    <a16:rowId xmlns:a16="http://schemas.microsoft.com/office/drawing/2014/main" val="10001"/>
                  </a:ext>
                </a:extLst>
              </a:tr>
              <a:tr h="385762">
                <a:tc>
                  <a:txBody>
                    <a:bodyPr/>
                    <a:lstStyle/>
                    <a:p>
                      <a:pPr algn="ctr">
                        <a:defRPr sz="1800"/>
                      </a:pPr>
                      <a:r>
                        <a:rPr>
                          <a:latin typeface="+mj-lt"/>
                          <a:ea typeface="+mj-ea"/>
                          <a:cs typeface="+mj-cs"/>
                        </a:rPr>
                        <a:t>2</a:t>
                      </a:r>
                    </a:p>
                  </a:txBody>
                  <a:tcPr marL="45728" marR="45728" marT="45728" marB="45728" horzOverflow="overflow">
                    <a:solidFill>
                      <a:srgbClr val="E9EDF4"/>
                    </a:solidFill>
                  </a:tcPr>
                </a:tc>
                <a:extLst>
                  <a:ext uri="{0D108BD9-81ED-4DB2-BD59-A6C34878D82A}">
                    <a16:rowId xmlns:a16="http://schemas.microsoft.com/office/drawing/2014/main" val="10002"/>
                  </a:ext>
                </a:extLst>
              </a:tr>
              <a:tr h="384175">
                <a:tc>
                  <a:txBody>
                    <a:bodyPr/>
                    <a:lstStyle/>
                    <a:p>
                      <a:pPr algn="ctr">
                        <a:defRPr sz="1800"/>
                      </a:pPr>
                      <a:r>
                        <a:rPr>
                          <a:latin typeface="+mj-lt"/>
                          <a:ea typeface="+mj-ea"/>
                          <a:cs typeface="+mj-cs"/>
                        </a:rPr>
                        <a:t>3</a:t>
                      </a:r>
                    </a:p>
                  </a:txBody>
                  <a:tcPr marL="45728" marR="45728" marT="45728" marB="45728" horzOverflow="overflow">
                    <a:solidFill>
                      <a:srgbClr val="D0D8E8"/>
                    </a:solidFill>
                  </a:tcPr>
                </a:tc>
                <a:extLst>
                  <a:ext uri="{0D108BD9-81ED-4DB2-BD59-A6C34878D82A}">
                    <a16:rowId xmlns:a16="http://schemas.microsoft.com/office/drawing/2014/main" val="10003"/>
                  </a:ext>
                </a:extLst>
              </a:tr>
              <a:tr h="384175">
                <a:tc>
                  <a:txBody>
                    <a:bodyPr/>
                    <a:lstStyle/>
                    <a:p>
                      <a:pPr algn="ctr">
                        <a:defRPr sz="1800"/>
                      </a:pPr>
                      <a:r>
                        <a:rPr>
                          <a:latin typeface="+mj-lt"/>
                          <a:ea typeface="+mj-ea"/>
                          <a:cs typeface="+mj-cs"/>
                        </a:rPr>
                        <a:t>4</a:t>
                      </a:r>
                    </a:p>
                  </a:txBody>
                  <a:tcPr marL="45728" marR="45728" marT="45728" marB="45728" horzOverflow="overflow">
                    <a:solidFill>
                      <a:srgbClr val="E9EDF4"/>
                    </a:solidFill>
                  </a:tcPr>
                </a:tc>
                <a:extLst>
                  <a:ext uri="{0D108BD9-81ED-4DB2-BD59-A6C34878D82A}">
                    <a16:rowId xmlns:a16="http://schemas.microsoft.com/office/drawing/2014/main" val="10004"/>
                  </a:ext>
                </a:extLst>
              </a:tr>
              <a:tr h="385762">
                <a:tc>
                  <a:txBody>
                    <a:bodyPr/>
                    <a:lstStyle/>
                    <a:p>
                      <a:pPr algn="ctr">
                        <a:defRPr sz="1800"/>
                      </a:pPr>
                      <a:r>
                        <a:rPr>
                          <a:latin typeface="+mj-lt"/>
                          <a:ea typeface="+mj-ea"/>
                          <a:cs typeface="+mj-cs"/>
                        </a:rPr>
                        <a:t>5</a:t>
                      </a:r>
                    </a:p>
                  </a:txBody>
                  <a:tcPr marL="45728" marR="45728" marT="45728" marB="45728" horzOverflow="overflow">
                    <a:solidFill>
                      <a:srgbClr val="D0D8E8"/>
                    </a:solidFill>
                  </a:tcPr>
                </a:tc>
                <a:extLst>
                  <a:ext uri="{0D108BD9-81ED-4DB2-BD59-A6C34878D82A}">
                    <a16:rowId xmlns:a16="http://schemas.microsoft.com/office/drawing/2014/main" val="10005"/>
                  </a:ext>
                </a:extLst>
              </a:tr>
              <a:tr h="384175">
                <a:tc>
                  <a:txBody>
                    <a:bodyPr/>
                    <a:lstStyle/>
                    <a:p>
                      <a:pPr algn="l">
                        <a:defRPr sz="1800">
                          <a:latin typeface="+mj-lt"/>
                          <a:ea typeface="+mj-ea"/>
                          <a:cs typeface="+mj-cs"/>
                        </a:defRPr>
                      </a:pPr>
                      <a:endParaRPr/>
                    </a:p>
                  </a:txBody>
                  <a:tcPr marL="45728" marR="45728" marT="45728" marB="45728" horzOverflow="overflow">
                    <a:solidFill>
                      <a:srgbClr val="E9EDF4"/>
                    </a:solidFill>
                  </a:tcPr>
                </a:tc>
                <a:extLst>
                  <a:ext uri="{0D108BD9-81ED-4DB2-BD59-A6C34878D82A}">
                    <a16:rowId xmlns:a16="http://schemas.microsoft.com/office/drawing/2014/main" val="10006"/>
                  </a:ext>
                </a:extLst>
              </a:tr>
            </a:tbl>
          </a:graphicData>
        </a:graphic>
      </p:graphicFrame>
      <p:sp>
        <p:nvSpPr>
          <p:cNvPr id="398" name="Caution: Taking 197 hours of work because it would leave no sprint buffer.…"/>
          <p:cNvSpPr/>
          <p:nvPr/>
        </p:nvSpPr>
        <p:spPr>
          <a:xfrm>
            <a:off x="533400" y="4800600"/>
            <a:ext cx="8001000" cy="1511011"/>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a:latin typeface="+mj-lt"/>
                <a:ea typeface="+mj-ea"/>
                <a:cs typeface="+mj-cs"/>
                <a:sym typeface="Calibri"/>
              </a:defRPr>
            </a:pPr>
            <a:r>
              <a:t>Caution: Taking 197 hours of work because it would leave no sprint buffer. </a:t>
            </a:r>
          </a:p>
          <a:p>
            <a:pPr>
              <a:defRPr>
                <a:latin typeface="+mj-lt"/>
                <a:ea typeface="+mj-ea"/>
                <a:cs typeface="+mj-cs"/>
                <a:sym typeface="Calibri"/>
              </a:defRPr>
            </a:pPr>
            <a:r>
              <a:t>Better strategy: &gt; 140 hrs. and &lt; 197 hrs.</a:t>
            </a:r>
          </a:p>
          <a:p>
            <a:pPr>
              <a:buSzPct val="100000"/>
              <a:buFont typeface="Arial"/>
              <a:buChar char="•"/>
              <a:defRPr>
                <a:latin typeface="+mj-lt"/>
                <a:ea typeface="+mj-ea"/>
                <a:cs typeface="+mj-cs"/>
                <a:sym typeface="Calibri"/>
              </a:defRPr>
            </a:pPr>
            <a:r>
              <a:t>If all team members are available full time and no personal holidays – Capacity =  (Available Capacity) – (Total Days for Scrum activities ) – Sprint buffer (Assume 5%)</a:t>
            </a:r>
          </a:p>
          <a:p>
            <a:pPr>
              <a:defRPr>
                <a:latin typeface="+mj-lt"/>
                <a:ea typeface="+mj-ea"/>
                <a:cs typeface="+mj-cs"/>
                <a:sym typeface="Calibri"/>
              </a:defRPr>
            </a:pPr>
            <a:r>
              <a:t>=  400 – 80  – 20 = 300 hours – plan for 320-300 hours of capacity</a:t>
            </a:r>
          </a:p>
        </p:txBody>
      </p:sp>
      <p:sp>
        <p:nvSpPr>
          <p:cNvPr id="399" name="Ref: Essential Scrum: A Practical Guide to the Most Popular Agile Process by Kenneth S. Rubin Published by Addison-Wesley Professional, 2012"/>
          <p:cNvSpPr txBox="1"/>
          <p:nvPr/>
        </p:nvSpPr>
        <p:spPr>
          <a:xfrm>
            <a:off x="731519" y="6325850"/>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If we have a sprint goal, we would select product backlog items that align with that goal.…"/>
          <p:cNvSpPr txBox="1">
            <a:spLocks noGrp="1"/>
          </p:cNvSpPr>
          <p:nvPr>
            <p:ph type="body" idx="4294967295"/>
          </p:nvPr>
        </p:nvSpPr>
        <p:spPr>
          <a:xfrm>
            <a:off x="304800" y="1493837"/>
            <a:ext cx="8229600" cy="4525963"/>
          </a:xfrm>
          <a:prstGeom prst="rect">
            <a:avLst/>
          </a:prstGeom>
        </p:spPr>
        <p:txBody>
          <a:bodyPr/>
          <a:lstStyle/>
          <a:p>
            <a:pPr>
              <a:spcBef>
                <a:spcPts val="400"/>
              </a:spcBef>
              <a:buClr>
                <a:srgbClr val="101141"/>
              </a:buClr>
              <a:buChar char="•"/>
              <a:defRPr sz="1800"/>
            </a:pPr>
            <a:r>
              <a:t>If we have a sprint goal, we would select product backlog items that align with that goal.</a:t>
            </a:r>
          </a:p>
          <a:p>
            <a:pPr>
              <a:spcBef>
                <a:spcPts val="400"/>
              </a:spcBef>
              <a:buClr>
                <a:srgbClr val="101141"/>
              </a:buClr>
              <a:buChar char="•"/>
              <a:defRPr sz="1800"/>
            </a:pPr>
            <a:r>
              <a:t>If there is no formal sprint goal, our default is to select items from the top of the product backlog. We would start with the topmost item and then move to the next item and so forth.</a:t>
            </a:r>
          </a:p>
          <a:p>
            <a:pPr>
              <a:spcBef>
                <a:spcPts val="400"/>
              </a:spcBef>
              <a:buClr>
                <a:srgbClr val="101141"/>
              </a:buClr>
              <a:buChar char="•"/>
              <a:defRPr sz="1800"/>
            </a:pPr>
            <a:r>
              <a:t>If the team were not able to commit to the next-highest-priority item (perhaps there is a skills capacity issue), it would select the next appropriate higher-priority backlog item that looks as if it can be completed within the constraints.</a:t>
            </a:r>
          </a:p>
          <a:p>
            <a:pPr>
              <a:spcBef>
                <a:spcPts val="400"/>
              </a:spcBef>
              <a:buClr>
                <a:srgbClr val="101141"/>
              </a:buClr>
              <a:buChar char="•"/>
              <a:defRPr sz="1800"/>
            </a:pPr>
            <a:r>
              <a:t>Also, having a </a:t>
            </a:r>
            <a:r>
              <a:rPr b="1"/>
              <a:t>good definition of ready </a:t>
            </a:r>
            <a:r>
              <a:t>will prevent product backlog items from being selected that are poorly defined or have unfulfilled resource or dependency constraints that would prevent our finishing them in a sprint.</a:t>
            </a:r>
          </a:p>
          <a:p>
            <a:pPr>
              <a:spcBef>
                <a:spcPts val="400"/>
              </a:spcBef>
              <a:buClr>
                <a:srgbClr val="101141"/>
              </a:buClr>
              <a:buChar char="•"/>
              <a:defRPr sz="1800"/>
            </a:pPr>
            <a:r>
              <a:t>The start-only-what-you-can-finish rule is based on the principles that we should limit WIP and that starting something and not finishing it generates a variety of forms of waste. </a:t>
            </a:r>
          </a:p>
        </p:txBody>
      </p:sp>
      <p:sp>
        <p:nvSpPr>
          <p:cNvPr id="402" name="Selecting Product Backlog Item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Selecting Product Backlog Items</a:t>
            </a:r>
          </a:p>
        </p:txBody>
      </p:sp>
      <p:sp>
        <p:nvSpPr>
          <p:cNvPr id="403"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04"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0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7" name="image.png" descr="image.png"/>
          <p:cNvPicPr>
            <a:picLocks noChangeAspect="1"/>
          </p:cNvPicPr>
          <p:nvPr/>
        </p:nvPicPr>
        <p:blipFill>
          <a:blip r:embed="rId2"/>
          <a:stretch>
            <a:fillRect/>
          </a:stretch>
        </p:blipFill>
        <p:spPr>
          <a:xfrm>
            <a:off x="533400" y="1752600"/>
            <a:ext cx="8035925" cy="3733800"/>
          </a:xfrm>
          <a:prstGeom prst="rect">
            <a:avLst/>
          </a:prstGeom>
          <a:ln w="12700">
            <a:miter lim="400000"/>
          </a:ln>
        </p:spPr>
      </p:pic>
      <p:sp>
        <p:nvSpPr>
          <p:cNvPr id="408" name="Examples of Product Backlog Items (PBI)"/>
          <p:cNvSpPr txBox="1">
            <a:spLocks noGrp="1"/>
          </p:cNvSpPr>
          <p:nvPr>
            <p:ph type="body" sz="quarter" idx="4294967295"/>
          </p:nvPr>
        </p:nvSpPr>
        <p:spPr>
          <a:xfrm>
            <a:off x="304800" y="152398"/>
            <a:ext cx="6324600" cy="1143004"/>
          </a:xfrm>
          <a:prstGeom prst="rect">
            <a:avLst/>
          </a:prstGeom>
        </p:spPr>
        <p:txBody>
          <a:bodyPr anchor="ctr"/>
          <a:lstStyle/>
          <a:p>
            <a:pPr marL="685800" indent="-1028700">
              <a:lnSpc>
                <a:spcPts val="3600"/>
              </a:lnSpc>
              <a:spcBef>
                <a:spcPts val="0"/>
              </a:spcBef>
              <a:buSzTx/>
              <a:buNone/>
              <a:defRPr sz="3600" b="1"/>
            </a:pPr>
            <a:r>
              <a:t>Examples of </a:t>
            </a:r>
            <a:r>
              <a:rPr u="sng"/>
              <a:t>P</a:t>
            </a:r>
            <a:r>
              <a:t>roduct </a:t>
            </a:r>
            <a:r>
              <a:rPr u="sng"/>
              <a:t>B</a:t>
            </a:r>
            <a:r>
              <a:t>acklog </a:t>
            </a:r>
            <a:r>
              <a:rPr u="sng"/>
              <a:t>I</a:t>
            </a:r>
            <a:r>
              <a:t>tems (PBI)</a:t>
            </a:r>
          </a:p>
        </p:txBody>
      </p:sp>
      <p:sp>
        <p:nvSpPr>
          <p:cNvPr id="409"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1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1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412" name="Ref: Essential Scrum: A Practical Guide to the Most Popular Agile Process by Kenneth S. Rubin Published by Addison-Wesley Professional, 2012"/>
          <p:cNvSpPr txBox="1"/>
          <p:nvPr/>
        </p:nvSpPr>
        <p:spPr>
          <a:xfrm>
            <a:off x="731519" y="5943601"/>
            <a:ext cx="7604760"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Use predicted velocity to see if the commitment is realistic.…"/>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Use predicted velocity to see if the commitment is realistic. </a:t>
            </a:r>
          </a:p>
          <a:p>
            <a:pPr marL="742950" lvl="1" indent="-285750">
              <a:spcBef>
                <a:spcPts val="0"/>
              </a:spcBef>
              <a:defRPr sz="1600"/>
            </a:pPr>
            <a:r>
              <a:t>If predicted sprint velocity is 25 story points and our team has selected 45 story points’ worth of work, the team should be concerned.</a:t>
            </a:r>
          </a:p>
          <a:p>
            <a:pPr marL="742950" lvl="1" indent="-285750">
              <a:spcBef>
                <a:spcPts val="0"/>
              </a:spcBef>
              <a:defRPr sz="1600"/>
            </a:pPr>
            <a:endParaRPr/>
          </a:p>
          <a:p>
            <a:pPr>
              <a:spcBef>
                <a:spcPts val="500"/>
              </a:spcBef>
              <a:buClr>
                <a:srgbClr val="101141"/>
              </a:buClr>
              <a:buChar char="•"/>
              <a:defRPr sz="2400"/>
            </a:pPr>
            <a:r>
              <a:t>The risk of using velocity as the sole means of establishing confidence is that even though the numbers look right, the commitment might still be unachievable.</a:t>
            </a:r>
          </a:p>
          <a:p>
            <a:pPr marL="742950" lvl="1" indent="-285750">
              <a:spcBef>
                <a:spcPts val="0"/>
              </a:spcBef>
              <a:defRPr sz="1600"/>
            </a:pPr>
            <a:r>
              <a:t>However, until we dig a little deeper to the task level, we don’t really know if the set of product backlog items that total 21 story points can actually be completed—there could be dependency issues, skills capacity issues, as well as a host of other issues that make it impractical for the team to get them all done.</a:t>
            </a:r>
          </a:p>
        </p:txBody>
      </p:sp>
      <p:sp>
        <p:nvSpPr>
          <p:cNvPr id="415" name="Acquiring Confidence"/>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Acquiring Confidence</a:t>
            </a:r>
          </a:p>
        </p:txBody>
      </p:sp>
      <p:sp>
        <p:nvSpPr>
          <p:cNvPr id="416"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17"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1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Most Scrum teams gain the necessary level of confidence by breaking the product backlog items down into the tasks that are required to complete them to the Scrum team’s agreed-upon definition of done.…"/>
          <p:cNvSpPr txBox="1">
            <a:spLocks noGrp="1"/>
          </p:cNvSpPr>
          <p:nvPr>
            <p:ph type="body" idx="4294967295"/>
          </p:nvPr>
        </p:nvSpPr>
        <p:spPr>
          <a:xfrm>
            <a:off x="304800" y="1493837"/>
            <a:ext cx="8229600" cy="4525963"/>
          </a:xfrm>
          <a:prstGeom prst="rect">
            <a:avLst/>
          </a:prstGeom>
        </p:spPr>
        <p:txBody>
          <a:bodyPr/>
          <a:lstStyle/>
          <a:p>
            <a:pPr marL="342900" lvl="1" indent="-342900">
              <a:spcBef>
                <a:spcPts val="0"/>
              </a:spcBef>
              <a:buClr>
                <a:srgbClr val="101141"/>
              </a:buClr>
              <a:buChar char="•"/>
              <a:defRPr sz="2400"/>
            </a:pPr>
            <a:r>
              <a:t>Most Scrum teams gain the necessary level of confidence by breaking the product backlog items down into the tasks that are required to complete them to the Scrum team’s agreed-upon definition of done. </a:t>
            </a:r>
          </a:p>
          <a:p>
            <a:pPr marL="342900" lvl="1" indent="-342900">
              <a:spcBef>
                <a:spcPts val="0"/>
              </a:spcBef>
              <a:buClr>
                <a:srgbClr val="101141"/>
              </a:buClr>
              <a:buChar char="•"/>
              <a:defRPr sz="2400"/>
            </a:pPr>
            <a:r>
              <a:t>These tasks can then be estimated (usually in effort-Ideal hours) and subtracted from the team’s capacity. </a:t>
            </a:r>
          </a:p>
          <a:p>
            <a:pPr marL="342900" lvl="1" indent="-342900">
              <a:spcBef>
                <a:spcPts val="0"/>
              </a:spcBef>
              <a:buClr>
                <a:srgbClr val="101141"/>
              </a:buClr>
              <a:buChar char="•"/>
              <a:defRPr sz="2400"/>
            </a:pPr>
            <a:r>
              <a:t>Breaking product backlog items into tasks is a form of design and just-in-time planning for how to get the items done.</a:t>
            </a:r>
          </a:p>
          <a:p>
            <a:pPr marL="342900" lvl="1" indent="-342900">
              <a:spcBef>
                <a:spcPts val="0"/>
              </a:spcBef>
              <a:buClr>
                <a:srgbClr val="101141"/>
              </a:buClr>
              <a:buChar char="•"/>
              <a:defRPr sz="2400"/>
            </a:pPr>
            <a:r>
              <a:t>The result is a sprint backlog</a:t>
            </a:r>
          </a:p>
        </p:txBody>
      </p:sp>
      <p:sp>
        <p:nvSpPr>
          <p:cNvPr id="421" name="Acquiring Confidence …"/>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Acquiring Confidence …</a:t>
            </a:r>
          </a:p>
        </p:txBody>
      </p:sp>
      <p:sp>
        <p:nvSpPr>
          <p:cNvPr id="422"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23"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2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print Overview"/>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Overview</a:t>
            </a:r>
          </a:p>
        </p:txBody>
      </p:sp>
      <p:sp>
        <p:nvSpPr>
          <p:cNvPr id="229"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3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31"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232" name="image.png" descr="image.png"/>
          <p:cNvPicPr>
            <a:picLocks noChangeAspect="1"/>
          </p:cNvPicPr>
          <p:nvPr/>
        </p:nvPicPr>
        <p:blipFill>
          <a:blip r:embed="rId2"/>
          <a:stretch>
            <a:fillRect/>
          </a:stretch>
        </p:blipFill>
        <p:spPr>
          <a:xfrm>
            <a:off x="228600" y="1432717"/>
            <a:ext cx="8229600" cy="2317752"/>
          </a:xfrm>
          <a:prstGeom prst="rect">
            <a:avLst/>
          </a:prstGeom>
          <a:ln w="12700">
            <a:miter lim="400000"/>
          </a:ln>
        </p:spPr>
      </p:pic>
      <p:pic>
        <p:nvPicPr>
          <p:cNvPr id="233" name="image.png" descr="image.png"/>
          <p:cNvPicPr>
            <a:picLocks noChangeAspect="1"/>
          </p:cNvPicPr>
          <p:nvPr/>
        </p:nvPicPr>
        <p:blipFill>
          <a:blip r:embed="rId3"/>
          <a:stretch>
            <a:fillRect/>
          </a:stretch>
        </p:blipFill>
        <p:spPr>
          <a:xfrm>
            <a:off x="76200" y="3943979"/>
            <a:ext cx="7200900" cy="1801814"/>
          </a:xfrm>
          <a:prstGeom prst="rect">
            <a:avLst/>
          </a:prstGeom>
          <a:ln>
            <a:solidFill>
              <a:srgbClr val="000000"/>
            </a:solidFill>
          </a:ln>
        </p:spPr>
      </p:pic>
      <p:sp>
        <p:nvSpPr>
          <p:cNvPr id="234" name="Line"/>
          <p:cNvSpPr/>
          <p:nvPr/>
        </p:nvSpPr>
        <p:spPr>
          <a:xfrm flipH="1">
            <a:off x="1523999" y="3009900"/>
            <a:ext cx="3" cy="990600"/>
          </a:xfrm>
          <a:prstGeom prst="line">
            <a:avLst/>
          </a:prstGeom>
          <a:ln w="28575">
            <a:solidFill>
              <a:srgbClr val="4A7EBB"/>
            </a:solidFill>
            <a:tailEnd type="triangle"/>
          </a:ln>
        </p:spPr>
        <p:txBody>
          <a:bodyPr lIns="45718" tIns="45718" rIns="45718" bIns="45718"/>
          <a:lstStyle/>
          <a:p>
            <a:endParaRPr/>
          </a:p>
        </p:txBody>
      </p:sp>
      <p:sp>
        <p:nvSpPr>
          <p:cNvPr id="235" name="Scrum Events:…"/>
          <p:cNvSpPr txBox="1"/>
          <p:nvPr/>
        </p:nvSpPr>
        <p:spPr>
          <a:xfrm>
            <a:off x="7391400" y="4572000"/>
            <a:ext cx="1676400" cy="1661922"/>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400" b="1">
                <a:latin typeface="+mj-lt"/>
                <a:ea typeface="+mj-ea"/>
                <a:cs typeface="+mj-cs"/>
                <a:sym typeface="Calibri"/>
              </a:defRPr>
            </a:pPr>
            <a:r>
              <a:t>Scrum Events:</a:t>
            </a:r>
          </a:p>
          <a:p>
            <a:pPr>
              <a:buSzPct val="100000"/>
              <a:buFont typeface="Arial"/>
              <a:buChar char="•"/>
              <a:defRPr sz="1400">
                <a:latin typeface="+mj-lt"/>
                <a:ea typeface="+mj-ea"/>
                <a:cs typeface="+mj-cs"/>
                <a:sym typeface="Calibri"/>
              </a:defRPr>
            </a:pPr>
            <a:r>
              <a:t>Time Boxed</a:t>
            </a:r>
          </a:p>
          <a:p>
            <a:pPr>
              <a:defRPr sz="1400">
                <a:latin typeface="+mj-lt"/>
                <a:ea typeface="+mj-ea"/>
                <a:cs typeface="+mj-cs"/>
                <a:sym typeface="Calibri"/>
              </a:defRPr>
            </a:pPr>
            <a:r>
              <a:t>Typical sprint length = 2weeks</a:t>
            </a:r>
          </a:p>
          <a:p>
            <a:pPr>
              <a:defRPr sz="1400">
                <a:latin typeface="+mj-lt"/>
                <a:ea typeface="+mj-ea"/>
                <a:cs typeface="+mj-cs"/>
                <a:sym typeface="Calibri"/>
              </a:defRPr>
            </a:pPr>
            <a:r>
              <a:t> Planning = 2 hrs.</a:t>
            </a:r>
          </a:p>
          <a:p>
            <a:pPr>
              <a:defRPr sz="1400">
                <a:latin typeface="+mj-lt"/>
                <a:ea typeface="+mj-ea"/>
                <a:cs typeface="+mj-cs"/>
                <a:sym typeface="Calibri"/>
              </a:defRPr>
            </a:pPr>
            <a:r>
              <a:t>Review = 2 hrs.</a:t>
            </a:r>
          </a:p>
          <a:p>
            <a:pPr>
              <a:defRPr sz="1400">
                <a:latin typeface="+mj-lt"/>
                <a:ea typeface="+mj-ea"/>
                <a:cs typeface="+mj-cs"/>
                <a:sym typeface="Calibri"/>
              </a:defRPr>
            </a:pPr>
            <a:r>
              <a:t>Retro = 1.5 hrs.</a:t>
            </a:r>
          </a:p>
        </p:txBody>
      </p:sp>
      <p:sp>
        <p:nvSpPr>
          <p:cNvPr id="236" name="Circle"/>
          <p:cNvSpPr/>
          <p:nvPr/>
        </p:nvSpPr>
        <p:spPr>
          <a:xfrm>
            <a:off x="8229600" y="2819400"/>
            <a:ext cx="152400" cy="152400"/>
          </a:xfrm>
          <a:prstGeom prst="ellipse">
            <a:avLst/>
          </a:prstGeom>
          <a:solidFill>
            <a:schemeClr val="accent1"/>
          </a:solidFill>
          <a:ln w="25400">
            <a:solidFill>
              <a:srgbClr val="385D8A"/>
            </a:solidFill>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37" name="Circle"/>
          <p:cNvSpPr/>
          <p:nvPr/>
        </p:nvSpPr>
        <p:spPr>
          <a:xfrm>
            <a:off x="8526461" y="2819400"/>
            <a:ext cx="152403" cy="152400"/>
          </a:xfrm>
          <a:prstGeom prst="ellipse">
            <a:avLst/>
          </a:prstGeom>
          <a:solidFill>
            <a:schemeClr val="accent1"/>
          </a:solidFill>
          <a:ln w="25400">
            <a:solidFill>
              <a:srgbClr val="385D8A"/>
            </a:solidFill>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38" name="Circle"/>
          <p:cNvSpPr/>
          <p:nvPr/>
        </p:nvSpPr>
        <p:spPr>
          <a:xfrm>
            <a:off x="8823325" y="2819400"/>
            <a:ext cx="152400" cy="152400"/>
          </a:xfrm>
          <a:prstGeom prst="ellipse">
            <a:avLst/>
          </a:prstGeom>
          <a:solidFill>
            <a:schemeClr val="accent1"/>
          </a:solidFill>
          <a:ln w="25400">
            <a:solidFill>
              <a:srgbClr val="385D8A"/>
            </a:solidFill>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39" name="Every Sprint is a learning  Opportunity…"/>
          <p:cNvSpPr txBox="1"/>
          <p:nvPr/>
        </p:nvSpPr>
        <p:spPr>
          <a:xfrm>
            <a:off x="1943331" y="5796770"/>
            <a:ext cx="4248798" cy="467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300">
                <a:latin typeface="Arial"/>
                <a:ea typeface="Arial"/>
                <a:cs typeface="Arial"/>
                <a:sym typeface="Arial"/>
              </a:defRPr>
            </a:pPr>
            <a:r>
              <a:t>Every Sprint is a learning  Opportunity</a:t>
            </a:r>
          </a:p>
          <a:p>
            <a:pPr>
              <a:defRPr sz="1300">
                <a:latin typeface="Arial"/>
                <a:ea typeface="Arial"/>
                <a:cs typeface="Arial"/>
                <a:sym typeface="Arial"/>
              </a:defRPr>
            </a:pPr>
            <a:r>
              <a:t>Constructivism - Approach</a:t>
            </a:r>
          </a:p>
        </p:txBody>
      </p:sp>
      <p:sp>
        <p:nvSpPr>
          <p:cNvPr id="240"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1" animBg="1" advAuto="0"/>
      <p:bldP spid="233" grpId="6" animBg="1" advAuto="0"/>
      <p:bldP spid="234" grpId="5" animBg="1" advAuto="0"/>
      <p:bldP spid="235" grpId="7" animBg="1" advAuto="0"/>
      <p:bldP spid="236" grpId="2" animBg="1" advAuto="0"/>
      <p:bldP spid="237" grpId="3" animBg="1" advAuto="0"/>
      <p:bldP spid="238" grpId="4" animBg="1" advAuto="0"/>
      <p:bldP spid="239" grpId="8"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You can think of the definition of ready and the definition of done as two states of product backlog items during a sprint cycle.…"/>
          <p:cNvSpPr txBox="1">
            <a:spLocks noGrp="1"/>
          </p:cNvSpPr>
          <p:nvPr>
            <p:ph type="body" idx="4294967295"/>
          </p:nvPr>
        </p:nvSpPr>
        <p:spPr>
          <a:xfrm>
            <a:off x="304800" y="1493837"/>
            <a:ext cx="8229600" cy="4525963"/>
          </a:xfrm>
          <a:prstGeom prst="rect">
            <a:avLst/>
          </a:prstGeom>
        </p:spPr>
        <p:txBody>
          <a:bodyPr/>
          <a:lstStyle/>
          <a:p>
            <a:pPr>
              <a:spcBef>
                <a:spcPts val="400"/>
              </a:spcBef>
              <a:buClr>
                <a:srgbClr val="101141"/>
              </a:buClr>
              <a:buChar char="•"/>
              <a:defRPr sz="1800"/>
            </a:pPr>
            <a:r>
              <a:t>You can think of the definition of ready and the definition of done as two states of product backlog items during a sprint cycle.</a:t>
            </a:r>
          </a:p>
          <a:p>
            <a:pPr marL="742950" lvl="1" indent="-285750">
              <a:spcBef>
                <a:spcPts val="0"/>
              </a:spcBef>
              <a:buChar char="•"/>
              <a:defRPr sz="1600"/>
            </a:pPr>
            <a:r>
              <a:t>State-1 : Before the start Sprint planning</a:t>
            </a:r>
          </a:p>
          <a:p>
            <a:pPr marL="742950" lvl="1" indent="-285750">
              <a:spcBef>
                <a:spcPts val="0"/>
              </a:spcBef>
              <a:buChar char="•"/>
              <a:defRPr sz="1600"/>
            </a:pPr>
            <a:r>
              <a:t>State-2: After the item  considered as done</a:t>
            </a:r>
          </a:p>
        </p:txBody>
      </p:sp>
      <p:sp>
        <p:nvSpPr>
          <p:cNvPr id="427" name="Definition of Ready"/>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Definition of Ready</a:t>
            </a:r>
          </a:p>
        </p:txBody>
      </p:sp>
      <p:sp>
        <p:nvSpPr>
          <p:cNvPr id="428"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29"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3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pic>
        <p:nvPicPr>
          <p:cNvPr id="431" name="image.png" descr="image.png"/>
          <p:cNvPicPr>
            <a:picLocks noChangeAspect="1"/>
          </p:cNvPicPr>
          <p:nvPr/>
        </p:nvPicPr>
        <p:blipFill>
          <a:blip r:embed="rId2"/>
          <a:stretch>
            <a:fillRect/>
          </a:stretch>
        </p:blipFill>
        <p:spPr>
          <a:xfrm>
            <a:off x="2895600" y="2767011"/>
            <a:ext cx="5334000" cy="3225802"/>
          </a:xfrm>
          <a:prstGeom prst="rect">
            <a:avLst/>
          </a:prstGeom>
          <a:ln w="12700">
            <a:miter lim="400000"/>
          </a:ln>
        </p:spPr>
      </p:pic>
      <p:sp>
        <p:nvSpPr>
          <p:cNvPr id="432" name="Example: Definition of ready"/>
          <p:cNvSpPr txBox="1"/>
          <p:nvPr/>
        </p:nvSpPr>
        <p:spPr>
          <a:xfrm>
            <a:off x="883919" y="3581401"/>
            <a:ext cx="1813562" cy="884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Example: Definition of ready</a:t>
            </a:r>
          </a:p>
        </p:txBody>
      </p:sp>
      <p:sp>
        <p:nvSpPr>
          <p:cNvPr id="433" name="Ref: Essential Scrum: A Practical Guide to the Most Popular Agile Process by Kenneth S. Rubin Published by Addison-Wesley Professional, 2012"/>
          <p:cNvSpPr txBox="1"/>
          <p:nvPr/>
        </p:nvSpPr>
        <p:spPr>
          <a:xfrm>
            <a:off x="769620" y="6109930"/>
            <a:ext cx="7604760"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n Example"/>
          <p:cNvSpPr txBox="1">
            <a:spLocks noGrp="1"/>
          </p:cNvSpPr>
          <p:nvPr>
            <p:ph type="body" idx="4294967295"/>
          </p:nvPr>
        </p:nvSpPr>
        <p:spPr>
          <a:xfrm>
            <a:off x="304800" y="1493837"/>
            <a:ext cx="8610600" cy="4906963"/>
          </a:xfrm>
          <a:prstGeom prst="rect">
            <a:avLst/>
          </a:prstGeom>
        </p:spPr>
        <p:txBody>
          <a:bodyPr/>
          <a:lstStyle>
            <a:lvl1pPr>
              <a:spcBef>
                <a:spcPts val="500"/>
              </a:spcBef>
              <a:buClr>
                <a:srgbClr val="101141"/>
              </a:buClr>
              <a:buChar char="•"/>
              <a:defRPr sz="2400"/>
            </a:lvl1pPr>
          </a:lstStyle>
          <a:p>
            <a:r>
              <a:t>An Example</a:t>
            </a:r>
          </a:p>
        </p:txBody>
      </p:sp>
      <p:sp>
        <p:nvSpPr>
          <p:cNvPr id="436" name="Definition of Done"/>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Definition of Done</a:t>
            </a:r>
          </a:p>
        </p:txBody>
      </p:sp>
      <p:sp>
        <p:nvSpPr>
          <p:cNvPr id="437"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38"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3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pic>
        <p:nvPicPr>
          <p:cNvPr id="440" name="image.png" descr="image.png"/>
          <p:cNvPicPr>
            <a:picLocks noChangeAspect="1"/>
          </p:cNvPicPr>
          <p:nvPr/>
        </p:nvPicPr>
        <p:blipFill>
          <a:blip r:embed="rId2"/>
          <a:stretch>
            <a:fillRect/>
          </a:stretch>
        </p:blipFill>
        <p:spPr>
          <a:xfrm>
            <a:off x="276225" y="1905000"/>
            <a:ext cx="3603625" cy="4540250"/>
          </a:xfrm>
          <a:prstGeom prst="rect">
            <a:avLst/>
          </a:prstGeom>
          <a:ln w="12700">
            <a:miter lim="400000"/>
          </a:ln>
        </p:spPr>
      </p:pic>
      <p:sp>
        <p:nvSpPr>
          <p:cNvPr id="441" name="Conceptually the definition of done is a checklist of the types of work that the team is expected to successfully complete before it can declare its work to be potentially shippable.…"/>
          <p:cNvSpPr txBox="1"/>
          <p:nvPr/>
        </p:nvSpPr>
        <p:spPr>
          <a:xfrm>
            <a:off x="4219257" y="1447801"/>
            <a:ext cx="4480562" cy="4656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a:latin typeface="Arial"/>
                <a:ea typeface="Arial"/>
                <a:cs typeface="Arial"/>
                <a:sym typeface="Arial"/>
              </a:defRPr>
            </a:pPr>
            <a:r>
              <a:t>Conceptually the definition of done is a checklist of the types of work that the team is expected to successfully complete before it can declare its work to be potentially shippable.</a:t>
            </a:r>
          </a:p>
          <a:p>
            <a:pPr marL="285750" indent="-285750">
              <a:buSzPct val="100000"/>
              <a:buFont typeface="Arial"/>
              <a:buChar char="•"/>
              <a:defRPr>
                <a:latin typeface="Arial"/>
                <a:ea typeface="Arial"/>
                <a:cs typeface="Arial"/>
                <a:sym typeface="Arial"/>
              </a:defRPr>
            </a:pPr>
            <a:endParaRPr/>
          </a:p>
          <a:p>
            <a:pPr marL="285750" indent="-285750">
              <a:buSzPct val="100000"/>
              <a:buFont typeface="Arial"/>
              <a:buChar char="•"/>
              <a:defRPr>
                <a:latin typeface="Arial"/>
                <a:ea typeface="Arial"/>
                <a:cs typeface="Arial"/>
                <a:sym typeface="Arial"/>
              </a:defRPr>
            </a:pPr>
            <a:r>
              <a:t>Can be applied to product backlog item, Increment or a release.</a:t>
            </a:r>
          </a:p>
          <a:p>
            <a:pPr marL="285750" indent="-285750">
              <a:buSzPct val="100000"/>
              <a:buFont typeface="Arial"/>
              <a:buChar char="•"/>
              <a:defRPr>
                <a:latin typeface="Arial"/>
                <a:ea typeface="Arial"/>
                <a:cs typeface="Arial"/>
                <a:sym typeface="Arial"/>
              </a:defRPr>
            </a:pPr>
            <a:endParaRPr/>
          </a:p>
          <a:p>
            <a:pPr marL="285750" indent="-285750">
              <a:buSzPct val="100000"/>
              <a:buFont typeface="Arial"/>
              <a:buChar char="•"/>
              <a:defRPr>
                <a:latin typeface="Arial"/>
                <a:ea typeface="Arial"/>
                <a:cs typeface="Arial"/>
                <a:sym typeface="Arial"/>
              </a:defRPr>
            </a:pPr>
            <a:r>
              <a:t>Obviously the specific items on the checklist will depend on a number of variables:</a:t>
            </a:r>
          </a:p>
          <a:p>
            <a:pPr marL="742950" lvl="1" indent="-285750">
              <a:buSzPct val="100000"/>
              <a:buFont typeface="Arial"/>
              <a:buChar char="•"/>
              <a:defRPr sz="1600">
                <a:latin typeface="Arial"/>
                <a:ea typeface="Arial"/>
                <a:cs typeface="Arial"/>
                <a:sym typeface="Arial"/>
              </a:defRPr>
            </a:pPr>
            <a:r>
              <a:t>The nature of the product being built</a:t>
            </a:r>
          </a:p>
          <a:p>
            <a:pPr marL="742950" lvl="1" indent="-285750">
              <a:buSzPct val="100000"/>
              <a:buFont typeface="Arial"/>
              <a:buChar char="•"/>
              <a:defRPr sz="1600">
                <a:latin typeface="Arial"/>
                <a:ea typeface="Arial"/>
                <a:cs typeface="Arial"/>
                <a:sym typeface="Arial"/>
              </a:defRPr>
            </a:pPr>
            <a:r>
              <a:t>The technologies being used to build it</a:t>
            </a:r>
          </a:p>
          <a:p>
            <a:pPr marL="742950" lvl="1" indent="-285750">
              <a:buSzPct val="100000"/>
              <a:buFont typeface="Arial"/>
              <a:buChar char="•"/>
              <a:defRPr sz="1600">
                <a:latin typeface="Arial"/>
                <a:ea typeface="Arial"/>
                <a:cs typeface="Arial"/>
                <a:sym typeface="Arial"/>
              </a:defRPr>
            </a:pPr>
            <a:r>
              <a:t>The organization that is building it</a:t>
            </a:r>
          </a:p>
          <a:p>
            <a:pPr marL="742950" lvl="1" indent="-285750">
              <a:buSzPct val="100000"/>
              <a:buFont typeface="Arial"/>
              <a:buChar char="•"/>
              <a:defRPr sz="1600">
                <a:latin typeface="Arial"/>
                <a:ea typeface="Arial"/>
                <a:cs typeface="Arial"/>
                <a:sym typeface="Arial"/>
              </a:defRPr>
            </a:pPr>
            <a:r>
              <a:t>The current impediments that affect what is possible</a:t>
            </a:r>
          </a:p>
          <a:p>
            <a:pPr marL="285750" indent="-285750">
              <a:buSzPct val="100000"/>
              <a:buFont typeface="Arial"/>
              <a:buChar char="•"/>
              <a:defRPr sz="1600">
                <a:latin typeface="Arial"/>
                <a:ea typeface="Arial"/>
                <a:cs typeface="Arial"/>
                <a:sym typeface="Arial"/>
              </a:defRPr>
            </a:pPr>
            <a:r>
              <a:t>Definition of Done Can Evolve Over Time</a:t>
            </a:r>
          </a:p>
        </p:txBody>
      </p:sp>
      <p:sp>
        <p:nvSpPr>
          <p:cNvPr id="442" name="Ref: Essential Scrum: A Practical Guide to the Most Popular Agile Process by Kenneth S. Rubin Published by Addison-Wesley Professional, 2012"/>
          <p:cNvSpPr txBox="1"/>
          <p:nvPr/>
        </p:nvSpPr>
        <p:spPr>
          <a:xfrm>
            <a:off x="769620" y="6357278"/>
            <a:ext cx="7604760"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Most of the time, a bare-minimum definition of done should yield a complete slice of product functionality, one that has been designed, built, integrated, tested, and documented and would deliver validated customer value.…"/>
          <p:cNvSpPr txBox="1">
            <a:spLocks noGrp="1"/>
          </p:cNvSpPr>
          <p:nvPr>
            <p:ph type="body" idx="4294967295"/>
          </p:nvPr>
        </p:nvSpPr>
        <p:spPr>
          <a:xfrm>
            <a:off x="304800" y="1493837"/>
            <a:ext cx="8229600" cy="4830763"/>
          </a:xfrm>
          <a:prstGeom prst="rect">
            <a:avLst/>
          </a:prstGeom>
        </p:spPr>
        <p:txBody>
          <a:bodyPr/>
          <a:lstStyle/>
          <a:p>
            <a:pPr>
              <a:spcBef>
                <a:spcPts val="400"/>
              </a:spcBef>
              <a:buClr>
                <a:srgbClr val="101141"/>
              </a:buClr>
              <a:buChar char="•"/>
              <a:defRPr sz="2000"/>
            </a:pPr>
            <a:r>
              <a:t>Most of the time, a bare-minimum definition of done should yield a complete slice of product functionality, one that has been designed, built, integrated, tested, and documented and would deliver validated customer value.</a:t>
            </a:r>
          </a:p>
          <a:p>
            <a:pPr>
              <a:spcBef>
                <a:spcPts val="400"/>
              </a:spcBef>
              <a:buClr>
                <a:srgbClr val="101141"/>
              </a:buClr>
              <a:buChar char="•"/>
              <a:defRPr sz="2000"/>
            </a:pPr>
            <a:r>
              <a:t>To have a useful checklist, however, these larger-level work items need to be further refined.</a:t>
            </a:r>
          </a:p>
          <a:p>
            <a:pPr marL="742950" lvl="1" indent="-285750">
              <a:spcBef>
                <a:spcPts val="0"/>
              </a:spcBef>
              <a:buChar char="•"/>
              <a:defRPr sz="1600"/>
            </a:pPr>
            <a:r>
              <a:t>For example, what does tested mean? Unit tested? Integration tested? System tested? Platform tested? Internationalization tested? You can probably think of many other forms of testing that are specific to your product. Are all of those types of testing included in the definition of done?</a:t>
            </a:r>
          </a:p>
          <a:p>
            <a:pPr>
              <a:spcBef>
                <a:spcPts val="400"/>
              </a:spcBef>
              <a:buClr>
                <a:srgbClr val="101141"/>
              </a:buClr>
              <a:buChar char="•"/>
              <a:defRPr sz="2000"/>
            </a:pPr>
            <a:r>
              <a:t>Scrum teams need to have a robust definition of done, one that provides a high level of confidence that what they build is of high quality and can be shipped. Anything less robs the organization of the business opportunity of shipping at its discretion and can lead to the accrual of technical debt</a:t>
            </a:r>
          </a:p>
        </p:txBody>
      </p:sp>
      <p:sp>
        <p:nvSpPr>
          <p:cNvPr id="445" name="Definition of Done …"/>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Definition of Done …</a:t>
            </a:r>
          </a:p>
        </p:txBody>
      </p:sp>
      <p:sp>
        <p:nvSpPr>
          <p:cNvPr id="446"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47"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4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hank you"/>
          <p:cNvSpPr txBox="1">
            <a:spLocks noGrp="1"/>
          </p:cNvSpPr>
          <p:nvPr>
            <p:ph type="body" idx="4294967295"/>
          </p:nvPr>
        </p:nvSpPr>
        <p:spPr>
          <a:xfrm>
            <a:off x="304800" y="1493837"/>
            <a:ext cx="8229600" cy="4525963"/>
          </a:xfrm>
          <a:prstGeom prst="rect">
            <a:avLst/>
          </a:prstGeom>
        </p:spPr>
        <p:txBody>
          <a:bodyPr/>
          <a:lstStyle/>
          <a:p>
            <a:pPr algn="ctr">
              <a:buSzTx/>
              <a:buNone/>
              <a:defRPr sz="2400"/>
            </a:pPr>
            <a:endParaRPr/>
          </a:p>
          <a:p>
            <a:pPr algn="ctr">
              <a:buSzTx/>
              <a:buNone/>
              <a:defRPr sz="2400"/>
            </a:pPr>
            <a:endParaRPr/>
          </a:p>
          <a:p>
            <a:pPr algn="ctr">
              <a:spcBef>
                <a:spcPts val="500"/>
              </a:spcBef>
              <a:buSzTx/>
              <a:buNone/>
              <a:defRPr sz="2400"/>
            </a:pPr>
            <a:r>
              <a:t>Thank you</a:t>
            </a:r>
          </a:p>
        </p:txBody>
      </p:sp>
      <p:sp>
        <p:nvSpPr>
          <p:cNvPr id="451"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45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45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243"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44"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45" name="Inputs for Iteration Planning"/>
          <p:cNvSpPr txBox="1">
            <a:spLocks noGrp="1"/>
          </p:cNvSpPr>
          <p:nvPr>
            <p:ph type="title" idx="4294967295"/>
          </p:nvPr>
        </p:nvSpPr>
        <p:spPr>
          <a:xfrm>
            <a:off x="457200" y="92073"/>
            <a:ext cx="8229600" cy="1508128"/>
          </a:xfrm>
          <a:prstGeom prst="rect">
            <a:avLst/>
          </a:prstGeom>
        </p:spPr>
        <p:txBody>
          <a:bodyPr/>
          <a:lstStyle>
            <a:lvl1pPr>
              <a:defRPr sz="3600"/>
            </a:lvl1pPr>
          </a:lstStyle>
          <a:p>
            <a:r>
              <a:t>Inputs for Iteration Planning</a:t>
            </a:r>
          </a:p>
        </p:txBody>
      </p:sp>
      <p:sp>
        <p:nvSpPr>
          <p:cNvPr id="246" name="Product backlog—with enough ready stories for about two iterations…"/>
          <p:cNvSpPr txBox="1">
            <a:spLocks noGrp="1"/>
          </p:cNvSpPr>
          <p:nvPr>
            <p:ph type="body" idx="4294967295"/>
          </p:nvPr>
        </p:nvSpPr>
        <p:spPr>
          <a:xfrm>
            <a:off x="457200" y="1600200"/>
            <a:ext cx="7762610" cy="4691063"/>
          </a:xfrm>
          <a:prstGeom prst="rect">
            <a:avLst/>
          </a:prstGeom>
        </p:spPr>
        <p:txBody>
          <a:bodyPr/>
          <a:lstStyle/>
          <a:p>
            <a:pPr marL="342899" indent="-342899">
              <a:buChar char="•"/>
              <a:defRPr sz="2400"/>
            </a:pPr>
            <a:r>
              <a:t>Product backlog—with enough ready stories for about two iterations- Prioritized</a:t>
            </a:r>
          </a:p>
          <a:p>
            <a:pPr marL="342899" indent="-342899">
              <a:buChar char="•"/>
              <a:defRPr sz="2400"/>
            </a:pPr>
            <a:r>
              <a:t>Quarterly (release) roadmap</a:t>
            </a:r>
          </a:p>
          <a:p>
            <a:pPr marL="342899" indent="-342899">
              <a:buChar char="•"/>
              <a:defRPr sz="2400"/>
            </a:pPr>
            <a:r>
              <a:t>Definition of ready (DoR), where used; definition of done (DoD)</a:t>
            </a:r>
          </a:p>
          <a:p>
            <a:pPr marL="342899" indent="-342899">
              <a:buChar char="•"/>
              <a:defRPr sz="2400"/>
            </a:pPr>
            <a:r>
              <a:t>Past performance (velocity), if available</a:t>
            </a:r>
          </a:p>
          <a:p>
            <a:pPr marL="342899" indent="-342899">
              <a:buChar char="•"/>
              <a:defRPr sz="2400"/>
            </a:pPr>
            <a:r>
              <a:t>Availability of team members during the upcoming iteration (</a:t>
            </a:r>
            <a:r>
              <a:rPr b="1"/>
              <a:t>Capacity Planning</a:t>
            </a:r>
            <a:r>
              <a:t>)</a:t>
            </a:r>
          </a:p>
          <a:p>
            <a:pPr marL="342899" indent="-342899">
              <a:buChar char="•"/>
              <a:defRPr sz="2400"/>
            </a:pPr>
            <a:r>
              <a:t>Process improvement tasks—added to the iteration backlog during the last iteration retrospective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24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p:tmAbs val="0"/>
                                  </p:iterate>
                                  <p:childTnLst>
                                    <p:set>
                                      <p:cBhvr>
                                        <p:cTn id="15" fill="hold"/>
                                        <p:tgtEl>
                                          <p:spTgt spid="24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iterate>
                                    <p:tmAbs val="0"/>
                                  </p:iterate>
                                  <p:childTnLst>
                                    <p:set>
                                      <p:cBhvr>
                                        <p:cTn id="19" fill="hold"/>
                                        <p:tgtEl>
                                          <p:spTgt spid="246">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p:tmAbs val="0"/>
                                  </p:iterate>
                                  <p:childTnLst>
                                    <p:set>
                                      <p:cBhvr>
                                        <p:cTn id="23" fill="hold"/>
                                        <p:tgtEl>
                                          <p:spTgt spid="246">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iterate>
                                    <p:tmAbs val="0"/>
                                  </p:iterate>
                                  <p:childTnLst>
                                    <p:set>
                                      <p:cBhvr>
                                        <p:cTn id="27" fill="hold"/>
                                        <p:tgtEl>
                                          <p:spTgt spid="2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249"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50"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51" name="Outputs of Iteration Planning"/>
          <p:cNvSpPr txBox="1">
            <a:spLocks noGrp="1"/>
          </p:cNvSpPr>
          <p:nvPr>
            <p:ph type="title" idx="4294967295"/>
          </p:nvPr>
        </p:nvSpPr>
        <p:spPr>
          <a:xfrm>
            <a:off x="457200" y="92073"/>
            <a:ext cx="8229600" cy="1508128"/>
          </a:xfrm>
          <a:prstGeom prst="rect">
            <a:avLst/>
          </a:prstGeom>
        </p:spPr>
        <p:txBody>
          <a:bodyPr/>
          <a:lstStyle>
            <a:lvl1pPr>
              <a:defRPr sz="3600"/>
            </a:lvl1pPr>
          </a:lstStyle>
          <a:p>
            <a:r>
              <a:t>Outputs of Iteration Planning</a:t>
            </a:r>
          </a:p>
        </p:txBody>
      </p:sp>
      <p:sp>
        <p:nvSpPr>
          <p:cNvPr id="252" name="Planning Part1…"/>
          <p:cNvSpPr txBox="1">
            <a:spLocks noGrp="1"/>
          </p:cNvSpPr>
          <p:nvPr>
            <p:ph type="body" idx="4294967295"/>
          </p:nvPr>
        </p:nvSpPr>
        <p:spPr>
          <a:xfrm>
            <a:off x="457200" y="1600200"/>
            <a:ext cx="8229600" cy="4949825"/>
          </a:xfrm>
          <a:prstGeom prst="rect">
            <a:avLst/>
          </a:prstGeom>
        </p:spPr>
        <p:txBody>
          <a:bodyPr/>
          <a:lstStyle/>
          <a:p>
            <a:pPr marL="342899" indent="-342899">
              <a:buChar char="•"/>
              <a:defRPr sz="2400"/>
            </a:pPr>
            <a:r>
              <a:t>Planning Part1</a:t>
            </a:r>
          </a:p>
          <a:p>
            <a:pPr marL="800098" lvl="1" indent="-342898">
              <a:buChar char="•"/>
              <a:defRPr sz="1800"/>
            </a:pPr>
            <a:r>
              <a:t>Sprint goal </a:t>
            </a:r>
          </a:p>
          <a:p>
            <a:pPr marL="800098" lvl="1" indent="-342898">
              <a:buChar char="•"/>
              <a:defRPr sz="1800"/>
            </a:pPr>
            <a:r>
              <a:t>Discuss Stories</a:t>
            </a:r>
          </a:p>
          <a:p>
            <a:pPr marL="800098" lvl="1" indent="-342898">
              <a:buChar char="•"/>
              <a:defRPr sz="1800"/>
            </a:pPr>
            <a:r>
              <a:t>Negotiate, Forecast/Identify stories</a:t>
            </a:r>
          </a:p>
          <a:p>
            <a:pPr marL="342899" indent="-342899">
              <a:buChar char="•"/>
              <a:defRPr sz="2400"/>
            </a:pPr>
            <a:r>
              <a:t>Planning Part2</a:t>
            </a:r>
          </a:p>
          <a:p>
            <a:pPr marL="800098" lvl="1" indent="-342898">
              <a:buChar char="•"/>
              <a:defRPr sz="1800"/>
            </a:pPr>
            <a:r>
              <a:t>Identify developer tasks</a:t>
            </a:r>
          </a:p>
          <a:p>
            <a:pPr marL="800098" lvl="1" indent="-342898">
              <a:buChar char="•"/>
              <a:defRPr sz="1800"/>
            </a:pPr>
            <a:r>
              <a:t>Sign up for tasks</a:t>
            </a:r>
          </a:p>
          <a:p>
            <a:pPr marL="800098" lvl="1" indent="-342898">
              <a:buChar char="•"/>
              <a:defRPr sz="1800"/>
            </a:pPr>
            <a:r>
              <a:t>Estimate tasks</a:t>
            </a:r>
          </a:p>
          <a:p>
            <a:pPr marL="800098" lvl="1" indent="-342898">
              <a:buChar char="•"/>
              <a:defRPr sz="1800"/>
            </a:pPr>
            <a:r>
              <a:t>Negotiation</a:t>
            </a:r>
          </a:p>
          <a:p>
            <a:pPr marL="800098" lvl="1" indent="-342898">
              <a:buChar char="•"/>
              <a:defRPr sz="1800"/>
            </a:pPr>
            <a:r>
              <a:t>Commitment</a:t>
            </a:r>
          </a:p>
          <a:p>
            <a:pPr marL="342899" indent="-342899">
              <a:buChar char="•"/>
              <a:defRPr sz="2400"/>
            </a:pPr>
            <a:r>
              <a:t>Task Board</a:t>
            </a:r>
          </a:p>
        </p:txBody>
      </p:sp>
      <p:sp>
        <p:nvSpPr>
          <p:cNvPr id="253" name="Capacity = Velocity ± Changed Circumstances…"/>
          <p:cNvSpPr txBox="1"/>
          <p:nvPr/>
        </p:nvSpPr>
        <p:spPr>
          <a:xfrm>
            <a:off x="3433514" y="4947242"/>
            <a:ext cx="4856208" cy="492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sz="1400">
                <a:latin typeface="Arial"/>
                <a:ea typeface="Arial"/>
                <a:cs typeface="Arial"/>
                <a:sym typeface="Arial"/>
              </a:defRPr>
            </a:pPr>
            <a:r>
              <a:t>Capacity = Velocity ± Changed Circumstances</a:t>
            </a:r>
          </a:p>
          <a:p>
            <a:pPr>
              <a:defRPr sz="1400">
                <a:latin typeface="Arial"/>
                <a:ea typeface="Arial"/>
                <a:cs typeface="Arial"/>
                <a:sym typeface="Arial"/>
              </a:defRPr>
            </a:pPr>
            <a:r>
              <a:t>Capacity = Total Potential Person-Days × Availability − Slack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52">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25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p:tmAbs val="0"/>
                                  </p:iterate>
                                  <p:childTnLst>
                                    <p:set>
                                      <p:cBhvr>
                                        <p:cTn id="15" fill="hold"/>
                                        <p:tgtEl>
                                          <p:spTgt spid="25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iterate>
                                    <p:tmAbs val="0"/>
                                  </p:iterate>
                                  <p:childTnLst>
                                    <p:set>
                                      <p:cBhvr>
                                        <p:cTn id="19" fill="hold"/>
                                        <p:tgtEl>
                                          <p:spTgt spid="25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p:tmAbs val="0"/>
                                  </p:iterate>
                                  <p:childTnLst>
                                    <p:set>
                                      <p:cBhvr>
                                        <p:cTn id="23" fill="hold"/>
                                        <p:tgtEl>
                                          <p:spTgt spid="25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iterate>
                                    <p:tmAbs val="0"/>
                                  </p:iterate>
                                  <p:childTnLst>
                                    <p:set>
                                      <p:cBhvr>
                                        <p:cTn id="27" fill="hold"/>
                                        <p:tgtEl>
                                          <p:spTgt spid="25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iterate>
                                    <p:tmAbs val="0"/>
                                  </p:iterate>
                                  <p:childTnLst>
                                    <p:set>
                                      <p:cBhvr>
                                        <p:cTn id="31" fill="hold"/>
                                        <p:tgtEl>
                                          <p:spTgt spid="25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iterate>
                                    <p:tmAbs val="0"/>
                                  </p:iterate>
                                  <p:childTnLst>
                                    <p:set>
                                      <p:cBhvr>
                                        <p:cTn id="35" fill="hold"/>
                                        <p:tgtEl>
                                          <p:spTgt spid="252">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iterate>
                                    <p:tmAbs val="0"/>
                                  </p:iterate>
                                  <p:childTnLst>
                                    <p:set>
                                      <p:cBhvr>
                                        <p:cTn id="39" fill="hold"/>
                                        <p:tgtEl>
                                          <p:spTgt spid="252">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1" nodeType="clickEffect">
                                  <p:stCondLst>
                                    <p:cond delay="0"/>
                                  </p:stCondLst>
                                  <p:iterate>
                                    <p:tmAbs val="0"/>
                                  </p:iterate>
                                  <p:childTnLst>
                                    <p:set>
                                      <p:cBhvr>
                                        <p:cTn id="43" fill="hold"/>
                                        <p:tgtEl>
                                          <p:spTgt spid="252">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 nodeType="clickEffect">
                                  <p:stCondLst>
                                    <p:cond delay="0"/>
                                  </p:stCondLst>
                                  <p:iterate>
                                    <p:tmAbs val="0"/>
                                  </p:iterate>
                                  <p:childTnLst>
                                    <p:set>
                                      <p:cBhvr>
                                        <p:cTn id="47" fill="hold"/>
                                        <p:tgtEl>
                                          <p:spTgt spid="252">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2" nodeType="clickEffect">
                                  <p:stCondLst>
                                    <p:cond delay="0"/>
                                  </p:stCondLst>
                                  <p:iterate>
                                    <p:tmAbs val="0"/>
                                  </p:iterate>
                                  <p:childTnLst>
                                    <p:set>
                                      <p:cBhvr>
                                        <p:cTn id="51" fill="hold"/>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1" build="p" bldLvl="5" animBg="1" advAuto="0"/>
      <p:bldP spid="253"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ompletion Criteria  – Defined by Development Team…"/>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Completion Criteria  – Defined by Development Team</a:t>
            </a:r>
          </a:p>
          <a:p>
            <a:pPr marL="742950" lvl="1" indent="-285750">
              <a:spcBef>
                <a:spcPts val="0"/>
              </a:spcBef>
              <a:buChar char="•"/>
              <a:defRPr sz="1600"/>
            </a:pPr>
            <a:r>
              <a:t>Code Complete and Checked in</a:t>
            </a:r>
          </a:p>
          <a:p>
            <a:pPr marL="742950" lvl="1" indent="-285750">
              <a:spcBef>
                <a:spcPts val="0"/>
              </a:spcBef>
              <a:buChar char="•"/>
              <a:defRPr sz="1600"/>
            </a:pPr>
            <a:r>
              <a:t>Unit test done</a:t>
            </a:r>
          </a:p>
          <a:p>
            <a:pPr marL="742950" lvl="1" indent="-285750">
              <a:spcBef>
                <a:spcPts val="0"/>
              </a:spcBef>
              <a:buChar char="•"/>
              <a:defRPr sz="1600"/>
            </a:pPr>
            <a:r>
              <a:t>Peer reviewed</a:t>
            </a:r>
          </a:p>
          <a:p>
            <a:pPr marL="742950" lvl="1" indent="-285750">
              <a:spcBef>
                <a:spcPts val="0"/>
              </a:spcBef>
              <a:buChar char="•"/>
              <a:defRPr sz="1600"/>
            </a:pPr>
            <a:r>
              <a:t>QA Compete</a:t>
            </a:r>
          </a:p>
          <a:p>
            <a:pPr marL="742950" lvl="1" indent="-285750">
              <a:spcBef>
                <a:spcPts val="0"/>
              </a:spcBef>
              <a:buChar char="•"/>
              <a:defRPr sz="1600"/>
            </a:pPr>
            <a:r>
              <a:t>Documentation done</a:t>
            </a:r>
          </a:p>
          <a:p>
            <a:pPr marL="742950" lvl="1" indent="-285750">
              <a:spcBef>
                <a:spcPts val="0"/>
              </a:spcBef>
              <a:buChar char="•"/>
              <a:defRPr sz="1600"/>
            </a:pPr>
            <a:endParaRPr/>
          </a:p>
          <a:p>
            <a:pPr>
              <a:spcBef>
                <a:spcPts val="500"/>
              </a:spcBef>
              <a:buClr>
                <a:srgbClr val="101141"/>
              </a:buClr>
              <a:buChar char="•"/>
              <a:defRPr sz="2400"/>
            </a:pPr>
            <a:r>
              <a:t> Acceptance criteria  – Defined by Product owner</a:t>
            </a:r>
          </a:p>
          <a:p>
            <a:pPr marL="742950" lvl="1" indent="-285750">
              <a:spcBef>
                <a:spcPts val="0"/>
              </a:spcBef>
              <a:buChar char="•"/>
              <a:defRPr sz="1600"/>
            </a:pPr>
            <a:r>
              <a:t>PO determines when the acceptance criteria s done</a:t>
            </a:r>
          </a:p>
          <a:p>
            <a:pPr marL="742950" lvl="1" indent="-285750">
              <a:spcBef>
                <a:spcPts val="0"/>
              </a:spcBef>
              <a:buChar char="•"/>
              <a:defRPr sz="1600"/>
            </a:pPr>
            <a:r>
              <a:t>At this point, the story is considered  accepted or “DONE”</a:t>
            </a:r>
          </a:p>
        </p:txBody>
      </p:sp>
      <p:sp>
        <p:nvSpPr>
          <p:cNvPr id="256" name="Definition of ‘Done”"/>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Definition of ‘Done”</a:t>
            </a:r>
          </a:p>
        </p:txBody>
      </p:sp>
      <p:sp>
        <p:nvSpPr>
          <p:cNvPr id="257" name="4/10/22"/>
          <p:cNvSpPr txBox="1"/>
          <p:nvPr/>
        </p:nvSpPr>
        <p:spPr>
          <a:xfrm>
            <a:off x="502919" y="6414760"/>
            <a:ext cx="20421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21/1023</a:t>
            </a:r>
          </a:p>
        </p:txBody>
      </p:sp>
      <p:sp>
        <p:nvSpPr>
          <p:cNvPr id="258"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59"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55">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25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iterate>
                                    <p:tmAbs val="0"/>
                                  </p:iterate>
                                  <p:childTnLst>
                                    <p:set>
                                      <p:cBhvr>
                                        <p:cTn id="15" fill="hold"/>
                                        <p:tgtEl>
                                          <p:spTgt spid="25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iterate>
                                    <p:tmAbs val="0"/>
                                  </p:iterate>
                                  <p:childTnLst>
                                    <p:set>
                                      <p:cBhvr>
                                        <p:cTn id="19" fill="hold"/>
                                        <p:tgtEl>
                                          <p:spTgt spid="25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p:tmAbs val="0"/>
                                  </p:iterate>
                                  <p:childTnLst>
                                    <p:set>
                                      <p:cBhvr>
                                        <p:cTn id="23" fill="hold"/>
                                        <p:tgtEl>
                                          <p:spTgt spid="255">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iterate>
                                    <p:tmAbs val="0"/>
                                  </p:iterate>
                                  <p:childTnLst>
                                    <p:set>
                                      <p:cBhvr>
                                        <p:cTn id="27" fill="hold"/>
                                        <p:tgtEl>
                                          <p:spTgt spid="255">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iterate>
                                    <p:tmAbs val="0"/>
                                  </p:iterate>
                                  <p:childTnLst>
                                    <p:set>
                                      <p:cBhvr>
                                        <p:cTn id="31" fill="hold"/>
                                        <p:tgtEl>
                                          <p:spTgt spid="255">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iterate>
                                    <p:tmAbs val="0"/>
                                  </p:iterate>
                                  <p:childTnLst>
                                    <p:set>
                                      <p:cBhvr>
                                        <p:cTn id="35" fill="hold"/>
                                        <p:tgtEl>
                                          <p:spTgt spid="255">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iterate>
                                    <p:tmAbs val="0"/>
                                  </p:iterate>
                                  <p:childTnLst>
                                    <p:set>
                                      <p:cBhvr>
                                        <p:cTn id="39" fill="hold"/>
                                        <p:tgtEl>
                                          <p:spTgt spid="255">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1" nodeType="clickEffect">
                                  <p:stCondLst>
                                    <p:cond delay="0"/>
                                  </p:stCondLst>
                                  <p:iterate>
                                    <p:tmAbs val="0"/>
                                  </p:iterate>
                                  <p:childTnLst>
                                    <p:set>
                                      <p:cBhvr>
                                        <p:cTn id="43" fill="hold"/>
                                        <p:tgtEl>
                                          <p:spTgt spid="2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262" name="Quiz"/>
          <p:cNvSpPr txBox="1">
            <a:spLocks noGrp="1"/>
          </p:cNvSpPr>
          <p:nvPr>
            <p:ph type="title" idx="4294967295"/>
          </p:nvPr>
        </p:nvSpPr>
        <p:spPr>
          <a:xfrm>
            <a:off x="457200" y="92073"/>
            <a:ext cx="8229600" cy="1508128"/>
          </a:xfrm>
          <a:prstGeom prst="rect">
            <a:avLst/>
          </a:prstGeom>
        </p:spPr>
        <p:txBody>
          <a:bodyPr/>
          <a:lstStyle>
            <a:lvl1pPr>
              <a:defRPr sz="3600"/>
            </a:lvl1pPr>
          </a:lstStyle>
          <a:p>
            <a:r>
              <a:t>Quiz</a:t>
            </a:r>
          </a:p>
        </p:txBody>
      </p:sp>
      <p:sp>
        <p:nvSpPr>
          <p:cNvPr id="263" name="https://forms.gle/FeoxMV6C56jp9noR6…"/>
          <p:cNvSpPr txBox="1">
            <a:spLocks noGrp="1"/>
          </p:cNvSpPr>
          <p:nvPr>
            <p:ph type="body" idx="4294967295"/>
          </p:nvPr>
        </p:nvSpPr>
        <p:spPr>
          <a:xfrm>
            <a:off x="457200" y="1449591"/>
            <a:ext cx="8229600" cy="5257803"/>
          </a:xfrm>
          <a:prstGeom prst="rect">
            <a:avLst/>
          </a:prstGeom>
        </p:spPr>
        <p:txBody>
          <a:bodyPr/>
          <a:lstStyle/>
          <a:p>
            <a:pPr marL="342899" indent="-342899">
              <a:defRPr sz="2400" u="sng">
                <a:solidFill>
                  <a:srgbClr val="0000FF"/>
                </a:solidFill>
                <a:uFill>
                  <a:solidFill>
                    <a:srgbClr val="0000FF"/>
                  </a:solidFill>
                </a:uFill>
              </a:defRPr>
            </a:pPr>
            <a:r>
              <a:rPr>
                <a:hlinkClick r:id="rId2"/>
              </a:rPr>
              <a:t>https://forms.gle/UChV4y1fLnjfvBJ57</a:t>
            </a:r>
          </a:p>
          <a:p>
            <a:pPr marL="342899" indent="-342899">
              <a:defRPr sz="2400" u="sng">
                <a:solidFill>
                  <a:srgbClr val="0000FF"/>
                </a:solidFill>
                <a:uFill>
                  <a:solidFill>
                    <a:srgbClr val="0000FF"/>
                  </a:solidFill>
                </a:uFill>
              </a:defRPr>
            </a:pPr>
            <a:r>
              <a:rPr>
                <a:hlinkClick r:id="rId2"/>
              </a:rPr>
              <a:t>https://forms.gle/aG5AcsK5CcPrARAXA</a:t>
            </a:r>
          </a:p>
          <a:p>
            <a:pPr marL="342899" indent="-342899">
              <a:defRPr sz="2400" u="sng">
                <a:solidFill>
                  <a:srgbClr val="0000FF"/>
                </a:solidFill>
                <a:uFill>
                  <a:solidFill>
                    <a:srgbClr val="0000FF"/>
                  </a:solidFill>
                </a:uFill>
              </a:defRPr>
            </a:pPr>
            <a:r>
              <a:rPr>
                <a:hlinkClick r:id="rId2"/>
              </a:rPr>
              <a:t>https://forms.gle/aG5AcsK5CcPrARAXA</a:t>
            </a:r>
          </a:p>
          <a:p>
            <a:pPr marL="342899" indent="-342899">
              <a:defRPr sz="2400" u="sng">
                <a:solidFill>
                  <a:srgbClr val="0000FF"/>
                </a:solidFill>
                <a:uFill>
                  <a:solidFill>
                    <a:srgbClr val="0000FF"/>
                  </a:solidFill>
                </a:uFill>
              </a:defRPr>
            </a:pPr>
            <a:r>
              <a:rPr>
                <a:hlinkClick r:id="rId2"/>
              </a:rPr>
              <a:t>https://forms.gle/ZuQG7Fw6Sp8y6YsFA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print Planning – Additional Note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Sprint Planning – Additional Notes</a:t>
            </a:r>
          </a:p>
        </p:txBody>
      </p:sp>
      <p:sp>
        <p:nvSpPr>
          <p:cNvPr id="266"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67"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68"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print plann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planning</a:t>
            </a:r>
          </a:p>
        </p:txBody>
      </p:sp>
      <p:sp>
        <p:nvSpPr>
          <p:cNvPr id="271" name="10/4/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latin typeface="+mj-lt"/>
                <a:ea typeface="+mj-ea"/>
                <a:cs typeface="+mj-cs"/>
                <a:sym typeface="Calibri"/>
              </a:defRPr>
            </a:lvl1pPr>
          </a:lstStyle>
          <a:p>
            <a:r>
              <a:t>18/03/23</a:t>
            </a:r>
          </a:p>
        </p:txBody>
      </p:sp>
      <p:sp>
        <p:nvSpPr>
          <p:cNvPr id="27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latin typeface="+mj-lt"/>
                <a:ea typeface="+mj-ea"/>
                <a:cs typeface="+mj-cs"/>
                <a:sym typeface="Calibri"/>
              </a:defRPr>
            </a:pPr>
            <a:r>
              <a:t>SE ZG544 S1-23-24 Agile Software Process</a:t>
            </a:r>
          </a:p>
        </p:txBody>
      </p:sp>
      <p:sp>
        <p:nvSpPr>
          <p:cNvPr id="273"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74" name="Source: GenMan Solutions"/>
          <p:cNvSpPr txBox="1"/>
          <p:nvPr/>
        </p:nvSpPr>
        <p:spPr>
          <a:xfrm>
            <a:off x="7284718" y="6323013"/>
            <a:ext cx="1965962"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Source: GenMan Solutions</a:t>
            </a:r>
          </a:p>
        </p:txBody>
      </p:sp>
      <p:sp>
        <p:nvSpPr>
          <p:cNvPr id="275" name="Sprint planning happens once in each Sprint…"/>
          <p:cNvSpPr txBox="1"/>
          <p:nvPr/>
        </p:nvSpPr>
        <p:spPr>
          <a:xfrm>
            <a:off x="274320" y="1143000"/>
            <a:ext cx="7985760" cy="2377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a:latin typeface="+mj-lt"/>
                <a:ea typeface="+mj-ea"/>
                <a:cs typeface="+mj-cs"/>
                <a:sym typeface="Calibri"/>
              </a:defRPr>
            </a:pPr>
            <a:endParaRPr/>
          </a:p>
          <a:p>
            <a:pPr>
              <a:buSzPct val="100000"/>
              <a:buFont typeface="Arial"/>
              <a:buChar char="•"/>
              <a:defRPr>
                <a:latin typeface="+mj-lt"/>
                <a:ea typeface="+mj-ea"/>
                <a:cs typeface="+mj-cs"/>
                <a:sym typeface="Calibri"/>
              </a:defRPr>
            </a:pPr>
            <a:r>
              <a:t>Sprint planning happens </a:t>
            </a:r>
            <a:r>
              <a:rPr b="1"/>
              <a:t>once in each Sprint</a:t>
            </a:r>
          </a:p>
          <a:p>
            <a:pPr>
              <a:buSzPct val="100000"/>
              <a:buFont typeface="Arial"/>
              <a:buChar char="•"/>
              <a:defRPr>
                <a:latin typeface="+mj-lt"/>
                <a:ea typeface="+mj-ea"/>
                <a:cs typeface="+mj-cs"/>
                <a:sym typeface="Calibri"/>
              </a:defRPr>
            </a:pPr>
            <a:r>
              <a:t>Entire Scrum Team: Product Owner, Scrum Master &amp; Development Team must be a part of the event</a:t>
            </a:r>
          </a:p>
          <a:p>
            <a:pPr>
              <a:buSzPct val="100000"/>
              <a:buFont typeface="Arial"/>
              <a:buChar char="•"/>
              <a:defRPr>
                <a:latin typeface="+mj-lt"/>
                <a:ea typeface="+mj-ea"/>
                <a:cs typeface="+mj-cs"/>
                <a:sym typeface="Calibri"/>
              </a:defRPr>
            </a:pPr>
            <a:r>
              <a:t>Time box for the event is 8 hours (upper limit)</a:t>
            </a:r>
          </a:p>
          <a:p>
            <a:pPr>
              <a:buSzPct val="100000"/>
              <a:buFont typeface="Arial"/>
              <a:buChar char="•"/>
              <a:defRPr>
                <a:latin typeface="+mj-lt"/>
                <a:ea typeface="+mj-ea"/>
                <a:cs typeface="+mj-cs"/>
                <a:sym typeface="Calibri"/>
              </a:defRPr>
            </a:pPr>
            <a:r>
              <a:t>Two agendas</a:t>
            </a:r>
          </a:p>
          <a:p>
            <a:pPr marL="742950" lvl="1" indent="-285750">
              <a:buSzPct val="100000"/>
              <a:buFont typeface="Arial"/>
              <a:buChar char="•"/>
              <a:defRPr b="1">
                <a:latin typeface="+mj-lt"/>
                <a:ea typeface="+mj-ea"/>
                <a:cs typeface="+mj-cs"/>
                <a:sym typeface="Calibri"/>
              </a:defRPr>
            </a:pPr>
            <a:r>
              <a:t>What is to be done </a:t>
            </a:r>
            <a:r>
              <a:rPr b="0"/>
              <a:t>in this Sprint-Part1</a:t>
            </a:r>
          </a:p>
          <a:p>
            <a:pPr marL="742950" lvl="1" indent="-285750">
              <a:buSzPct val="100000"/>
              <a:buFont typeface="Arial"/>
              <a:buChar char="•"/>
              <a:defRPr>
                <a:latin typeface="+mj-lt"/>
                <a:ea typeface="+mj-ea"/>
                <a:cs typeface="+mj-cs"/>
                <a:sym typeface="Calibri"/>
              </a:defRPr>
            </a:pPr>
            <a:r>
              <a:t>Establish </a:t>
            </a:r>
            <a:r>
              <a:rPr b="1"/>
              <a:t>how it will be done-Part2</a:t>
            </a:r>
          </a:p>
        </p:txBody>
      </p:sp>
      <p:pic>
        <p:nvPicPr>
          <p:cNvPr id="276" name="image.jpeg" descr="image.jpeg"/>
          <p:cNvPicPr>
            <a:picLocks noChangeAspect="1"/>
          </p:cNvPicPr>
          <p:nvPr/>
        </p:nvPicPr>
        <p:blipFill>
          <a:blip r:embed="rId2"/>
          <a:stretch>
            <a:fillRect/>
          </a:stretch>
        </p:blipFill>
        <p:spPr>
          <a:xfrm>
            <a:off x="152400" y="3429000"/>
            <a:ext cx="4718050" cy="2863850"/>
          </a:xfrm>
          <a:prstGeom prst="rect">
            <a:avLst/>
          </a:prstGeom>
          <a:ln w="12700">
            <a:miter lim="400000"/>
          </a:ln>
        </p:spPr>
      </p:pic>
      <p:grpSp>
        <p:nvGrpSpPr>
          <p:cNvPr id="279" name="Group"/>
          <p:cNvGrpSpPr/>
          <p:nvPr/>
        </p:nvGrpSpPr>
        <p:grpSpPr>
          <a:xfrm>
            <a:off x="5278437" y="2057398"/>
            <a:ext cx="3779839" cy="4532317"/>
            <a:chOff x="0" y="0"/>
            <a:chExt cx="3779838" cy="4532315"/>
          </a:xfrm>
        </p:grpSpPr>
        <p:pic>
          <p:nvPicPr>
            <p:cNvPr id="277" name="image.png" descr="image.png"/>
            <p:cNvPicPr>
              <a:picLocks noChangeAspect="1"/>
            </p:cNvPicPr>
            <p:nvPr/>
          </p:nvPicPr>
          <p:blipFill>
            <a:blip r:embed="rId3"/>
            <a:stretch>
              <a:fillRect/>
            </a:stretch>
          </p:blipFill>
          <p:spPr>
            <a:xfrm>
              <a:off x="0" y="3174"/>
              <a:ext cx="3779839" cy="4529142"/>
            </a:xfrm>
            <a:prstGeom prst="rect">
              <a:avLst/>
            </a:prstGeom>
            <a:ln w="12700" cap="flat">
              <a:noFill/>
              <a:miter lim="400000"/>
            </a:ln>
            <a:effectLst/>
          </p:spPr>
        </p:pic>
        <p:sp>
          <p:nvSpPr>
            <p:cNvPr id="278" name="What is to be done?…"/>
            <p:cNvSpPr txBox="1"/>
            <p:nvPr/>
          </p:nvSpPr>
          <p:spPr>
            <a:xfrm>
              <a:off x="47307" y="-1"/>
              <a:ext cx="3682049" cy="44224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p>
              <a:pPr>
                <a:defRPr b="1">
                  <a:latin typeface="+mj-lt"/>
                  <a:ea typeface="+mj-ea"/>
                  <a:cs typeface="+mj-cs"/>
                  <a:sym typeface="Calibri"/>
                </a:defRPr>
              </a:pPr>
              <a:r>
                <a:t>What is to be done?</a:t>
              </a:r>
            </a:p>
            <a:p>
              <a:pPr>
                <a:buSzPct val="100000"/>
                <a:buFont typeface="Arial"/>
                <a:buChar char="•"/>
                <a:defRPr>
                  <a:latin typeface="+mj-lt"/>
                  <a:ea typeface="+mj-ea"/>
                  <a:cs typeface="+mj-cs"/>
                  <a:sym typeface="Calibri"/>
                </a:defRPr>
              </a:pPr>
              <a:r>
                <a:t>Sprint Goal/Objectives</a:t>
              </a:r>
            </a:p>
            <a:p>
              <a:pPr>
                <a:buSzPct val="100000"/>
                <a:buFont typeface="Arial"/>
                <a:buChar char="•"/>
                <a:defRPr>
                  <a:latin typeface="+mj-lt"/>
                  <a:ea typeface="+mj-ea"/>
                  <a:cs typeface="+mj-cs"/>
                  <a:sym typeface="Calibri"/>
                </a:defRPr>
              </a:pPr>
              <a:r>
                <a:t>Responsibility:  PO and Team</a:t>
              </a:r>
            </a:p>
            <a:p>
              <a:pPr>
                <a:buSzPct val="100000"/>
                <a:buFont typeface="Arial"/>
                <a:buChar char="•"/>
                <a:defRPr>
                  <a:latin typeface="+mj-lt"/>
                  <a:ea typeface="+mj-ea"/>
                  <a:cs typeface="+mj-cs"/>
                  <a:sym typeface="Calibri"/>
                </a:defRPr>
              </a:pPr>
              <a:endParaRPr/>
            </a:p>
            <a:p>
              <a:pPr>
                <a:defRPr b="1">
                  <a:latin typeface="+mj-lt"/>
                  <a:ea typeface="+mj-ea"/>
                  <a:cs typeface="+mj-cs"/>
                  <a:sym typeface="Calibri"/>
                </a:defRPr>
              </a:pPr>
              <a:r>
                <a:t>How it will be done?</a:t>
              </a:r>
            </a:p>
            <a:p>
              <a:pPr>
                <a:buSzPct val="100000"/>
                <a:buFont typeface="Arial"/>
                <a:buChar char="•"/>
                <a:defRPr>
                  <a:latin typeface="+mj-lt"/>
                  <a:ea typeface="+mj-ea"/>
                  <a:cs typeface="+mj-cs"/>
                  <a:sym typeface="Calibri"/>
                </a:defRPr>
              </a:pPr>
              <a:r>
                <a:t>The team pulls subset of stories from Product backlog</a:t>
              </a:r>
            </a:p>
            <a:p>
              <a:pPr>
                <a:buSzPct val="100000"/>
                <a:buFont typeface="Arial"/>
                <a:buChar char="•"/>
                <a:defRPr>
                  <a:latin typeface="+mj-lt"/>
                  <a:ea typeface="+mj-ea"/>
                  <a:cs typeface="+mj-cs"/>
                  <a:sym typeface="Calibri"/>
                </a:defRPr>
              </a:pPr>
              <a:r>
                <a:t>Spilt into Engineering tasks and estimates.</a:t>
              </a:r>
            </a:p>
            <a:p>
              <a:pPr>
                <a:buSzPct val="100000"/>
                <a:buFont typeface="Arial"/>
                <a:buChar char="•"/>
                <a:defRPr>
                  <a:latin typeface="+mj-lt"/>
                  <a:ea typeface="+mj-ea"/>
                  <a:cs typeface="+mj-cs"/>
                  <a:sym typeface="Calibri"/>
                </a:defRPr>
              </a:pPr>
              <a:r>
                <a:t>Check against team velocity/capacity, Refine goal.</a:t>
              </a:r>
            </a:p>
            <a:p>
              <a:pPr>
                <a:buSzPct val="100000"/>
                <a:buFont typeface="Arial"/>
                <a:buChar char="•"/>
                <a:defRPr>
                  <a:latin typeface="+mj-lt"/>
                  <a:ea typeface="+mj-ea"/>
                  <a:cs typeface="+mj-cs"/>
                  <a:sym typeface="Calibri"/>
                </a:defRPr>
              </a:pPr>
              <a:r>
                <a:t>The team Plan is not fixed, it evolves as more clarity increases</a:t>
              </a:r>
            </a:p>
            <a:p>
              <a:pPr>
                <a:buSzPct val="100000"/>
                <a:buFont typeface="Arial"/>
                <a:buChar char="•"/>
                <a:defRPr>
                  <a:latin typeface="+mj-lt"/>
                  <a:ea typeface="+mj-ea"/>
                  <a:cs typeface="+mj-cs"/>
                  <a:sym typeface="Calibri"/>
                </a:defRPr>
              </a:pPr>
              <a:r>
                <a:t>Development team will come up with the plan</a:t>
              </a:r>
            </a:p>
          </p:txBody>
        </p:sp>
      </p:gr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8E768C-5340-4ADF-92EE-733C2FA16C21}">
  <ds:schemaRefs>
    <ds:schemaRef ds:uri="http://schemas.microsoft.com/sharepoint/v3/contenttype/forms"/>
  </ds:schemaRefs>
</ds:datastoreItem>
</file>

<file path=customXml/itemProps2.xml><?xml version="1.0" encoding="utf-8"?>
<ds:datastoreItem xmlns:ds="http://schemas.openxmlformats.org/officeDocument/2006/customXml" ds:itemID="{5DA33A55-F771-4CCA-A53C-D40D072F70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1544a5-6ec8-4bbc-8101-c341ae766e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8C20D-6D8E-466A-9647-FA9677DC2C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BITS Pilani presentation</vt:lpstr>
      <vt:lpstr>PowerPoint Presentation</vt:lpstr>
      <vt:lpstr>PowerPoint Presentation</vt:lpstr>
      <vt:lpstr>Inputs for Iteration Planning</vt:lpstr>
      <vt:lpstr>Outputs of Iteration Planning</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cp:revision>2</cp:revision>
  <dcterms:modified xsi:type="dcterms:W3CDTF">2023-11-19T09:45:46Z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