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38"/>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FB55C6-E4A2-690B-4E48-3026422700BF}" v="11" dt="2023-11-15T17:03:33.358"/>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MIKA KALRA ." userId="S::2023mt93431@wilp.bits-pilani.ac.in::a578f418-4d98-47b3-a06a-13245c954974" providerId="AD" clId="Web-{94FB55C6-E4A2-690B-4E48-3026422700BF}"/>
    <pc:docChg chg="addSld delSld modSld">
      <pc:chgData name="BHUMIKA KALRA ." userId="S::2023mt93431@wilp.bits-pilani.ac.in::a578f418-4d98-47b3-a06a-13245c954974" providerId="AD" clId="Web-{94FB55C6-E4A2-690B-4E48-3026422700BF}" dt="2023-11-15T17:03:33.358" v="9" actId="1076"/>
      <pc:docMkLst>
        <pc:docMk/>
      </pc:docMkLst>
      <pc:sldChg chg="modSp">
        <pc:chgData name="BHUMIKA KALRA ." userId="S::2023mt93431@wilp.bits-pilani.ac.in::a578f418-4d98-47b3-a06a-13245c954974" providerId="AD" clId="Web-{94FB55C6-E4A2-690B-4E48-3026422700BF}" dt="2023-11-15T17:03:33.358" v="9" actId="1076"/>
        <pc:sldMkLst>
          <pc:docMk/>
          <pc:sldMk cId="0" sldId="261"/>
        </pc:sldMkLst>
        <pc:picChg chg="mod">
          <ac:chgData name="BHUMIKA KALRA ." userId="S::2023mt93431@wilp.bits-pilani.ac.in::a578f418-4d98-47b3-a06a-13245c954974" providerId="AD" clId="Web-{94FB55C6-E4A2-690B-4E48-3026422700BF}" dt="2023-11-15T17:03:33.358" v="9" actId="1076"/>
          <ac:picMkLst>
            <pc:docMk/>
            <pc:sldMk cId="0" sldId="261"/>
            <ac:picMk id="258" creationId="{00000000-0000-0000-0000-000000000000}"/>
          </ac:picMkLst>
        </pc:picChg>
      </pc:sldChg>
      <pc:sldChg chg="new add del">
        <pc:chgData name="BHUMIKA KALRA ." userId="S::2023mt93431@wilp.bits-pilani.ac.in::a578f418-4d98-47b3-a06a-13245c954974" providerId="AD" clId="Web-{94FB55C6-E4A2-690B-4E48-3026422700BF}" dt="2023-11-15T17:03:31.343" v="8"/>
        <pc:sldMkLst>
          <pc:docMk/>
          <pc:sldMk cId="1784523322" sldId="28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4" name="Shape 214"/>
          <p:cNvSpPr>
            <a:spLocks noGrp="1" noRot="1" noChangeAspect="1"/>
          </p:cNvSpPr>
          <p:nvPr>
            <p:ph type="sldImg"/>
          </p:nvPr>
        </p:nvSpPr>
        <p:spPr>
          <a:xfrm>
            <a:off x="1143000" y="685800"/>
            <a:ext cx="4572000" cy="3429000"/>
          </a:xfrm>
          <a:prstGeom prst="rect">
            <a:avLst/>
          </a:prstGeom>
        </p:spPr>
        <p:txBody>
          <a:bodyPr/>
          <a:lstStyle/>
          <a:p>
            <a:endParaRPr/>
          </a:p>
        </p:txBody>
      </p:sp>
      <p:sp>
        <p:nvSpPr>
          <p:cNvPr id="215" name="Shape 21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Calibri"/>
      </a:defRPr>
    </a:lvl1pPr>
    <a:lvl2pPr indent="228600" latinLnBrk="0">
      <a:spcBef>
        <a:spcPts val="400"/>
      </a:spcBef>
      <a:defRPr sz="1200">
        <a:latin typeface="+mj-lt"/>
        <a:ea typeface="+mj-ea"/>
        <a:cs typeface="+mj-cs"/>
        <a:sym typeface="Calibri"/>
      </a:defRPr>
    </a:lvl2pPr>
    <a:lvl3pPr indent="457200" latinLnBrk="0">
      <a:spcBef>
        <a:spcPts val="400"/>
      </a:spcBef>
      <a:defRPr sz="1200">
        <a:latin typeface="+mj-lt"/>
        <a:ea typeface="+mj-ea"/>
        <a:cs typeface="+mj-cs"/>
        <a:sym typeface="Calibri"/>
      </a:defRPr>
    </a:lvl3pPr>
    <a:lvl4pPr indent="685800" latinLnBrk="0">
      <a:spcBef>
        <a:spcPts val="400"/>
      </a:spcBef>
      <a:defRPr sz="1200">
        <a:latin typeface="+mj-lt"/>
        <a:ea typeface="+mj-ea"/>
        <a:cs typeface="+mj-cs"/>
        <a:sym typeface="Calibri"/>
      </a:defRPr>
    </a:lvl4pPr>
    <a:lvl5pPr indent="914400" latinLnBrk="0">
      <a:spcBef>
        <a:spcPts val="400"/>
      </a:spcBef>
      <a:defRPr sz="1200">
        <a:latin typeface="+mj-lt"/>
        <a:ea typeface="+mj-ea"/>
        <a:cs typeface="+mj-cs"/>
        <a:sym typeface="Calibri"/>
      </a:defRPr>
    </a:lvl5pPr>
    <a:lvl6pPr indent="1143000" latinLnBrk="0">
      <a:spcBef>
        <a:spcPts val="400"/>
      </a:spcBef>
      <a:defRPr sz="1200">
        <a:latin typeface="+mj-lt"/>
        <a:ea typeface="+mj-ea"/>
        <a:cs typeface="+mj-cs"/>
        <a:sym typeface="Calibri"/>
      </a:defRPr>
    </a:lvl6pPr>
    <a:lvl7pPr indent="1371600" latinLnBrk="0">
      <a:spcBef>
        <a:spcPts val="400"/>
      </a:spcBef>
      <a:defRPr sz="1200">
        <a:latin typeface="+mj-lt"/>
        <a:ea typeface="+mj-ea"/>
        <a:cs typeface="+mj-cs"/>
        <a:sym typeface="Calibri"/>
      </a:defRPr>
    </a:lvl7pPr>
    <a:lvl8pPr indent="1600200" latinLnBrk="0">
      <a:spcBef>
        <a:spcPts val="400"/>
      </a:spcBef>
      <a:defRPr sz="1200">
        <a:latin typeface="+mj-lt"/>
        <a:ea typeface="+mj-ea"/>
        <a:cs typeface="+mj-cs"/>
        <a:sym typeface="Calibri"/>
      </a:defRPr>
    </a:lvl8pPr>
    <a:lvl9pPr indent="1828800" latinLnBrk="0">
      <a:spcBef>
        <a:spcPts val="400"/>
      </a:spcBef>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Title Text"/>
          <p:cNvSpPr txBox="1">
            <a:spLocks noGrp="1"/>
          </p:cNvSpPr>
          <p:nvPr>
            <p:ph type="title"/>
          </p:nvPr>
        </p:nvSpPr>
        <p:spPr>
          <a:prstGeom prst="rect">
            <a:avLst/>
          </a:prstGeom>
        </p:spPr>
        <p:txBody>
          <a:bodyPr/>
          <a:lstStyle/>
          <a:p>
            <a:r>
              <a:t>Title Text</a:t>
            </a:r>
          </a:p>
        </p:txBody>
      </p:sp>
      <p:sp>
        <p:nvSpPr>
          <p:cNvPr id="1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65" name="Group"/>
          <p:cNvGrpSpPr/>
          <p:nvPr/>
        </p:nvGrpSpPr>
        <p:grpSpPr>
          <a:xfrm>
            <a:off x="-2" y="1295398"/>
            <a:ext cx="7010402" cy="46042"/>
            <a:chOff x="0" y="-1"/>
            <a:chExt cx="7010401" cy="46041"/>
          </a:xfrm>
        </p:grpSpPr>
        <p:sp>
          <p:nvSpPr>
            <p:cNvPr id="162"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63"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64"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grpSp>
        <p:nvGrpSpPr>
          <p:cNvPr id="169" name="Group"/>
          <p:cNvGrpSpPr/>
          <p:nvPr/>
        </p:nvGrpSpPr>
        <p:grpSpPr>
          <a:xfrm>
            <a:off x="2133598" y="6553198"/>
            <a:ext cx="7010402" cy="46042"/>
            <a:chOff x="0" y="-1"/>
            <a:chExt cx="7010401" cy="46041"/>
          </a:xfrm>
        </p:grpSpPr>
        <p:sp>
          <p:nvSpPr>
            <p:cNvPr id="166"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67"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68"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pic>
        <p:nvPicPr>
          <p:cNvPr id="170" name="Picture 7.png" descr="Picture 7.png"/>
          <p:cNvPicPr>
            <a:picLocks noChangeAspect="1"/>
          </p:cNvPicPr>
          <p:nvPr/>
        </p:nvPicPr>
        <p:blipFill>
          <a:blip r:embed="rId2"/>
          <a:srcRect l="1922" b="5335"/>
          <a:stretch>
            <a:fillRect/>
          </a:stretch>
        </p:blipFill>
        <p:spPr>
          <a:xfrm>
            <a:off x="6629399" y="-1"/>
            <a:ext cx="2193927" cy="692152"/>
          </a:xfrm>
          <a:prstGeom prst="rect">
            <a:avLst/>
          </a:prstGeom>
          <a:ln w="12700">
            <a:miter lim="400000"/>
          </a:ln>
        </p:spPr>
      </p:pic>
      <p:sp>
        <p:nvSpPr>
          <p:cNvPr id="171" name="BITS Pilani, Pilani Campus"/>
          <p:cNvSpPr txBox="1"/>
          <p:nvPr/>
        </p:nvSpPr>
        <p:spPr>
          <a:xfrm>
            <a:off x="3322320" y="6596062"/>
            <a:ext cx="5775961" cy="2257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r">
              <a:defRPr sz="1100" b="1">
                <a:solidFill>
                  <a:srgbClr val="101141"/>
                </a:solidFill>
              </a:defRPr>
            </a:pPr>
            <a:r>
              <a:t>BITS </a:t>
            </a:r>
            <a:r>
              <a:rPr b="0"/>
              <a:t>Pilani, Pilani Campus</a:t>
            </a:r>
          </a:p>
        </p:txBody>
      </p:sp>
      <p:sp>
        <p:nvSpPr>
          <p:cNvPr id="172" name="Title Text"/>
          <p:cNvSpPr txBox="1">
            <a:spLocks noGrp="1"/>
          </p:cNvSpPr>
          <p:nvPr>
            <p:ph type="title"/>
          </p:nvPr>
        </p:nvSpPr>
        <p:spPr>
          <a:prstGeom prst="rect">
            <a:avLst/>
          </a:prstGeom>
        </p:spPr>
        <p:txBody>
          <a:bodyPr/>
          <a:lstStyle/>
          <a:p>
            <a:r>
              <a:t>Title Text</a:t>
            </a:r>
          </a:p>
        </p:txBody>
      </p:sp>
      <p:sp>
        <p:nvSpPr>
          <p:cNvPr id="17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84" name="Group"/>
          <p:cNvGrpSpPr/>
          <p:nvPr/>
        </p:nvGrpSpPr>
        <p:grpSpPr>
          <a:xfrm>
            <a:off x="-2" y="1295398"/>
            <a:ext cx="7010402" cy="46042"/>
            <a:chOff x="0" y="-1"/>
            <a:chExt cx="7010401" cy="46041"/>
          </a:xfrm>
        </p:grpSpPr>
        <p:sp>
          <p:nvSpPr>
            <p:cNvPr id="181"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82"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83"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grpSp>
        <p:nvGrpSpPr>
          <p:cNvPr id="188" name="Group"/>
          <p:cNvGrpSpPr/>
          <p:nvPr/>
        </p:nvGrpSpPr>
        <p:grpSpPr>
          <a:xfrm>
            <a:off x="2133598" y="6553198"/>
            <a:ext cx="7010402" cy="46042"/>
            <a:chOff x="0" y="-1"/>
            <a:chExt cx="7010401" cy="46041"/>
          </a:xfrm>
        </p:grpSpPr>
        <p:sp>
          <p:nvSpPr>
            <p:cNvPr id="185"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86"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87"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pic>
        <p:nvPicPr>
          <p:cNvPr id="189" name="Picture 7.png" descr="Picture 7.png"/>
          <p:cNvPicPr>
            <a:picLocks noChangeAspect="1"/>
          </p:cNvPicPr>
          <p:nvPr/>
        </p:nvPicPr>
        <p:blipFill>
          <a:blip r:embed="rId2"/>
          <a:srcRect l="1922" b="5335"/>
          <a:stretch>
            <a:fillRect/>
          </a:stretch>
        </p:blipFill>
        <p:spPr>
          <a:xfrm>
            <a:off x="6629399" y="-1"/>
            <a:ext cx="2193927" cy="692152"/>
          </a:xfrm>
          <a:prstGeom prst="rect">
            <a:avLst/>
          </a:prstGeom>
          <a:ln w="12700">
            <a:miter lim="400000"/>
          </a:ln>
        </p:spPr>
      </p:pic>
      <p:sp>
        <p:nvSpPr>
          <p:cNvPr id="190" name="BITS Pilani, Pilani Campus"/>
          <p:cNvSpPr txBox="1"/>
          <p:nvPr/>
        </p:nvSpPr>
        <p:spPr>
          <a:xfrm>
            <a:off x="3322320" y="6596062"/>
            <a:ext cx="5775961" cy="2257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r">
              <a:defRPr sz="1100" b="1">
                <a:solidFill>
                  <a:srgbClr val="101141"/>
                </a:solidFill>
              </a:defRPr>
            </a:pPr>
            <a:r>
              <a:t>BITS </a:t>
            </a:r>
            <a:r>
              <a:rPr b="0"/>
              <a:t>Pilani, Pilani Campus</a:t>
            </a:r>
          </a:p>
        </p:txBody>
      </p:sp>
      <p:sp>
        <p:nvSpPr>
          <p:cNvPr id="191" name="Title Text"/>
          <p:cNvSpPr txBox="1">
            <a:spLocks noGrp="1"/>
          </p:cNvSpPr>
          <p:nvPr>
            <p:ph type="title"/>
          </p:nvPr>
        </p:nvSpPr>
        <p:spPr>
          <a:prstGeom prst="rect">
            <a:avLst/>
          </a:prstGeom>
        </p:spPr>
        <p:txBody>
          <a:bodyPr/>
          <a:lstStyle/>
          <a:p>
            <a:r>
              <a:t>Title Text</a:t>
            </a:r>
          </a:p>
        </p:txBody>
      </p:sp>
      <p:sp>
        <p:nvSpPr>
          <p:cNvPr id="19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203" name="Group"/>
          <p:cNvGrpSpPr/>
          <p:nvPr/>
        </p:nvGrpSpPr>
        <p:grpSpPr>
          <a:xfrm>
            <a:off x="7573960" y="-1"/>
            <a:ext cx="46042" cy="5181603"/>
            <a:chOff x="-1" y="0"/>
            <a:chExt cx="46041" cy="5181601"/>
          </a:xfrm>
        </p:grpSpPr>
        <p:sp>
          <p:nvSpPr>
            <p:cNvPr id="200" name="Rectangle"/>
            <p:cNvSpPr/>
            <p:nvPr/>
          </p:nvSpPr>
          <p:spPr>
            <a:xfrm rot="5400000">
              <a:off x="-837406" y="2583655"/>
              <a:ext cx="1720852"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201" name="Rectangle"/>
            <p:cNvSpPr/>
            <p:nvPr/>
          </p:nvSpPr>
          <p:spPr>
            <a:xfrm rot="5400000">
              <a:off x="-850106" y="850105"/>
              <a:ext cx="1746252" cy="46041"/>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202" name="Rectangle"/>
            <p:cNvSpPr/>
            <p:nvPr/>
          </p:nvSpPr>
          <p:spPr>
            <a:xfrm rot="5400000">
              <a:off x="-837406" y="4298155"/>
              <a:ext cx="1720852" cy="46041"/>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pic>
        <p:nvPicPr>
          <p:cNvPr id="204" name="Picture 7.png" descr="Picture 7.png"/>
          <p:cNvPicPr>
            <a:picLocks noChangeAspect="1"/>
          </p:cNvPicPr>
          <p:nvPr/>
        </p:nvPicPr>
        <p:blipFill>
          <a:blip r:embed="rId2"/>
          <a:srcRect l="5335" t="1922"/>
          <a:stretch>
            <a:fillRect/>
          </a:stretch>
        </p:blipFill>
        <p:spPr>
          <a:xfrm>
            <a:off x="-7938" y="380999"/>
            <a:ext cx="692151" cy="2193926"/>
          </a:xfrm>
          <a:prstGeom prst="rect">
            <a:avLst/>
          </a:prstGeom>
          <a:ln w="12700">
            <a:miter lim="400000"/>
          </a:ln>
        </p:spPr>
      </p:pic>
      <p:sp>
        <p:nvSpPr>
          <p:cNvPr id="205" name="BITS Pilani, Pilani Campus"/>
          <p:cNvSpPr txBox="1"/>
          <p:nvPr/>
        </p:nvSpPr>
        <p:spPr>
          <a:xfrm rot="5400000">
            <a:off x="-2736937" y="3821344"/>
            <a:ext cx="5775962" cy="205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r">
              <a:defRPr sz="900" b="1">
                <a:solidFill>
                  <a:srgbClr val="101141"/>
                </a:solidFill>
              </a:defRPr>
            </a:pPr>
            <a:r>
              <a:t>BITS </a:t>
            </a:r>
            <a:r>
              <a:rPr b="0"/>
              <a:t>Pilani, Pilani Campus</a:t>
            </a:r>
          </a:p>
        </p:txBody>
      </p:sp>
      <p:sp>
        <p:nvSpPr>
          <p:cNvPr id="206" name="Title Text"/>
          <p:cNvSpPr txBox="1">
            <a:spLocks noGrp="1"/>
          </p:cNvSpPr>
          <p:nvPr>
            <p:ph type="title"/>
          </p:nvPr>
        </p:nvSpPr>
        <p:spPr>
          <a:prstGeom prst="rect">
            <a:avLst/>
          </a:prstGeom>
        </p:spPr>
        <p:txBody>
          <a:bodyPr/>
          <a:lstStyle/>
          <a:p>
            <a:r>
              <a:t>Title Text</a:t>
            </a:r>
          </a:p>
        </p:txBody>
      </p:sp>
      <p:sp>
        <p:nvSpPr>
          <p:cNvPr id="20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0" name="Rectangle"/>
          <p:cNvSpPr/>
          <p:nvPr/>
        </p:nvSpPr>
        <p:spPr>
          <a:xfrm>
            <a:off x="0" y="3352800"/>
            <a:ext cx="8686800" cy="2743200"/>
          </a:xfrm>
          <a:prstGeom prst="rect">
            <a:avLst/>
          </a:prstGeom>
          <a:solidFill>
            <a:srgbClr val="101141"/>
          </a:solidFill>
          <a:ln w="12700">
            <a:miter lim="400000"/>
          </a:ln>
        </p:spPr>
        <p:txBody>
          <a:bodyPr lIns="45718" tIns="45718" rIns="45718" bIns="45718" anchor="ctr"/>
          <a:lstStyle/>
          <a:p>
            <a:pPr>
              <a:defRPr>
                <a:solidFill>
                  <a:srgbClr val="FFFFFF"/>
                </a:solidFill>
              </a:defRPr>
            </a:pPr>
            <a:endParaRPr/>
          </a:p>
        </p:txBody>
      </p:sp>
      <p:sp>
        <p:nvSpPr>
          <p:cNvPr id="21" name="Rectangle"/>
          <p:cNvSpPr/>
          <p:nvPr/>
        </p:nvSpPr>
        <p:spPr>
          <a:xfrm>
            <a:off x="2895600" y="6096000"/>
            <a:ext cx="2895600" cy="76200"/>
          </a:xfrm>
          <a:prstGeom prst="rect">
            <a:avLst/>
          </a:prstGeom>
          <a:solidFill>
            <a:srgbClr val="76C2E5"/>
          </a:solidFill>
          <a:ln w="12700">
            <a:miter lim="400000"/>
          </a:ln>
        </p:spPr>
        <p:txBody>
          <a:bodyPr lIns="45718" tIns="45718" rIns="45718" bIns="45718" anchor="ctr"/>
          <a:lstStyle/>
          <a:p>
            <a:pPr algn="ctr">
              <a:defRPr>
                <a:solidFill>
                  <a:srgbClr val="FFFFFF"/>
                </a:solidFill>
              </a:defRPr>
            </a:pPr>
            <a:endParaRPr/>
          </a:p>
        </p:txBody>
      </p:sp>
      <p:sp>
        <p:nvSpPr>
          <p:cNvPr id="22" name="Rectangle"/>
          <p:cNvSpPr/>
          <p:nvPr/>
        </p:nvSpPr>
        <p:spPr>
          <a:xfrm>
            <a:off x="0" y="6096000"/>
            <a:ext cx="2895600" cy="76200"/>
          </a:xfrm>
          <a:prstGeom prst="rect">
            <a:avLst/>
          </a:prstGeom>
          <a:solidFill>
            <a:srgbClr val="FCB017"/>
          </a:solidFill>
          <a:ln w="12700">
            <a:miter lim="400000"/>
          </a:ln>
        </p:spPr>
        <p:txBody>
          <a:bodyPr lIns="45718" tIns="45718" rIns="45718" bIns="45718" anchor="ctr"/>
          <a:lstStyle/>
          <a:p>
            <a:pPr algn="ctr">
              <a:defRPr>
                <a:solidFill>
                  <a:srgbClr val="FFFFFF"/>
                </a:solidFill>
              </a:defRPr>
            </a:pPr>
            <a:endParaRPr/>
          </a:p>
        </p:txBody>
      </p:sp>
      <p:sp>
        <p:nvSpPr>
          <p:cNvPr id="23" name="Rectangle"/>
          <p:cNvSpPr/>
          <p:nvPr/>
        </p:nvSpPr>
        <p:spPr>
          <a:xfrm>
            <a:off x="5791200" y="6096000"/>
            <a:ext cx="2895600" cy="76200"/>
          </a:xfrm>
          <a:prstGeom prst="rect">
            <a:avLst/>
          </a:prstGeom>
          <a:solidFill>
            <a:srgbClr val="FF0000"/>
          </a:solidFill>
          <a:ln w="12700">
            <a:miter lim="400000"/>
          </a:ln>
        </p:spPr>
        <p:txBody>
          <a:bodyPr lIns="45718" tIns="45718" rIns="45718" bIns="45718" anchor="ctr"/>
          <a:lstStyle/>
          <a:p>
            <a:pPr algn="ctr">
              <a:defRPr>
                <a:solidFill>
                  <a:srgbClr val="FFFFFF"/>
                </a:solidFill>
              </a:defRPr>
            </a:pPr>
            <a:endParaRPr/>
          </a:p>
        </p:txBody>
      </p:sp>
      <p:pic>
        <p:nvPicPr>
          <p:cNvPr id="24" name="BITS_university_logo_whitevert.png" descr="BITS_university_logo_whitevert.png"/>
          <p:cNvPicPr>
            <a:picLocks noChangeAspect="1"/>
          </p:cNvPicPr>
          <p:nvPr/>
        </p:nvPicPr>
        <p:blipFill>
          <a:blip r:embed="rId3"/>
          <a:srcRect t="1" b="28591"/>
          <a:stretch>
            <a:fillRect/>
          </a:stretch>
        </p:blipFill>
        <p:spPr>
          <a:xfrm>
            <a:off x="76200" y="3352800"/>
            <a:ext cx="2057400" cy="1979614"/>
          </a:xfrm>
          <a:prstGeom prst="rect">
            <a:avLst/>
          </a:prstGeom>
          <a:ln w="12700">
            <a:miter lim="400000"/>
          </a:ln>
        </p:spPr>
      </p:pic>
      <p:sp>
        <p:nvSpPr>
          <p:cNvPr id="25" name="BITS Pilani"/>
          <p:cNvSpPr txBox="1"/>
          <p:nvPr/>
        </p:nvSpPr>
        <p:spPr>
          <a:xfrm>
            <a:off x="-30481" y="5257801"/>
            <a:ext cx="2118362" cy="4546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ctr">
              <a:defRPr sz="2900" b="1">
                <a:solidFill>
                  <a:srgbClr val="FFFFFF"/>
                </a:solidFill>
              </a:defRPr>
            </a:pPr>
            <a:r>
              <a:t>BITS</a:t>
            </a:r>
            <a:r>
              <a:rPr b="0"/>
              <a:t> Pilani</a:t>
            </a:r>
          </a:p>
        </p:txBody>
      </p:sp>
      <p:sp>
        <p:nvSpPr>
          <p:cNvPr id="26" name="Pilani Campus"/>
          <p:cNvSpPr txBox="1"/>
          <p:nvPr/>
        </p:nvSpPr>
        <p:spPr>
          <a:xfrm>
            <a:off x="198120" y="5667376"/>
            <a:ext cx="1813562" cy="248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200">
                <a:solidFill>
                  <a:srgbClr val="FFFFFF"/>
                </a:solidFill>
              </a:defRPr>
            </a:lvl1pPr>
          </a:lstStyle>
          <a:p>
            <a:r>
              <a:t>Pilani Campus</a:t>
            </a:r>
          </a:p>
        </p:txBody>
      </p:sp>
      <p:sp>
        <p:nvSpPr>
          <p:cNvPr id="27" name="Title Text"/>
          <p:cNvSpPr txBox="1">
            <a:spLocks noGrp="1"/>
          </p:cNvSpPr>
          <p:nvPr>
            <p:ph type="title"/>
          </p:nvPr>
        </p:nvSpPr>
        <p:spPr>
          <a:prstGeom prst="rect">
            <a:avLst/>
          </a:prstGeom>
        </p:spPr>
        <p:txBody>
          <a:bodyPr/>
          <a:lstStyle/>
          <a:p>
            <a:r>
              <a:t>Title Text</a:t>
            </a:r>
          </a:p>
        </p:txBody>
      </p:sp>
      <p:sp>
        <p:nvSpPr>
          <p:cNvPr id="2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Defaul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6" name="Rectangle"/>
          <p:cNvSpPr/>
          <p:nvPr/>
        </p:nvSpPr>
        <p:spPr>
          <a:xfrm>
            <a:off x="0" y="3352800"/>
            <a:ext cx="8686800" cy="2743200"/>
          </a:xfrm>
          <a:prstGeom prst="rect">
            <a:avLst/>
          </a:prstGeom>
          <a:solidFill>
            <a:srgbClr val="101141"/>
          </a:solidFill>
          <a:ln w="12700">
            <a:miter lim="400000"/>
          </a:ln>
        </p:spPr>
        <p:txBody>
          <a:bodyPr lIns="45718" tIns="45718" rIns="45718" bIns="45718" anchor="ctr"/>
          <a:lstStyle/>
          <a:p>
            <a:pPr algn="ctr">
              <a:defRPr>
                <a:solidFill>
                  <a:srgbClr val="FFFFFF"/>
                </a:solidFill>
              </a:defRPr>
            </a:pPr>
            <a:endParaRPr/>
          </a:p>
        </p:txBody>
      </p:sp>
      <p:sp>
        <p:nvSpPr>
          <p:cNvPr id="37" name="Rectangle"/>
          <p:cNvSpPr/>
          <p:nvPr/>
        </p:nvSpPr>
        <p:spPr>
          <a:xfrm>
            <a:off x="2895600" y="6096000"/>
            <a:ext cx="2895600" cy="76200"/>
          </a:xfrm>
          <a:prstGeom prst="rect">
            <a:avLst/>
          </a:prstGeom>
          <a:solidFill>
            <a:srgbClr val="76C2E5"/>
          </a:solidFill>
          <a:ln w="12700">
            <a:miter lim="400000"/>
          </a:ln>
        </p:spPr>
        <p:txBody>
          <a:bodyPr lIns="45718" tIns="45718" rIns="45718" bIns="45718" anchor="ctr"/>
          <a:lstStyle/>
          <a:p>
            <a:pPr algn="ctr">
              <a:defRPr>
                <a:solidFill>
                  <a:srgbClr val="FFFFFF"/>
                </a:solidFill>
              </a:defRPr>
            </a:pPr>
            <a:endParaRPr/>
          </a:p>
        </p:txBody>
      </p:sp>
      <p:sp>
        <p:nvSpPr>
          <p:cNvPr id="38" name="Rectangle"/>
          <p:cNvSpPr/>
          <p:nvPr/>
        </p:nvSpPr>
        <p:spPr>
          <a:xfrm>
            <a:off x="0" y="6096000"/>
            <a:ext cx="2895600" cy="76200"/>
          </a:xfrm>
          <a:prstGeom prst="rect">
            <a:avLst/>
          </a:prstGeom>
          <a:solidFill>
            <a:srgbClr val="FCB017"/>
          </a:solidFill>
          <a:ln w="12700">
            <a:miter lim="400000"/>
          </a:ln>
        </p:spPr>
        <p:txBody>
          <a:bodyPr lIns="45718" tIns="45718" rIns="45718" bIns="45718" anchor="ctr"/>
          <a:lstStyle/>
          <a:p>
            <a:pPr algn="ctr">
              <a:defRPr>
                <a:solidFill>
                  <a:srgbClr val="FFFFFF"/>
                </a:solidFill>
              </a:defRPr>
            </a:pPr>
            <a:endParaRPr/>
          </a:p>
        </p:txBody>
      </p:sp>
      <p:sp>
        <p:nvSpPr>
          <p:cNvPr id="39" name="Rectangle"/>
          <p:cNvSpPr/>
          <p:nvPr/>
        </p:nvSpPr>
        <p:spPr>
          <a:xfrm>
            <a:off x="5791200" y="6096000"/>
            <a:ext cx="2895600" cy="76200"/>
          </a:xfrm>
          <a:prstGeom prst="rect">
            <a:avLst/>
          </a:prstGeom>
          <a:solidFill>
            <a:srgbClr val="FF0000"/>
          </a:solidFill>
          <a:ln w="12700">
            <a:miter lim="400000"/>
          </a:ln>
        </p:spPr>
        <p:txBody>
          <a:bodyPr lIns="45718" tIns="45718" rIns="45718" bIns="45718" anchor="ctr"/>
          <a:lstStyle/>
          <a:p>
            <a:pPr algn="ctr">
              <a:defRPr>
                <a:solidFill>
                  <a:srgbClr val="FFFFFF"/>
                </a:solidFill>
              </a:defRPr>
            </a:pPr>
            <a:endParaRPr/>
          </a:p>
        </p:txBody>
      </p:sp>
      <p:pic>
        <p:nvPicPr>
          <p:cNvPr id="40" name="BITS_university_logo_whitevert.png" descr="BITS_university_logo_whitevert.png"/>
          <p:cNvPicPr>
            <a:picLocks noChangeAspect="1"/>
          </p:cNvPicPr>
          <p:nvPr/>
        </p:nvPicPr>
        <p:blipFill>
          <a:blip r:embed="rId3"/>
          <a:srcRect t="1" b="28591"/>
          <a:stretch>
            <a:fillRect/>
          </a:stretch>
        </p:blipFill>
        <p:spPr>
          <a:xfrm>
            <a:off x="76200" y="3352800"/>
            <a:ext cx="2057400" cy="1979614"/>
          </a:xfrm>
          <a:prstGeom prst="rect">
            <a:avLst/>
          </a:prstGeom>
          <a:ln w="12700">
            <a:miter lim="400000"/>
          </a:ln>
        </p:spPr>
      </p:pic>
      <p:sp>
        <p:nvSpPr>
          <p:cNvPr id="41" name="BITS Pilani"/>
          <p:cNvSpPr txBox="1"/>
          <p:nvPr/>
        </p:nvSpPr>
        <p:spPr>
          <a:xfrm>
            <a:off x="-30481" y="5257801"/>
            <a:ext cx="2118362" cy="4546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ctr">
              <a:defRPr sz="2900" b="1">
                <a:solidFill>
                  <a:srgbClr val="FFFFFF"/>
                </a:solidFill>
              </a:defRPr>
            </a:pPr>
            <a:r>
              <a:t>BITS</a:t>
            </a:r>
            <a:r>
              <a:rPr b="0"/>
              <a:t> Pilani</a:t>
            </a:r>
          </a:p>
        </p:txBody>
      </p:sp>
      <p:sp>
        <p:nvSpPr>
          <p:cNvPr id="42" name="Pilani Campus"/>
          <p:cNvSpPr txBox="1"/>
          <p:nvPr/>
        </p:nvSpPr>
        <p:spPr>
          <a:xfrm>
            <a:off x="198120" y="5667376"/>
            <a:ext cx="1813562" cy="248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200">
                <a:solidFill>
                  <a:srgbClr val="FFFFFF"/>
                </a:solidFill>
              </a:defRPr>
            </a:lvl1pPr>
          </a:lstStyle>
          <a:p>
            <a:r>
              <a:t>Pilani Campus</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pic>
        <p:nvPicPr>
          <p:cNvPr id="50" name="\\Server\D\jyoti\FI023_BITS_v1\styleguide img\IMG_5627_b.jpg" descr="\\Server\D\jyoti\FI023_BITS_v1\styleguide img\IMG_5627_b.jpg"/>
          <p:cNvPicPr>
            <a:picLocks noChangeAspect="1"/>
          </p:cNvPicPr>
          <p:nvPr/>
        </p:nvPicPr>
        <p:blipFill>
          <a:blip r:embed="rId2"/>
          <a:stretch>
            <a:fillRect/>
          </a:stretch>
        </p:blipFill>
        <p:spPr>
          <a:xfrm>
            <a:off x="0" y="0"/>
            <a:ext cx="9144000" cy="6858000"/>
          </a:xfrm>
          <a:prstGeom prst="rect">
            <a:avLst/>
          </a:prstGeom>
          <a:ln w="12700">
            <a:miter lim="400000"/>
          </a:ln>
        </p:spPr>
      </p:pic>
      <p:sp>
        <p:nvSpPr>
          <p:cNvPr id="51" name="Rectangle"/>
          <p:cNvSpPr/>
          <p:nvPr/>
        </p:nvSpPr>
        <p:spPr>
          <a:xfrm>
            <a:off x="-2" y="4281487"/>
            <a:ext cx="9144004" cy="2576514"/>
          </a:xfrm>
          <a:prstGeom prst="rect">
            <a:avLst/>
          </a:prstGeom>
          <a:solidFill>
            <a:srgbClr val="FFFFFF"/>
          </a:solidFill>
          <a:ln>
            <a:solidFill>
              <a:srgbClr val="4A7EBB"/>
            </a:solidFill>
          </a:ln>
          <a:effectLst>
            <a:outerShdw blurRad="38100" dist="23000" dir="5400000" rotWithShape="0">
              <a:srgbClr val="000000">
                <a:alpha val="34999"/>
              </a:srgbClr>
            </a:outerShdw>
          </a:effectLst>
        </p:spPr>
        <p:txBody>
          <a:bodyPr lIns="45718" tIns="45718" rIns="45718" bIns="45718" anchor="ctr"/>
          <a:lstStyle/>
          <a:p>
            <a:pPr algn="ctr">
              <a:defRPr>
                <a:solidFill>
                  <a:srgbClr val="FFFFFF"/>
                </a:solidFill>
              </a:defRPr>
            </a:pPr>
            <a:endParaRPr/>
          </a:p>
        </p:txBody>
      </p:sp>
      <p:pic>
        <p:nvPicPr>
          <p:cNvPr id="52" name="Picture 7.png" descr="Picture 7.png"/>
          <p:cNvPicPr>
            <a:picLocks noChangeAspect="1"/>
          </p:cNvPicPr>
          <p:nvPr/>
        </p:nvPicPr>
        <p:blipFill>
          <a:blip r:embed="rId3"/>
          <a:srcRect l="1922" b="5335"/>
          <a:stretch>
            <a:fillRect/>
          </a:stretch>
        </p:blipFill>
        <p:spPr>
          <a:xfrm>
            <a:off x="6629399" y="-1"/>
            <a:ext cx="2193927" cy="692152"/>
          </a:xfrm>
          <a:prstGeom prst="rect">
            <a:avLst/>
          </a:prstGeom>
          <a:ln w="12700">
            <a:miter lim="400000"/>
          </a:ln>
        </p:spPr>
      </p:pic>
      <p:sp>
        <p:nvSpPr>
          <p:cNvPr id="53" name="Rectangle"/>
          <p:cNvSpPr/>
          <p:nvPr/>
        </p:nvSpPr>
        <p:spPr>
          <a:xfrm>
            <a:off x="2882900" y="6775450"/>
            <a:ext cx="2895600" cy="76200"/>
          </a:xfrm>
          <a:prstGeom prst="rect">
            <a:avLst/>
          </a:prstGeom>
          <a:solidFill>
            <a:srgbClr val="76C2E5"/>
          </a:solidFill>
          <a:ln w="12700">
            <a:miter lim="400000"/>
          </a:ln>
        </p:spPr>
        <p:txBody>
          <a:bodyPr lIns="45718" tIns="45718" rIns="45718" bIns="45718" anchor="ctr"/>
          <a:lstStyle/>
          <a:p>
            <a:pPr algn="ctr">
              <a:defRPr>
                <a:solidFill>
                  <a:srgbClr val="FFFFFF"/>
                </a:solidFill>
              </a:defRPr>
            </a:pPr>
            <a:endParaRPr/>
          </a:p>
        </p:txBody>
      </p:sp>
      <p:sp>
        <p:nvSpPr>
          <p:cNvPr id="54" name="Rectangle"/>
          <p:cNvSpPr/>
          <p:nvPr/>
        </p:nvSpPr>
        <p:spPr>
          <a:xfrm>
            <a:off x="-12700" y="6775450"/>
            <a:ext cx="2895600" cy="76200"/>
          </a:xfrm>
          <a:prstGeom prst="rect">
            <a:avLst/>
          </a:prstGeom>
          <a:solidFill>
            <a:srgbClr val="FCB017"/>
          </a:solidFill>
          <a:ln w="12700">
            <a:miter lim="400000"/>
          </a:ln>
        </p:spPr>
        <p:txBody>
          <a:bodyPr lIns="45718" tIns="45718" rIns="45718" bIns="45718" anchor="ctr"/>
          <a:lstStyle/>
          <a:p>
            <a:pPr algn="ctr">
              <a:defRPr>
                <a:solidFill>
                  <a:srgbClr val="FFFFFF"/>
                </a:solidFill>
              </a:defRPr>
            </a:pPr>
            <a:endParaRPr/>
          </a:p>
        </p:txBody>
      </p:sp>
      <p:sp>
        <p:nvSpPr>
          <p:cNvPr id="55" name="Rectangle"/>
          <p:cNvSpPr/>
          <p:nvPr/>
        </p:nvSpPr>
        <p:spPr>
          <a:xfrm>
            <a:off x="5778500" y="6775450"/>
            <a:ext cx="2895600" cy="76200"/>
          </a:xfrm>
          <a:prstGeom prst="rect">
            <a:avLst/>
          </a:prstGeom>
          <a:solidFill>
            <a:srgbClr val="FF0000"/>
          </a:solidFill>
          <a:ln w="12700">
            <a:miter lim="400000"/>
          </a:ln>
        </p:spPr>
        <p:txBody>
          <a:bodyPr lIns="45718" tIns="45718" rIns="45718" bIns="45718" anchor="ctr"/>
          <a:lstStyle/>
          <a:p>
            <a:pPr algn="ctr">
              <a:defRPr>
                <a:solidFill>
                  <a:srgbClr val="FFFFFF"/>
                </a:solidFill>
              </a:defRPr>
            </a:pPr>
            <a:endParaRPr/>
          </a:p>
        </p:txBody>
      </p:sp>
      <p:sp>
        <p:nvSpPr>
          <p:cNvPr id="56" name="BITS Pilani"/>
          <p:cNvSpPr txBox="1"/>
          <p:nvPr/>
        </p:nvSpPr>
        <p:spPr>
          <a:xfrm>
            <a:off x="6903718" y="762000"/>
            <a:ext cx="2118362" cy="4546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ctr">
              <a:defRPr sz="2900" b="1">
                <a:solidFill>
                  <a:srgbClr val="FFFFFF"/>
                </a:solidFill>
              </a:defRPr>
            </a:pPr>
            <a:r>
              <a:t>BITS</a:t>
            </a:r>
            <a:r>
              <a:rPr b="0"/>
              <a:t> Pilani</a:t>
            </a:r>
          </a:p>
        </p:txBody>
      </p:sp>
      <p:sp>
        <p:nvSpPr>
          <p:cNvPr id="57" name="Pilani Campus"/>
          <p:cNvSpPr txBox="1"/>
          <p:nvPr/>
        </p:nvSpPr>
        <p:spPr>
          <a:xfrm>
            <a:off x="7132318" y="1171575"/>
            <a:ext cx="1813562" cy="248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1200">
                <a:solidFill>
                  <a:srgbClr val="FFFFFF"/>
                </a:solidFill>
              </a:defRPr>
            </a:lvl1pPr>
          </a:lstStyle>
          <a:p>
            <a:r>
              <a:t>Pilani Campus</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65" name="BITS Pilani, Pilani Campus"/>
          <p:cNvSpPr txBox="1"/>
          <p:nvPr/>
        </p:nvSpPr>
        <p:spPr>
          <a:xfrm>
            <a:off x="3322320" y="6596062"/>
            <a:ext cx="5775961" cy="2257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r">
              <a:defRPr sz="1100" b="1">
                <a:solidFill>
                  <a:srgbClr val="101141"/>
                </a:solidFill>
              </a:defRPr>
            </a:pPr>
            <a:r>
              <a:t>BITS </a:t>
            </a:r>
            <a:r>
              <a:rPr b="0"/>
              <a:t>Pilani, Pilani Campus</a:t>
            </a:r>
          </a:p>
        </p:txBody>
      </p:sp>
      <p:grpSp>
        <p:nvGrpSpPr>
          <p:cNvPr id="69" name="Group"/>
          <p:cNvGrpSpPr/>
          <p:nvPr/>
        </p:nvGrpSpPr>
        <p:grpSpPr>
          <a:xfrm>
            <a:off x="2084386" y="6550024"/>
            <a:ext cx="7059615" cy="49215"/>
            <a:chOff x="0" y="0"/>
            <a:chExt cx="7059613" cy="49214"/>
          </a:xfrm>
        </p:grpSpPr>
        <p:sp>
          <p:nvSpPr>
            <p:cNvPr id="66" name="Rectangle"/>
            <p:cNvSpPr/>
            <p:nvPr/>
          </p:nvSpPr>
          <p:spPr>
            <a:xfrm>
              <a:off x="2546349" y="-1"/>
              <a:ext cx="2328864" cy="49215"/>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67" name="Rectangle"/>
            <p:cNvSpPr/>
            <p:nvPr/>
          </p:nvSpPr>
          <p:spPr>
            <a:xfrm>
              <a:off x="4824412" y="0"/>
              <a:ext cx="2235202" cy="46038"/>
            </a:xfrm>
            <a:prstGeom prst="rect">
              <a:avLst/>
            </a:prstGeom>
            <a:solidFill>
              <a:srgbClr val="E31C24"/>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68" name="Rectangle"/>
            <p:cNvSpPr/>
            <p:nvPr/>
          </p:nvSpPr>
          <p:spPr>
            <a:xfrm>
              <a:off x="-1" y="-1"/>
              <a:ext cx="2581277" cy="49215"/>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pic>
        <p:nvPicPr>
          <p:cNvPr id="70" name="Picture 7.png" descr="Picture 7.png"/>
          <p:cNvPicPr>
            <a:picLocks noChangeAspect="1"/>
          </p:cNvPicPr>
          <p:nvPr/>
        </p:nvPicPr>
        <p:blipFill>
          <a:blip r:embed="rId2"/>
          <a:srcRect l="1922" b="5335"/>
          <a:stretch>
            <a:fillRect/>
          </a:stretch>
        </p:blipFill>
        <p:spPr>
          <a:xfrm>
            <a:off x="6629399" y="-1"/>
            <a:ext cx="2193927" cy="692152"/>
          </a:xfrm>
          <a:prstGeom prst="rect">
            <a:avLst/>
          </a:prstGeom>
          <a:ln w="12700">
            <a:miter lim="400000"/>
          </a:ln>
        </p:spPr>
      </p:pic>
      <p:grpSp>
        <p:nvGrpSpPr>
          <p:cNvPr id="74" name="Group"/>
          <p:cNvGrpSpPr/>
          <p:nvPr/>
        </p:nvGrpSpPr>
        <p:grpSpPr>
          <a:xfrm>
            <a:off x="2133598" y="6553198"/>
            <a:ext cx="7010402" cy="46042"/>
            <a:chOff x="0" y="-1"/>
            <a:chExt cx="7010401" cy="46041"/>
          </a:xfrm>
        </p:grpSpPr>
        <p:sp>
          <p:nvSpPr>
            <p:cNvPr id="71"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72"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73"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grpSp>
        <p:nvGrpSpPr>
          <p:cNvPr id="78" name="Group"/>
          <p:cNvGrpSpPr/>
          <p:nvPr/>
        </p:nvGrpSpPr>
        <p:grpSpPr>
          <a:xfrm>
            <a:off x="-2" y="1295398"/>
            <a:ext cx="7010402" cy="46042"/>
            <a:chOff x="0" y="-1"/>
            <a:chExt cx="7010401" cy="46041"/>
          </a:xfrm>
        </p:grpSpPr>
        <p:sp>
          <p:nvSpPr>
            <p:cNvPr id="75"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76"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77"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sp>
        <p:nvSpPr>
          <p:cNvPr id="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pic>
        <p:nvPicPr>
          <p:cNvPr id="86" name="Picture 7.png" descr="Picture 7.png"/>
          <p:cNvPicPr>
            <a:picLocks noChangeAspect="1"/>
          </p:cNvPicPr>
          <p:nvPr/>
        </p:nvPicPr>
        <p:blipFill>
          <a:blip r:embed="rId2"/>
          <a:srcRect l="1922" b="5335"/>
          <a:stretch>
            <a:fillRect/>
          </a:stretch>
        </p:blipFill>
        <p:spPr>
          <a:xfrm>
            <a:off x="6629399" y="-1"/>
            <a:ext cx="2193927" cy="692152"/>
          </a:xfrm>
          <a:prstGeom prst="rect">
            <a:avLst/>
          </a:prstGeom>
          <a:ln w="12700">
            <a:miter lim="400000"/>
          </a:ln>
        </p:spPr>
      </p:pic>
      <p:grpSp>
        <p:nvGrpSpPr>
          <p:cNvPr id="90" name="Group"/>
          <p:cNvGrpSpPr/>
          <p:nvPr/>
        </p:nvGrpSpPr>
        <p:grpSpPr>
          <a:xfrm>
            <a:off x="-2" y="1295398"/>
            <a:ext cx="7010402" cy="46042"/>
            <a:chOff x="0" y="-1"/>
            <a:chExt cx="7010401" cy="46041"/>
          </a:xfrm>
        </p:grpSpPr>
        <p:sp>
          <p:nvSpPr>
            <p:cNvPr id="87"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88"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89"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grpSp>
        <p:nvGrpSpPr>
          <p:cNvPr id="94" name="Group"/>
          <p:cNvGrpSpPr/>
          <p:nvPr/>
        </p:nvGrpSpPr>
        <p:grpSpPr>
          <a:xfrm>
            <a:off x="2133598" y="6553198"/>
            <a:ext cx="7010402" cy="46042"/>
            <a:chOff x="0" y="-1"/>
            <a:chExt cx="7010401" cy="46041"/>
          </a:xfrm>
        </p:grpSpPr>
        <p:sp>
          <p:nvSpPr>
            <p:cNvPr id="91"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92"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93"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sp>
        <p:nvSpPr>
          <p:cNvPr id="95" name="BITS Pilani, Pilani Campus"/>
          <p:cNvSpPr txBox="1"/>
          <p:nvPr/>
        </p:nvSpPr>
        <p:spPr>
          <a:xfrm>
            <a:off x="3322320" y="6596062"/>
            <a:ext cx="5775961" cy="2257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r">
              <a:defRPr sz="1100" b="1">
                <a:solidFill>
                  <a:srgbClr val="101141"/>
                </a:solidFill>
              </a:defRPr>
            </a:pPr>
            <a:r>
              <a:t>BITS </a:t>
            </a:r>
            <a:r>
              <a:rPr b="0"/>
              <a:t>Pilani, Pilani Campus</a:t>
            </a:r>
          </a:p>
        </p:txBody>
      </p:sp>
      <p:sp>
        <p:nvSpPr>
          <p:cNvPr id="96" name="Title Text"/>
          <p:cNvSpPr txBox="1">
            <a:spLocks noGrp="1"/>
          </p:cNvSpPr>
          <p:nvPr>
            <p:ph type="title"/>
          </p:nvPr>
        </p:nvSpPr>
        <p:spPr>
          <a:prstGeom prst="rect">
            <a:avLst/>
          </a:prstGeom>
        </p:spPr>
        <p:txBody>
          <a:bodyPr/>
          <a:lstStyle/>
          <a:p>
            <a:r>
              <a:t>Title Text</a:t>
            </a:r>
          </a:p>
        </p:txBody>
      </p:sp>
      <p:sp>
        <p:nvSpPr>
          <p:cNvPr id="9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08" name="Group"/>
          <p:cNvGrpSpPr/>
          <p:nvPr/>
        </p:nvGrpSpPr>
        <p:grpSpPr>
          <a:xfrm>
            <a:off x="-2" y="1295398"/>
            <a:ext cx="7010402" cy="46042"/>
            <a:chOff x="0" y="-1"/>
            <a:chExt cx="7010401" cy="46041"/>
          </a:xfrm>
        </p:grpSpPr>
        <p:sp>
          <p:nvSpPr>
            <p:cNvPr id="105"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06"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07"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grpSp>
        <p:nvGrpSpPr>
          <p:cNvPr id="112" name="Group"/>
          <p:cNvGrpSpPr/>
          <p:nvPr/>
        </p:nvGrpSpPr>
        <p:grpSpPr>
          <a:xfrm>
            <a:off x="2133598" y="6553198"/>
            <a:ext cx="7010402" cy="46042"/>
            <a:chOff x="0" y="-1"/>
            <a:chExt cx="7010401" cy="46041"/>
          </a:xfrm>
        </p:grpSpPr>
        <p:sp>
          <p:nvSpPr>
            <p:cNvPr id="109"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10"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11"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pic>
        <p:nvPicPr>
          <p:cNvPr id="113" name="Picture 7.png" descr="Picture 7.png"/>
          <p:cNvPicPr>
            <a:picLocks noChangeAspect="1"/>
          </p:cNvPicPr>
          <p:nvPr/>
        </p:nvPicPr>
        <p:blipFill>
          <a:blip r:embed="rId2"/>
          <a:srcRect l="1922" b="5335"/>
          <a:stretch>
            <a:fillRect/>
          </a:stretch>
        </p:blipFill>
        <p:spPr>
          <a:xfrm>
            <a:off x="6629399" y="-1"/>
            <a:ext cx="2193927" cy="692152"/>
          </a:xfrm>
          <a:prstGeom prst="rect">
            <a:avLst/>
          </a:prstGeom>
          <a:ln w="12700">
            <a:miter lim="400000"/>
          </a:ln>
        </p:spPr>
      </p:pic>
      <p:sp>
        <p:nvSpPr>
          <p:cNvPr id="114" name="BITS Pilani, Deemed to be University under Section 3 of UGC Act, 1956"/>
          <p:cNvSpPr txBox="1"/>
          <p:nvPr/>
        </p:nvSpPr>
        <p:spPr>
          <a:xfrm>
            <a:off x="3322320" y="6596062"/>
            <a:ext cx="5775961" cy="2257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r">
              <a:defRPr sz="1100" b="1">
                <a:solidFill>
                  <a:srgbClr val="101141"/>
                </a:solidFill>
              </a:defRPr>
            </a:pPr>
            <a:r>
              <a:t>BITS </a:t>
            </a:r>
            <a:r>
              <a:rPr b="0"/>
              <a:t>Pilani, Deemed to be University under Section 3 of UGC Act, 1956</a:t>
            </a:r>
          </a:p>
        </p:txBody>
      </p:sp>
      <p:sp>
        <p:nvSpPr>
          <p:cNvPr id="115" name="Title Text"/>
          <p:cNvSpPr txBox="1">
            <a:spLocks noGrp="1"/>
          </p:cNvSpPr>
          <p:nvPr>
            <p:ph type="title"/>
          </p:nvPr>
        </p:nvSpPr>
        <p:spPr>
          <a:prstGeom prst="rect">
            <a:avLst/>
          </a:prstGeom>
        </p:spPr>
        <p:txBody>
          <a:bodyPr/>
          <a:lstStyle/>
          <a:p>
            <a:r>
              <a:t>Title Text</a:t>
            </a:r>
          </a:p>
        </p:txBody>
      </p:sp>
      <p:sp>
        <p:nvSpPr>
          <p:cNvPr id="11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27" name="Group"/>
          <p:cNvGrpSpPr/>
          <p:nvPr/>
        </p:nvGrpSpPr>
        <p:grpSpPr>
          <a:xfrm>
            <a:off x="-2" y="1295398"/>
            <a:ext cx="7010402" cy="46042"/>
            <a:chOff x="0" y="-1"/>
            <a:chExt cx="7010401" cy="46041"/>
          </a:xfrm>
        </p:grpSpPr>
        <p:sp>
          <p:nvSpPr>
            <p:cNvPr id="124"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25"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26"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grpSp>
        <p:nvGrpSpPr>
          <p:cNvPr id="131" name="Group"/>
          <p:cNvGrpSpPr/>
          <p:nvPr/>
        </p:nvGrpSpPr>
        <p:grpSpPr>
          <a:xfrm>
            <a:off x="2133598" y="6553198"/>
            <a:ext cx="7010402" cy="46042"/>
            <a:chOff x="0" y="-1"/>
            <a:chExt cx="7010401" cy="46041"/>
          </a:xfrm>
        </p:grpSpPr>
        <p:sp>
          <p:nvSpPr>
            <p:cNvPr id="128"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29"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30"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pic>
        <p:nvPicPr>
          <p:cNvPr id="132" name="Picture 7.png" descr="Picture 7.png"/>
          <p:cNvPicPr>
            <a:picLocks noChangeAspect="1"/>
          </p:cNvPicPr>
          <p:nvPr/>
        </p:nvPicPr>
        <p:blipFill>
          <a:blip r:embed="rId2"/>
          <a:srcRect l="1922" b="5335"/>
          <a:stretch>
            <a:fillRect/>
          </a:stretch>
        </p:blipFill>
        <p:spPr>
          <a:xfrm>
            <a:off x="6629399" y="-1"/>
            <a:ext cx="2193927" cy="692152"/>
          </a:xfrm>
          <a:prstGeom prst="rect">
            <a:avLst/>
          </a:prstGeom>
          <a:ln w="12700">
            <a:miter lim="400000"/>
          </a:ln>
        </p:spPr>
      </p:pic>
      <p:sp>
        <p:nvSpPr>
          <p:cNvPr id="133" name="BITS Pilani, Deemed to be University under Section 3 of UGC Act, 1956"/>
          <p:cNvSpPr txBox="1"/>
          <p:nvPr/>
        </p:nvSpPr>
        <p:spPr>
          <a:xfrm>
            <a:off x="3322320" y="6596062"/>
            <a:ext cx="5775961" cy="2257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r">
              <a:defRPr sz="1100" b="1">
                <a:solidFill>
                  <a:srgbClr val="101141"/>
                </a:solidFill>
              </a:defRPr>
            </a:pPr>
            <a:r>
              <a:t>BITS </a:t>
            </a:r>
            <a:r>
              <a:rPr b="0"/>
              <a:t>Pilani, Deemed to be University under Section 3 of UGC Act, 1956</a:t>
            </a:r>
          </a:p>
        </p:txBody>
      </p:sp>
      <p:sp>
        <p:nvSpPr>
          <p:cNvPr id="134" name="Title Text"/>
          <p:cNvSpPr txBox="1">
            <a:spLocks noGrp="1"/>
          </p:cNvSpPr>
          <p:nvPr>
            <p:ph type="title"/>
          </p:nvPr>
        </p:nvSpPr>
        <p:spPr>
          <a:prstGeom prst="rect">
            <a:avLst/>
          </a:prstGeom>
        </p:spPr>
        <p:txBody>
          <a:bodyPr/>
          <a:lstStyle/>
          <a:p>
            <a:r>
              <a:t>Title Text</a:t>
            </a:r>
          </a:p>
        </p:txBody>
      </p:sp>
      <p:sp>
        <p:nvSpPr>
          <p:cNvPr id="13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grpSp>
        <p:nvGrpSpPr>
          <p:cNvPr id="146" name="Group"/>
          <p:cNvGrpSpPr/>
          <p:nvPr/>
        </p:nvGrpSpPr>
        <p:grpSpPr>
          <a:xfrm>
            <a:off x="-2" y="1295398"/>
            <a:ext cx="7010402" cy="46042"/>
            <a:chOff x="0" y="-1"/>
            <a:chExt cx="7010401" cy="46041"/>
          </a:xfrm>
        </p:grpSpPr>
        <p:sp>
          <p:nvSpPr>
            <p:cNvPr id="143"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44"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45"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grpSp>
        <p:nvGrpSpPr>
          <p:cNvPr id="150" name="Group"/>
          <p:cNvGrpSpPr/>
          <p:nvPr/>
        </p:nvGrpSpPr>
        <p:grpSpPr>
          <a:xfrm>
            <a:off x="2133598" y="6553198"/>
            <a:ext cx="7010402" cy="46042"/>
            <a:chOff x="0" y="-1"/>
            <a:chExt cx="7010401" cy="46041"/>
          </a:xfrm>
        </p:grpSpPr>
        <p:sp>
          <p:nvSpPr>
            <p:cNvPr id="147" name="Rectangle"/>
            <p:cNvSpPr/>
            <p:nvPr/>
          </p:nvSpPr>
          <p:spPr>
            <a:xfrm>
              <a:off x="2362200" y="-2"/>
              <a:ext cx="2328865" cy="46042"/>
            </a:xfrm>
            <a:prstGeom prst="rect">
              <a:avLst/>
            </a:prstGeom>
            <a:solidFill>
              <a:srgbClr val="76C2E5"/>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48" name="Rectangle"/>
            <p:cNvSpPr/>
            <p:nvPr/>
          </p:nvSpPr>
          <p:spPr>
            <a:xfrm>
              <a:off x="-1" y="-2"/>
              <a:ext cx="2362201" cy="46042"/>
            </a:xfrm>
            <a:prstGeom prst="rect">
              <a:avLst/>
            </a:prstGeom>
            <a:solidFill>
              <a:srgbClr val="FCB017"/>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sp>
          <p:nvSpPr>
            <p:cNvPr id="149" name="Rectangle"/>
            <p:cNvSpPr/>
            <p:nvPr/>
          </p:nvSpPr>
          <p:spPr>
            <a:xfrm>
              <a:off x="4681537" y="-2"/>
              <a:ext cx="2328864" cy="46042"/>
            </a:xfrm>
            <a:prstGeom prst="rect">
              <a:avLst/>
            </a:prstGeom>
            <a:solidFill>
              <a:srgbClr val="FF0000"/>
            </a:solidFill>
            <a:ln w="12700" cap="flat">
              <a:noFill/>
              <a:miter lim="400000"/>
            </a:ln>
            <a:effectLst/>
          </p:spPr>
          <p:txBody>
            <a:bodyPr wrap="square" lIns="45718" tIns="45718" rIns="45718" bIns="45718" numCol="1" anchor="ctr">
              <a:noAutofit/>
            </a:bodyPr>
            <a:lstStyle/>
            <a:p>
              <a:pPr algn="ctr">
                <a:defRPr>
                  <a:solidFill>
                    <a:srgbClr val="FFFFFF"/>
                  </a:solidFill>
                </a:defRPr>
              </a:pPr>
              <a:endParaRPr/>
            </a:p>
          </p:txBody>
        </p:sp>
      </p:grpSp>
      <p:pic>
        <p:nvPicPr>
          <p:cNvPr id="151" name="Picture 7.png" descr="Picture 7.png"/>
          <p:cNvPicPr>
            <a:picLocks noChangeAspect="1"/>
          </p:cNvPicPr>
          <p:nvPr/>
        </p:nvPicPr>
        <p:blipFill>
          <a:blip r:embed="rId2"/>
          <a:srcRect l="1922" b="5335"/>
          <a:stretch>
            <a:fillRect/>
          </a:stretch>
        </p:blipFill>
        <p:spPr>
          <a:xfrm>
            <a:off x="6629399" y="-1"/>
            <a:ext cx="2193927" cy="692152"/>
          </a:xfrm>
          <a:prstGeom prst="rect">
            <a:avLst/>
          </a:prstGeom>
          <a:ln w="12700">
            <a:miter lim="400000"/>
          </a:ln>
        </p:spPr>
      </p:pic>
      <p:sp>
        <p:nvSpPr>
          <p:cNvPr id="152" name="BITS Pilani, Pilani Campus"/>
          <p:cNvSpPr txBox="1"/>
          <p:nvPr/>
        </p:nvSpPr>
        <p:spPr>
          <a:xfrm>
            <a:off x="3322320" y="6596062"/>
            <a:ext cx="5775961" cy="2257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r">
              <a:defRPr sz="1100" b="1">
                <a:solidFill>
                  <a:srgbClr val="101141"/>
                </a:solidFill>
              </a:defRPr>
            </a:pPr>
            <a:r>
              <a:t>BITS </a:t>
            </a:r>
            <a:r>
              <a:rPr b="0"/>
              <a:t>Pilani, Pilani Campus</a:t>
            </a:r>
          </a:p>
        </p:txBody>
      </p:sp>
      <p:sp>
        <p:nvSpPr>
          <p:cNvPr id="153" name="Title Text"/>
          <p:cNvSpPr txBox="1">
            <a:spLocks noGrp="1"/>
          </p:cNvSpPr>
          <p:nvPr>
            <p:ph type="title"/>
          </p:nvPr>
        </p:nvSpPr>
        <p:spPr>
          <a:prstGeom prst="rect">
            <a:avLst/>
          </a:prstGeom>
        </p:spPr>
        <p:txBody>
          <a:bodyPr/>
          <a:lstStyle/>
          <a:p>
            <a:r>
              <a:t>Title Text</a:t>
            </a:r>
          </a:p>
        </p:txBody>
      </p:sp>
      <p:sp>
        <p:nvSpPr>
          <p:cNvPr id="154"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74636"/>
            <a:ext cx="8229600" cy="1143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p>
            <a:r>
              <a:t>Title Text</a:t>
            </a:r>
          </a:p>
        </p:txBody>
      </p:sp>
      <p:sp>
        <p:nvSpPr>
          <p:cNvPr id="3" name="Body Level One…"/>
          <p:cNvSpPr txBox="1">
            <a:spLocks noGrp="1"/>
          </p:cNvSpPr>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28178" y="6414761"/>
            <a:ext cx="258623" cy="248303"/>
          </a:xfrm>
          <a:prstGeom prst="rect">
            <a:avLst/>
          </a:prstGeom>
          <a:ln w="12700">
            <a:miter lim="400000"/>
          </a:ln>
        </p:spPr>
        <p:txBody>
          <a:bodyPr wrap="none" lIns="45718" tIns="45718" rIns="45718" bIns="45718" anchor="ctr">
            <a:spAutoFit/>
          </a:bodyPr>
          <a:lstStyle>
            <a:lvl1pPr algn="r">
              <a:defRPr sz="1200">
                <a:solidFill>
                  <a:srgbClr val="898989"/>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4pPr>
      <a:lvl5pPr marL="22352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Arial"/>
          <a:ea typeface="Arial"/>
          <a:cs typeface="Arial"/>
          <a:sym typeface="Arial"/>
        </a:defRPr>
      </a:lvl5pPr>
      <a:lvl6pPr marL="0" marR="0" indent="2286000" algn="l" defTabSz="914400" rtl="0" latinLnBrk="0">
        <a:lnSpc>
          <a:spcPct val="100000"/>
        </a:lnSpc>
        <a:spcBef>
          <a:spcPts val="700"/>
        </a:spcBef>
        <a:spcAft>
          <a:spcPts val="0"/>
        </a:spcAft>
        <a:buClrTx/>
        <a:buSzTx/>
        <a:buFont typeface="Arial"/>
        <a:buNone/>
        <a:tabLst/>
        <a:defRPr sz="3200" b="0" i="0" u="none" strike="noStrike" cap="none" spc="0" baseline="0">
          <a:solidFill>
            <a:srgbClr val="000000"/>
          </a:solidFill>
          <a:uFillTx/>
          <a:latin typeface="Arial"/>
          <a:ea typeface="Arial"/>
          <a:cs typeface="Arial"/>
          <a:sym typeface="Arial"/>
        </a:defRPr>
      </a:lvl6pPr>
      <a:lvl7pPr marL="0" marR="0" indent="2743200" algn="l" defTabSz="914400" rtl="0" latinLnBrk="0">
        <a:lnSpc>
          <a:spcPct val="100000"/>
        </a:lnSpc>
        <a:spcBef>
          <a:spcPts val="700"/>
        </a:spcBef>
        <a:spcAft>
          <a:spcPts val="0"/>
        </a:spcAft>
        <a:buClrTx/>
        <a:buSzTx/>
        <a:buFont typeface="Arial"/>
        <a:buNone/>
        <a:tabLst/>
        <a:defRPr sz="3200" b="0" i="0" u="none" strike="noStrike" cap="none" spc="0" baseline="0">
          <a:solidFill>
            <a:srgbClr val="000000"/>
          </a:solidFill>
          <a:uFillTx/>
          <a:latin typeface="Arial"/>
          <a:ea typeface="Arial"/>
          <a:cs typeface="Arial"/>
          <a:sym typeface="Arial"/>
        </a:defRPr>
      </a:lvl7pPr>
      <a:lvl8pPr marL="0" marR="0" indent="3200400" algn="l" defTabSz="914400" rtl="0" latinLnBrk="0">
        <a:lnSpc>
          <a:spcPct val="100000"/>
        </a:lnSpc>
        <a:spcBef>
          <a:spcPts val="700"/>
        </a:spcBef>
        <a:spcAft>
          <a:spcPts val="0"/>
        </a:spcAft>
        <a:buClrTx/>
        <a:buSzTx/>
        <a:buFont typeface="Arial"/>
        <a:buNone/>
        <a:tabLst/>
        <a:defRPr sz="3200" b="0" i="0" u="none" strike="noStrike" cap="none" spc="0" baseline="0">
          <a:solidFill>
            <a:srgbClr val="000000"/>
          </a:solidFill>
          <a:uFillTx/>
          <a:latin typeface="Arial"/>
          <a:ea typeface="Arial"/>
          <a:cs typeface="Arial"/>
          <a:sym typeface="Arial"/>
        </a:defRPr>
      </a:lvl8pPr>
      <a:lvl9pPr marL="0" marR="0" indent="3657600" algn="l" defTabSz="914400" rtl="0" latinLnBrk="0">
        <a:lnSpc>
          <a:spcPct val="100000"/>
        </a:lnSpc>
        <a:spcBef>
          <a:spcPts val="700"/>
        </a:spcBef>
        <a:spcAft>
          <a:spcPts val="0"/>
        </a:spcAft>
        <a:buClrTx/>
        <a:buSzTx/>
        <a:buFont typeface="Arial"/>
        <a:buNone/>
        <a:tabLst/>
        <a:defRPr sz="32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ti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BITS Pilani presentation"/>
          <p:cNvSpPr txBox="1">
            <a:spLocks noGrp="1"/>
          </p:cNvSpPr>
          <p:nvPr>
            <p:ph type="title" idx="4294967295"/>
          </p:nvPr>
        </p:nvSpPr>
        <p:spPr>
          <a:xfrm>
            <a:off x="2514600" y="3810000"/>
            <a:ext cx="6019800" cy="1524000"/>
          </a:xfrm>
          <a:prstGeom prst="rect">
            <a:avLst/>
          </a:prstGeom>
        </p:spPr>
        <p:txBody>
          <a:bodyPr/>
          <a:lstStyle>
            <a:lvl1pPr>
              <a:lnSpc>
                <a:spcPts val="4000"/>
              </a:lnSpc>
              <a:defRPr sz="4400">
                <a:solidFill>
                  <a:srgbClr val="FFFFFF"/>
                </a:solidFill>
              </a:defRPr>
            </a:lvl1pPr>
          </a:lstStyle>
          <a:p>
            <a:r>
              <a:t>BITS Pilani presentation</a:t>
            </a:r>
          </a:p>
        </p:txBody>
      </p:sp>
      <p:sp>
        <p:nvSpPr>
          <p:cNvPr id="218" name="K.Anantharaman…"/>
          <p:cNvSpPr txBox="1">
            <a:spLocks noGrp="1"/>
          </p:cNvSpPr>
          <p:nvPr>
            <p:ph type="body" sz="quarter" idx="4294967295"/>
          </p:nvPr>
        </p:nvSpPr>
        <p:spPr>
          <a:xfrm>
            <a:off x="2514600" y="5410200"/>
            <a:ext cx="6019800" cy="533400"/>
          </a:xfrm>
          <a:prstGeom prst="rect">
            <a:avLst/>
          </a:prstGeom>
        </p:spPr>
        <p:txBody>
          <a:bodyPr anchor="b"/>
          <a:lstStyle/>
          <a:p>
            <a:pPr marL="0" indent="0" algn="r" defTabSz="886967">
              <a:lnSpc>
                <a:spcPts val="1700"/>
              </a:lnSpc>
              <a:spcBef>
                <a:spcPts val="0"/>
              </a:spcBef>
              <a:buSzTx/>
              <a:buNone/>
              <a:defRPr sz="1700">
                <a:solidFill>
                  <a:srgbClr val="FFFFFF"/>
                </a:solidFill>
              </a:defRPr>
            </a:pPr>
            <a:r>
              <a:t>K.Anantharaman</a:t>
            </a:r>
          </a:p>
          <a:p>
            <a:pPr marL="0" indent="0" algn="r" defTabSz="886967">
              <a:lnSpc>
                <a:spcPts val="1700"/>
              </a:lnSpc>
              <a:spcBef>
                <a:spcPts val="0"/>
              </a:spcBef>
              <a:buSzTx/>
              <a:buNone/>
              <a:defRPr sz="1700">
                <a:solidFill>
                  <a:srgbClr val="FFFFFF"/>
                </a:solidFill>
              </a:defRPr>
            </a:pPr>
            <a:r>
              <a:t>kanantharaman@wilp.bits-pilani.ac.in </a:t>
            </a:r>
          </a:p>
        </p:txBody>
      </p:sp>
      <p:sp>
        <p:nvSpPr>
          <p:cNvPr id="219" name="4/10/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t>10/28/23</a:t>
            </a:r>
          </a:p>
        </p:txBody>
      </p:sp>
      <p:sp>
        <p:nvSpPr>
          <p:cNvPr id="220"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defRPr>
            </a:pPr>
            <a:r>
              <a:t>SE ZG544 S1-23-24 Agile Software Process</a:t>
            </a:r>
          </a:p>
        </p:txBody>
      </p:sp>
      <p:sp>
        <p:nvSpPr>
          <p:cNvPr id="221" name="Slide Number"/>
          <p:cNvSpPr txBox="1">
            <a:spLocks noGrp="1"/>
          </p:cNvSpPr>
          <p:nvPr>
            <p:ph type="sldNum" sz="quarter" idx="4294967295"/>
          </p:nvPr>
        </p:nvSpPr>
        <p:spPr>
          <a:xfrm>
            <a:off x="8505417" y="6414760"/>
            <a:ext cx="181381"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
        <p:nvSpPr>
          <p:cNvPr id="286" name="Sprint burndown…"/>
          <p:cNvSpPr txBox="1">
            <a:spLocks noGrp="1"/>
          </p:cNvSpPr>
          <p:nvPr>
            <p:ph type="body" sz="quarter" idx="4294967295"/>
          </p:nvPr>
        </p:nvSpPr>
        <p:spPr>
          <a:xfrm>
            <a:off x="304800" y="152398"/>
            <a:ext cx="6324600" cy="1143004"/>
          </a:xfrm>
          <a:prstGeom prst="rect">
            <a:avLst/>
          </a:prstGeom>
        </p:spPr>
        <p:txBody>
          <a:bodyPr anchor="ctr"/>
          <a:lstStyle/>
          <a:p>
            <a:pPr marL="685800" indent="-1028700">
              <a:lnSpc>
                <a:spcPts val="3600"/>
              </a:lnSpc>
              <a:spcBef>
                <a:spcPts val="0"/>
              </a:spcBef>
              <a:buSzTx/>
              <a:buNone/>
              <a:defRPr sz="3600" b="1"/>
            </a:pPr>
            <a:r>
              <a:t>Sprint burndown chart</a:t>
            </a:r>
          </a:p>
        </p:txBody>
      </p:sp>
      <p:pic>
        <p:nvPicPr>
          <p:cNvPr id="287" name="image.png" descr="image.png"/>
          <p:cNvPicPr>
            <a:picLocks noChangeAspect="1"/>
          </p:cNvPicPr>
          <p:nvPr/>
        </p:nvPicPr>
        <p:blipFill>
          <a:blip r:embed="rId2"/>
          <a:stretch>
            <a:fillRect/>
          </a:stretch>
        </p:blipFill>
        <p:spPr>
          <a:xfrm>
            <a:off x="193174" y="1453848"/>
            <a:ext cx="3983202" cy="2224300"/>
          </a:xfrm>
          <a:prstGeom prst="rect">
            <a:avLst/>
          </a:prstGeom>
          <a:ln>
            <a:solidFill>
              <a:srgbClr val="000000"/>
            </a:solidFill>
          </a:ln>
        </p:spPr>
      </p:pic>
      <p:sp>
        <p:nvSpPr>
          <p:cNvPr id="288" name="Line"/>
          <p:cNvSpPr/>
          <p:nvPr/>
        </p:nvSpPr>
        <p:spPr>
          <a:xfrm>
            <a:off x="769619" y="1756881"/>
            <a:ext cx="2620854" cy="1479479"/>
          </a:xfrm>
          <a:prstGeom prst="line">
            <a:avLst/>
          </a:prstGeom>
          <a:ln w="50800">
            <a:solidFill>
              <a:srgbClr val="000000"/>
            </a:solidFill>
          </a:ln>
        </p:spPr>
        <p:txBody>
          <a:bodyPr lIns="45718" tIns="45718" rIns="45718" bIns="45718"/>
          <a:lstStyle/>
          <a:p>
            <a:endParaRPr/>
          </a:p>
        </p:txBody>
      </p:sp>
      <p:sp>
        <p:nvSpPr>
          <p:cNvPr id="289" name="Ref: Essential Scrum: A Practical Guide to the Most Popular Agile Process by Kenneth S. Rubin Published by Addison-Wesley Professional, 2012"/>
          <p:cNvSpPr txBox="1"/>
          <p:nvPr/>
        </p:nvSpPr>
        <p:spPr>
          <a:xfrm>
            <a:off x="769620" y="6310025"/>
            <a:ext cx="7604760" cy="214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atin typeface="Arial"/>
                <a:ea typeface="Arial"/>
                <a:cs typeface="Arial"/>
                <a:sym typeface="Arial"/>
              </a:defRPr>
            </a:lvl1pPr>
          </a:lstStyle>
          <a:p>
            <a:r>
              <a:t>Ref: Essential Scrum: A Practical Guide to the Most Popular Agile Process by Kenneth S. Rubin Published by Addison-Wesley Professional, 2012</a:t>
            </a:r>
          </a:p>
        </p:txBody>
      </p:sp>
      <p:pic>
        <p:nvPicPr>
          <p:cNvPr id="290" name="Picture 2" descr="Picture 2"/>
          <p:cNvPicPr>
            <a:picLocks noChangeAspect="1"/>
          </p:cNvPicPr>
          <p:nvPr/>
        </p:nvPicPr>
        <p:blipFill>
          <a:blip r:embed="rId3"/>
          <a:stretch>
            <a:fillRect/>
          </a:stretch>
        </p:blipFill>
        <p:spPr>
          <a:xfrm>
            <a:off x="3647464" y="3678147"/>
            <a:ext cx="4910025" cy="2224302"/>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print burndown…"/>
          <p:cNvSpPr txBox="1">
            <a:spLocks noGrp="1"/>
          </p:cNvSpPr>
          <p:nvPr>
            <p:ph type="body" sz="quarter" idx="4294967295"/>
          </p:nvPr>
        </p:nvSpPr>
        <p:spPr>
          <a:xfrm>
            <a:off x="304800" y="152398"/>
            <a:ext cx="6324600" cy="1143004"/>
          </a:xfrm>
          <a:prstGeom prst="rect">
            <a:avLst/>
          </a:prstGeom>
        </p:spPr>
        <p:txBody>
          <a:bodyPr anchor="ctr"/>
          <a:lstStyle/>
          <a:p>
            <a:pPr marL="685800" indent="-1028700">
              <a:lnSpc>
                <a:spcPts val="3600"/>
              </a:lnSpc>
              <a:spcBef>
                <a:spcPts val="0"/>
              </a:spcBef>
              <a:buSzTx/>
              <a:buNone/>
              <a:defRPr sz="3600" b="1"/>
            </a:pPr>
            <a:r>
              <a:t>Sprint burnup</a:t>
            </a:r>
          </a:p>
          <a:p>
            <a:pPr marL="685800" indent="-1028700">
              <a:lnSpc>
                <a:spcPts val="3600"/>
              </a:lnSpc>
              <a:spcBef>
                <a:spcPts val="0"/>
              </a:spcBef>
              <a:buSzTx/>
              <a:buNone/>
              <a:defRPr sz="3600" b="1"/>
            </a:pPr>
            <a:r>
              <a:t>Story Points &lt;&gt; Days</a:t>
            </a:r>
          </a:p>
        </p:txBody>
      </p:sp>
      <p:sp>
        <p:nvSpPr>
          <p:cNvPr id="293" name="4/10/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t>10/28/23</a:t>
            </a:r>
          </a:p>
        </p:txBody>
      </p:sp>
      <p:sp>
        <p:nvSpPr>
          <p:cNvPr id="294"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defRPr>
            </a:pPr>
            <a:r>
              <a:t>SE ZG544 S1-23-24 Agile Software Process</a:t>
            </a:r>
          </a:p>
        </p:txBody>
      </p:sp>
      <p:sp>
        <p:nvSpPr>
          <p:cNvPr id="295"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pic>
        <p:nvPicPr>
          <p:cNvPr id="296" name="image.png" descr="image.png"/>
          <p:cNvPicPr>
            <a:picLocks noChangeAspect="1"/>
          </p:cNvPicPr>
          <p:nvPr/>
        </p:nvPicPr>
        <p:blipFill>
          <a:blip r:embed="rId2"/>
          <a:stretch>
            <a:fillRect/>
          </a:stretch>
        </p:blipFill>
        <p:spPr>
          <a:xfrm>
            <a:off x="4753597" y="1510096"/>
            <a:ext cx="4073689" cy="3093159"/>
          </a:xfrm>
          <a:prstGeom prst="rect">
            <a:avLst/>
          </a:prstGeom>
          <a:ln>
            <a:solidFill>
              <a:srgbClr val="000000"/>
            </a:solidFill>
          </a:ln>
        </p:spPr>
      </p:pic>
      <p:sp>
        <p:nvSpPr>
          <p:cNvPr id="297" name="Ref: Essential Scrum: A Practical Guide to the Most Popular Agile Process by Kenneth S. Rubin Published by Addison-Wesley Professional, 2012"/>
          <p:cNvSpPr txBox="1"/>
          <p:nvPr/>
        </p:nvSpPr>
        <p:spPr>
          <a:xfrm>
            <a:off x="769620" y="6310025"/>
            <a:ext cx="7604760" cy="214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atin typeface="Arial"/>
                <a:ea typeface="Arial"/>
                <a:cs typeface="Arial"/>
                <a:sym typeface="Arial"/>
              </a:defRPr>
            </a:lvl1pPr>
          </a:lstStyle>
          <a:p>
            <a:r>
              <a:t>Ref: Essential Scrum: A Practical Guide to the Most Popular Agile Process by Kenneth S. Rubin Published by Addison-Wesley Professional, 2012</a:t>
            </a:r>
          </a:p>
        </p:txBody>
      </p:sp>
      <p:sp>
        <p:nvSpPr>
          <p:cNvPr id="298" name="TextBox 4"/>
          <p:cNvSpPr txBox="1"/>
          <p:nvPr/>
        </p:nvSpPr>
        <p:spPr>
          <a:xfrm>
            <a:off x="548638" y="4710488"/>
            <a:ext cx="4480561" cy="8840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a:latin typeface="Arial"/>
                <a:ea typeface="Arial"/>
                <a:cs typeface="Arial"/>
                <a:sym typeface="Arial"/>
              </a:defRPr>
            </a:lvl1pPr>
          </a:lstStyle>
          <a:p>
            <a:r>
              <a:t>The one advantage of burnup charts over burndown charts is that it can depict change of scope.</a:t>
            </a:r>
          </a:p>
        </p:txBody>
      </p:sp>
      <p:pic>
        <p:nvPicPr>
          <p:cNvPr id="299" name="Picture 6" descr="Picture 6"/>
          <p:cNvPicPr>
            <a:picLocks noChangeAspect="1"/>
          </p:cNvPicPr>
          <p:nvPr/>
        </p:nvPicPr>
        <p:blipFill>
          <a:blip r:embed="rId3"/>
          <a:stretch>
            <a:fillRect/>
          </a:stretch>
        </p:blipFill>
        <p:spPr>
          <a:xfrm>
            <a:off x="444292" y="1469525"/>
            <a:ext cx="4309306" cy="3216614"/>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4/10/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t>10/28/23</a:t>
            </a:r>
          </a:p>
        </p:txBody>
      </p:sp>
      <p:sp>
        <p:nvSpPr>
          <p:cNvPr id="302"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defRPr>
            </a:pPr>
            <a:r>
              <a:t>SE ZG544 S1-23-24 Agile Software Process</a:t>
            </a:r>
          </a:p>
        </p:txBody>
      </p:sp>
      <p:sp>
        <p:nvSpPr>
          <p:cNvPr id="303" name="Quiz"/>
          <p:cNvSpPr txBox="1"/>
          <p:nvPr/>
        </p:nvSpPr>
        <p:spPr>
          <a:xfrm>
            <a:off x="138701" y="477625"/>
            <a:ext cx="8229601" cy="6463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4000" b="1">
                <a:latin typeface="Arial"/>
                <a:ea typeface="Arial"/>
                <a:cs typeface="Arial"/>
                <a:sym typeface="Arial"/>
              </a:defRPr>
            </a:lvl1pPr>
          </a:lstStyle>
          <a:p>
            <a:r>
              <a:t>Release-Charts </a:t>
            </a:r>
          </a:p>
        </p:txBody>
      </p:sp>
      <p:pic>
        <p:nvPicPr>
          <p:cNvPr id="304" name="Picture 5" descr="Picture 5"/>
          <p:cNvPicPr>
            <a:picLocks noChangeAspect="1"/>
          </p:cNvPicPr>
          <p:nvPr/>
        </p:nvPicPr>
        <p:blipFill>
          <a:blip r:embed="rId2"/>
          <a:stretch>
            <a:fillRect/>
          </a:stretch>
        </p:blipFill>
        <p:spPr>
          <a:xfrm>
            <a:off x="138701" y="1732564"/>
            <a:ext cx="5225654" cy="2083891"/>
          </a:xfrm>
          <a:prstGeom prst="rect">
            <a:avLst/>
          </a:prstGeom>
          <a:ln w="12700">
            <a:miter lim="400000"/>
          </a:ln>
        </p:spPr>
      </p:pic>
      <p:sp>
        <p:nvSpPr>
          <p:cNvPr id="305" name="TextBox 6"/>
          <p:cNvSpPr txBox="1"/>
          <p:nvPr/>
        </p:nvSpPr>
        <p:spPr>
          <a:xfrm>
            <a:off x="729465" y="1363235"/>
            <a:ext cx="2607465" cy="3506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a:latin typeface="Arial"/>
                <a:ea typeface="Arial"/>
                <a:cs typeface="Arial"/>
                <a:sym typeface="Arial"/>
              </a:defRPr>
            </a:lvl1pPr>
          </a:lstStyle>
          <a:p>
            <a:r>
              <a:t>Release Burndown chart</a:t>
            </a:r>
          </a:p>
        </p:txBody>
      </p:sp>
      <p:sp>
        <p:nvSpPr>
          <p:cNvPr id="306" name="TextBox 7"/>
          <p:cNvSpPr txBox="1"/>
          <p:nvPr/>
        </p:nvSpPr>
        <p:spPr>
          <a:xfrm>
            <a:off x="729465" y="3947193"/>
            <a:ext cx="3662737" cy="6173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a:latin typeface="Arial"/>
                <a:ea typeface="Arial"/>
                <a:cs typeface="Arial"/>
                <a:sym typeface="Arial"/>
              </a:defRPr>
            </a:lvl1pPr>
          </a:lstStyle>
          <a:p>
            <a:r>
              <a:t>One dimensional view- Planned vs Actual</a:t>
            </a:r>
          </a:p>
        </p:txBody>
      </p:sp>
      <p:pic>
        <p:nvPicPr>
          <p:cNvPr id="307" name="Picture 9" descr="Picture 9"/>
          <p:cNvPicPr>
            <a:picLocks noChangeAspect="1"/>
          </p:cNvPicPr>
          <p:nvPr/>
        </p:nvPicPr>
        <p:blipFill>
          <a:blip r:embed="rId3"/>
          <a:stretch>
            <a:fillRect/>
          </a:stretch>
        </p:blipFill>
        <p:spPr>
          <a:xfrm>
            <a:off x="4751799" y="3816453"/>
            <a:ext cx="3934254" cy="2259814"/>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
        <p:nvSpPr>
          <p:cNvPr id="310" name="Quiz"/>
          <p:cNvSpPr txBox="1">
            <a:spLocks noGrp="1"/>
          </p:cNvSpPr>
          <p:nvPr>
            <p:ph type="title" idx="4294967295"/>
          </p:nvPr>
        </p:nvSpPr>
        <p:spPr>
          <a:xfrm>
            <a:off x="457200" y="92073"/>
            <a:ext cx="8229600" cy="1508128"/>
          </a:xfrm>
          <a:prstGeom prst="rect">
            <a:avLst/>
          </a:prstGeom>
        </p:spPr>
        <p:txBody>
          <a:bodyPr/>
          <a:lstStyle/>
          <a:p>
            <a:r>
              <a:t>Quiz</a:t>
            </a:r>
          </a:p>
        </p:txBody>
      </p:sp>
      <p:sp>
        <p:nvSpPr>
          <p:cNvPr id="311" name="https://forms.gle/zTZXRqH8n73EjPmWA…"/>
          <p:cNvSpPr txBox="1">
            <a:spLocks noGrp="1"/>
          </p:cNvSpPr>
          <p:nvPr>
            <p:ph type="body" idx="4294967295"/>
          </p:nvPr>
        </p:nvSpPr>
        <p:spPr>
          <a:xfrm>
            <a:off x="236675" y="1403979"/>
            <a:ext cx="8229601" cy="5257803"/>
          </a:xfrm>
          <a:prstGeom prst="rect">
            <a:avLst/>
          </a:prstGeom>
        </p:spPr>
        <p:txBody>
          <a:bodyPr/>
          <a:lstStyle/>
          <a:p>
            <a:pPr marL="342899" indent="-342899">
              <a:defRPr sz="2400" u="sng">
                <a:solidFill>
                  <a:srgbClr val="0000FF"/>
                </a:solidFill>
                <a:uFill>
                  <a:solidFill>
                    <a:srgbClr val="0000FF"/>
                  </a:solidFill>
                </a:uFill>
              </a:defRPr>
            </a:pPr>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Additional Notes"/>
          <p:cNvSpPr txBox="1">
            <a:spLocks noGrp="1"/>
          </p:cNvSpPr>
          <p:nvPr>
            <p:ph type="body" sz="half" idx="4294967295"/>
          </p:nvPr>
        </p:nvSpPr>
        <p:spPr>
          <a:xfrm>
            <a:off x="304800" y="4648200"/>
            <a:ext cx="8458200" cy="1600200"/>
          </a:xfrm>
          <a:prstGeom prst="rect">
            <a:avLst/>
          </a:prstGeom>
        </p:spPr>
        <p:txBody>
          <a:bodyPr/>
          <a:lstStyle>
            <a:lvl1pPr marL="0" indent="0">
              <a:lnSpc>
                <a:spcPts val="4200"/>
              </a:lnSpc>
              <a:spcBef>
                <a:spcPts val="0"/>
              </a:spcBef>
              <a:buSzTx/>
              <a:buNone/>
              <a:defRPr sz="4000" b="1"/>
            </a:lvl1pPr>
          </a:lstStyle>
          <a:p>
            <a:r>
              <a:t>Additional Notes</a:t>
            </a:r>
          </a:p>
        </p:txBody>
      </p:sp>
      <p:sp>
        <p:nvSpPr>
          <p:cNvPr id="314" name="4/10/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t>10/28/23</a:t>
            </a:r>
          </a:p>
        </p:txBody>
      </p:sp>
      <p:sp>
        <p:nvSpPr>
          <p:cNvPr id="315"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defRPr>
            </a:pPr>
            <a:r>
              <a:t>SE ZG544 S1-23-24 Agile Software Process</a:t>
            </a:r>
          </a:p>
        </p:txBody>
      </p:sp>
      <p:sp>
        <p:nvSpPr>
          <p:cNvPr id="316"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ask planning…"/>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a:pPr>
            <a:r>
              <a:t>Task planning</a:t>
            </a:r>
          </a:p>
          <a:p>
            <a:pPr marL="742950" lvl="1" indent="-285750">
              <a:spcBef>
                <a:spcPts val="0"/>
              </a:spcBef>
              <a:buChar char="•"/>
              <a:defRPr sz="1800"/>
            </a:pPr>
            <a:r>
              <a:t>No Gantt chart, Just-in-time, dependency planning (e.g. Stress testing)</a:t>
            </a:r>
          </a:p>
          <a:p>
            <a:pPr>
              <a:spcBef>
                <a:spcPts val="500"/>
              </a:spcBef>
              <a:buClr>
                <a:srgbClr val="101141"/>
              </a:buClr>
              <a:buChar char="•"/>
              <a:defRPr sz="2400"/>
            </a:pPr>
            <a:r>
              <a:t>Flow Management</a:t>
            </a:r>
          </a:p>
          <a:p>
            <a:pPr marL="742950" lvl="1" indent="-285750">
              <a:spcBef>
                <a:spcPts val="0"/>
              </a:spcBef>
              <a:buChar char="•"/>
              <a:defRPr sz="1800"/>
            </a:pPr>
            <a:r>
              <a:t>Team responsibility to </a:t>
            </a:r>
            <a:r>
              <a:rPr b="1"/>
              <a:t>organize the flow work</a:t>
            </a:r>
            <a:r>
              <a:t>, what should be done next and in parallel. Don’t aim to make everyone 100% busy.</a:t>
            </a:r>
          </a:p>
          <a:p>
            <a:pPr marL="742950" lvl="1" indent="-285750">
              <a:spcBef>
                <a:spcPts val="0"/>
              </a:spcBef>
              <a:buChar char="•"/>
              <a:defRPr sz="1800"/>
            </a:pPr>
            <a:r>
              <a:t>Parallel work and swarming</a:t>
            </a:r>
          </a:p>
          <a:p>
            <a:pPr marL="742950" lvl="1" indent="-285750">
              <a:spcBef>
                <a:spcPts val="0"/>
              </a:spcBef>
              <a:buChar char="•"/>
              <a:defRPr sz="1800"/>
            </a:pPr>
            <a:r>
              <a:t>Which item to start? What Tasks Needs to Be Done?  – Height priority/Value.</a:t>
            </a:r>
          </a:p>
          <a:p>
            <a:pPr marL="742950" lvl="1" indent="-285750">
              <a:spcBef>
                <a:spcPts val="0"/>
              </a:spcBef>
              <a:buChar char="•"/>
              <a:defRPr sz="1800"/>
            </a:pPr>
            <a:r>
              <a:t>How to organize the work? - No hands-off approach, no artificial wall across boundaries (e.g. UX/ Business logic/Database).</a:t>
            </a:r>
          </a:p>
          <a:p>
            <a:pPr marL="742950" lvl="1" indent="-285750">
              <a:spcBef>
                <a:spcPts val="0"/>
              </a:spcBef>
              <a:buChar char="•"/>
              <a:defRPr sz="1800"/>
            </a:pPr>
            <a:r>
              <a:t>Who does the work? – Person with appropriate skills.</a:t>
            </a:r>
          </a:p>
        </p:txBody>
      </p:sp>
      <p:sp>
        <p:nvSpPr>
          <p:cNvPr id="319" name="Sprint Execution: The Process"/>
          <p:cNvSpPr txBox="1"/>
          <p:nvPr/>
        </p:nvSpPr>
        <p:spPr>
          <a:xfrm>
            <a:off x="350519" y="152399"/>
            <a:ext cx="6233162"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Sprint Execution: The Process</a:t>
            </a:r>
          </a:p>
        </p:txBody>
      </p:sp>
      <p:sp>
        <p:nvSpPr>
          <p:cNvPr id="320" name="4/10/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t>10/28/23</a:t>
            </a:r>
          </a:p>
        </p:txBody>
      </p:sp>
      <p:sp>
        <p:nvSpPr>
          <p:cNvPr id="321"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defRPr>
            </a:pPr>
            <a:r>
              <a:t>SE ZG544 S1-23-24 Agile Software Process</a:t>
            </a:r>
          </a:p>
        </p:txBody>
      </p:sp>
      <p:sp>
        <p:nvSpPr>
          <p:cNvPr id="322"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
        <p:nvSpPr>
          <p:cNvPr id="323" name="Ref: Essential Scrum: A Practical Guide to the Most Popular Agile Process by Kenneth S. Rubin Published by Addison-Wesley Professional, 2012"/>
          <p:cNvSpPr txBox="1"/>
          <p:nvPr/>
        </p:nvSpPr>
        <p:spPr>
          <a:xfrm>
            <a:off x="769620" y="6310025"/>
            <a:ext cx="7604760" cy="214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atin typeface="Arial"/>
                <a:ea typeface="Arial"/>
                <a:cs typeface="Arial"/>
                <a:sym typeface="Arial"/>
              </a:defRPr>
            </a:lvl1pPr>
          </a:lstStyle>
          <a:p>
            <a:r>
              <a:t>Ref: Essential Scrum: A Practical Guide to the Most Popular Agile Process by Kenneth S. Rubin Published by Addison-Wesley Professional, 2012</a:t>
            </a:r>
          </a:p>
        </p:txBody>
      </p:sp>
      <p:sp>
        <p:nvSpPr>
          <p:cNvPr id="324" name="Ref: Essential Scrum: A Practical Guide to the Most Popular Agile Process by Kenneth S. Rubin Published by Addison-Wesley Professional, 2012"/>
          <p:cNvSpPr txBox="1"/>
          <p:nvPr/>
        </p:nvSpPr>
        <p:spPr>
          <a:xfrm>
            <a:off x="769620" y="6310025"/>
            <a:ext cx="7604760" cy="214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atin typeface="Arial"/>
                <a:ea typeface="Arial"/>
                <a:cs typeface="Arial"/>
                <a:sym typeface="Arial"/>
              </a:defRPr>
            </a:lvl1pPr>
          </a:lstStyle>
          <a:p>
            <a:r>
              <a:t>Ref: Essential Scrum: A Practical Guide to the Most Popular Agile Process by Kenneth S. Rubin Published by Addison-Wesley Professional, 2012</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6" name="image.png" descr="image.png"/>
          <p:cNvPicPr>
            <a:picLocks noChangeAspect="1"/>
          </p:cNvPicPr>
          <p:nvPr/>
        </p:nvPicPr>
        <p:blipFill>
          <a:blip r:embed="rId2"/>
          <a:stretch>
            <a:fillRect/>
          </a:stretch>
        </p:blipFill>
        <p:spPr>
          <a:xfrm>
            <a:off x="457200" y="1600200"/>
            <a:ext cx="6823075" cy="3810000"/>
          </a:xfrm>
          <a:prstGeom prst="rect">
            <a:avLst/>
          </a:prstGeom>
          <a:ln w="12700">
            <a:miter lim="400000"/>
          </a:ln>
        </p:spPr>
      </p:pic>
      <p:sp>
        <p:nvSpPr>
          <p:cNvPr id="327" name="Sprint burndown chart- Effort"/>
          <p:cNvSpPr txBox="1">
            <a:spLocks noGrp="1"/>
          </p:cNvSpPr>
          <p:nvPr>
            <p:ph type="body" sz="quarter" idx="4294967295"/>
          </p:nvPr>
        </p:nvSpPr>
        <p:spPr>
          <a:xfrm>
            <a:off x="304800" y="152398"/>
            <a:ext cx="6324600" cy="1143004"/>
          </a:xfrm>
          <a:prstGeom prst="rect">
            <a:avLst/>
          </a:prstGeom>
        </p:spPr>
        <p:txBody>
          <a:bodyPr anchor="ctr"/>
          <a:lstStyle>
            <a:lvl1pPr marL="685800" indent="-1028700">
              <a:lnSpc>
                <a:spcPts val="3600"/>
              </a:lnSpc>
              <a:spcBef>
                <a:spcPts val="0"/>
              </a:spcBef>
              <a:buSzTx/>
              <a:buNone/>
              <a:defRPr sz="3600" b="1"/>
            </a:lvl1pPr>
          </a:lstStyle>
          <a:p>
            <a:r>
              <a:t>Sprint burndown chart- Effort</a:t>
            </a:r>
          </a:p>
        </p:txBody>
      </p:sp>
      <p:sp>
        <p:nvSpPr>
          <p:cNvPr id="328" name="4/10/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t>10/28/23</a:t>
            </a:r>
          </a:p>
        </p:txBody>
      </p:sp>
      <p:sp>
        <p:nvSpPr>
          <p:cNvPr id="329"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defRPr>
            </a:pPr>
            <a:r>
              <a:t>SE ZG544 S1-23-24 Agile Software Process</a:t>
            </a:r>
          </a:p>
        </p:txBody>
      </p:sp>
      <p:sp>
        <p:nvSpPr>
          <p:cNvPr id="330"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sp>
        <p:nvSpPr>
          <p:cNvPr id="331" name="X-Axis: Represents the days within a sprint.…"/>
          <p:cNvSpPr txBox="1"/>
          <p:nvPr/>
        </p:nvSpPr>
        <p:spPr>
          <a:xfrm>
            <a:off x="6751318" y="1295400"/>
            <a:ext cx="2118362" cy="35461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r>
              <a:t>X-Axis: Represents the days within a sprint.</a:t>
            </a:r>
          </a:p>
          <a:p>
            <a:r>
              <a:t>Y-Axis: Remaining estimated effort-hours</a:t>
            </a:r>
          </a:p>
          <a:p>
            <a:r>
              <a:t>Should be updated every day </a:t>
            </a:r>
          </a:p>
          <a:p>
            <a:pPr>
              <a:buSzPct val="100000"/>
              <a:buFont typeface="Arial"/>
              <a:buChar char="•"/>
            </a:pPr>
            <a:r>
              <a:t>Charts shows the trend – likelihood of completing the work by end of the sprint</a:t>
            </a:r>
          </a:p>
        </p:txBody>
      </p:sp>
      <p:sp>
        <p:nvSpPr>
          <p:cNvPr id="332" name="Line"/>
          <p:cNvSpPr/>
          <p:nvPr/>
        </p:nvSpPr>
        <p:spPr>
          <a:xfrm>
            <a:off x="1447799" y="2133599"/>
            <a:ext cx="4495803" cy="2514602"/>
          </a:xfrm>
          <a:prstGeom prst="line">
            <a:avLst/>
          </a:prstGeom>
          <a:ln w="50800">
            <a:solidFill>
              <a:srgbClr val="000000"/>
            </a:solidFill>
          </a:ln>
        </p:spPr>
        <p:txBody>
          <a:bodyPr lIns="45718" tIns="45718" rIns="45718" bIns="45718"/>
          <a:lstStyle/>
          <a:p>
            <a:endParaRPr/>
          </a:p>
        </p:txBody>
      </p:sp>
      <p:sp>
        <p:nvSpPr>
          <p:cNvPr id="333" name="Line"/>
          <p:cNvSpPr/>
          <p:nvPr/>
        </p:nvSpPr>
        <p:spPr>
          <a:xfrm flipH="1">
            <a:off x="2225674" y="1784349"/>
            <a:ext cx="647703" cy="806452"/>
          </a:xfrm>
          <a:prstGeom prst="line">
            <a:avLst/>
          </a:prstGeom>
          <a:ln>
            <a:solidFill>
              <a:srgbClr val="4A7EBB"/>
            </a:solidFill>
            <a:tailEnd type="triangle"/>
          </a:ln>
        </p:spPr>
        <p:txBody>
          <a:bodyPr lIns="45718" tIns="45718" rIns="45718" bIns="45718"/>
          <a:lstStyle/>
          <a:p>
            <a:endParaRPr/>
          </a:p>
        </p:txBody>
      </p:sp>
      <p:sp>
        <p:nvSpPr>
          <p:cNvPr id="334" name="Ideal line"/>
          <p:cNvSpPr txBox="1"/>
          <p:nvPr/>
        </p:nvSpPr>
        <p:spPr>
          <a:xfrm>
            <a:off x="2225675" y="1416050"/>
            <a:ext cx="1295400" cy="360185"/>
          </a:xfrm>
          <a:prstGeom prst="rect">
            <a:avLst/>
          </a:prstGeom>
          <a:ln>
            <a:solidFill>
              <a:srgbClr val="0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a:latin typeface="Arial"/>
                <a:ea typeface="Arial"/>
                <a:cs typeface="Arial"/>
                <a:sym typeface="Arial"/>
              </a:defRPr>
            </a:lvl1pPr>
          </a:lstStyle>
          <a:p>
            <a:r>
              <a:t>Ideal line</a:t>
            </a:r>
          </a:p>
        </p:txBody>
      </p:sp>
      <p:sp>
        <p:nvSpPr>
          <p:cNvPr id="335" name="Only shows the number of Story points/Efforts that have been completed. The burndown chart doesn’t show any changes in the scope of work. For that, We use burnup charts."/>
          <p:cNvSpPr txBox="1"/>
          <p:nvPr/>
        </p:nvSpPr>
        <p:spPr>
          <a:xfrm>
            <a:off x="271462" y="5410200"/>
            <a:ext cx="8382001" cy="893585"/>
          </a:xfrm>
          <a:prstGeom prst="rect">
            <a:avLst/>
          </a:prstGeom>
          <a:ln>
            <a:solidFill>
              <a:srgbClr val="0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marL="285750" indent="-285750">
              <a:buSzPct val="100000"/>
              <a:buFont typeface="Arial"/>
              <a:buChar char="•"/>
              <a:defRPr>
                <a:latin typeface="Arial"/>
                <a:ea typeface="Arial"/>
                <a:cs typeface="Arial"/>
                <a:sym typeface="Arial"/>
              </a:defRPr>
            </a:lvl1pPr>
          </a:lstStyle>
          <a:p>
            <a:r>
              <a:t>Only shows the number of Story points/Efforts that have been completed. The burndown chart doesn’t show any changes in the scope of work. For that, We use burnup charts.</a:t>
            </a:r>
          </a:p>
        </p:txBody>
      </p:sp>
      <p:sp>
        <p:nvSpPr>
          <p:cNvPr id="336" name="Ref: Essential Scrum: A Practical Guide to the Most Popular Agile Process by Kenneth S. Rubin Published by Addison-Wesley Professional, 2012"/>
          <p:cNvSpPr txBox="1"/>
          <p:nvPr/>
        </p:nvSpPr>
        <p:spPr>
          <a:xfrm>
            <a:off x="769620" y="6310025"/>
            <a:ext cx="7604760" cy="214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atin typeface="Arial"/>
                <a:ea typeface="Arial"/>
                <a:cs typeface="Arial"/>
                <a:sym typeface="Arial"/>
              </a:defRPr>
            </a:lvl1pPr>
          </a:lstStyle>
          <a:p>
            <a:r>
              <a:t>Ref: Essential Scrum: A Practical Guide to the Most Popular Agile Process by Kenneth S. Rubin Published by Addison-Wesley Professional, 2012</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8" name="image.png" descr="image.png"/>
          <p:cNvPicPr>
            <a:picLocks noChangeAspect="1"/>
          </p:cNvPicPr>
          <p:nvPr/>
        </p:nvPicPr>
        <p:blipFill>
          <a:blip r:embed="rId2"/>
          <a:stretch>
            <a:fillRect/>
          </a:stretch>
        </p:blipFill>
        <p:spPr>
          <a:xfrm>
            <a:off x="666750" y="1524000"/>
            <a:ext cx="7486650" cy="4454525"/>
          </a:xfrm>
          <a:prstGeom prst="rect">
            <a:avLst/>
          </a:prstGeom>
          <a:ln w="12700">
            <a:miter lim="400000"/>
          </a:ln>
        </p:spPr>
      </p:pic>
      <p:sp>
        <p:nvSpPr>
          <p:cNvPr id="339" name="Sprint burndown chart with trend lines"/>
          <p:cNvSpPr txBox="1">
            <a:spLocks noGrp="1"/>
          </p:cNvSpPr>
          <p:nvPr>
            <p:ph type="body" sz="quarter" idx="4294967295"/>
          </p:nvPr>
        </p:nvSpPr>
        <p:spPr>
          <a:xfrm>
            <a:off x="304800" y="152398"/>
            <a:ext cx="6324600" cy="1143004"/>
          </a:xfrm>
          <a:prstGeom prst="rect">
            <a:avLst/>
          </a:prstGeom>
        </p:spPr>
        <p:txBody>
          <a:bodyPr anchor="ctr"/>
          <a:lstStyle>
            <a:lvl1pPr marL="685800" indent="-1028700">
              <a:lnSpc>
                <a:spcPts val="3600"/>
              </a:lnSpc>
              <a:spcBef>
                <a:spcPts val="0"/>
              </a:spcBef>
              <a:buSzTx/>
              <a:buNone/>
              <a:defRPr sz="3600" b="1"/>
            </a:lvl1pPr>
          </a:lstStyle>
          <a:p>
            <a:r>
              <a:t>Sprint burndown chart with trend lines</a:t>
            </a:r>
          </a:p>
        </p:txBody>
      </p:sp>
      <p:sp>
        <p:nvSpPr>
          <p:cNvPr id="340" name="4/10/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t>10/28/23</a:t>
            </a:r>
          </a:p>
        </p:txBody>
      </p:sp>
      <p:sp>
        <p:nvSpPr>
          <p:cNvPr id="341"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defRPr>
            </a:pPr>
            <a:r>
              <a:t>SE ZG544 S1-23-24 Agile Software Process</a:t>
            </a:r>
          </a:p>
        </p:txBody>
      </p:sp>
      <p:sp>
        <p:nvSpPr>
          <p:cNvPr id="342"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sp>
        <p:nvSpPr>
          <p:cNvPr id="343" name="Ref: Essential Scrum: A Practical Guide to the Most Popular Agile Process by Kenneth S. Rubin Published by Addison-Wesley Professional, 2012"/>
          <p:cNvSpPr txBox="1"/>
          <p:nvPr/>
        </p:nvSpPr>
        <p:spPr>
          <a:xfrm>
            <a:off x="769620" y="6310025"/>
            <a:ext cx="7604760" cy="214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atin typeface="Arial"/>
                <a:ea typeface="Arial"/>
                <a:cs typeface="Arial"/>
                <a:sym typeface="Arial"/>
              </a:defRPr>
            </a:lvl1pPr>
          </a:lstStyle>
          <a:p>
            <a:r>
              <a:t>Ref: Essential Scrum: A Practical Guide to the Most Popular Agile Process by Kenneth S. Rubin Published by Addison-Wesley Professional, 2012</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5" name="image.png" descr="image.png"/>
          <p:cNvPicPr>
            <a:picLocks noChangeAspect="1"/>
          </p:cNvPicPr>
          <p:nvPr/>
        </p:nvPicPr>
        <p:blipFill>
          <a:blip r:embed="rId2"/>
          <a:stretch>
            <a:fillRect/>
          </a:stretch>
        </p:blipFill>
        <p:spPr>
          <a:xfrm>
            <a:off x="790575" y="1493837"/>
            <a:ext cx="7258050" cy="4525963"/>
          </a:xfrm>
          <a:prstGeom prst="rect">
            <a:avLst/>
          </a:prstGeom>
          <a:ln w="12700">
            <a:miter lim="400000"/>
          </a:ln>
        </p:spPr>
      </p:pic>
      <p:sp>
        <p:nvSpPr>
          <p:cNvPr id="346" name="Sprint burndown chart- Story points"/>
          <p:cNvSpPr txBox="1">
            <a:spLocks noGrp="1"/>
          </p:cNvSpPr>
          <p:nvPr>
            <p:ph type="body" sz="quarter" idx="4294967295"/>
          </p:nvPr>
        </p:nvSpPr>
        <p:spPr>
          <a:xfrm>
            <a:off x="304800" y="152398"/>
            <a:ext cx="6324600" cy="1143004"/>
          </a:xfrm>
          <a:prstGeom prst="rect">
            <a:avLst/>
          </a:prstGeom>
        </p:spPr>
        <p:txBody>
          <a:bodyPr anchor="ctr"/>
          <a:lstStyle>
            <a:lvl1pPr marL="685800" indent="-1028700">
              <a:lnSpc>
                <a:spcPts val="3600"/>
              </a:lnSpc>
              <a:spcBef>
                <a:spcPts val="0"/>
              </a:spcBef>
              <a:buSzTx/>
              <a:buNone/>
              <a:defRPr sz="3600" b="1"/>
            </a:lvl1pPr>
          </a:lstStyle>
          <a:p>
            <a:r>
              <a:t>Sprint burndown chart- Story points</a:t>
            </a:r>
          </a:p>
        </p:txBody>
      </p:sp>
      <p:sp>
        <p:nvSpPr>
          <p:cNvPr id="347" name="4/10/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t>10/28/23</a:t>
            </a:r>
          </a:p>
        </p:txBody>
      </p:sp>
      <p:sp>
        <p:nvSpPr>
          <p:cNvPr id="348"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defRPr>
            </a:pPr>
            <a:r>
              <a:t>SE ZG544 S1-23-24 Agile Software Process</a:t>
            </a:r>
          </a:p>
        </p:txBody>
      </p:sp>
      <p:sp>
        <p:nvSpPr>
          <p:cNvPr id="349"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
        <p:nvSpPr>
          <p:cNvPr id="350" name="Ref: Head First Agile by By Andrew Stellman and Jennifer Greene"/>
          <p:cNvSpPr txBox="1"/>
          <p:nvPr/>
        </p:nvSpPr>
        <p:spPr>
          <a:xfrm>
            <a:off x="769620" y="6310025"/>
            <a:ext cx="7604760" cy="214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sz="900">
                <a:latin typeface="Arial"/>
                <a:ea typeface="Arial"/>
                <a:cs typeface="Arial"/>
                <a:sym typeface="Arial"/>
              </a:defRPr>
            </a:pPr>
            <a:r>
              <a:t>Ref: Head First Agile by </a:t>
            </a:r>
            <a:r>
              <a:rPr>
                <a:solidFill>
                  <a:srgbClr val="3D3B49"/>
                </a:solidFill>
              </a:rPr>
              <a:t>By </a:t>
            </a:r>
            <a:r>
              <a:t>Andrew Stellman</a:t>
            </a:r>
            <a:r>
              <a:rPr>
                <a:solidFill>
                  <a:srgbClr val="3D3B49"/>
                </a:solidFill>
              </a:rPr>
              <a:t> and </a:t>
            </a:r>
            <a:r>
              <a:t>Jennifer Greene</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2" name="image.png" descr="image.png"/>
          <p:cNvPicPr>
            <a:picLocks noChangeAspect="1"/>
          </p:cNvPicPr>
          <p:nvPr/>
        </p:nvPicPr>
        <p:blipFill>
          <a:blip r:embed="rId2"/>
          <a:stretch>
            <a:fillRect/>
          </a:stretch>
        </p:blipFill>
        <p:spPr>
          <a:xfrm>
            <a:off x="152400" y="1644650"/>
            <a:ext cx="5921375" cy="4495800"/>
          </a:xfrm>
          <a:prstGeom prst="rect">
            <a:avLst/>
          </a:prstGeom>
          <a:ln w="12700">
            <a:miter lim="400000"/>
          </a:ln>
        </p:spPr>
      </p:pic>
      <p:sp>
        <p:nvSpPr>
          <p:cNvPr id="353" name="Sprint burnup chart"/>
          <p:cNvSpPr txBox="1">
            <a:spLocks noGrp="1"/>
          </p:cNvSpPr>
          <p:nvPr>
            <p:ph type="body" sz="quarter" idx="4294967295"/>
          </p:nvPr>
        </p:nvSpPr>
        <p:spPr>
          <a:xfrm>
            <a:off x="304800" y="152398"/>
            <a:ext cx="6324600" cy="1143004"/>
          </a:xfrm>
          <a:prstGeom prst="rect">
            <a:avLst/>
          </a:prstGeom>
        </p:spPr>
        <p:txBody>
          <a:bodyPr anchor="ctr"/>
          <a:lstStyle>
            <a:lvl1pPr marL="685800" indent="-1028700">
              <a:lnSpc>
                <a:spcPts val="3600"/>
              </a:lnSpc>
              <a:spcBef>
                <a:spcPts val="0"/>
              </a:spcBef>
              <a:buSzTx/>
              <a:buNone/>
              <a:defRPr sz="3600" b="1"/>
            </a:lvl1pPr>
          </a:lstStyle>
          <a:p>
            <a:r>
              <a:t>Sprint burnup chart</a:t>
            </a:r>
          </a:p>
        </p:txBody>
      </p:sp>
      <p:sp>
        <p:nvSpPr>
          <p:cNvPr id="354" name="4/10/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t>10/28/23</a:t>
            </a:r>
          </a:p>
        </p:txBody>
      </p:sp>
      <p:sp>
        <p:nvSpPr>
          <p:cNvPr id="355"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defRPr>
            </a:pPr>
            <a:r>
              <a:t>SE ZG544 S1-23-24 Agile Software Process</a:t>
            </a:r>
          </a:p>
        </p:txBody>
      </p:sp>
      <p:sp>
        <p:nvSpPr>
          <p:cNvPr id="356"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
        <p:nvSpPr>
          <p:cNvPr id="357" name="Many people prefer to use story points in their burnup charts, because it represents business value"/>
          <p:cNvSpPr txBox="1"/>
          <p:nvPr/>
        </p:nvSpPr>
        <p:spPr>
          <a:xfrm>
            <a:off x="5913120" y="1371600"/>
            <a:ext cx="3032762" cy="14174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marL="285750" indent="-285750">
              <a:buSzPct val="100000"/>
              <a:buFont typeface="Arial"/>
              <a:buChar char="•"/>
              <a:defRPr>
                <a:latin typeface="Arial"/>
                <a:ea typeface="Arial"/>
                <a:cs typeface="Arial"/>
                <a:sym typeface="Arial"/>
              </a:defRPr>
            </a:lvl1pPr>
          </a:lstStyle>
          <a:p>
            <a:r>
              <a:t>Many people prefer to use story points in their burnup charts, because it represents business value</a:t>
            </a:r>
          </a:p>
        </p:txBody>
      </p:sp>
      <p:sp>
        <p:nvSpPr>
          <p:cNvPr id="358" name="The “Bad flow” line illustrates - the team starts too many product backlog items at the same time, doing too much work in parallel.…"/>
          <p:cNvSpPr txBox="1"/>
          <p:nvPr/>
        </p:nvSpPr>
        <p:spPr>
          <a:xfrm>
            <a:off x="5913120" y="2514600"/>
            <a:ext cx="2727962" cy="38177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marL="285750" indent="-285750">
              <a:buSzPct val="100000"/>
              <a:buFont typeface="Arial"/>
              <a:buChar char="•"/>
              <a:defRPr b="1">
                <a:latin typeface="Arial"/>
                <a:ea typeface="Arial"/>
                <a:cs typeface="Arial"/>
                <a:sym typeface="Arial"/>
              </a:defRPr>
            </a:pPr>
            <a:r>
              <a:t>The “Bad flow” line illustrates </a:t>
            </a:r>
            <a:r>
              <a:rPr b="0"/>
              <a:t>- the team starts too many product backlog items at the same time, doing too much work in parallel. </a:t>
            </a:r>
          </a:p>
          <a:p>
            <a:pPr marL="285750" indent="-285750">
              <a:buSzPct val="100000"/>
              <a:buFont typeface="Arial"/>
              <a:buChar char="•"/>
              <a:defRPr>
                <a:latin typeface="Arial"/>
                <a:ea typeface="Arial"/>
                <a:cs typeface="Arial"/>
                <a:sym typeface="Arial"/>
              </a:defRPr>
            </a:pPr>
            <a:r>
              <a:t>Works on product backlog items that are large and therefore take a long time to finish, or takes other actions that result in bad flow.</a:t>
            </a:r>
          </a:p>
        </p:txBody>
      </p:sp>
      <p:sp>
        <p:nvSpPr>
          <p:cNvPr id="359" name="Ref: Essential Scrum: A Practical Guide to the Most Popular Agile Process by Kenneth S. Rubin Published by Addison-Wesley Professional, 2012"/>
          <p:cNvSpPr txBox="1"/>
          <p:nvPr/>
        </p:nvSpPr>
        <p:spPr>
          <a:xfrm>
            <a:off x="769620" y="6310025"/>
            <a:ext cx="7604760" cy="214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atin typeface="Arial"/>
                <a:ea typeface="Arial"/>
                <a:cs typeface="Arial"/>
                <a:sym typeface="Arial"/>
              </a:defRPr>
            </a:lvl1pPr>
          </a:lstStyle>
          <a:p>
            <a:r>
              <a:t>Ref: Essential Scrum: A Practical Guide to the Most Popular Agile Process by Kenneth S. Rubin Published by Addison-Wesley Professional, 2012</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Module8- Executing a Sprint"/>
          <p:cNvSpPr txBox="1">
            <a:spLocks noGrp="1"/>
          </p:cNvSpPr>
          <p:nvPr>
            <p:ph type="body" sz="half" idx="4294967295"/>
          </p:nvPr>
        </p:nvSpPr>
        <p:spPr>
          <a:xfrm>
            <a:off x="304800" y="4648200"/>
            <a:ext cx="8458200" cy="1600200"/>
          </a:xfrm>
          <a:prstGeom prst="rect">
            <a:avLst/>
          </a:prstGeom>
        </p:spPr>
        <p:txBody>
          <a:bodyPr/>
          <a:lstStyle>
            <a:lvl1pPr marL="0" indent="0">
              <a:lnSpc>
                <a:spcPts val="4200"/>
              </a:lnSpc>
              <a:spcBef>
                <a:spcPts val="0"/>
              </a:spcBef>
              <a:buSzTx/>
              <a:buNone/>
              <a:defRPr sz="4000" b="1"/>
            </a:lvl1pPr>
          </a:lstStyle>
          <a:p>
            <a:r>
              <a:t>Module8- Executing a Sprint</a:t>
            </a:r>
          </a:p>
        </p:txBody>
      </p:sp>
      <p:sp>
        <p:nvSpPr>
          <p:cNvPr id="224" name="4/10/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t>10/28/23</a:t>
            </a:r>
          </a:p>
        </p:txBody>
      </p:sp>
      <p:sp>
        <p:nvSpPr>
          <p:cNvPr id="225"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defRPr>
            </a:pPr>
            <a:r>
              <a:t>SE ZG544 S1-23-24 Agile Software Process</a:t>
            </a:r>
          </a:p>
        </p:txBody>
      </p:sp>
      <p:sp>
        <p:nvSpPr>
          <p:cNvPr id="226" name="Slide Number"/>
          <p:cNvSpPr txBox="1">
            <a:spLocks noGrp="1"/>
          </p:cNvSpPr>
          <p:nvPr>
            <p:ph type="sldNum" sz="quarter" idx="4294967295"/>
          </p:nvPr>
        </p:nvSpPr>
        <p:spPr>
          <a:xfrm>
            <a:off x="8505417" y="6414760"/>
            <a:ext cx="181381"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Daily Scrum  – 15 minutes or less, held at the same time everyday. Not a problem solving meeting.…"/>
          <p:cNvSpPr txBox="1">
            <a:spLocks noGrp="1"/>
          </p:cNvSpPr>
          <p:nvPr>
            <p:ph type="body" idx="4294967295"/>
          </p:nvPr>
        </p:nvSpPr>
        <p:spPr>
          <a:xfrm>
            <a:off x="304800" y="1493837"/>
            <a:ext cx="8229600" cy="4906963"/>
          </a:xfrm>
          <a:prstGeom prst="rect">
            <a:avLst/>
          </a:prstGeom>
        </p:spPr>
        <p:txBody>
          <a:bodyPr/>
          <a:lstStyle/>
          <a:p>
            <a:pPr>
              <a:spcBef>
                <a:spcPts val="500"/>
              </a:spcBef>
              <a:buClr>
                <a:srgbClr val="101141"/>
              </a:buClr>
              <a:buChar char="•"/>
              <a:defRPr sz="2400"/>
            </a:pPr>
            <a:r>
              <a:t>Daily Scrum  – 15 minutes or less, held at the same time everyday. Not a problem solving meeting.</a:t>
            </a:r>
          </a:p>
          <a:p>
            <a:pPr>
              <a:spcBef>
                <a:spcPts val="500"/>
              </a:spcBef>
              <a:buClr>
                <a:srgbClr val="101141"/>
              </a:buClr>
              <a:buChar char="•"/>
              <a:defRPr sz="2400"/>
            </a:pPr>
            <a:r>
              <a:t>Also called daily standup to promote brevity.</a:t>
            </a:r>
          </a:p>
          <a:p>
            <a:pPr>
              <a:spcBef>
                <a:spcPts val="500"/>
              </a:spcBef>
              <a:buClr>
                <a:srgbClr val="101141"/>
              </a:buClr>
              <a:buChar char="•"/>
              <a:defRPr sz="2400" b="1"/>
            </a:pPr>
            <a:r>
              <a:t>ScrumMaster facilitating </a:t>
            </a:r>
            <a:r>
              <a:rPr b="0"/>
              <a:t>and each team member taking turns answering three questions for the benefit of the other team members:</a:t>
            </a:r>
          </a:p>
          <a:p>
            <a:pPr marL="742950" lvl="1" indent="-285750">
              <a:spcBef>
                <a:spcPts val="0"/>
              </a:spcBef>
              <a:defRPr sz="1600"/>
            </a:pPr>
            <a:r>
              <a:t>What have I done since our last meeting?</a:t>
            </a:r>
          </a:p>
          <a:p>
            <a:pPr marL="742950" lvl="1" indent="-285750">
              <a:spcBef>
                <a:spcPts val="0"/>
              </a:spcBef>
              <a:defRPr sz="1600"/>
            </a:pPr>
            <a:r>
              <a:t>What am I planning on doing between now and our next meeting?</a:t>
            </a:r>
          </a:p>
          <a:p>
            <a:pPr marL="742950" lvl="1" indent="-285750">
              <a:spcBef>
                <a:spcPts val="0"/>
              </a:spcBef>
              <a:defRPr sz="1600"/>
            </a:pPr>
            <a:r>
              <a:t>What roadblocks are in my way?</a:t>
            </a:r>
          </a:p>
          <a:p>
            <a:pPr>
              <a:spcBef>
                <a:spcPts val="600"/>
              </a:spcBef>
              <a:buClr>
                <a:srgbClr val="101141"/>
              </a:buClr>
              <a:buChar char="•"/>
              <a:defRPr sz="2600"/>
            </a:pPr>
            <a:r>
              <a:t>The daily scrum is an inspection, synchronization, and adaptive daily planning activity that helps a self-organizing team do its job better.</a:t>
            </a:r>
          </a:p>
        </p:txBody>
      </p:sp>
      <p:sp>
        <p:nvSpPr>
          <p:cNvPr id="362" name="Sprint Execution: Daily Scrum team meeting"/>
          <p:cNvSpPr txBox="1"/>
          <p:nvPr/>
        </p:nvSpPr>
        <p:spPr>
          <a:xfrm>
            <a:off x="350519" y="152399"/>
            <a:ext cx="6233162"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Sprint Execution: Daily Scrum team meeting</a:t>
            </a:r>
          </a:p>
        </p:txBody>
      </p:sp>
      <p:sp>
        <p:nvSpPr>
          <p:cNvPr id="363" name="4/10/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t>10/28/23</a:t>
            </a:r>
          </a:p>
        </p:txBody>
      </p:sp>
      <p:sp>
        <p:nvSpPr>
          <p:cNvPr id="364"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defRPr>
            </a:pPr>
            <a:r>
              <a:t>SE ZG544 S1-23-24 Agile Software Process</a:t>
            </a:r>
          </a:p>
        </p:txBody>
      </p:sp>
      <p:sp>
        <p:nvSpPr>
          <p:cNvPr id="365"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sp>
        <p:nvSpPr>
          <p:cNvPr id="366" name="Ref: Essential Scrum: A Practical Guide to the Most Popular Agile Process by Kenneth S. Rubin Published by Addison-Wesley Professional, 2012"/>
          <p:cNvSpPr txBox="1"/>
          <p:nvPr/>
        </p:nvSpPr>
        <p:spPr>
          <a:xfrm>
            <a:off x="769620" y="6310025"/>
            <a:ext cx="7604760" cy="214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atin typeface="Arial"/>
                <a:ea typeface="Arial"/>
                <a:cs typeface="Arial"/>
                <a:sym typeface="Arial"/>
              </a:defRPr>
            </a:lvl1pPr>
          </a:lstStyle>
          <a:p>
            <a:r>
              <a:t>Ref: Essential Scrum: A Practical Guide to the Most Popular Agile Process by Kenneth S. Rubin Published by Addison-Wesley Professional, 2012</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Sprint execution is the work the Scrum team performs during each sprint to meet the sprint goal.…"/>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a:pPr>
            <a:r>
              <a:t>Sprint execution is the work the Scrum team performs during each sprint to meet the sprint goal. </a:t>
            </a:r>
          </a:p>
          <a:p>
            <a:pPr>
              <a:buClr>
                <a:srgbClr val="101141"/>
              </a:buClr>
              <a:buChar char="•"/>
              <a:defRPr sz="2400"/>
            </a:pPr>
            <a:endParaRPr/>
          </a:p>
          <a:p>
            <a:pPr>
              <a:spcBef>
                <a:spcPts val="500"/>
              </a:spcBef>
              <a:buClr>
                <a:srgbClr val="101141"/>
              </a:buClr>
              <a:buChar char="•"/>
              <a:defRPr sz="2400"/>
            </a:pPr>
            <a:r>
              <a:t>Performs all of the work necessary to deliver a potentially shippable product implement. The team's work is guided by the sprint goal and sprint backlog.</a:t>
            </a:r>
          </a:p>
          <a:p>
            <a:pPr>
              <a:buClr>
                <a:srgbClr val="101141"/>
              </a:buClr>
              <a:buChar char="•"/>
              <a:defRPr sz="2400"/>
            </a:pPr>
            <a:endParaRPr/>
          </a:p>
          <a:p>
            <a:pPr>
              <a:spcBef>
                <a:spcPts val="500"/>
              </a:spcBef>
              <a:buClr>
                <a:srgbClr val="101141"/>
              </a:buClr>
              <a:buChar char="•"/>
              <a:defRPr sz="2400"/>
            </a:pPr>
            <a:r>
              <a:t>We shall focus on the principles and techniques that guide how the Scrum team plans, manages, performs, and communicates during sprint execution.</a:t>
            </a:r>
          </a:p>
        </p:txBody>
      </p:sp>
      <p:sp>
        <p:nvSpPr>
          <p:cNvPr id="369" name="Sprint Execution"/>
          <p:cNvSpPr txBox="1"/>
          <p:nvPr/>
        </p:nvSpPr>
        <p:spPr>
          <a:xfrm>
            <a:off x="350519" y="152399"/>
            <a:ext cx="6233162"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Sprint Execution</a:t>
            </a:r>
          </a:p>
        </p:txBody>
      </p:sp>
      <p:sp>
        <p:nvSpPr>
          <p:cNvPr id="370" name="4/10/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t>10/28/23</a:t>
            </a:r>
          </a:p>
        </p:txBody>
      </p:sp>
      <p:sp>
        <p:nvSpPr>
          <p:cNvPr id="371"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defRPr>
            </a:pPr>
            <a:r>
              <a:t>SE ZG544 S1-23-24 Agile Software Process</a:t>
            </a:r>
          </a:p>
        </p:txBody>
      </p:sp>
      <p:sp>
        <p:nvSpPr>
          <p:cNvPr id="372"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sp>
        <p:nvSpPr>
          <p:cNvPr id="373" name="Ref: Essential Scrum: A Practical Guide to the Most Popular Agile Process by Kenneth S. Rubin Published by Addison-Wesley Professional, 2012"/>
          <p:cNvSpPr txBox="1"/>
          <p:nvPr/>
        </p:nvSpPr>
        <p:spPr>
          <a:xfrm>
            <a:off x="769620" y="6310025"/>
            <a:ext cx="7604760" cy="214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atin typeface="Arial"/>
                <a:ea typeface="Arial"/>
                <a:cs typeface="Arial"/>
                <a:sym typeface="Arial"/>
              </a:defRPr>
            </a:lvl1pPr>
          </a:lstStyle>
          <a:p>
            <a:r>
              <a:t>Ref: Essential Scrum: A Practical Guide to the Most Popular Agile Process by Kenneth S. Rubin Published by Addison-Wesley Professional, 2012</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The majority of the team's time each sprint should be spent in sprint execution.…"/>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a:pPr>
            <a:r>
              <a:t>The majority of the team's time each sprint should be spent in sprint execution. </a:t>
            </a:r>
          </a:p>
          <a:p>
            <a:pPr>
              <a:spcBef>
                <a:spcPts val="500"/>
              </a:spcBef>
              <a:buClr>
                <a:srgbClr val="101141"/>
              </a:buClr>
              <a:buChar char="•"/>
              <a:defRPr sz="2400"/>
            </a:pPr>
            <a:r>
              <a:t>It begins after sprint planning and continues until the sprint review begins. </a:t>
            </a:r>
          </a:p>
          <a:p>
            <a:pPr>
              <a:spcBef>
                <a:spcPts val="500"/>
              </a:spcBef>
              <a:buClr>
                <a:srgbClr val="101141"/>
              </a:buClr>
              <a:buChar char="•"/>
              <a:defRPr sz="2400"/>
            </a:pPr>
            <a:r>
              <a:t>For a two-week sprint, sprint execution would likely count for 8 to 8.5 of the 10 days</a:t>
            </a:r>
          </a:p>
        </p:txBody>
      </p:sp>
      <p:sp>
        <p:nvSpPr>
          <p:cNvPr id="376" name="Sprint Execution: Timing"/>
          <p:cNvSpPr txBox="1"/>
          <p:nvPr/>
        </p:nvSpPr>
        <p:spPr>
          <a:xfrm>
            <a:off x="350519" y="152399"/>
            <a:ext cx="6233162"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Sprint Execution: Timing</a:t>
            </a:r>
          </a:p>
        </p:txBody>
      </p:sp>
      <p:sp>
        <p:nvSpPr>
          <p:cNvPr id="377" name="4/10/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t>10/28/23</a:t>
            </a:r>
          </a:p>
        </p:txBody>
      </p:sp>
      <p:sp>
        <p:nvSpPr>
          <p:cNvPr id="378"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defRPr>
            </a:pPr>
            <a:r>
              <a:t>SE ZG544 S1-23-24 Agile Software Process</a:t>
            </a:r>
          </a:p>
        </p:txBody>
      </p:sp>
      <p:sp>
        <p:nvSpPr>
          <p:cNvPr id="379"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22</a:t>
            </a:fld>
            <a:endParaRPr/>
          </a:p>
        </p:txBody>
      </p:sp>
      <p:sp>
        <p:nvSpPr>
          <p:cNvPr id="380" name="Ref: Essential Scrum: A Practical Guide to the Most Popular Agile Process by Kenneth S. Rubin Published by Addison-Wesley Professional, 2012"/>
          <p:cNvSpPr txBox="1"/>
          <p:nvPr/>
        </p:nvSpPr>
        <p:spPr>
          <a:xfrm>
            <a:off x="769620" y="6310025"/>
            <a:ext cx="7604760" cy="214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atin typeface="Arial"/>
                <a:ea typeface="Arial"/>
                <a:cs typeface="Arial"/>
                <a:sym typeface="Arial"/>
              </a:defRPr>
            </a:lvl1pPr>
          </a:lstStyle>
          <a:p>
            <a:r>
              <a:t>Ref: Essential Scrum: A Practical Guide to the Most Popular Agile Process by Kenneth S. Rubin Published by Addison-Wesley Professional, 2012</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During sprint execution:…"/>
          <p:cNvSpPr txBox="1">
            <a:spLocks noGrp="1"/>
          </p:cNvSpPr>
          <p:nvPr>
            <p:ph type="body" idx="4294967295"/>
          </p:nvPr>
        </p:nvSpPr>
        <p:spPr>
          <a:xfrm>
            <a:off x="304800" y="1406524"/>
            <a:ext cx="8229600" cy="5070477"/>
          </a:xfrm>
          <a:prstGeom prst="rect">
            <a:avLst/>
          </a:prstGeom>
        </p:spPr>
        <p:txBody>
          <a:bodyPr/>
          <a:lstStyle/>
          <a:p>
            <a:pPr>
              <a:lnSpc>
                <a:spcPct val="90000"/>
              </a:lnSpc>
              <a:spcBef>
                <a:spcPts val="500"/>
              </a:spcBef>
              <a:buClr>
                <a:srgbClr val="101141"/>
              </a:buClr>
              <a:buChar char="•"/>
              <a:defRPr sz="2400"/>
            </a:pPr>
            <a:r>
              <a:t>During sprint execution:</a:t>
            </a:r>
          </a:p>
          <a:p>
            <a:pPr>
              <a:lnSpc>
                <a:spcPct val="90000"/>
              </a:lnSpc>
              <a:spcBef>
                <a:spcPts val="500"/>
              </a:spcBef>
              <a:buClr>
                <a:srgbClr val="101141"/>
              </a:buClr>
              <a:buChar char="•"/>
              <a:defRPr sz="2400"/>
            </a:pPr>
            <a:r>
              <a:t>The </a:t>
            </a:r>
            <a:r>
              <a:rPr b="1"/>
              <a:t>development team </a:t>
            </a:r>
            <a:r>
              <a:t>members self-organize to determine the best way possible to meet the sprint goal. </a:t>
            </a:r>
          </a:p>
          <a:p>
            <a:pPr>
              <a:lnSpc>
                <a:spcPct val="90000"/>
              </a:lnSpc>
              <a:spcBef>
                <a:spcPts val="500"/>
              </a:spcBef>
              <a:buClr>
                <a:srgbClr val="101141"/>
              </a:buClr>
              <a:buChar char="•"/>
              <a:defRPr sz="2400"/>
            </a:pPr>
            <a:r>
              <a:t>The </a:t>
            </a:r>
            <a:r>
              <a:rPr b="1"/>
              <a:t>ScrumMaster</a:t>
            </a:r>
            <a:r>
              <a:t> coaches, facilitates, and removes any impediments that block or slow the team's progress.</a:t>
            </a:r>
          </a:p>
          <a:p>
            <a:pPr>
              <a:lnSpc>
                <a:spcPct val="90000"/>
              </a:lnSpc>
              <a:spcBef>
                <a:spcPts val="500"/>
              </a:spcBef>
              <a:buClr>
                <a:srgbClr val="101141"/>
              </a:buClr>
              <a:buChar char="•"/>
              <a:defRPr sz="2400"/>
            </a:pPr>
            <a:r>
              <a:t>The </a:t>
            </a:r>
            <a:r>
              <a:rPr b="1"/>
              <a:t>product owner </a:t>
            </a:r>
            <a:r>
              <a:t>is available to answer questions, review intermediate work, and provide feedback to the team. The product owner might also be called upon to discuss adjustments to the sprint goal or to verify acceptance criteria.</a:t>
            </a:r>
          </a:p>
          <a:p>
            <a:pPr>
              <a:lnSpc>
                <a:spcPct val="90000"/>
              </a:lnSpc>
              <a:spcBef>
                <a:spcPts val="500"/>
              </a:spcBef>
              <a:buClr>
                <a:srgbClr val="101141"/>
              </a:buClr>
              <a:buChar char="•"/>
              <a:defRPr sz="2400"/>
            </a:pPr>
            <a:r>
              <a:t>The ScrumMaster doesn’t assign work to the team or tell the team how to do the work. A self-organizing team figures these things out for itself.</a:t>
            </a:r>
          </a:p>
        </p:txBody>
      </p:sp>
      <p:sp>
        <p:nvSpPr>
          <p:cNvPr id="383" name="Sprint Execution: Participants"/>
          <p:cNvSpPr txBox="1"/>
          <p:nvPr/>
        </p:nvSpPr>
        <p:spPr>
          <a:xfrm>
            <a:off x="350519" y="152399"/>
            <a:ext cx="6233162"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Sprint Execution: Participants</a:t>
            </a:r>
          </a:p>
        </p:txBody>
      </p:sp>
      <p:sp>
        <p:nvSpPr>
          <p:cNvPr id="384" name="4/10/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t>10/28/23</a:t>
            </a:r>
          </a:p>
        </p:txBody>
      </p:sp>
      <p:sp>
        <p:nvSpPr>
          <p:cNvPr id="385"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defRPr>
            </a:pPr>
            <a:r>
              <a:t>SE ZG544 S1-23-24 Agile Software Process</a:t>
            </a:r>
          </a:p>
        </p:txBody>
      </p:sp>
      <p:sp>
        <p:nvSpPr>
          <p:cNvPr id="386"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23</a:t>
            </a:fld>
            <a:endParaRPr/>
          </a:p>
        </p:txBody>
      </p:sp>
      <p:sp>
        <p:nvSpPr>
          <p:cNvPr id="387" name="Ref: Essential Scrum: A Practical Guide to the Most Popular Agile Process by Kenneth S. Rubin Published by Addison-Wesley Professional, 2012"/>
          <p:cNvSpPr txBox="1"/>
          <p:nvPr/>
        </p:nvSpPr>
        <p:spPr>
          <a:xfrm>
            <a:off x="769620" y="6310025"/>
            <a:ext cx="7604760" cy="214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atin typeface="Arial"/>
                <a:ea typeface="Arial"/>
                <a:cs typeface="Arial"/>
                <a:sym typeface="Arial"/>
              </a:defRPr>
            </a:lvl1pPr>
          </a:lstStyle>
          <a:p>
            <a:r>
              <a:t>Ref: Essential Scrum: A Practical Guide to the Most Popular Agile Process by Kenneth S. Rubin Published by Addison-Wesley Professional, 2012</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During sprint planning the team produces a high-level plan for how to achieve the sprint goal, usually in the form of a sprint backlog.…"/>
          <p:cNvSpPr txBox="1">
            <a:spLocks noGrp="1"/>
          </p:cNvSpPr>
          <p:nvPr>
            <p:ph type="body" idx="4294967295"/>
          </p:nvPr>
        </p:nvSpPr>
        <p:spPr>
          <a:xfrm>
            <a:off x="304800" y="1493837"/>
            <a:ext cx="8229600" cy="4983165"/>
          </a:xfrm>
          <a:prstGeom prst="rect">
            <a:avLst/>
          </a:prstGeom>
        </p:spPr>
        <p:txBody>
          <a:bodyPr/>
          <a:lstStyle/>
          <a:p>
            <a:pPr>
              <a:spcBef>
                <a:spcPts val="500"/>
              </a:spcBef>
              <a:buClr>
                <a:srgbClr val="101141"/>
              </a:buClr>
              <a:buChar char="•"/>
              <a:defRPr sz="2400"/>
            </a:pPr>
            <a:r>
              <a:t>During sprint planning the team produces a high-level plan for how to achieve the sprint goal, usually in the form of a sprint backlog. </a:t>
            </a:r>
          </a:p>
          <a:p>
            <a:pPr>
              <a:spcBef>
                <a:spcPts val="500"/>
              </a:spcBef>
              <a:buClr>
                <a:srgbClr val="101141"/>
              </a:buClr>
              <a:buChar char="•"/>
              <a:defRPr sz="2400"/>
            </a:pPr>
            <a:r>
              <a:t>Team members perform </a:t>
            </a:r>
            <a:r>
              <a:rPr b="1"/>
              <a:t>just-in-time task-level planning </a:t>
            </a:r>
            <a:r>
              <a:t>as needed, as opposed to trying to formulate a detailed plan or Gantt chart.</a:t>
            </a:r>
          </a:p>
          <a:p>
            <a:pPr>
              <a:spcBef>
                <a:spcPts val="500"/>
              </a:spcBef>
              <a:buClr>
                <a:srgbClr val="101141"/>
              </a:buClr>
              <a:buChar char="•"/>
              <a:defRPr sz="2400"/>
            </a:pPr>
            <a:r>
              <a:t>Massive influx of learning comes from building and testing. This will disrupt even a well laid out plan.</a:t>
            </a:r>
          </a:p>
          <a:p>
            <a:pPr>
              <a:spcBef>
                <a:spcPts val="500"/>
              </a:spcBef>
              <a:buClr>
                <a:srgbClr val="101141"/>
              </a:buClr>
              <a:buChar char="•"/>
              <a:defRPr sz="2400"/>
            </a:pPr>
            <a:r>
              <a:t>However, </a:t>
            </a:r>
            <a:r>
              <a:rPr b="1"/>
              <a:t>some upfront planning helps </a:t>
            </a:r>
            <a:r>
              <a:t>in exposing the task level dependencies</a:t>
            </a:r>
          </a:p>
          <a:p>
            <a:pPr marL="742950" lvl="1" indent="-285750">
              <a:spcBef>
                <a:spcPts val="0"/>
              </a:spcBef>
              <a:buChar char="•"/>
              <a:defRPr sz="1800"/>
            </a:pPr>
            <a:r>
              <a:t>Example: if a feature being developed to be subjected two day long stress testing. Develop the feature and plan for  the test at least two days before the end of sprint execution.</a:t>
            </a:r>
          </a:p>
        </p:txBody>
      </p:sp>
      <p:sp>
        <p:nvSpPr>
          <p:cNvPr id="390" name="Sprint execution: Process…"/>
          <p:cNvSpPr txBox="1"/>
          <p:nvPr/>
        </p:nvSpPr>
        <p:spPr>
          <a:xfrm>
            <a:off x="350519" y="152399"/>
            <a:ext cx="6233162"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p>
            <a:pPr marL="685800" indent="-1028700">
              <a:lnSpc>
                <a:spcPts val="3600"/>
              </a:lnSpc>
              <a:defRPr sz="3600" b="1">
                <a:latin typeface="Arial"/>
                <a:ea typeface="Arial"/>
                <a:cs typeface="Arial"/>
                <a:sym typeface="Arial"/>
              </a:defRPr>
            </a:pPr>
            <a:r>
              <a:t>Sprint execution: Process </a:t>
            </a:r>
          </a:p>
          <a:p>
            <a:pPr marL="685800" indent="-1028700">
              <a:lnSpc>
                <a:spcPts val="3600"/>
              </a:lnSpc>
              <a:defRPr sz="3600" b="1">
                <a:latin typeface="Arial"/>
                <a:ea typeface="Arial"/>
                <a:cs typeface="Arial"/>
                <a:sym typeface="Arial"/>
              </a:defRPr>
            </a:pPr>
            <a:r>
              <a:t>Task Planning</a:t>
            </a:r>
          </a:p>
        </p:txBody>
      </p:sp>
      <p:sp>
        <p:nvSpPr>
          <p:cNvPr id="391" name="4/10/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t>10/28/23</a:t>
            </a:r>
          </a:p>
        </p:txBody>
      </p:sp>
      <p:sp>
        <p:nvSpPr>
          <p:cNvPr id="392"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defRPr>
            </a:pPr>
            <a:r>
              <a:t>SE ZG544 S1-23-24 Agile Software Process</a:t>
            </a:r>
          </a:p>
        </p:txBody>
      </p:sp>
      <p:sp>
        <p:nvSpPr>
          <p:cNvPr id="393"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dirty="0"/>
              <a:t>24</a:t>
            </a:fld>
            <a:endParaRPr dirty="0"/>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It is the team's responsibility to manage the flow of work throughout the sprint to meet the sprint goal.…"/>
          <p:cNvSpPr txBox="1">
            <a:spLocks noGrp="1"/>
          </p:cNvSpPr>
          <p:nvPr>
            <p:ph type="body" idx="4294967295"/>
          </p:nvPr>
        </p:nvSpPr>
        <p:spPr>
          <a:xfrm>
            <a:off x="304800" y="1493837"/>
            <a:ext cx="8229600" cy="4983165"/>
          </a:xfrm>
          <a:prstGeom prst="rect">
            <a:avLst/>
          </a:prstGeom>
        </p:spPr>
        <p:txBody>
          <a:bodyPr/>
          <a:lstStyle/>
          <a:p>
            <a:pPr>
              <a:spcBef>
                <a:spcPts val="500"/>
              </a:spcBef>
              <a:buClr>
                <a:srgbClr val="101141"/>
              </a:buClr>
              <a:buChar char="•"/>
              <a:defRPr sz="2400"/>
            </a:pPr>
            <a:r>
              <a:t>It is the team's responsibility to manage the flow of work throughout the sprint to meet the sprint goal. </a:t>
            </a:r>
          </a:p>
          <a:p>
            <a:pPr>
              <a:spcBef>
                <a:spcPts val="500"/>
              </a:spcBef>
              <a:buClr>
                <a:srgbClr val="101141"/>
              </a:buClr>
              <a:buChar char="•"/>
              <a:defRPr sz="2400"/>
            </a:pPr>
            <a:r>
              <a:t>This includes making decisions about how much work the team should do in parallel, which work to start, how to organize the task-level work, which work to do, and who should do the work. </a:t>
            </a:r>
          </a:p>
          <a:p>
            <a:pPr>
              <a:spcBef>
                <a:spcPts val="500"/>
              </a:spcBef>
              <a:buClr>
                <a:srgbClr val="101141"/>
              </a:buClr>
              <a:buChar char="•"/>
              <a:defRPr sz="2400"/>
            </a:pPr>
            <a:r>
              <a:t>When answering these questions, teams should discard old behaviors, such as trying to keep everyone 100% busy believing that work must be done sequentially, and having each person focus on just her part of the solution.</a:t>
            </a:r>
          </a:p>
          <a:p>
            <a:pPr marL="742950" lvl="1" indent="-285750">
              <a:spcBef>
                <a:spcPts val="0"/>
              </a:spcBef>
              <a:buChar char="•"/>
              <a:defRPr sz="1600"/>
            </a:pPr>
            <a:r>
              <a:t>Example: Don’t create artificial wall across technical boundaries (UX/Business logic/Backend work/Testing) </a:t>
            </a:r>
          </a:p>
          <a:p>
            <a:pPr marL="742950" lvl="1" indent="-285750">
              <a:spcBef>
                <a:spcPts val="0"/>
              </a:spcBef>
              <a:buChar char="•"/>
              <a:defRPr sz="1600"/>
            </a:pPr>
            <a:r>
              <a:t>Sit together and discuss: How the work can accomplished iteratively and efficient way</a:t>
            </a:r>
          </a:p>
        </p:txBody>
      </p:sp>
      <p:sp>
        <p:nvSpPr>
          <p:cNvPr id="396" name="Sprint execution: Process…"/>
          <p:cNvSpPr txBox="1"/>
          <p:nvPr/>
        </p:nvSpPr>
        <p:spPr>
          <a:xfrm>
            <a:off x="350519" y="152399"/>
            <a:ext cx="6233162"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p>
            <a:pPr marL="685800" indent="-1028700">
              <a:lnSpc>
                <a:spcPts val="3600"/>
              </a:lnSpc>
              <a:defRPr sz="3600" b="1">
                <a:latin typeface="Arial"/>
                <a:ea typeface="Arial"/>
                <a:cs typeface="Arial"/>
                <a:sym typeface="Arial"/>
              </a:defRPr>
            </a:pPr>
            <a:r>
              <a:t>Sprint execution: Process </a:t>
            </a:r>
          </a:p>
          <a:p>
            <a:pPr marL="685800" indent="-1028700">
              <a:lnSpc>
                <a:spcPts val="3600"/>
              </a:lnSpc>
              <a:defRPr sz="3600" b="1">
                <a:latin typeface="Arial"/>
                <a:ea typeface="Arial"/>
                <a:cs typeface="Arial"/>
                <a:sym typeface="Arial"/>
              </a:defRPr>
            </a:pPr>
            <a:r>
              <a:t>Flow Management</a:t>
            </a:r>
          </a:p>
        </p:txBody>
      </p:sp>
      <p:sp>
        <p:nvSpPr>
          <p:cNvPr id="397" name="4/10/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t>10/28/23</a:t>
            </a:r>
          </a:p>
        </p:txBody>
      </p:sp>
      <p:sp>
        <p:nvSpPr>
          <p:cNvPr id="398"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defRPr>
            </a:pPr>
            <a:r>
              <a:t>SE ZG544 S1-23-24 Agile Software Process</a:t>
            </a:r>
          </a:p>
        </p:txBody>
      </p:sp>
      <p:sp>
        <p:nvSpPr>
          <p:cNvPr id="399"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25</a:t>
            </a:fld>
            <a:endParaRPr/>
          </a:p>
        </p:txBody>
      </p:sp>
      <p:sp>
        <p:nvSpPr>
          <p:cNvPr id="400" name="Ref: Essential Scrum: A Practical Guide to the Most Popular Agile Process by Kenneth S. Rubin Published by Addison-Wesley Professional, 2012"/>
          <p:cNvSpPr txBox="1"/>
          <p:nvPr/>
        </p:nvSpPr>
        <p:spPr>
          <a:xfrm>
            <a:off x="769620" y="6310025"/>
            <a:ext cx="7604760" cy="214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atin typeface="Arial"/>
                <a:ea typeface="Arial"/>
                <a:cs typeface="Arial"/>
                <a:sym typeface="Arial"/>
              </a:defRPr>
            </a:lvl1pPr>
          </a:lstStyle>
          <a:p>
            <a:r>
              <a:t>Ref: Essential Scrum: A Practical Guide to the Most Popular Agile Process by Kenneth S. Rubin Published by Addison-Wesley Professional, 2012</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The team must determine how many product backlog items to work on in parallel, in other words, at the same time. Working on too many items at once slows the team down. But working on too few items at once is equally wasteful. To find the proper balance, "/>
          <p:cNvSpPr txBox="1">
            <a:spLocks noGrp="1"/>
          </p:cNvSpPr>
          <p:nvPr>
            <p:ph type="body" idx="4294967295"/>
          </p:nvPr>
        </p:nvSpPr>
        <p:spPr>
          <a:xfrm>
            <a:off x="304800" y="1493837"/>
            <a:ext cx="8229600" cy="4525963"/>
          </a:xfrm>
          <a:prstGeom prst="rect">
            <a:avLst/>
          </a:prstGeom>
        </p:spPr>
        <p:txBody>
          <a:bodyPr/>
          <a:lstStyle/>
          <a:p>
            <a:pPr>
              <a:spcBef>
                <a:spcPts val="400"/>
              </a:spcBef>
              <a:buClr>
                <a:srgbClr val="101141"/>
              </a:buClr>
              <a:buChar char="•"/>
              <a:defRPr sz="1800"/>
            </a:pPr>
            <a:r>
              <a:t>The team must determine how many product backlog items to work on in parallel, in other words, at the same time. Working on too many items at once slows the team down. But working on too few items at once is equally wasteful. To find the proper balance, I recommend that teams work on the number of items that leverages but does not overburden the T-shaped skills and available capacity of the team members.</a:t>
            </a:r>
          </a:p>
          <a:p>
            <a:pPr>
              <a:buSzTx/>
              <a:buNone/>
              <a:defRPr sz="1800"/>
            </a:pPr>
            <a:endParaRPr/>
          </a:p>
          <a:p>
            <a:pPr>
              <a:spcBef>
                <a:spcPts val="400"/>
              </a:spcBef>
              <a:buClr>
                <a:srgbClr val="101141"/>
              </a:buClr>
              <a:buChar char="•"/>
              <a:defRPr sz="1800"/>
            </a:pPr>
            <a:r>
              <a:t>The goal is to reduce the time required to complete individual items while maximizing the total value delivered during the sprint. Another name for this approach is swarming. Swarming is when team members with available capacity work together to complete one unfinished item rather than moving ahead to work on new items. This doesn't mean teams should always work on only one item at a time—the actual number of open items at any one time is highly dependent on context. Teams will have to experiment to find the balance that maximizes the value they deliver each sprint.</a:t>
            </a:r>
          </a:p>
        </p:txBody>
      </p:sp>
      <p:sp>
        <p:nvSpPr>
          <p:cNvPr id="403" name="Flow Management: Parallel Work and Swarming"/>
          <p:cNvSpPr txBox="1"/>
          <p:nvPr/>
        </p:nvSpPr>
        <p:spPr>
          <a:xfrm>
            <a:off x="350519" y="152399"/>
            <a:ext cx="6233162"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Flow Management: Parallel Work and Swarming</a:t>
            </a:r>
          </a:p>
        </p:txBody>
      </p:sp>
      <p:sp>
        <p:nvSpPr>
          <p:cNvPr id="404" name="4/10/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t>10/28/23</a:t>
            </a:r>
          </a:p>
        </p:txBody>
      </p:sp>
      <p:sp>
        <p:nvSpPr>
          <p:cNvPr id="405"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defRPr>
            </a:pPr>
            <a:r>
              <a:t>SE ZG544 S1-23-24 Agile Software Process</a:t>
            </a:r>
          </a:p>
        </p:txBody>
      </p:sp>
      <p:sp>
        <p:nvSpPr>
          <p:cNvPr id="406"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26</a:t>
            </a:fld>
            <a:endParaRPr/>
          </a:p>
        </p:txBody>
      </p:sp>
      <p:sp>
        <p:nvSpPr>
          <p:cNvPr id="407" name="Ref: Essential Scrum: A Practical Guide to the Most Popular Agile Process by Kenneth S. Rubin Published by Addison-Wesley Professional, 2012"/>
          <p:cNvSpPr txBox="1"/>
          <p:nvPr/>
        </p:nvSpPr>
        <p:spPr>
          <a:xfrm>
            <a:off x="769620" y="6310025"/>
            <a:ext cx="7604760" cy="214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atin typeface="Arial"/>
                <a:ea typeface="Arial"/>
                <a:cs typeface="Arial"/>
                <a:sym typeface="Arial"/>
              </a:defRPr>
            </a:lvl1pPr>
          </a:lstStyle>
          <a:p>
            <a:r>
              <a:t>Ref: Essential Scrum: A Practical Guide to the Most Popular Agile Process by Kenneth S. Rubin Published by Addison-Wesley Professional, 2012</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The simplest way to choose the product backlog item to work on next is to select the highest-priority item as specified by the product owner.…"/>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a:pPr>
            <a:r>
              <a:t>The simplest way to choose the product backlog item to work on next is to select the highest-priority item as specified by the product owner. </a:t>
            </a:r>
          </a:p>
          <a:p>
            <a:pPr>
              <a:spcBef>
                <a:spcPts val="500"/>
              </a:spcBef>
              <a:buClr>
                <a:srgbClr val="101141"/>
              </a:buClr>
              <a:buChar char="•"/>
              <a:defRPr sz="2400"/>
            </a:pPr>
            <a:r>
              <a:t>Unfortunately, this doesn't always work. In reality, dependencies or skills capacity constraints might dictate a different order. The development team should be enabled to opportunistically select work as appropriate.</a:t>
            </a:r>
          </a:p>
        </p:txBody>
      </p:sp>
      <p:sp>
        <p:nvSpPr>
          <p:cNvPr id="410" name="Flow Management: Which Items to start"/>
          <p:cNvSpPr txBox="1"/>
          <p:nvPr/>
        </p:nvSpPr>
        <p:spPr>
          <a:xfrm>
            <a:off x="350519" y="152399"/>
            <a:ext cx="6233162"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Flow Management: Which Items to start</a:t>
            </a:r>
          </a:p>
        </p:txBody>
      </p:sp>
      <p:sp>
        <p:nvSpPr>
          <p:cNvPr id="411" name="4/10/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t>10/28/23</a:t>
            </a:r>
          </a:p>
        </p:txBody>
      </p:sp>
      <p:sp>
        <p:nvSpPr>
          <p:cNvPr id="412"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defRPr>
            </a:pPr>
            <a:r>
              <a:t>SE ZG544 S1-23-24 Agile Software Process</a:t>
            </a:r>
          </a:p>
        </p:txBody>
      </p:sp>
      <p:sp>
        <p:nvSpPr>
          <p:cNvPr id="413"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27</a:t>
            </a:fld>
            <a:endParaRPr/>
          </a:p>
        </p:txBody>
      </p:sp>
      <p:sp>
        <p:nvSpPr>
          <p:cNvPr id="414" name="Ref: Essential Scrum: A Practical Guide to the Most Popular Agile Process by Kenneth S. Rubin Published by Addison-Wesley Professional, 2012"/>
          <p:cNvSpPr txBox="1"/>
          <p:nvPr/>
        </p:nvSpPr>
        <p:spPr>
          <a:xfrm>
            <a:off x="769620" y="6310025"/>
            <a:ext cx="7604760" cy="214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atin typeface="Arial"/>
                <a:ea typeface="Arial"/>
                <a:cs typeface="Arial"/>
                <a:sym typeface="Arial"/>
              </a:defRPr>
            </a:lvl1pPr>
          </a:lstStyle>
          <a:p>
            <a:r>
              <a:t>Ref: Essential Scrum: A Practical Guide to the Most Popular Agile Process by Kenneth S. Rubin Published by Addison-Wesley Professional, 2012</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It's tempting for new agile teams to approach task level work in a waterfall fashion: design it, code it, and then test it.…"/>
          <p:cNvSpPr txBox="1">
            <a:spLocks noGrp="1"/>
          </p:cNvSpPr>
          <p:nvPr>
            <p:ph type="body" idx="4294967295"/>
          </p:nvPr>
        </p:nvSpPr>
        <p:spPr>
          <a:xfrm>
            <a:off x="304800" y="1493837"/>
            <a:ext cx="8229600" cy="4525963"/>
          </a:xfrm>
          <a:prstGeom prst="rect">
            <a:avLst/>
          </a:prstGeom>
        </p:spPr>
        <p:txBody>
          <a:bodyPr/>
          <a:lstStyle/>
          <a:p>
            <a:pPr>
              <a:spcBef>
                <a:spcPts val="400"/>
              </a:spcBef>
              <a:buClr>
                <a:srgbClr val="101141"/>
              </a:buClr>
              <a:buChar char="•"/>
              <a:defRPr sz="2000"/>
            </a:pPr>
            <a:r>
              <a:t>It's tempting for new agile teams to approach task level work in a waterfall fashion: design it, code it, and then test it.</a:t>
            </a:r>
          </a:p>
          <a:p>
            <a:pPr>
              <a:spcBef>
                <a:spcPts val="400"/>
              </a:spcBef>
              <a:buClr>
                <a:srgbClr val="101141"/>
              </a:buClr>
              <a:buChar char="•"/>
              <a:defRPr sz="2000"/>
            </a:pPr>
            <a:r>
              <a:t>It's better, however, to approach the work from a value and delivery-focused mindset. </a:t>
            </a:r>
          </a:p>
          <a:p>
            <a:pPr>
              <a:spcBef>
                <a:spcPts val="400"/>
              </a:spcBef>
              <a:buClr>
                <a:srgbClr val="101141"/>
              </a:buClr>
              <a:buChar char="•"/>
              <a:defRPr sz="2000"/>
            </a:pPr>
            <a:r>
              <a:t>This means minimizing the amount of time work sits idle and reducing the size of handoffs</a:t>
            </a:r>
          </a:p>
          <a:p>
            <a:pPr>
              <a:spcBef>
                <a:spcPts val="400"/>
              </a:spcBef>
              <a:buClr>
                <a:srgbClr val="101141"/>
              </a:buClr>
              <a:buChar char="•"/>
              <a:defRPr sz="2000"/>
            </a:pPr>
            <a:r>
              <a:t>In practice, this sometimes looks like a developer and tester pairing at the start of a task to work in a highly interleaved fashion, with rapid cycles of test creation, code creation, test execution, and test and code refinement. This approach keeps work flowing, supports very fast feedback, and enables team members with T-shaped skills to swarm on an item to get it done.</a:t>
            </a:r>
          </a:p>
        </p:txBody>
      </p:sp>
      <p:sp>
        <p:nvSpPr>
          <p:cNvPr id="417" name="Flow Management: How to Organize the work?"/>
          <p:cNvSpPr txBox="1"/>
          <p:nvPr/>
        </p:nvSpPr>
        <p:spPr>
          <a:xfrm>
            <a:off x="350519" y="152399"/>
            <a:ext cx="6233162"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Flow Management: How to Organize the work?</a:t>
            </a:r>
          </a:p>
        </p:txBody>
      </p:sp>
      <p:sp>
        <p:nvSpPr>
          <p:cNvPr id="418" name="4/10/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t>10/28/23</a:t>
            </a:r>
          </a:p>
        </p:txBody>
      </p:sp>
      <p:sp>
        <p:nvSpPr>
          <p:cNvPr id="419"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defRPr>
            </a:pPr>
            <a:r>
              <a:t>SE ZG544 S1-23-24 Agile Software Process</a:t>
            </a:r>
          </a:p>
        </p:txBody>
      </p:sp>
      <p:sp>
        <p:nvSpPr>
          <p:cNvPr id="420"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28</a:t>
            </a:fld>
            <a:endParaRPr/>
          </a:p>
        </p:txBody>
      </p:sp>
      <p:sp>
        <p:nvSpPr>
          <p:cNvPr id="421" name="Ref: Essential Scrum: A Practical Guide to the Most Popular Agile Process by Kenneth S. Rubin Published by Addison-Wesley Professional, 2012"/>
          <p:cNvSpPr txBox="1"/>
          <p:nvPr/>
        </p:nvSpPr>
        <p:spPr>
          <a:xfrm>
            <a:off x="769620" y="6310025"/>
            <a:ext cx="7604760" cy="214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atin typeface="Arial"/>
                <a:ea typeface="Arial"/>
                <a:cs typeface="Arial"/>
                <a:sym typeface="Arial"/>
              </a:defRPr>
            </a:lvl1pPr>
          </a:lstStyle>
          <a:p>
            <a:r>
              <a:t>Ref: Essential Scrum: A Practical Guide to the Most Popular Agile Process by Kenneth S. Rubin Published by Addison-Wesley Professional, 2012</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The team should decide which task-level work it needs to perform to complete a product backlog item. Product owners and stakeholders influence these choices by defining the scope of a feature and creating acceptance criteria.…"/>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a:pPr>
            <a:r>
              <a:t>The team should decide which task-level work it needs to perform to complete a product backlog item. Product owners and stakeholders influence these choices by defining the scope of a feature and creating acceptance criteria. </a:t>
            </a:r>
          </a:p>
          <a:p>
            <a:pPr>
              <a:spcBef>
                <a:spcPts val="500"/>
              </a:spcBef>
              <a:buClr>
                <a:srgbClr val="101141"/>
              </a:buClr>
              <a:buChar char="•"/>
              <a:defRPr sz="2400"/>
            </a:pPr>
            <a:r>
              <a:t>They also provide business-facing requirements for the team's definition of done. Overall, the team and the product owner must work together to ensure that technical decisions with important business consequences are made in an economically sensible way.</a:t>
            </a:r>
          </a:p>
        </p:txBody>
      </p:sp>
      <p:sp>
        <p:nvSpPr>
          <p:cNvPr id="424" name="Flow Management: What tasks need to done?"/>
          <p:cNvSpPr txBox="1"/>
          <p:nvPr/>
        </p:nvSpPr>
        <p:spPr>
          <a:xfrm>
            <a:off x="350519" y="152399"/>
            <a:ext cx="6233162"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Flow Management: What tasks need to done?</a:t>
            </a:r>
          </a:p>
        </p:txBody>
      </p:sp>
      <p:sp>
        <p:nvSpPr>
          <p:cNvPr id="425" name="4/10/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t>10/28/23</a:t>
            </a:r>
          </a:p>
        </p:txBody>
      </p:sp>
      <p:sp>
        <p:nvSpPr>
          <p:cNvPr id="426"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defRPr>
            </a:pPr>
            <a:r>
              <a:t>SE ZG544 S1-23-24 Agile Software Process</a:t>
            </a:r>
          </a:p>
        </p:txBody>
      </p:sp>
      <p:sp>
        <p:nvSpPr>
          <p:cNvPr id="427"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29</a:t>
            </a:fld>
            <a:endParaRPr/>
          </a:p>
        </p:txBody>
      </p:sp>
      <p:sp>
        <p:nvSpPr>
          <p:cNvPr id="428" name="Ref: Essential Scrum: A Practical Guide to the Most Popular Agile Process by Kenneth S. Rubin Published by Addison-Wesley Professional, 2012"/>
          <p:cNvSpPr txBox="1"/>
          <p:nvPr/>
        </p:nvSpPr>
        <p:spPr>
          <a:xfrm>
            <a:off x="769620" y="6310025"/>
            <a:ext cx="7604760" cy="214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atin typeface="Arial"/>
                <a:ea typeface="Arial"/>
                <a:cs typeface="Arial"/>
                <a:sym typeface="Arial"/>
              </a:defRPr>
            </a:lvl1pPr>
          </a:lstStyle>
          <a:p>
            <a:r>
              <a:t>Ref: Essential Scrum: A Practical Guide to the Most Popular Agile Process by Kenneth S. Rubin Published by Addison-Wesley Professional, 2012</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8" name="image.png" descr="image.png"/>
          <p:cNvPicPr>
            <a:picLocks noChangeAspect="1"/>
          </p:cNvPicPr>
          <p:nvPr/>
        </p:nvPicPr>
        <p:blipFill>
          <a:blip r:embed="rId2"/>
          <a:stretch>
            <a:fillRect/>
          </a:stretch>
        </p:blipFill>
        <p:spPr>
          <a:xfrm>
            <a:off x="181714" y="1156398"/>
            <a:ext cx="5562603" cy="4843463"/>
          </a:xfrm>
          <a:prstGeom prst="rect">
            <a:avLst/>
          </a:prstGeom>
          <a:ln w="12700">
            <a:miter lim="400000"/>
          </a:ln>
        </p:spPr>
      </p:pic>
      <p:sp>
        <p:nvSpPr>
          <p:cNvPr id="229" name="Sprint Execution"/>
          <p:cNvSpPr txBox="1">
            <a:spLocks noGrp="1"/>
          </p:cNvSpPr>
          <p:nvPr>
            <p:ph type="body" sz="quarter" idx="4294967295"/>
          </p:nvPr>
        </p:nvSpPr>
        <p:spPr>
          <a:xfrm>
            <a:off x="304800" y="152398"/>
            <a:ext cx="6324600" cy="1143004"/>
          </a:xfrm>
          <a:prstGeom prst="rect">
            <a:avLst/>
          </a:prstGeom>
        </p:spPr>
        <p:txBody>
          <a:bodyPr anchor="ctr"/>
          <a:lstStyle>
            <a:lvl1pPr marL="685800" indent="-1028700">
              <a:lnSpc>
                <a:spcPts val="3600"/>
              </a:lnSpc>
              <a:spcBef>
                <a:spcPts val="0"/>
              </a:spcBef>
              <a:buSzTx/>
              <a:buNone/>
              <a:defRPr sz="3600" b="1"/>
            </a:lvl1pPr>
          </a:lstStyle>
          <a:p>
            <a:r>
              <a:t>Sprint Execution</a:t>
            </a:r>
          </a:p>
        </p:txBody>
      </p:sp>
      <p:sp>
        <p:nvSpPr>
          <p:cNvPr id="230" name="4/10/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t>10/28/23</a:t>
            </a:r>
          </a:p>
        </p:txBody>
      </p:sp>
      <p:sp>
        <p:nvSpPr>
          <p:cNvPr id="231"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defRPr>
            </a:pPr>
            <a:r>
              <a:t>SE ZG544 S1-23-24 Agile Software Process</a:t>
            </a:r>
          </a:p>
        </p:txBody>
      </p:sp>
      <p:sp>
        <p:nvSpPr>
          <p:cNvPr id="232" name="Slide Number"/>
          <p:cNvSpPr txBox="1">
            <a:spLocks noGrp="1"/>
          </p:cNvSpPr>
          <p:nvPr>
            <p:ph type="sldNum" sz="quarter" idx="4294967295"/>
          </p:nvPr>
        </p:nvSpPr>
        <p:spPr>
          <a:xfrm>
            <a:off x="8505417" y="6414760"/>
            <a:ext cx="181381"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
        <p:nvSpPr>
          <p:cNvPr id="233" name="Whole Team…"/>
          <p:cNvSpPr txBox="1"/>
          <p:nvPr/>
        </p:nvSpPr>
        <p:spPr>
          <a:xfrm>
            <a:off x="4682525" y="4813593"/>
            <a:ext cx="2336951" cy="9991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p>
            <a:pPr marL="180472" indent="-180472">
              <a:buSzPct val="100000"/>
              <a:buChar char="•"/>
              <a:defRPr sz="1600">
                <a:latin typeface="Arial"/>
                <a:ea typeface="Arial"/>
                <a:cs typeface="Arial"/>
                <a:sym typeface="Arial"/>
              </a:defRPr>
            </a:pPr>
            <a:r>
              <a:t>Whole Team</a:t>
            </a:r>
          </a:p>
          <a:p>
            <a:pPr marL="561472" lvl="1" indent="-180472">
              <a:buSzPct val="100000"/>
              <a:buChar char="•"/>
              <a:defRPr sz="1600">
                <a:latin typeface="Arial"/>
                <a:ea typeface="Arial"/>
                <a:cs typeface="Arial"/>
                <a:sym typeface="Arial"/>
              </a:defRPr>
            </a:pPr>
            <a:r>
              <a:t>Paring</a:t>
            </a:r>
          </a:p>
          <a:p>
            <a:pPr marL="561472" lvl="1" indent="-180472">
              <a:buSzPct val="100000"/>
              <a:buChar char="•"/>
              <a:defRPr sz="1600">
                <a:latin typeface="Arial"/>
                <a:ea typeface="Arial"/>
                <a:cs typeface="Arial"/>
                <a:sym typeface="Arial"/>
              </a:defRPr>
            </a:pPr>
            <a:r>
              <a:t>Swarming</a:t>
            </a:r>
          </a:p>
          <a:p>
            <a:pPr marL="561472" lvl="1" indent="-180472">
              <a:buSzPct val="100000"/>
              <a:buChar char="•"/>
              <a:defRPr sz="1600">
                <a:latin typeface="Arial"/>
                <a:ea typeface="Arial"/>
                <a:cs typeface="Arial"/>
                <a:sym typeface="Arial"/>
              </a:defRPr>
            </a:pPr>
            <a:r>
              <a:t>Mob Programming</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Who should work on each task? An obvious answer is the person best able to quickly and correctly get it done. And if that person is unavailable, the team should decide on the next best person."/>
          <p:cNvSpPr txBox="1">
            <a:spLocks noGrp="1"/>
          </p:cNvSpPr>
          <p:nvPr>
            <p:ph type="body" idx="4294967295"/>
          </p:nvPr>
        </p:nvSpPr>
        <p:spPr>
          <a:xfrm>
            <a:off x="304800" y="1493837"/>
            <a:ext cx="8229600" cy="4525963"/>
          </a:xfrm>
          <a:prstGeom prst="rect">
            <a:avLst/>
          </a:prstGeom>
        </p:spPr>
        <p:txBody>
          <a:bodyPr/>
          <a:lstStyle>
            <a:lvl1pPr>
              <a:spcBef>
                <a:spcPts val="500"/>
              </a:spcBef>
              <a:buClr>
                <a:srgbClr val="101141"/>
              </a:buClr>
              <a:buChar char="•"/>
              <a:defRPr sz="2400"/>
            </a:lvl1pPr>
          </a:lstStyle>
          <a:p>
            <a:r>
              <a:t>Who should work on each task? An obvious answer is the person best able to quickly and correctly get it done. And if that person is unavailable, the team should decide on the next best person.</a:t>
            </a:r>
          </a:p>
        </p:txBody>
      </p:sp>
      <p:sp>
        <p:nvSpPr>
          <p:cNvPr id="431" name="Flow Management: Who does the work?"/>
          <p:cNvSpPr txBox="1"/>
          <p:nvPr/>
        </p:nvSpPr>
        <p:spPr>
          <a:xfrm>
            <a:off x="350519" y="152399"/>
            <a:ext cx="6233162"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Flow Management: Who does the work?</a:t>
            </a:r>
          </a:p>
        </p:txBody>
      </p:sp>
      <p:sp>
        <p:nvSpPr>
          <p:cNvPr id="432" name="4/10/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t>10/28/23</a:t>
            </a:r>
          </a:p>
        </p:txBody>
      </p:sp>
      <p:sp>
        <p:nvSpPr>
          <p:cNvPr id="433"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defRPr>
            </a:pPr>
            <a:r>
              <a:t>SE ZG544 S1-23-24 Agile Software Process</a:t>
            </a:r>
          </a:p>
        </p:txBody>
      </p:sp>
      <p:sp>
        <p:nvSpPr>
          <p:cNvPr id="434"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30</a:t>
            </a:fld>
            <a:endParaRPr/>
          </a:p>
        </p:txBody>
      </p:sp>
      <p:sp>
        <p:nvSpPr>
          <p:cNvPr id="435" name="Ref: Essential Scrum: A Practical Guide to the Most Popular Agile Process by Kenneth S. Rubin Published by Addison-Wesley Professional, 2012"/>
          <p:cNvSpPr txBox="1"/>
          <p:nvPr/>
        </p:nvSpPr>
        <p:spPr>
          <a:xfrm>
            <a:off x="769620" y="6310025"/>
            <a:ext cx="7604760" cy="214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atin typeface="Arial"/>
                <a:ea typeface="Arial"/>
                <a:cs typeface="Arial"/>
                <a:sym typeface="Arial"/>
              </a:defRPr>
            </a:lvl1pPr>
          </a:lstStyle>
          <a:p>
            <a:r>
              <a:t>Ref: Essential Scrum: A Practical Guide to the Most Popular Agile Process by Kenneth S. Rubin Published by Addison-Wesley Professional, 2012</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Development team members are expected to be technically good at what they do."/>
          <p:cNvSpPr txBox="1">
            <a:spLocks noGrp="1"/>
          </p:cNvSpPr>
          <p:nvPr>
            <p:ph type="body" idx="4294967295"/>
          </p:nvPr>
        </p:nvSpPr>
        <p:spPr>
          <a:xfrm>
            <a:off x="304800" y="1493837"/>
            <a:ext cx="8229600" cy="4906963"/>
          </a:xfrm>
          <a:prstGeom prst="rect">
            <a:avLst/>
          </a:prstGeom>
        </p:spPr>
        <p:txBody>
          <a:bodyPr/>
          <a:lstStyle>
            <a:lvl1pPr>
              <a:spcBef>
                <a:spcPts val="500"/>
              </a:spcBef>
              <a:buClr>
                <a:srgbClr val="101141"/>
              </a:buClr>
              <a:buChar char="•"/>
              <a:defRPr sz="2400"/>
            </a:lvl1pPr>
          </a:lstStyle>
          <a:p>
            <a:r>
              <a:t>Development team members are expected to be technically good at what they do.</a:t>
            </a:r>
          </a:p>
        </p:txBody>
      </p:sp>
      <p:sp>
        <p:nvSpPr>
          <p:cNvPr id="438" name="Task Performance: Technical Practices"/>
          <p:cNvSpPr txBox="1"/>
          <p:nvPr/>
        </p:nvSpPr>
        <p:spPr>
          <a:xfrm>
            <a:off x="350519" y="152399"/>
            <a:ext cx="6233162"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Task Performance: Technical Practices</a:t>
            </a:r>
          </a:p>
        </p:txBody>
      </p:sp>
      <p:sp>
        <p:nvSpPr>
          <p:cNvPr id="439" name="4/10/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t>10/28/23</a:t>
            </a:r>
          </a:p>
        </p:txBody>
      </p:sp>
      <p:sp>
        <p:nvSpPr>
          <p:cNvPr id="440"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defRPr>
            </a:pPr>
            <a:r>
              <a:t>SE ZG544 S1-23-24 Agile Software Process</a:t>
            </a:r>
          </a:p>
        </p:txBody>
      </p:sp>
      <p:sp>
        <p:nvSpPr>
          <p:cNvPr id="441"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31</a:t>
            </a:fld>
            <a:endParaRPr/>
          </a:p>
        </p:txBody>
      </p:sp>
      <p:pic>
        <p:nvPicPr>
          <p:cNvPr id="442" name="image.jpeg" descr="image.jpeg"/>
          <p:cNvPicPr>
            <a:picLocks noChangeAspect="1"/>
          </p:cNvPicPr>
          <p:nvPr/>
        </p:nvPicPr>
        <p:blipFill>
          <a:blip r:embed="rId2"/>
          <a:stretch>
            <a:fillRect/>
          </a:stretch>
        </p:blipFill>
        <p:spPr>
          <a:xfrm>
            <a:off x="609600" y="2486025"/>
            <a:ext cx="3943350" cy="3629025"/>
          </a:xfrm>
          <a:prstGeom prst="rect">
            <a:avLst/>
          </a:prstGeom>
          <a:ln w="12700">
            <a:miter lim="400000"/>
          </a:ln>
        </p:spPr>
      </p:pic>
      <p:sp>
        <p:nvSpPr>
          <p:cNvPr id="443" name="Most teams achieve the long-term benefits of Scrum only if they also embrace strong technical practices when performing task-level work."/>
          <p:cNvSpPr txBox="1"/>
          <p:nvPr/>
        </p:nvSpPr>
        <p:spPr>
          <a:xfrm>
            <a:off x="4770120" y="2590800"/>
            <a:ext cx="3994785" cy="11507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marL="285750" indent="-285750">
              <a:buSzPct val="100000"/>
              <a:buFont typeface="Arial"/>
              <a:buChar char="•"/>
              <a:defRPr>
                <a:latin typeface="Arial"/>
                <a:ea typeface="Arial"/>
                <a:cs typeface="Arial"/>
                <a:sym typeface="Arial"/>
              </a:defRPr>
            </a:lvl1pPr>
          </a:lstStyle>
          <a:p>
            <a:r>
              <a:t>Most teams achieve the long-term benefits of Scrum only if they also embrace strong technical practices when performing task-level work.</a:t>
            </a:r>
          </a:p>
        </p:txBody>
      </p:sp>
      <p:sp>
        <p:nvSpPr>
          <p:cNvPr id="444" name="Ref: Essential Scrum: A Practical Guide to the Most Popular Agile Process by Kenneth S. Rubin Published by Addison-Wesley Professional, 2012"/>
          <p:cNvSpPr txBox="1"/>
          <p:nvPr/>
        </p:nvSpPr>
        <p:spPr>
          <a:xfrm>
            <a:off x="769620" y="6310025"/>
            <a:ext cx="7604760" cy="214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atin typeface="Arial"/>
                <a:ea typeface="Arial"/>
                <a:cs typeface="Arial"/>
                <a:sym typeface="Arial"/>
              </a:defRPr>
            </a:lvl1pPr>
          </a:lstStyle>
          <a:p>
            <a:r>
              <a:t>Ref: Essential Scrum: A Practical Guide to the Most Popular Agile Process by Kenneth S. Rubin Published by Addison-Wesley Professional, 2012</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Most teams use a combination of a task board and a burndown and/or burnup chart as their principal information radiator.…"/>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a:pPr>
            <a:r>
              <a:t>Most teams use a combination of a task board and a burndown and/or burnup chart as their principal </a:t>
            </a:r>
            <a:r>
              <a:rPr b="1"/>
              <a:t>information radiator.</a:t>
            </a:r>
          </a:p>
          <a:p>
            <a:pPr>
              <a:buClr>
                <a:srgbClr val="101141"/>
              </a:buClr>
              <a:buChar char="•"/>
              <a:defRPr sz="2400" b="1"/>
            </a:pPr>
            <a:endParaRPr b="1"/>
          </a:p>
          <a:p>
            <a:pPr>
              <a:spcBef>
                <a:spcPts val="500"/>
              </a:spcBef>
              <a:buClr>
                <a:srgbClr val="101141"/>
              </a:buClr>
              <a:buChar char="•"/>
              <a:defRPr sz="2400" b="1"/>
            </a:pPr>
            <a:r>
              <a:t>Information radiator:</a:t>
            </a:r>
          </a:p>
          <a:p>
            <a:pPr>
              <a:spcBef>
                <a:spcPts val="500"/>
              </a:spcBef>
              <a:buClr>
                <a:srgbClr val="101141"/>
              </a:buClr>
              <a:buChar char="•"/>
              <a:defRPr sz="2400"/>
            </a:pPr>
            <a:r>
              <a:t>A visual display that presents up-to-date, sufficiently detailed, and important information to passersby in an easy, self-interpretable format.</a:t>
            </a:r>
          </a:p>
        </p:txBody>
      </p:sp>
      <p:sp>
        <p:nvSpPr>
          <p:cNvPr id="447" name="Communicating: The Progress"/>
          <p:cNvSpPr txBox="1"/>
          <p:nvPr/>
        </p:nvSpPr>
        <p:spPr>
          <a:xfrm>
            <a:off x="350519" y="152399"/>
            <a:ext cx="6233162"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Communicating: The Progress</a:t>
            </a:r>
          </a:p>
        </p:txBody>
      </p:sp>
      <p:sp>
        <p:nvSpPr>
          <p:cNvPr id="448" name="4/10/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t>10/28/23</a:t>
            </a:r>
          </a:p>
        </p:txBody>
      </p:sp>
      <p:sp>
        <p:nvSpPr>
          <p:cNvPr id="449"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defRPr>
            </a:pPr>
            <a:r>
              <a:t>SE ZG544 S1-23-24 Agile Software Process</a:t>
            </a:r>
          </a:p>
        </p:txBody>
      </p:sp>
      <p:sp>
        <p:nvSpPr>
          <p:cNvPr id="450"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32</a:t>
            </a:fld>
            <a:endParaRPr/>
          </a:p>
        </p:txBody>
      </p:sp>
      <p:sp>
        <p:nvSpPr>
          <p:cNvPr id="451" name="Ref: Essential Scrum: A Practical Guide to the Most Popular Agile Process by Kenneth S. Rubin Published by Addison-Wesley Professional, 2012"/>
          <p:cNvSpPr txBox="1"/>
          <p:nvPr/>
        </p:nvSpPr>
        <p:spPr>
          <a:xfrm>
            <a:off x="769620" y="6310025"/>
            <a:ext cx="7604760" cy="214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atin typeface="Arial"/>
                <a:ea typeface="Arial"/>
                <a:cs typeface="Arial"/>
                <a:sym typeface="Arial"/>
              </a:defRPr>
            </a:lvl1pPr>
          </a:lstStyle>
          <a:p>
            <a:r>
              <a:t>Ref: Essential Scrum: A Practical Guide to the Most Popular Agile Process by Kenneth S. Rubin Published by Addison-Wesley Professional, 2012</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Slide Number"/>
          <p:cNvSpPr txBox="1">
            <a:spLocks noGrp="1"/>
          </p:cNvSpPr>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33</a:t>
            </a:fld>
            <a:endParaRPr/>
          </a:p>
        </p:txBody>
      </p:sp>
      <p:sp>
        <p:nvSpPr>
          <p:cNvPr id="454" name="Thank you"/>
          <p:cNvSpPr txBox="1">
            <a:spLocks noGrp="1"/>
          </p:cNvSpPr>
          <p:nvPr>
            <p:ph type="body" idx="4294967295"/>
          </p:nvPr>
        </p:nvSpPr>
        <p:spPr>
          <a:xfrm>
            <a:off x="457200" y="1600200"/>
            <a:ext cx="8229600" cy="5257800"/>
          </a:xfrm>
          <a:prstGeom prst="rect">
            <a:avLst/>
          </a:prstGeom>
        </p:spPr>
        <p:txBody>
          <a:bodyPr/>
          <a:lstStyle>
            <a:lvl1pPr marL="0" indent="0">
              <a:buSzTx/>
              <a:buNone/>
            </a:lvl1pPr>
          </a:lstStyle>
          <a:p>
            <a:r>
              <a:t>Thank you</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Daily Scrum"/>
          <p:cNvSpPr txBox="1">
            <a:spLocks noGrp="1"/>
          </p:cNvSpPr>
          <p:nvPr>
            <p:ph type="body" sz="quarter" idx="4294967295"/>
          </p:nvPr>
        </p:nvSpPr>
        <p:spPr>
          <a:xfrm>
            <a:off x="304800" y="152398"/>
            <a:ext cx="6324600" cy="1143004"/>
          </a:xfrm>
          <a:prstGeom prst="rect">
            <a:avLst/>
          </a:prstGeom>
        </p:spPr>
        <p:txBody>
          <a:bodyPr anchor="ctr"/>
          <a:lstStyle>
            <a:lvl1pPr marL="685800" indent="-1028700">
              <a:lnSpc>
                <a:spcPts val="3600"/>
              </a:lnSpc>
              <a:spcBef>
                <a:spcPts val="0"/>
              </a:spcBef>
              <a:buSzTx/>
              <a:buNone/>
              <a:defRPr sz="3600" b="1"/>
            </a:lvl1pPr>
          </a:lstStyle>
          <a:p>
            <a:r>
              <a:t>Daily Scrum</a:t>
            </a:r>
          </a:p>
        </p:txBody>
      </p:sp>
      <p:sp>
        <p:nvSpPr>
          <p:cNvPr id="236" name="4/10/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t>10/28/23</a:t>
            </a:r>
          </a:p>
        </p:txBody>
      </p:sp>
      <p:sp>
        <p:nvSpPr>
          <p:cNvPr id="237"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defRPr>
            </a:pPr>
            <a:r>
              <a:t>SE ZG544 S1-23-24 Agile Software Process</a:t>
            </a:r>
          </a:p>
        </p:txBody>
      </p:sp>
      <p:sp>
        <p:nvSpPr>
          <p:cNvPr id="238" name="Slide Number"/>
          <p:cNvSpPr txBox="1">
            <a:spLocks noGrp="1"/>
          </p:cNvSpPr>
          <p:nvPr>
            <p:ph type="sldNum" sz="quarter" idx="4294967295"/>
          </p:nvPr>
        </p:nvSpPr>
        <p:spPr>
          <a:xfrm>
            <a:off x="8505417" y="6414760"/>
            <a:ext cx="181381"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pic>
        <p:nvPicPr>
          <p:cNvPr id="239" name="image.jpeg" descr="image.jpeg"/>
          <p:cNvPicPr>
            <a:picLocks noChangeAspect="1"/>
          </p:cNvPicPr>
          <p:nvPr/>
        </p:nvPicPr>
        <p:blipFill>
          <a:blip r:embed="rId2"/>
          <a:stretch>
            <a:fillRect/>
          </a:stretch>
        </p:blipFill>
        <p:spPr>
          <a:xfrm>
            <a:off x="381000" y="2227261"/>
            <a:ext cx="8339139" cy="3335339"/>
          </a:xfrm>
          <a:prstGeom prst="rect">
            <a:avLst/>
          </a:prstGeom>
          <a:ln w="12700">
            <a:miter lim="400000"/>
          </a:ln>
        </p:spPr>
      </p:pic>
      <p:sp>
        <p:nvSpPr>
          <p:cNvPr id="240" name="Ref: GenMan Solutions"/>
          <p:cNvSpPr txBox="1"/>
          <p:nvPr/>
        </p:nvSpPr>
        <p:spPr>
          <a:xfrm>
            <a:off x="7056118" y="6248401"/>
            <a:ext cx="1965962" cy="214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atin typeface="Arial"/>
                <a:ea typeface="Arial"/>
                <a:cs typeface="Arial"/>
                <a:sym typeface="Arial"/>
              </a:defRPr>
            </a:lvl1pPr>
          </a:lstStyle>
          <a:p>
            <a:r>
              <a:t>Ref: GenMan Solutions</a:t>
            </a:r>
          </a:p>
        </p:txBody>
      </p:sp>
      <p:sp>
        <p:nvSpPr>
          <p:cNvPr id="241" name="Dev. Team, Scrum master, Product Owner (Optional),"/>
          <p:cNvSpPr txBox="1"/>
          <p:nvPr/>
        </p:nvSpPr>
        <p:spPr>
          <a:xfrm>
            <a:off x="883918" y="1524000"/>
            <a:ext cx="5271638" cy="3330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marL="285750" indent="-285750">
              <a:buSzPct val="100000"/>
              <a:buFont typeface="Arial"/>
              <a:buChar char="•"/>
            </a:lvl1pPr>
          </a:lstStyle>
          <a:p>
            <a:r>
              <a:t>Dev. Team, Scrum master, Product Owner (Optional),</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Sprint Review"/>
          <p:cNvSpPr txBox="1">
            <a:spLocks noGrp="1"/>
          </p:cNvSpPr>
          <p:nvPr>
            <p:ph type="body" sz="quarter" idx="4294967295"/>
          </p:nvPr>
        </p:nvSpPr>
        <p:spPr>
          <a:xfrm>
            <a:off x="304800" y="152398"/>
            <a:ext cx="6324600" cy="1143004"/>
          </a:xfrm>
          <a:prstGeom prst="rect">
            <a:avLst/>
          </a:prstGeom>
        </p:spPr>
        <p:txBody>
          <a:bodyPr anchor="ctr"/>
          <a:lstStyle>
            <a:lvl1pPr marL="685800" indent="-1028700">
              <a:lnSpc>
                <a:spcPts val="3600"/>
              </a:lnSpc>
              <a:spcBef>
                <a:spcPts val="0"/>
              </a:spcBef>
              <a:buSzTx/>
              <a:buNone/>
              <a:defRPr sz="3600" b="1"/>
            </a:lvl1pPr>
          </a:lstStyle>
          <a:p>
            <a:r>
              <a:t>Sprint Review</a:t>
            </a:r>
          </a:p>
        </p:txBody>
      </p:sp>
      <p:sp>
        <p:nvSpPr>
          <p:cNvPr id="244" name="4/10/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t>10/28/23</a:t>
            </a:r>
          </a:p>
        </p:txBody>
      </p:sp>
      <p:sp>
        <p:nvSpPr>
          <p:cNvPr id="245"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defRPr>
            </a:pPr>
            <a:r>
              <a:t>SE ZG544 S1-23-24 Agile Software Process</a:t>
            </a:r>
          </a:p>
        </p:txBody>
      </p:sp>
      <p:sp>
        <p:nvSpPr>
          <p:cNvPr id="246" name="Slide Number"/>
          <p:cNvSpPr txBox="1">
            <a:spLocks noGrp="1"/>
          </p:cNvSpPr>
          <p:nvPr>
            <p:ph type="sldNum" sz="quarter" idx="4294967295"/>
          </p:nvPr>
        </p:nvSpPr>
        <p:spPr>
          <a:xfrm>
            <a:off x="8505417" y="6414760"/>
            <a:ext cx="181381"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pic>
        <p:nvPicPr>
          <p:cNvPr id="247" name="image.jpeg" descr="image.jpeg"/>
          <p:cNvPicPr>
            <a:picLocks noChangeAspect="1"/>
          </p:cNvPicPr>
          <p:nvPr/>
        </p:nvPicPr>
        <p:blipFill>
          <a:blip r:embed="rId2"/>
          <a:stretch>
            <a:fillRect/>
          </a:stretch>
        </p:blipFill>
        <p:spPr>
          <a:xfrm>
            <a:off x="152400" y="1447800"/>
            <a:ext cx="3378200" cy="1689100"/>
          </a:xfrm>
          <a:prstGeom prst="rect">
            <a:avLst/>
          </a:prstGeom>
          <a:ln w="12700">
            <a:miter lim="400000"/>
          </a:ln>
        </p:spPr>
      </p:pic>
      <p:pic>
        <p:nvPicPr>
          <p:cNvPr id="248" name="image.jpeg" descr="image.jpeg"/>
          <p:cNvPicPr>
            <a:picLocks noChangeAspect="1"/>
          </p:cNvPicPr>
          <p:nvPr/>
        </p:nvPicPr>
        <p:blipFill>
          <a:blip r:embed="rId3"/>
          <a:stretch>
            <a:fillRect/>
          </a:stretch>
        </p:blipFill>
        <p:spPr>
          <a:xfrm>
            <a:off x="152400" y="3276600"/>
            <a:ext cx="2873375" cy="2881314"/>
          </a:xfrm>
          <a:prstGeom prst="rect">
            <a:avLst/>
          </a:prstGeom>
          <a:ln w="12700">
            <a:miter lim="400000"/>
          </a:ln>
        </p:spPr>
      </p:pic>
      <p:sp>
        <p:nvSpPr>
          <p:cNvPr id="249" name="Ref: GenMan Solutions"/>
          <p:cNvSpPr txBox="1"/>
          <p:nvPr/>
        </p:nvSpPr>
        <p:spPr>
          <a:xfrm>
            <a:off x="7056118" y="6248401"/>
            <a:ext cx="1965962" cy="214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atin typeface="Arial"/>
                <a:ea typeface="Arial"/>
                <a:cs typeface="Arial"/>
                <a:sym typeface="Arial"/>
              </a:defRPr>
            </a:lvl1pPr>
          </a:lstStyle>
          <a:p>
            <a:r>
              <a:t>Ref: GenMan Solutions</a:t>
            </a:r>
          </a:p>
        </p:txBody>
      </p:sp>
      <p:sp>
        <p:nvSpPr>
          <p:cNvPr id="250" name="Duration: Max 4 hrs. or less for 4 week sprint…"/>
          <p:cNvSpPr txBox="1"/>
          <p:nvPr/>
        </p:nvSpPr>
        <p:spPr>
          <a:xfrm>
            <a:off x="3447413" y="2806900"/>
            <a:ext cx="4951844" cy="2669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p>
            <a:pPr marL="285750" indent="-285750">
              <a:buSzPct val="100000"/>
              <a:buFont typeface="Arial"/>
              <a:buChar char="•"/>
            </a:pPr>
            <a:r>
              <a:t>Duration: Max 4 hrs. or less for 4 week sprint </a:t>
            </a:r>
          </a:p>
          <a:p>
            <a:pPr marL="285750" indent="-285750">
              <a:buSzPct val="100000"/>
              <a:buFont typeface="Arial"/>
              <a:buChar char="•"/>
            </a:pPr>
            <a:r>
              <a:t>Products invites all attendees</a:t>
            </a:r>
          </a:p>
          <a:p>
            <a:pPr marL="285750" indent="-285750">
              <a:buSzPct val="100000"/>
              <a:buFont typeface="Arial"/>
              <a:buChar char="•"/>
            </a:pPr>
            <a:r>
              <a:t>Development Team Demo the completed items.</a:t>
            </a:r>
          </a:p>
          <a:p>
            <a:pPr marL="285750" indent="-285750">
              <a:buSzPct val="100000"/>
              <a:buFont typeface="Arial"/>
              <a:buChar char="•"/>
            </a:pPr>
            <a:r>
              <a:t>Product owner verifies and  lists completed and </a:t>
            </a:r>
          </a:p>
          <a:p>
            <a:pPr marL="285750" indent="-285750"/>
            <a:r>
              <a:t>     incomplete items.</a:t>
            </a:r>
          </a:p>
          <a:p>
            <a:pPr marL="285750" indent="-285750">
              <a:buSzPct val="100000"/>
              <a:buFont typeface="Arial"/>
              <a:buChar char="•"/>
            </a:pPr>
            <a:r>
              <a:t>Development team share sprint experience </a:t>
            </a:r>
          </a:p>
          <a:p>
            <a:pPr marL="285750" indent="-285750"/>
            <a:r>
              <a:t>     and highlights challenges.</a:t>
            </a:r>
          </a:p>
          <a:p>
            <a:pPr marL="285750" indent="-285750">
              <a:buSzPct val="100000"/>
              <a:buFont typeface="Arial"/>
              <a:buChar char="•"/>
            </a:pPr>
            <a:r>
              <a:t>The Product Owner updates the Product Backlog </a:t>
            </a:r>
          </a:p>
          <a:p>
            <a:pPr marL="285750" indent="-285750"/>
            <a:r>
              <a:t>      and discusses the next sprint's activities.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Simplest Approach…"/>
          <p:cNvSpPr txBox="1">
            <a:spLocks noGrp="1"/>
          </p:cNvSpPr>
          <p:nvPr>
            <p:ph type="body" idx="4294967295"/>
          </p:nvPr>
        </p:nvSpPr>
        <p:spPr>
          <a:xfrm>
            <a:off x="298450" y="1371600"/>
            <a:ext cx="8610600" cy="5105400"/>
          </a:xfrm>
          <a:prstGeom prst="rect">
            <a:avLst/>
          </a:prstGeom>
        </p:spPr>
        <p:txBody>
          <a:bodyPr/>
          <a:lstStyle/>
          <a:p>
            <a:pPr>
              <a:spcBef>
                <a:spcPts val="400"/>
              </a:spcBef>
              <a:buClr>
                <a:srgbClr val="101141"/>
              </a:buClr>
              <a:buChar char="•"/>
              <a:defRPr sz="2000"/>
            </a:pPr>
            <a:r>
              <a:t>Agenda: </a:t>
            </a:r>
          </a:p>
          <a:p>
            <a:pPr lvl="1">
              <a:spcBef>
                <a:spcPts val="400"/>
              </a:spcBef>
              <a:buClr>
                <a:srgbClr val="101141"/>
              </a:buClr>
              <a:buChar char="•"/>
              <a:defRPr sz="1600"/>
            </a:pPr>
            <a:r>
              <a:t>Set the stage, Gather Date ,Generate insights, Decide what to do, Close</a:t>
            </a:r>
            <a:endParaRPr sz="2000"/>
          </a:p>
          <a:p>
            <a:pPr>
              <a:spcBef>
                <a:spcPts val="400"/>
              </a:spcBef>
              <a:buClr>
                <a:srgbClr val="101141"/>
              </a:buClr>
              <a:buChar char="•"/>
              <a:defRPr sz="2000"/>
            </a:pPr>
            <a:r>
              <a:t>Simplest Approach</a:t>
            </a:r>
          </a:p>
          <a:p>
            <a:pPr>
              <a:spcBef>
                <a:spcPts val="400"/>
              </a:spcBef>
              <a:buClr>
                <a:srgbClr val="101141"/>
              </a:buClr>
              <a:buChar char="•"/>
              <a:defRPr sz="2000"/>
            </a:pPr>
            <a:r>
              <a:t>Each team member is asked to identify specific things that the team should:</a:t>
            </a:r>
          </a:p>
          <a:p>
            <a:pPr marL="742950" lvl="1" indent="-285750">
              <a:spcBef>
                <a:spcPts val="0"/>
              </a:spcBef>
              <a:defRPr sz="2000"/>
            </a:pPr>
            <a:r>
              <a:t>Start doing</a:t>
            </a:r>
          </a:p>
          <a:p>
            <a:pPr marL="742950" lvl="1" indent="-285750">
              <a:spcBef>
                <a:spcPts val="0"/>
              </a:spcBef>
              <a:defRPr sz="2000"/>
            </a:pPr>
            <a:r>
              <a:t>Stop doing</a:t>
            </a:r>
          </a:p>
          <a:p>
            <a:pPr marL="742950" lvl="1" indent="-285750">
              <a:spcBef>
                <a:spcPts val="0"/>
              </a:spcBef>
              <a:defRPr sz="2000"/>
            </a:pPr>
            <a:r>
              <a:t>Continue doing</a:t>
            </a:r>
            <a:br/>
            <a:endParaRPr/>
          </a:p>
        </p:txBody>
      </p:sp>
      <p:sp>
        <p:nvSpPr>
          <p:cNvPr id="253" name="Sprint Retrospective"/>
          <p:cNvSpPr txBox="1"/>
          <p:nvPr/>
        </p:nvSpPr>
        <p:spPr>
          <a:xfrm>
            <a:off x="350519" y="152399"/>
            <a:ext cx="6233162"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Sprint Retrospective </a:t>
            </a:r>
          </a:p>
        </p:txBody>
      </p:sp>
      <p:sp>
        <p:nvSpPr>
          <p:cNvPr id="254" name="4/10/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t>10/28/23</a:t>
            </a:r>
          </a:p>
        </p:txBody>
      </p:sp>
      <p:sp>
        <p:nvSpPr>
          <p:cNvPr id="255"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defRPr>
            </a:pPr>
            <a:r>
              <a:t>SE ZG544 S1-23-24 Agile Software Process</a:t>
            </a:r>
          </a:p>
        </p:txBody>
      </p:sp>
      <p:sp>
        <p:nvSpPr>
          <p:cNvPr id="256" name="Slide Number"/>
          <p:cNvSpPr txBox="1">
            <a:spLocks noGrp="1"/>
          </p:cNvSpPr>
          <p:nvPr>
            <p:ph type="sldNum" sz="quarter" idx="4294967295"/>
          </p:nvPr>
        </p:nvSpPr>
        <p:spPr>
          <a:xfrm>
            <a:off x="8505417" y="6414760"/>
            <a:ext cx="181381"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
        <p:nvSpPr>
          <p:cNvPr id="257" name="Note:…"/>
          <p:cNvSpPr txBox="1"/>
          <p:nvPr/>
        </p:nvSpPr>
        <p:spPr>
          <a:xfrm>
            <a:off x="937472" y="4600562"/>
            <a:ext cx="7269055" cy="14174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marL="180472" indent="-180472">
              <a:buSzPct val="100000"/>
              <a:buChar char="•"/>
              <a:defRPr>
                <a:latin typeface="Arial"/>
                <a:ea typeface="Arial"/>
                <a:cs typeface="Arial"/>
                <a:sym typeface="Arial"/>
              </a:defRPr>
            </a:pPr>
            <a:r>
              <a:t>Note: </a:t>
            </a:r>
          </a:p>
          <a:p>
            <a:pPr marL="561472" lvl="1" indent="-180472">
              <a:buSzPct val="100000"/>
              <a:buChar char="•"/>
              <a:defRPr>
                <a:latin typeface="Arial"/>
                <a:ea typeface="Arial"/>
                <a:cs typeface="Arial"/>
                <a:sym typeface="Arial"/>
              </a:defRPr>
            </a:pPr>
            <a:r>
              <a:t>Choosing Retrospective Topics</a:t>
            </a:r>
          </a:p>
          <a:p>
            <a:pPr marL="561472" lvl="1" indent="-180472">
              <a:buSzPct val="100000"/>
              <a:buChar char="•"/>
              <a:defRPr>
                <a:latin typeface="Arial"/>
                <a:ea typeface="Arial"/>
                <a:cs typeface="Arial"/>
                <a:sym typeface="Arial"/>
              </a:defRPr>
            </a:pPr>
            <a:r>
              <a:t>Use retrospective games, Videos, Movie</a:t>
            </a:r>
          </a:p>
          <a:p>
            <a:pPr marL="561472" lvl="1" indent="-180472">
              <a:buSzPct val="100000"/>
              <a:buChar char="•"/>
              <a:defRPr>
                <a:latin typeface="Arial"/>
                <a:ea typeface="Arial"/>
                <a:cs typeface="Arial"/>
                <a:sym typeface="Arial"/>
              </a:defRPr>
            </a:pPr>
            <a:r>
              <a:t>Use abstraction</a:t>
            </a:r>
          </a:p>
          <a:p>
            <a:pPr marL="561472" lvl="1" indent="-180472">
              <a:buSzPct val="100000"/>
              <a:buChar char="•"/>
              <a:defRPr>
                <a:latin typeface="Arial"/>
                <a:ea typeface="Arial"/>
                <a:cs typeface="Arial"/>
                <a:sym typeface="Arial"/>
              </a:defRPr>
            </a:pPr>
            <a:r>
              <a:t>Avoid-Technical and Management issues</a:t>
            </a:r>
          </a:p>
        </p:txBody>
      </p:sp>
      <p:pic>
        <p:nvPicPr>
          <p:cNvPr id="258" name="Image" descr="Image"/>
          <p:cNvPicPr>
            <a:picLocks noChangeAspect="1"/>
          </p:cNvPicPr>
          <p:nvPr/>
        </p:nvPicPr>
        <p:blipFill>
          <a:blip r:embed="rId2"/>
          <a:stretch>
            <a:fillRect/>
          </a:stretch>
        </p:blipFill>
        <p:spPr>
          <a:xfrm>
            <a:off x="3511496" y="1175531"/>
            <a:ext cx="4699678" cy="2627471"/>
          </a:xfrm>
          <a:prstGeom prst="rect">
            <a:avLst/>
          </a:prstGeom>
          <a:ln w="12700">
            <a:miter lim="400000"/>
          </a:ln>
        </p:spPr>
      </p:pic>
      <p:sp>
        <p:nvSpPr>
          <p:cNvPr id="259" name="Ref: Head First Agile by By Andrew Stellman and Jennifer Greene"/>
          <p:cNvSpPr txBox="1"/>
          <p:nvPr/>
        </p:nvSpPr>
        <p:spPr>
          <a:xfrm>
            <a:off x="769620" y="6310025"/>
            <a:ext cx="7604760" cy="214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sz="900">
                <a:latin typeface="Arial"/>
                <a:ea typeface="Arial"/>
                <a:cs typeface="Arial"/>
                <a:sym typeface="Arial"/>
              </a:defRPr>
            </a:pPr>
            <a:r>
              <a:t>Ref: Head First Agile by </a:t>
            </a:r>
            <a:r>
              <a:rPr>
                <a:solidFill>
                  <a:srgbClr val="3D3B49"/>
                </a:solidFill>
              </a:rPr>
              <a:t>By </a:t>
            </a:r>
            <a:r>
              <a:t>Andrew Stellman</a:t>
            </a:r>
            <a:r>
              <a:rPr>
                <a:solidFill>
                  <a:srgbClr val="3D3B49"/>
                </a:solidFill>
              </a:rPr>
              <a:t> and </a:t>
            </a:r>
            <a:r>
              <a:t>Jennifer Greene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Group insights"/>
          <p:cNvSpPr txBox="1">
            <a:spLocks noGrp="1"/>
          </p:cNvSpPr>
          <p:nvPr>
            <p:ph type="body" idx="4294967295"/>
          </p:nvPr>
        </p:nvSpPr>
        <p:spPr>
          <a:xfrm>
            <a:off x="298450" y="1371600"/>
            <a:ext cx="8610600" cy="5105400"/>
          </a:xfrm>
          <a:prstGeom prst="rect">
            <a:avLst/>
          </a:prstGeom>
        </p:spPr>
        <p:txBody>
          <a:bodyPr/>
          <a:lstStyle>
            <a:lvl1pPr>
              <a:spcBef>
                <a:spcPts val="400"/>
              </a:spcBef>
              <a:buClr>
                <a:srgbClr val="101141"/>
              </a:buClr>
              <a:buChar char="•"/>
              <a:defRPr sz="2000"/>
            </a:lvl1pPr>
          </a:lstStyle>
          <a:p>
            <a:r>
              <a:t>Group insights</a:t>
            </a:r>
          </a:p>
        </p:txBody>
      </p:sp>
      <p:sp>
        <p:nvSpPr>
          <p:cNvPr id="262" name="Sprint Retrospective"/>
          <p:cNvSpPr txBox="1"/>
          <p:nvPr/>
        </p:nvSpPr>
        <p:spPr>
          <a:xfrm>
            <a:off x="350519" y="152399"/>
            <a:ext cx="6233162"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85800" indent="-1028700">
              <a:lnSpc>
                <a:spcPts val="3600"/>
              </a:lnSpc>
              <a:defRPr sz="3600" b="1">
                <a:latin typeface="Arial"/>
                <a:ea typeface="Arial"/>
                <a:cs typeface="Arial"/>
                <a:sym typeface="Arial"/>
              </a:defRPr>
            </a:lvl1pPr>
          </a:lstStyle>
          <a:p>
            <a:r>
              <a:t>Sprint Retrospective </a:t>
            </a:r>
          </a:p>
        </p:txBody>
      </p:sp>
      <p:sp>
        <p:nvSpPr>
          <p:cNvPr id="263" name="4/10/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t>10/28/23</a:t>
            </a:r>
          </a:p>
        </p:txBody>
      </p:sp>
      <p:sp>
        <p:nvSpPr>
          <p:cNvPr id="264"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defRPr>
            </a:pPr>
            <a:r>
              <a:t>SE ZG544 S1-23-24 Agile Software Process</a:t>
            </a:r>
          </a:p>
        </p:txBody>
      </p:sp>
      <p:sp>
        <p:nvSpPr>
          <p:cNvPr id="265" name="Slide Number"/>
          <p:cNvSpPr txBox="1">
            <a:spLocks noGrp="1"/>
          </p:cNvSpPr>
          <p:nvPr>
            <p:ph type="sldNum" sz="quarter" idx="4294967295"/>
          </p:nvPr>
        </p:nvSpPr>
        <p:spPr>
          <a:xfrm>
            <a:off x="8505417" y="6414760"/>
            <a:ext cx="181381"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pic>
        <p:nvPicPr>
          <p:cNvPr id="266" name="image.jpeg" descr="image.jpeg"/>
          <p:cNvPicPr>
            <a:picLocks noChangeAspect="1"/>
          </p:cNvPicPr>
          <p:nvPr/>
        </p:nvPicPr>
        <p:blipFill>
          <a:blip r:embed="rId2"/>
          <a:stretch>
            <a:fillRect/>
          </a:stretch>
        </p:blipFill>
        <p:spPr>
          <a:xfrm>
            <a:off x="190669" y="1844157"/>
            <a:ext cx="5519741" cy="2057402"/>
          </a:xfrm>
          <a:prstGeom prst="rect">
            <a:avLst/>
          </a:prstGeom>
          <a:ln w="12700">
            <a:miter lim="400000"/>
          </a:ln>
        </p:spPr>
      </p:pic>
      <p:pic>
        <p:nvPicPr>
          <p:cNvPr id="267" name="image.jpeg" descr="image.jpeg"/>
          <p:cNvPicPr>
            <a:picLocks noChangeAspect="1"/>
          </p:cNvPicPr>
          <p:nvPr/>
        </p:nvPicPr>
        <p:blipFill>
          <a:blip r:embed="rId3"/>
          <a:stretch>
            <a:fillRect/>
          </a:stretch>
        </p:blipFill>
        <p:spPr>
          <a:xfrm>
            <a:off x="3426926" y="4450317"/>
            <a:ext cx="5334003" cy="1716089"/>
          </a:xfrm>
          <a:prstGeom prst="rect">
            <a:avLst/>
          </a:prstGeom>
          <a:ln w="12700">
            <a:miter lim="400000"/>
          </a:ln>
        </p:spPr>
      </p:pic>
      <p:sp>
        <p:nvSpPr>
          <p:cNvPr id="268" name="Determine Actions"/>
          <p:cNvSpPr txBox="1"/>
          <p:nvPr/>
        </p:nvSpPr>
        <p:spPr>
          <a:xfrm>
            <a:off x="1374395" y="5133031"/>
            <a:ext cx="1959170" cy="3506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a:latin typeface="Arial"/>
                <a:ea typeface="Arial"/>
                <a:cs typeface="Arial"/>
                <a:sym typeface="Arial"/>
              </a:defRPr>
            </a:lvl1pPr>
          </a:lstStyle>
          <a:p>
            <a:r>
              <a:t>Determine Actions</a:t>
            </a:r>
          </a:p>
        </p:txBody>
      </p:sp>
      <p:sp>
        <p:nvSpPr>
          <p:cNvPr id="269" name="Vote"/>
          <p:cNvSpPr txBox="1"/>
          <p:nvPr/>
        </p:nvSpPr>
        <p:spPr>
          <a:xfrm>
            <a:off x="5730657" y="2697527"/>
            <a:ext cx="561785" cy="350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a:latin typeface="Arial"/>
                <a:ea typeface="Arial"/>
                <a:cs typeface="Arial"/>
                <a:sym typeface="Arial"/>
              </a:defRPr>
            </a:lvl1pPr>
          </a:lstStyle>
          <a:p>
            <a:r>
              <a:t>Vote</a:t>
            </a:r>
          </a:p>
        </p:txBody>
      </p:sp>
      <p:sp>
        <p:nvSpPr>
          <p:cNvPr id="270" name="Ref: Essential Scrum: A Practical Guide to the Most Popular Agile Process by Kenneth S. Rubin Published by Addison-Wesley Professional, 2012"/>
          <p:cNvSpPr txBox="1"/>
          <p:nvPr/>
        </p:nvSpPr>
        <p:spPr>
          <a:xfrm>
            <a:off x="769620" y="6310025"/>
            <a:ext cx="7604760" cy="214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atin typeface="Arial"/>
                <a:ea typeface="Arial"/>
                <a:cs typeface="Arial"/>
                <a:sym typeface="Arial"/>
              </a:defRPr>
            </a:lvl1pPr>
          </a:lstStyle>
          <a:p>
            <a:r>
              <a:t>Ref: Essential Scrum: A Practical Guide to the Most Popular Agile Process by Kenneth S. Rubin Published by Addison-Wesley Professional, 2012</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 grpId="1"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Information radiator…"/>
          <p:cNvSpPr txBox="1">
            <a:spLocks noGrp="1"/>
          </p:cNvSpPr>
          <p:nvPr>
            <p:ph type="body" idx="4294967295"/>
          </p:nvPr>
        </p:nvSpPr>
        <p:spPr>
          <a:xfrm>
            <a:off x="304800" y="1493837"/>
            <a:ext cx="8229600" cy="4525963"/>
          </a:xfrm>
          <a:prstGeom prst="rect">
            <a:avLst/>
          </a:prstGeom>
        </p:spPr>
        <p:txBody>
          <a:bodyPr/>
          <a:lstStyle/>
          <a:p>
            <a:pPr>
              <a:spcBef>
                <a:spcPts val="500"/>
              </a:spcBef>
              <a:buClr>
                <a:srgbClr val="101141"/>
              </a:buClr>
              <a:buChar char="•"/>
              <a:defRPr sz="2400"/>
            </a:pPr>
            <a:r>
              <a:t>Information radiator</a:t>
            </a:r>
          </a:p>
          <a:p>
            <a:pPr marL="742950" lvl="1" indent="-285750">
              <a:spcBef>
                <a:spcPts val="0"/>
              </a:spcBef>
              <a:buChar char="•"/>
              <a:defRPr sz="1600"/>
            </a:pPr>
            <a:r>
              <a:t>Self interpretable format</a:t>
            </a:r>
          </a:p>
          <a:p>
            <a:pPr>
              <a:spcBef>
                <a:spcPts val="500"/>
              </a:spcBef>
              <a:buClr>
                <a:srgbClr val="101141"/>
              </a:buClr>
              <a:buChar char="•"/>
              <a:defRPr sz="2400"/>
            </a:pPr>
            <a:r>
              <a:t>Task Board</a:t>
            </a:r>
          </a:p>
          <a:p>
            <a:pPr>
              <a:spcBef>
                <a:spcPts val="500"/>
              </a:spcBef>
              <a:buClr>
                <a:srgbClr val="101141"/>
              </a:buClr>
              <a:buChar char="•"/>
              <a:defRPr sz="2400"/>
            </a:pPr>
            <a:r>
              <a:t>Burndown charts</a:t>
            </a:r>
          </a:p>
          <a:p>
            <a:pPr>
              <a:spcBef>
                <a:spcPts val="500"/>
              </a:spcBef>
              <a:buClr>
                <a:srgbClr val="101141"/>
              </a:buClr>
              <a:buChar char="•"/>
              <a:defRPr sz="2400"/>
            </a:pPr>
            <a:r>
              <a:t>Burnup charts</a:t>
            </a:r>
          </a:p>
        </p:txBody>
      </p:sp>
      <p:sp>
        <p:nvSpPr>
          <p:cNvPr id="273" name="Communicating: The Progress"/>
          <p:cNvSpPr txBox="1"/>
          <p:nvPr/>
        </p:nvSpPr>
        <p:spPr>
          <a:xfrm>
            <a:off x="350519" y="152399"/>
            <a:ext cx="6233162"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630936" indent="-946404" defTabSz="841247">
              <a:lnSpc>
                <a:spcPts val="3300"/>
              </a:lnSpc>
              <a:defRPr sz="3300" b="1">
                <a:latin typeface="Arial"/>
                <a:ea typeface="Arial"/>
                <a:cs typeface="Arial"/>
                <a:sym typeface="Arial"/>
              </a:defRPr>
            </a:lvl1pPr>
          </a:lstStyle>
          <a:p>
            <a:r>
              <a:t>Communicating: The Progress</a:t>
            </a:r>
          </a:p>
        </p:txBody>
      </p:sp>
      <p:sp>
        <p:nvSpPr>
          <p:cNvPr id="274" name="4/10/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t>10/28/23</a:t>
            </a:r>
          </a:p>
        </p:txBody>
      </p:sp>
      <p:sp>
        <p:nvSpPr>
          <p:cNvPr id="275"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defRPr>
            </a:pPr>
            <a:r>
              <a:t>SE ZG544 S1-23-24 Agile Software Process</a:t>
            </a:r>
          </a:p>
        </p:txBody>
      </p:sp>
      <p:sp>
        <p:nvSpPr>
          <p:cNvPr id="276" name="Slide Number"/>
          <p:cNvSpPr txBox="1">
            <a:spLocks noGrp="1"/>
          </p:cNvSpPr>
          <p:nvPr>
            <p:ph type="sldNum" sz="quarter" idx="4294967295"/>
          </p:nvPr>
        </p:nvSpPr>
        <p:spPr>
          <a:xfrm>
            <a:off x="8505417" y="6414760"/>
            <a:ext cx="181381"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print Task Board"/>
          <p:cNvSpPr txBox="1">
            <a:spLocks noGrp="1"/>
          </p:cNvSpPr>
          <p:nvPr>
            <p:ph type="body" sz="quarter" idx="4294967295"/>
          </p:nvPr>
        </p:nvSpPr>
        <p:spPr>
          <a:xfrm>
            <a:off x="304800" y="152398"/>
            <a:ext cx="6324600" cy="1143004"/>
          </a:xfrm>
          <a:prstGeom prst="rect">
            <a:avLst/>
          </a:prstGeom>
        </p:spPr>
        <p:txBody>
          <a:bodyPr anchor="ctr"/>
          <a:lstStyle>
            <a:lvl1pPr marL="685800" indent="-1028700">
              <a:lnSpc>
                <a:spcPts val="3600"/>
              </a:lnSpc>
              <a:spcBef>
                <a:spcPts val="0"/>
              </a:spcBef>
              <a:buSzTx/>
              <a:buNone/>
              <a:defRPr sz="3600" b="1"/>
            </a:lvl1pPr>
          </a:lstStyle>
          <a:p>
            <a:r>
              <a:t>Sprint Task Board</a:t>
            </a:r>
          </a:p>
        </p:txBody>
      </p:sp>
      <p:sp>
        <p:nvSpPr>
          <p:cNvPr id="279" name="4/10/2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1200">
                <a:solidFill>
                  <a:srgbClr val="898989"/>
                </a:solidFill>
              </a:defRPr>
            </a:lvl1pPr>
          </a:lstStyle>
          <a:p>
            <a:r>
              <a:t>10/28/23</a:t>
            </a:r>
          </a:p>
        </p:txBody>
      </p:sp>
      <p:sp>
        <p:nvSpPr>
          <p:cNvPr id="280" name="SE ZG544 S2-21 Agile Software Process"/>
          <p:cNvSpPr txBox="1"/>
          <p:nvPr/>
        </p:nvSpPr>
        <p:spPr>
          <a:xfrm>
            <a:off x="3169920" y="6414761"/>
            <a:ext cx="2804161" cy="2483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p>
            <a:pPr algn="ctr">
              <a:defRPr sz="1200">
                <a:solidFill>
                  <a:srgbClr val="898989"/>
                </a:solidFill>
              </a:defRPr>
            </a:pPr>
            <a:r>
              <a:t>SE ZG544 S1-23-24 Agile Software Process</a:t>
            </a:r>
          </a:p>
        </p:txBody>
      </p:sp>
      <p:sp>
        <p:nvSpPr>
          <p:cNvPr id="281" name="Slide Number"/>
          <p:cNvSpPr txBox="1">
            <a:spLocks noGrp="1"/>
          </p:cNvSpPr>
          <p:nvPr>
            <p:ph type="sldNum" sz="quarter" idx="4294967295"/>
          </p:nvPr>
        </p:nvSpPr>
        <p:spPr>
          <a:xfrm>
            <a:off x="8505417" y="6414760"/>
            <a:ext cx="181381" cy="2483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pic>
        <p:nvPicPr>
          <p:cNvPr id="282" name="image.png" descr="image.png"/>
          <p:cNvPicPr>
            <a:picLocks noChangeAspect="1"/>
          </p:cNvPicPr>
          <p:nvPr/>
        </p:nvPicPr>
        <p:blipFill>
          <a:blip r:embed="rId2"/>
          <a:stretch>
            <a:fillRect/>
          </a:stretch>
        </p:blipFill>
        <p:spPr>
          <a:xfrm>
            <a:off x="839787" y="1571625"/>
            <a:ext cx="7313614" cy="4284663"/>
          </a:xfrm>
          <a:prstGeom prst="rect">
            <a:avLst/>
          </a:prstGeom>
          <a:ln w="12700">
            <a:miter lim="400000"/>
          </a:ln>
        </p:spPr>
      </p:pic>
      <p:sp>
        <p:nvSpPr>
          <p:cNvPr id="283" name="Ref: Agile Estimation and Planning by Mike Cohn"/>
          <p:cNvSpPr txBox="1"/>
          <p:nvPr/>
        </p:nvSpPr>
        <p:spPr>
          <a:xfrm>
            <a:off x="769620" y="6310025"/>
            <a:ext cx="7604760" cy="214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900">
                <a:latin typeface="Arial"/>
                <a:ea typeface="Arial"/>
                <a:cs typeface="Arial"/>
                <a:sym typeface="Arial"/>
              </a:defRPr>
            </a:lvl1pPr>
          </a:lstStyle>
          <a:p>
            <a:r>
              <a:t>Ref: Agile Estimation and Planning by Mike Cohn</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93BB9DCE8645E4D85AE066637E9DA4B" ma:contentTypeVersion="7" ma:contentTypeDescription="Create a new document." ma:contentTypeScope="" ma:versionID="fe7dd13ce45f543b4084f8aa73fa34f2">
  <xsd:schema xmlns:xsd="http://www.w3.org/2001/XMLSchema" xmlns:xs="http://www.w3.org/2001/XMLSchema" xmlns:p="http://schemas.microsoft.com/office/2006/metadata/properties" xmlns:ns2="8a1544a5-6ec8-4bbc-8101-c341ae766efb" targetNamespace="http://schemas.microsoft.com/office/2006/metadata/properties" ma:root="true" ma:fieldsID="e531934f27553bc1d6927f9a5c877514" ns2:_="">
    <xsd:import namespace="8a1544a5-6ec8-4bbc-8101-c341ae766efb"/>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1544a5-6ec8-4bbc-8101-c341ae766e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79E68F7-8A73-47FC-8F2A-BFDF45080C07}">
  <ds:schemaRefs>
    <ds:schemaRef ds:uri="http://schemas.microsoft.com/sharepoint/v3/contenttype/forms"/>
  </ds:schemaRefs>
</ds:datastoreItem>
</file>

<file path=customXml/itemProps2.xml><?xml version="1.0" encoding="utf-8"?>
<ds:datastoreItem xmlns:ds="http://schemas.openxmlformats.org/officeDocument/2006/customXml" ds:itemID="{A78A1D70-0BFE-4C18-B576-8771585184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1544a5-6ec8-4bbc-8101-c341ae766e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A7BE4B6-AD5A-49B7-909C-46C76562B8C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33</Slides>
  <Notes>0</Notes>
  <HiddenSlides>0</HiddenSlide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BITS Pilani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Quiz</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BITS Pilani presentation</dc:title>
  <cp:revision>10</cp:revision>
  <dcterms:modified xsi:type="dcterms:W3CDTF">2023-11-15T17:03:35Z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0x010100D93BB9DCE8645E4D85AE066637E9DA4B</vt:lpwstr>
  </property>
</Properties>
</file>