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84" r:id="rId15"/>
    <p:sldId id="285" r:id="rId16"/>
    <p:sldId id="266" r:id="rId17"/>
    <p:sldId id="268" r:id="rId18"/>
    <p:sldId id="270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9471C4-F60B-4A45-9643-6F6E4727B4DC}" v="15" dt="2023-11-13T12:01:34.826"/>
    <p1510:client id="{D95CD6E4-13CE-1E4F-9D9B-7E64F800B438}" v="3" dt="2023-10-27T15:22:56.32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4"/>
  </p:normalViewPr>
  <p:slideViewPr>
    <p:cSldViewPr snapToGrid="0">
      <p:cViewPr varScale="1">
        <p:scale>
          <a:sx n="101" d="100"/>
          <a:sy n="101" d="100"/>
        </p:scale>
        <p:origin x="6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 ANANTHARAMAN ." userId="657a97e1-2ce3-4dca-9a02-0407d9519339" providerId="ADAL" clId="{D95CD6E4-13CE-1E4F-9D9B-7E64F800B438}"/>
    <pc:docChg chg="modSld">
      <pc:chgData name="K ANANTHARAMAN ." userId="657a97e1-2ce3-4dca-9a02-0407d9519339" providerId="ADAL" clId="{D95CD6E4-13CE-1E4F-9D9B-7E64F800B438}" dt="2023-10-27T15:23:01.963" v="5" actId="14100"/>
      <pc:docMkLst>
        <pc:docMk/>
      </pc:docMkLst>
      <pc:sldChg chg="modSp">
        <pc:chgData name="K ANANTHARAMAN ." userId="657a97e1-2ce3-4dca-9a02-0407d9519339" providerId="ADAL" clId="{D95CD6E4-13CE-1E4F-9D9B-7E64F800B438}" dt="2023-10-27T15:22:56.322" v="4"/>
        <pc:sldMkLst>
          <pc:docMk/>
          <pc:sldMk cId="0" sldId="256"/>
        </pc:sldMkLst>
        <pc:spChg chg="mod">
          <ac:chgData name="K ANANTHARAMAN ." userId="657a97e1-2ce3-4dca-9a02-0407d9519339" providerId="ADAL" clId="{D95CD6E4-13CE-1E4F-9D9B-7E64F800B438}" dt="2023-10-27T15:21:31.339" v="2"/>
          <ac:spMkLst>
            <pc:docMk/>
            <pc:sldMk cId="0" sldId="256"/>
            <ac:spMk id="237" creationId="{00000000-0000-0000-0000-000000000000}"/>
          </ac:spMkLst>
        </pc:spChg>
        <pc:spChg chg="mod">
          <ac:chgData name="K ANANTHARAMAN ." userId="657a97e1-2ce3-4dca-9a02-0407d9519339" providerId="ADAL" clId="{D95CD6E4-13CE-1E4F-9D9B-7E64F800B438}" dt="2023-10-27T15:22:56.322" v="4"/>
          <ac:spMkLst>
            <pc:docMk/>
            <pc:sldMk cId="0" sldId="256"/>
            <ac:spMk id="238" creationId="{00000000-0000-0000-0000-000000000000}"/>
          </ac:spMkLst>
        </pc:spChg>
      </pc:sldChg>
      <pc:sldChg chg="modSp mod">
        <pc:chgData name="K ANANTHARAMAN ." userId="657a97e1-2ce3-4dca-9a02-0407d9519339" providerId="ADAL" clId="{D95CD6E4-13CE-1E4F-9D9B-7E64F800B438}" dt="2023-10-27T15:22:56.322" v="4"/>
        <pc:sldMkLst>
          <pc:docMk/>
          <pc:sldMk cId="0" sldId="257"/>
        </pc:sldMkLst>
        <pc:spChg chg="mod">
          <ac:chgData name="K ANANTHARAMAN ." userId="657a97e1-2ce3-4dca-9a02-0407d9519339" providerId="ADAL" clId="{D95CD6E4-13CE-1E4F-9D9B-7E64F800B438}" dt="2023-10-27T15:22:56.322" v="4"/>
          <ac:spMkLst>
            <pc:docMk/>
            <pc:sldMk cId="0" sldId="257"/>
            <ac:spMk id="241" creationId="{00000000-0000-0000-0000-000000000000}"/>
          </ac:spMkLst>
        </pc:spChg>
        <pc:spChg chg="mod">
          <ac:chgData name="K ANANTHARAMAN ." userId="657a97e1-2ce3-4dca-9a02-0407d9519339" providerId="ADAL" clId="{D95CD6E4-13CE-1E4F-9D9B-7E64F800B438}" dt="2023-10-27T15:21:31.339" v="2"/>
          <ac:spMkLst>
            <pc:docMk/>
            <pc:sldMk cId="0" sldId="257"/>
            <ac:spMk id="242" creationId="{00000000-0000-0000-0000-000000000000}"/>
          </ac:spMkLst>
        </pc:spChg>
        <pc:spChg chg="mod">
          <ac:chgData name="K ANANTHARAMAN ." userId="657a97e1-2ce3-4dca-9a02-0407d9519339" providerId="ADAL" clId="{D95CD6E4-13CE-1E4F-9D9B-7E64F800B438}" dt="2023-10-27T15:22:56.322" v="4"/>
          <ac:spMkLst>
            <pc:docMk/>
            <pc:sldMk cId="0" sldId="257"/>
            <ac:spMk id="243" creationId="{00000000-0000-0000-0000-000000000000}"/>
          </ac:spMkLst>
        </pc:spChg>
      </pc:sldChg>
      <pc:sldChg chg="modSp">
        <pc:chgData name="K ANANTHARAMAN ." userId="657a97e1-2ce3-4dca-9a02-0407d9519339" providerId="ADAL" clId="{D95CD6E4-13CE-1E4F-9D9B-7E64F800B438}" dt="2023-10-27T15:22:56.322" v="4"/>
        <pc:sldMkLst>
          <pc:docMk/>
          <pc:sldMk cId="0" sldId="258"/>
        </pc:sldMkLst>
        <pc:spChg chg="mod">
          <ac:chgData name="K ANANTHARAMAN ." userId="657a97e1-2ce3-4dca-9a02-0407d9519339" providerId="ADAL" clId="{D95CD6E4-13CE-1E4F-9D9B-7E64F800B438}" dt="2023-10-27T15:21:31.339" v="2"/>
          <ac:spMkLst>
            <pc:docMk/>
            <pc:sldMk cId="0" sldId="258"/>
            <ac:spMk id="248" creationId="{00000000-0000-0000-0000-000000000000}"/>
          </ac:spMkLst>
        </pc:spChg>
        <pc:spChg chg="mod">
          <ac:chgData name="K ANANTHARAMAN ." userId="657a97e1-2ce3-4dca-9a02-0407d9519339" providerId="ADAL" clId="{D95CD6E4-13CE-1E4F-9D9B-7E64F800B438}" dt="2023-10-27T15:22:56.322" v="4"/>
          <ac:spMkLst>
            <pc:docMk/>
            <pc:sldMk cId="0" sldId="258"/>
            <ac:spMk id="249" creationId="{00000000-0000-0000-0000-000000000000}"/>
          </ac:spMkLst>
        </pc:spChg>
      </pc:sldChg>
      <pc:sldChg chg="modSp mod">
        <pc:chgData name="K ANANTHARAMAN ." userId="657a97e1-2ce3-4dca-9a02-0407d9519339" providerId="ADAL" clId="{D95CD6E4-13CE-1E4F-9D9B-7E64F800B438}" dt="2023-10-27T15:23:01.963" v="5" actId="14100"/>
        <pc:sldMkLst>
          <pc:docMk/>
          <pc:sldMk cId="0" sldId="259"/>
        </pc:sldMkLst>
        <pc:spChg chg="mod">
          <ac:chgData name="K ANANTHARAMAN ." userId="657a97e1-2ce3-4dca-9a02-0407d9519339" providerId="ADAL" clId="{D95CD6E4-13CE-1E4F-9D9B-7E64F800B438}" dt="2023-10-27T15:21:31.339" v="2"/>
          <ac:spMkLst>
            <pc:docMk/>
            <pc:sldMk cId="0" sldId="259"/>
            <ac:spMk id="255" creationId="{00000000-0000-0000-0000-000000000000}"/>
          </ac:spMkLst>
        </pc:spChg>
        <pc:spChg chg="mod">
          <ac:chgData name="K ANANTHARAMAN ." userId="657a97e1-2ce3-4dca-9a02-0407d9519339" providerId="ADAL" clId="{D95CD6E4-13CE-1E4F-9D9B-7E64F800B438}" dt="2023-10-27T15:23:01.963" v="5" actId="14100"/>
          <ac:spMkLst>
            <pc:docMk/>
            <pc:sldMk cId="0" sldId="259"/>
            <ac:spMk id="256" creationId="{00000000-0000-0000-0000-000000000000}"/>
          </ac:spMkLst>
        </pc:spChg>
      </pc:sldChg>
      <pc:sldChg chg="modSp">
        <pc:chgData name="K ANANTHARAMAN ." userId="657a97e1-2ce3-4dca-9a02-0407d9519339" providerId="ADAL" clId="{D95CD6E4-13CE-1E4F-9D9B-7E64F800B438}" dt="2023-10-27T15:22:56.322" v="4"/>
        <pc:sldMkLst>
          <pc:docMk/>
          <pc:sldMk cId="0" sldId="260"/>
        </pc:sldMkLst>
        <pc:spChg chg="mod">
          <ac:chgData name="K ANANTHARAMAN ." userId="657a97e1-2ce3-4dca-9a02-0407d9519339" providerId="ADAL" clId="{D95CD6E4-13CE-1E4F-9D9B-7E64F800B438}" dt="2023-10-27T15:21:31.339" v="2"/>
          <ac:spMkLst>
            <pc:docMk/>
            <pc:sldMk cId="0" sldId="260"/>
            <ac:spMk id="262" creationId="{00000000-0000-0000-0000-000000000000}"/>
          </ac:spMkLst>
        </pc:spChg>
        <pc:spChg chg="mod">
          <ac:chgData name="K ANANTHARAMAN ." userId="657a97e1-2ce3-4dca-9a02-0407d9519339" providerId="ADAL" clId="{D95CD6E4-13CE-1E4F-9D9B-7E64F800B438}" dt="2023-10-27T15:22:56.322" v="4"/>
          <ac:spMkLst>
            <pc:docMk/>
            <pc:sldMk cId="0" sldId="260"/>
            <ac:spMk id="263" creationId="{00000000-0000-0000-0000-000000000000}"/>
          </ac:spMkLst>
        </pc:spChg>
      </pc:sldChg>
      <pc:sldChg chg="modSp">
        <pc:chgData name="K ANANTHARAMAN ." userId="657a97e1-2ce3-4dca-9a02-0407d9519339" providerId="ADAL" clId="{D95CD6E4-13CE-1E4F-9D9B-7E64F800B438}" dt="2023-10-27T15:22:56.322" v="4"/>
        <pc:sldMkLst>
          <pc:docMk/>
          <pc:sldMk cId="0" sldId="261"/>
        </pc:sldMkLst>
        <pc:spChg chg="mod">
          <ac:chgData name="K ANANTHARAMAN ." userId="657a97e1-2ce3-4dca-9a02-0407d9519339" providerId="ADAL" clId="{D95CD6E4-13CE-1E4F-9D9B-7E64F800B438}" dt="2023-10-27T15:21:31.339" v="2"/>
          <ac:spMkLst>
            <pc:docMk/>
            <pc:sldMk cId="0" sldId="261"/>
            <ac:spMk id="280" creationId="{00000000-0000-0000-0000-000000000000}"/>
          </ac:spMkLst>
        </pc:spChg>
        <pc:spChg chg="mod">
          <ac:chgData name="K ANANTHARAMAN ." userId="657a97e1-2ce3-4dca-9a02-0407d9519339" providerId="ADAL" clId="{D95CD6E4-13CE-1E4F-9D9B-7E64F800B438}" dt="2023-10-27T15:22:56.322" v="4"/>
          <ac:spMkLst>
            <pc:docMk/>
            <pc:sldMk cId="0" sldId="261"/>
            <ac:spMk id="281" creationId="{00000000-0000-0000-0000-000000000000}"/>
          </ac:spMkLst>
        </pc:spChg>
      </pc:sldChg>
      <pc:sldChg chg="modSp">
        <pc:chgData name="K ANANTHARAMAN ." userId="657a97e1-2ce3-4dca-9a02-0407d9519339" providerId="ADAL" clId="{D95CD6E4-13CE-1E4F-9D9B-7E64F800B438}" dt="2023-10-27T15:22:56.322" v="4"/>
        <pc:sldMkLst>
          <pc:docMk/>
          <pc:sldMk cId="0" sldId="262"/>
        </pc:sldMkLst>
        <pc:spChg chg="mod">
          <ac:chgData name="K ANANTHARAMAN ." userId="657a97e1-2ce3-4dca-9a02-0407d9519339" providerId="ADAL" clId="{D95CD6E4-13CE-1E4F-9D9B-7E64F800B438}" dt="2023-10-27T15:21:31.339" v="2"/>
          <ac:spMkLst>
            <pc:docMk/>
            <pc:sldMk cId="0" sldId="262"/>
            <ac:spMk id="292" creationId="{00000000-0000-0000-0000-000000000000}"/>
          </ac:spMkLst>
        </pc:spChg>
        <pc:spChg chg="mod">
          <ac:chgData name="K ANANTHARAMAN ." userId="657a97e1-2ce3-4dca-9a02-0407d9519339" providerId="ADAL" clId="{D95CD6E4-13CE-1E4F-9D9B-7E64F800B438}" dt="2023-10-27T15:22:56.322" v="4"/>
          <ac:spMkLst>
            <pc:docMk/>
            <pc:sldMk cId="0" sldId="262"/>
            <ac:spMk id="293" creationId="{00000000-0000-0000-0000-000000000000}"/>
          </ac:spMkLst>
        </pc:spChg>
      </pc:sldChg>
      <pc:sldChg chg="modSp">
        <pc:chgData name="K ANANTHARAMAN ." userId="657a97e1-2ce3-4dca-9a02-0407d9519339" providerId="ADAL" clId="{D95CD6E4-13CE-1E4F-9D9B-7E64F800B438}" dt="2023-10-27T15:22:56.322" v="4"/>
        <pc:sldMkLst>
          <pc:docMk/>
          <pc:sldMk cId="0" sldId="264"/>
        </pc:sldMkLst>
        <pc:spChg chg="mod">
          <ac:chgData name="K ANANTHARAMAN ." userId="657a97e1-2ce3-4dca-9a02-0407d9519339" providerId="ADAL" clId="{D95CD6E4-13CE-1E4F-9D9B-7E64F800B438}" dt="2023-10-27T15:21:31.339" v="2"/>
          <ac:spMkLst>
            <pc:docMk/>
            <pc:sldMk cId="0" sldId="264"/>
            <ac:spMk id="311" creationId="{00000000-0000-0000-0000-000000000000}"/>
          </ac:spMkLst>
        </pc:spChg>
        <pc:spChg chg="mod">
          <ac:chgData name="K ANANTHARAMAN ." userId="657a97e1-2ce3-4dca-9a02-0407d9519339" providerId="ADAL" clId="{D95CD6E4-13CE-1E4F-9D9B-7E64F800B438}" dt="2023-10-27T15:22:56.322" v="4"/>
          <ac:spMkLst>
            <pc:docMk/>
            <pc:sldMk cId="0" sldId="264"/>
            <ac:spMk id="312" creationId="{00000000-0000-0000-0000-000000000000}"/>
          </ac:spMkLst>
        </pc:spChg>
      </pc:sldChg>
      <pc:sldChg chg="modSp">
        <pc:chgData name="K ANANTHARAMAN ." userId="657a97e1-2ce3-4dca-9a02-0407d9519339" providerId="ADAL" clId="{D95CD6E4-13CE-1E4F-9D9B-7E64F800B438}" dt="2023-10-27T15:22:56.322" v="4"/>
        <pc:sldMkLst>
          <pc:docMk/>
          <pc:sldMk cId="0" sldId="265"/>
        </pc:sldMkLst>
        <pc:spChg chg="mod">
          <ac:chgData name="K ANANTHARAMAN ." userId="657a97e1-2ce3-4dca-9a02-0407d9519339" providerId="ADAL" clId="{D95CD6E4-13CE-1E4F-9D9B-7E64F800B438}" dt="2023-10-27T15:21:31.339" v="2"/>
          <ac:spMkLst>
            <pc:docMk/>
            <pc:sldMk cId="0" sldId="265"/>
            <ac:spMk id="318" creationId="{00000000-0000-0000-0000-000000000000}"/>
          </ac:spMkLst>
        </pc:spChg>
        <pc:spChg chg="mod">
          <ac:chgData name="K ANANTHARAMAN ." userId="657a97e1-2ce3-4dca-9a02-0407d9519339" providerId="ADAL" clId="{D95CD6E4-13CE-1E4F-9D9B-7E64F800B438}" dt="2023-10-27T15:22:56.322" v="4"/>
          <ac:spMkLst>
            <pc:docMk/>
            <pc:sldMk cId="0" sldId="265"/>
            <ac:spMk id="319" creationId="{00000000-0000-0000-0000-000000000000}"/>
          </ac:spMkLst>
        </pc:spChg>
      </pc:sldChg>
      <pc:sldChg chg="modSp">
        <pc:chgData name="K ANANTHARAMAN ." userId="657a97e1-2ce3-4dca-9a02-0407d9519339" providerId="ADAL" clId="{D95CD6E4-13CE-1E4F-9D9B-7E64F800B438}" dt="2023-10-27T15:22:56.322" v="4"/>
        <pc:sldMkLst>
          <pc:docMk/>
          <pc:sldMk cId="0" sldId="266"/>
        </pc:sldMkLst>
        <pc:spChg chg="mod">
          <ac:chgData name="K ANANTHARAMAN ." userId="657a97e1-2ce3-4dca-9a02-0407d9519339" providerId="ADAL" clId="{D95CD6E4-13CE-1E4F-9D9B-7E64F800B438}" dt="2023-10-27T15:22:56.322" v="4"/>
          <ac:spMkLst>
            <pc:docMk/>
            <pc:sldMk cId="0" sldId="266"/>
            <ac:spMk id="325" creationId="{00000000-0000-0000-0000-000000000000}"/>
          </ac:spMkLst>
        </pc:spChg>
        <pc:spChg chg="mod">
          <ac:chgData name="K ANANTHARAMAN ." userId="657a97e1-2ce3-4dca-9a02-0407d9519339" providerId="ADAL" clId="{D95CD6E4-13CE-1E4F-9D9B-7E64F800B438}" dt="2023-10-27T15:21:31.339" v="2"/>
          <ac:spMkLst>
            <pc:docMk/>
            <pc:sldMk cId="0" sldId="266"/>
            <ac:spMk id="326" creationId="{00000000-0000-0000-0000-000000000000}"/>
          </ac:spMkLst>
        </pc:spChg>
      </pc:sldChg>
      <pc:sldChg chg="modSp">
        <pc:chgData name="K ANANTHARAMAN ." userId="657a97e1-2ce3-4dca-9a02-0407d9519339" providerId="ADAL" clId="{D95CD6E4-13CE-1E4F-9D9B-7E64F800B438}" dt="2023-10-27T15:22:56.322" v="4"/>
        <pc:sldMkLst>
          <pc:docMk/>
          <pc:sldMk cId="0" sldId="268"/>
        </pc:sldMkLst>
        <pc:spChg chg="mod">
          <ac:chgData name="K ANANTHARAMAN ." userId="657a97e1-2ce3-4dca-9a02-0407d9519339" providerId="ADAL" clId="{D95CD6E4-13CE-1E4F-9D9B-7E64F800B438}" dt="2023-10-27T15:22:56.322" v="4"/>
          <ac:spMkLst>
            <pc:docMk/>
            <pc:sldMk cId="0" sldId="268"/>
            <ac:spMk id="338" creationId="{00000000-0000-0000-0000-000000000000}"/>
          </ac:spMkLst>
        </pc:spChg>
        <pc:spChg chg="mod">
          <ac:chgData name="K ANANTHARAMAN ." userId="657a97e1-2ce3-4dca-9a02-0407d9519339" providerId="ADAL" clId="{D95CD6E4-13CE-1E4F-9D9B-7E64F800B438}" dt="2023-10-27T15:21:31.339" v="2"/>
          <ac:spMkLst>
            <pc:docMk/>
            <pc:sldMk cId="0" sldId="268"/>
            <ac:spMk id="339" creationId="{00000000-0000-0000-0000-000000000000}"/>
          </ac:spMkLst>
        </pc:spChg>
      </pc:sldChg>
      <pc:sldChg chg="modSp">
        <pc:chgData name="K ANANTHARAMAN ." userId="657a97e1-2ce3-4dca-9a02-0407d9519339" providerId="ADAL" clId="{D95CD6E4-13CE-1E4F-9D9B-7E64F800B438}" dt="2023-10-27T15:22:56.322" v="4"/>
        <pc:sldMkLst>
          <pc:docMk/>
          <pc:sldMk cId="0" sldId="270"/>
        </pc:sldMkLst>
        <pc:spChg chg="mod">
          <ac:chgData name="K ANANTHARAMAN ." userId="657a97e1-2ce3-4dca-9a02-0407d9519339" providerId="ADAL" clId="{D95CD6E4-13CE-1E4F-9D9B-7E64F800B438}" dt="2023-10-27T15:22:56.322" v="4"/>
          <ac:spMkLst>
            <pc:docMk/>
            <pc:sldMk cId="0" sldId="270"/>
            <ac:spMk id="352" creationId="{00000000-0000-0000-0000-000000000000}"/>
          </ac:spMkLst>
        </pc:spChg>
        <pc:spChg chg="mod">
          <ac:chgData name="K ANANTHARAMAN ." userId="657a97e1-2ce3-4dca-9a02-0407d9519339" providerId="ADAL" clId="{D95CD6E4-13CE-1E4F-9D9B-7E64F800B438}" dt="2023-10-27T15:21:31.339" v="2"/>
          <ac:spMkLst>
            <pc:docMk/>
            <pc:sldMk cId="0" sldId="270"/>
            <ac:spMk id="353" creationId="{00000000-0000-0000-0000-000000000000}"/>
          </ac:spMkLst>
        </pc:spChg>
      </pc:sldChg>
      <pc:sldChg chg="modSp">
        <pc:chgData name="K ANANTHARAMAN ." userId="657a97e1-2ce3-4dca-9a02-0407d9519339" providerId="ADAL" clId="{D95CD6E4-13CE-1E4F-9D9B-7E64F800B438}" dt="2023-10-27T15:22:56.322" v="4"/>
        <pc:sldMkLst>
          <pc:docMk/>
          <pc:sldMk cId="0" sldId="272"/>
        </pc:sldMkLst>
        <pc:spChg chg="mod">
          <ac:chgData name="K ANANTHARAMAN ." userId="657a97e1-2ce3-4dca-9a02-0407d9519339" providerId="ADAL" clId="{D95CD6E4-13CE-1E4F-9D9B-7E64F800B438}" dt="2023-10-27T15:21:31.339" v="2"/>
          <ac:spMkLst>
            <pc:docMk/>
            <pc:sldMk cId="0" sldId="272"/>
            <ac:spMk id="365" creationId="{00000000-0000-0000-0000-000000000000}"/>
          </ac:spMkLst>
        </pc:spChg>
        <pc:spChg chg="mod">
          <ac:chgData name="K ANANTHARAMAN ." userId="657a97e1-2ce3-4dca-9a02-0407d9519339" providerId="ADAL" clId="{D95CD6E4-13CE-1E4F-9D9B-7E64F800B438}" dt="2023-10-27T15:22:56.322" v="4"/>
          <ac:spMkLst>
            <pc:docMk/>
            <pc:sldMk cId="0" sldId="272"/>
            <ac:spMk id="366" creationId="{00000000-0000-0000-0000-000000000000}"/>
          </ac:spMkLst>
        </pc:spChg>
      </pc:sldChg>
      <pc:sldChg chg="modSp">
        <pc:chgData name="K ANANTHARAMAN ." userId="657a97e1-2ce3-4dca-9a02-0407d9519339" providerId="ADAL" clId="{D95CD6E4-13CE-1E4F-9D9B-7E64F800B438}" dt="2023-10-27T15:22:56.322" v="4"/>
        <pc:sldMkLst>
          <pc:docMk/>
          <pc:sldMk cId="0" sldId="273"/>
        </pc:sldMkLst>
        <pc:spChg chg="mod">
          <ac:chgData name="K ANANTHARAMAN ." userId="657a97e1-2ce3-4dca-9a02-0407d9519339" providerId="ADAL" clId="{D95CD6E4-13CE-1E4F-9D9B-7E64F800B438}" dt="2023-10-27T15:21:31.339" v="2"/>
          <ac:spMkLst>
            <pc:docMk/>
            <pc:sldMk cId="0" sldId="273"/>
            <ac:spMk id="370" creationId="{00000000-0000-0000-0000-000000000000}"/>
          </ac:spMkLst>
        </pc:spChg>
        <pc:spChg chg="mod">
          <ac:chgData name="K ANANTHARAMAN ." userId="657a97e1-2ce3-4dca-9a02-0407d9519339" providerId="ADAL" clId="{D95CD6E4-13CE-1E4F-9D9B-7E64F800B438}" dt="2023-10-27T15:22:56.322" v="4"/>
          <ac:spMkLst>
            <pc:docMk/>
            <pc:sldMk cId="0" sldId="273"/>
            <ac:spMk id="371" creationId="{00000000-0000-0000-0000-000000000000}"/>
          </ac:spMkLst>
        </pc:spChg>
      </pc:sldChg>
      <pc:sldChg chg="modSp">
        <pc:chgData name="K ANANTHARAMAN ." userId="657a97e1-2ce3-4dca-9a02-0407d9519339" providerId="ADAL" clId="{D95CD6E4-13CE-1E4F-9D9B-7E64F800B438}" dt="2023-10-27T15:22:56.322" v="4"/>
        <pc:sldMkLst>
          <pc:docMk/>
          <pc:sldMk cId="0" sldId="274"/>
        </pc:sldMkLst>
        <pc:spChg chg="mod">
          <ac:chgData name="K ANANTHARAMAN ." userId="657a97e1-2ce3-4dca-9a02-0407d9519339" providerId="ADAL" clId="{D95CD6E4-13CE-1E4F-9D9B-7E64F800B438}" dt="2023-10-27T15:21:31.339" v="2"/>
          <ac:spMkLst>
            <pc:docMk/>
            <pc:sldMk cId="0" sldId="274"/>
            <ac:spMk id="378" creationId="{00000000-0000-0000-0000-000000000000}"/>
          </ac:spMkLst>
        </pc:spChg>
        <pc:spChg chg="mod">
          <ac:chgData name="K ANANTHARAMAN ." userId="657a97e1-2ce3-4dca-9a02-0407d9519339" providerId="ADAL" clId="{D95CD6E4-13CE-1E4F-9D9B-7E64F800B438}" dt="2023-10-27T15:22:56.322" v="4"/>
          <ac:spMkLst>
            <pc:docMk/>
            <pc:sldMk cId="0" sldId="274"/>
            <ac:spMk id="379" creationId="{00000000-0000-0000-0000-000000000000}"/>
          </ac:spMkLst>
        </pc:spChg>
      </pc:sldChg>
      <pc:sldChg chg="modSp">
        <pc:chgData name="K ANANTHARAMAN ." userId="657a97e1-2ce3-4dca-9a02-0407d9519339" providerId="ADAL" clId="{D95CD6E4-13CE-1E4F-9D9B-7E64F800B438}" dt="2023-10-27T15:22:56.322" v="4"/>
        <pc:sldMkLst>
          <pc:docMk/>
          <pc:sldMk cId="0" sldId="275"/>
        </pc:sldMkLst>
        <pc:spChg chg="mod">
          <ac:chgData name="K ANANTHARAMAN ." userId="657a97e1-2ce3-4dca-9a02-0407d9519339" providerId="ADAL" clId="{D95CD6E4-13CE-1E4F-9D9B-7E64F800B438}" dt="2023-10-27T15:21:31.339" v="2"/>
          <ac:spMkLst>
            <pc:docMk/>
            <pc:sldMk cId="0" sldId="275"/>
            <ac:spMk id="384" creationId="{00000000-0000-0000-0000-000000000000}"/>
          </ac:spMkLst>
        </pc:spChg>
        <pc:spChg chg="mod">
          <ac:chgData name="K ANANTHARAMAN ." userId="657a97e1-2ce3-4dca-9a02-0407d9519339" providerId="ADAL" clId="{D95CD6E4-13CE-1E4F-9D9B-7E64F800B438}" dt="2023-10-27T15:22:56.322" v="4"/>
          <ac:spMkLst>
            <pc:docMk/>
            <pc:sldMk cId="0" sldId="275"/>
            <ac:spMk id="385" creationId="{00000000-0000-0000-0000-000000000000}"/>
          </ac:spMkLst>
        </pc:spChg>
      </pc:sldChg>
      <pc:sldChg chg="modSp">
        <pc:chgData name="K ANANTHARAMAN ." userId="657a97e1-2ce3-4dca-9a02-0407d9519339" providerId="ADAL" clId="{D95CD6E4-13CE-1E4F-9D9B-7E64F800B438}" dt="2023-10-27T15:22:56.322" v="4"/>
        <pc:sldMkLst>
          <pc:docMk/>
          <pc:sldMk cId="0" sldId="276"/>
        </pc:sldMkLst>
        <pc:spChg chg="mod">
          <ac:chgData name="K ANANTHARAMAN ." userId="657a97e1-2ce3-4dca-9a02-0407d9519339" providerId="ADAL" clId="{D95CD6E4-13CE-1E4F-9D9B-7E64F800B438}" dt="2023-10-27T15:21:31.339" v="2"/>
          <ac:spMkLst>
            <pc:docMk/>
            <pc:sldMk cId="0" sldId="276"/>
            <ac:spMk id="392" creationId="{00000000-0000-0000-0000-000000000000}"/>
          </ac:spMkLst>
        </pc:spChg>
        <pc:spChg chg="mod">
          <ac:chgData name="K ANANTHARAMAN ." userId="657a97e1-2ce3-4dca-9a02-0407d9519339" providerId="ADAL" clId="{D95CD6E4-13CE-1E4F-9D9B-7E64F800B438}" dt="2023-10-27T15:22:56.322" v="4"/>
          <ac:spMkLst>
            <pc:docMk/>
            <pc:sldMk cId="0" sldId="276"/>
            <ac:spMk id="393" creationId="{00000000-0000-0000-0000-000000000000}"/>
          </ac:spMkLst>
        </pc:spChg>
      </pc:sldChg>
      <pc:sldChg chg="modSp">
        <pc:chgData name="K ANANTHARAMAN ." userId="657a97e1-2ce3-4dca-9a02-0407d9519339" providerId="ADAL" clId="{D95CD6E4-13CE-1E4F-9D9B-7E64F800B438}" dt="2023-10-27T15:22:56.322" v="4"/>
        <pc:sldMkLst>
          <pc:docMk/>
          <pc:sldMk cId="0" sldId="277"/>
        </pc:sldMkLst>
        <pc:spChg chg="mod">
          <ac:chgData name="K ANANTHARAMAN ." userId="657a97e1-2ce3-4dca-9a02-0407d9519339" providerId="ADAL" clId="{D95CD6E4-13CE-1E4F-9D9B-7E64F800B438}" dt="2023-10-27T15:21:31.339" v="2"/>
          <ac:spMkLst>
            <pc:docMk/>
            <pc:sldMk cId="0" sldId="277"/>
            <ac:spMk id="400" creationId="{00000000-0000-0000-0000-000000000000}"/>
          </ac:spMkLst>
        </pc:spChg>
        <pc:spChg chg="mod">
          <ac:chgData name="K ANANTHARAMAN ." userId="657a97e1-2ce3-4dca-9a02-0407d9519339" providerId="ADAL" clId="{D95CD6E4-13CE-1E4F-9D9B-7E64F800B438}" dt="2023-10-27T15:22:56.322" v="4"/>
          <ac:spMkLst>
            <pc:docMk/>
            <pc:sldMk cId="0" sldId="277"/>
            <ac:spMk id="401" creationId="{00000000-0000-0000-0000-000000000000}"/>
          </ac:spMkLst>
        </pc:spChg>
      </pc:sldChg>
      <pc:sldChg chg="modSp">
        <pc:chgData name="K ANANTHARAMAN ." userId="657a97e1-2ce3-4dca-9a02-0407d9519339" providerId="ADAL" clId="{D95CD6E4-13CE-1E4F-9D9B-7E64F800B438}" dt="2023-10-27T15:22:56.322" v="4"/>
        <pc:sldMkLst>
          <pc:docMk/>
          <pc:sldMk cId="0" sldId="278"/>
        </pc:sldMkLst>
        <pc:spChg chg="mod">
          <ac:chgData name="K ANANTHARAMAN ." userId="657a97e1-2ce3-4dca-9a02-0407d9519339" providerId="ADAL" clId="{D95CD6E4-13CE-1E4F-9D9B-7E64F800B438}" dt="2023-10-27T15:21:31.339" v="2"/>
          <ac:spMkLst>
            <pc:docMk/>
            <pc:sldMk cId="0" sldId="278"/>
            <ac:spMk id="406" creationId="{00000000-0000-0000-0000-000000000000}"/>
          </ac:spMkLst>
        </pc:spChg>
        <pc:spChg chg="mod">
          <ac:chgData name="K ANANTHARAMAN ." userId="657a97e1-2ce3-4dca-9a02-0407d9519339" providerId="ADAL" clId="{D95CD6E4-13CE-1E4F-9D9B-7E64F800B438}" dt="2023-10-27T15:22:56.322" v="4"/>
          <ac:spMkLst>
            <pc:docMk/>
            <pc:sldMk cId="0" sldId="278"/>
            <ac:spMk id="407" creationId="{00000000-0000-0000-0000-000000000000}"/>
          </ac:spMkLst>
        </pc:spChg>
      </pc:sldChg>
      <pc:sldChg chg="modSp">
        <pc:chgData name="K ANANTHARAMAN ." userId="657a97e1-2ce3-4dca-9a02-0407d9519339" providerId="ADAL" clId="{D95CD6E4-13CE-1E4F-9D9B-7E64F800B438}" dt="2023-10-27T15:22:56.322" v="4"/>
        <pc:sldMkLst>
          <pc:docMk/>
          <pc:sldMk cId="0" sldId="279"/>
        </pc:sldMkLst>
        <pc:spChg chg="mod">
          <ac:chgData name="K ANANTHARAMAN ." userId="657a97e1-2ce3-4dca-9a02-0407d9519339" providerId="ADAL" clId="{D95CD6E4-13CE-1E4F-9D9B-7E64F800B438}" dt="2023-10-27T15:21:31.339" v="2"/>
          <ac:spMkLst>
            <pc:docMk/>
            <pc:sldMk cId="0" sldId="279"/>
            <ac:spMk id="414" creationId="{00000000-0000-0000-0000-000000000000}"/>
          </ac:spMkLst>
        </pc:spChg>
        <pc:spChg chg="mod">
          <ac:chgData name="K ANANTHARAMAN ." userId="657a97e1-2ce3-4dca-9a02-0407d9519339" providerId="ADAL" clId="{D95CD6E4-13CE-1E4F-9D9B-7E64F800B438}" dt="2023-10-27T15:22:56.322" v="4"/>
          <ac:spMkLst>
            <pc:docMk/>
            <pc:sldMk cId="0" sldId="279"/>
            <ac:spMk id="415" creationId="{00000000-0000-0000-0000-000000000000}"/>
          </ac:spMkLst>
        </pc:spChg>
      </pc:sldChg>
      <pc:sldChg chg="modSp">
        <pc:chgData name="K ANANTHARAMAN ." userId="657a97e1-2ce3-4dca-9a02-0407d9519339" providerId="ADAL" clId="{D95CD6E4-13CE-1E4F-9D9B-7E64F800B438}" dt="2023-10-27T15:22:56.322" v="4"/>
        <pc:sldMkLst>
          <pc:docMk/>
          <pc:sldMk cId="0" sldId="280"/>
        </pc:sldMkLst>
        <pc:spChg chg="mod">
          <ac:chgData name="K ANANTHARAMAN ." userId="657a97e1-2ce3-4dca-9a02-0407d9519339" providerId="ADAL" clId="{D95CD6E4-13CE-1E4F-9D9B-7E64F800B438}" dt="2023-10-27T15:21:31.339" v="2"/>
          <ac:spMkLst>
            <pc:docMk/>
            <pc:sldMk cId="0" sldId="280"/>
            <ac:spMk id="427" creationId="{00000000-0000-0000-0000-000000000000}"/>
          </ac:spMkLst>
        </pc:spChg>
        <pc:spChg chg="mod">
          <ac:chgData name="K ANANTHARAMAN ." userId="657a97e1-2ce3-4dca-9a02-0407d9519339" providerId="ADAL" clId="{D95CD6E4-13CE-1E4F-9D9B-7E64F800B438}" dt="2023-10-27T15:22:56.322" v="4"/>
          <ac:spMkLst>
            <pc:docMk/>
            <pc:sldMk cId="0" sldId="280"/>
            <ac:spMk id="428" creationId="{00000000-0000-0000-0000-000000000000}"/>
          </ac:spMkLst>
        </pc:spChg>
      </pc:sldChg>
      <pc:sldChg chg="modSp">
        <pc:chgData name="K ANANTHARAMAN ." userId="657a97e1-2ce3-4dca-9a02-0407d9519339" providerId="ADAL" clId="{D95CD6E4-13CE-1E4F-9D9B-7E64F800B438}" dt="2023-10-27T15:22:56.322" v="4"/>
        <pc:sldMkLst>
          <pc:docMk/>
          <pc:sldMk cId="0" sldId="281"/>
        </pc:sldMkLst>
        <pc:spChg chg="mod">
          <ac:chgData name="K ANANTHARAMAN ." userId="657a97e1-2ce3-4dca-9a02-0407d9519339" providerId="ADAL" clId="{D95CD6E4-13CE-1E4F-9D9B-7E64F800B438}" dt="2023-10-27T15:21:31.339" v="2"/>
          <ac:spMkLst>
            <pc:docMk/>
            <pc:sldMk cId="0" sldId="281"/>
            <ac:spMk id="435" creationId="{00000000-0000-0000-0000-000000000000}"/>
          </ac:spMkLst>
        </pc:spChg>
        <pc:spChg chg="mod">
          <ac:chgData name="K ANANTHARAMAN ." userId="657a97e1-2ce3-4dca-9a02-0407d9519339" providerId="ADAL" clId="{D95CD6E4-13CE-1E4F-9D9B-7E64F800B438}" dt="2023-10-27T15:22:56.322" v="4"/>
          <ac:spMkLst>
            <pc:docMk/>
            <pc:sldMk cId="0" sldId="281"/>
            <ac:spMk id="436" creationId="{00000000-0000-0000-0000-000000000000}"/>
          </ac:spMkLst>
        </pc:spChg>
      </pc:sldChg>
      <pc:sldChg chg="modSp">
        <pc:chgData name="K ANANTHARAMAN ." userId="657a97e1-2ce3-4dca-9a02-0407d9519339" providerId="ADAL" clId="{D95CD6E4-13CE-1E4F-9D9B-7E64F800B438}" dt="2023-10-27T15:22:56.322" v="4"/>
        <pc:sldMkLst>
          <pc:docMk/>
          <pc:sldMk cId="0" sldId="282"/>
        </pc:sldMkLst>
        <pc:spChg chg="mod">
          <ac:chgData name="K ANANTHARAMAN ." userId="657a97e1-2ce3-4dca-9a02-0407d9519339" providerId="ADAL" clId="{D95CD6E4-13CE-1E4F-9D9B-7E64F800B438}" dt="2023-10-27T15:21:31.339" v="2"/>
          <ac:spMkLst>
            <pc:docMk/>
            <pc:sldMk cId="0" sldId="282"/>
            <ac:spMk id="444" creationId="{00000000-0000-0000-0000-000000000000}"/>
          </ac:spMkLst>
        </pc:spChg>
        <pc:spChg chg="mod">
          <ac:chgData name="K ANANTHARAMAN ." userId="657a97e1-2ce3-4dca-9a02-0407d9519339" providerId="ADAL" clId="{D95CD6E4-13CE-1E4F-9D9B-7E64F800B438}" dt="2023-10-27T15:22:56.322" v="4"/>
          <ac:spMkLst>
            <pc:docMk/>
            <pc:sldMk cId="0" sldId="282"/>
            <ac:spMk id="445" creationId="{00000000-0000-0000-0000-000000000000}"/>
          </ac:spMkLst>
        </pc:spChg>
      </pc:sldChg>
      <pc:sldChg chg="modSp">
        <pc:chgData name="K ANANTHARAMAN ." userId="657a97e1-2ce3-4dca-9a02-0407d9519339" providerId="ADAL" clId="{D95CD6E4-13CE-1E4F-9D9B-7E64F800B438}" dt="2023-10-27T15:22:56.322" v="4"/>
        <pc:sldMkLst>
          <pc:docMk/>
          <pc:sldMk cId="0" sldId="283"/>
        </pc:sldMkLst>
        <pc:spChg chg="mod">
          <ac:chgData name="K ANANTHARAMAN ." userId="657a97e1-2ce3-4dca-9a02-0407d9519339" providerId="ADAL" clId="{D95CD6E4-13CE-1E4F-9D9B-7E64F800B438}" dt="2023-10-27T15:21:31.339" v="2"/>
          <ac:spMkLst>
            <pc:docMk/>
            <pc:sldMk cId="0" sldId="283"/>
            <ac:spMk id="455" creationId="{00000000-0000-0000-0000-000000000000}"/>
          </ac:spMkLst>
        </pc:spChg>
        <pc:spChg chg="mod">
          <ac:chgData name="K ANANTHARAMAN ." userId="657a97e1-2ce3-4dca-9a02-0407d9519339" providerId="ADAL" clId="{D95CD6E4-13CE-1E4F-9D9B-7E64F800B438}" dt="2023-10-27T15:22:56.322" v="4"/>
          <ac:spMkLst>
            <pc:docMk/>
            <pc:sldMk cId="0" sldId="283"/>
            <ac:spMk id="456" creationId="{00000000-0000-0000-0000-000000000000}"/>
          </ac:spMkLst>
        </pc:spChg>
      </pc:sldChg>
    </pc:docChg>
  </pc:docChgLst>
  <pc:docChgLst>
    <pc:chgData name="PRATIK MAHADEO KHANDALE ." userId="S::2023mt93363@wilp.bits-pilani.ac.in::5fff58ca-3613-4430-93ab-07d640bb807c" providerId="AD" clId="Web-{039471C4-F60B-4A45-9643-6F6E4727B4DC}"/>
    <pc:docChg chg="modSld">
      <pc:chgData name="PRATIK MAHADEO KHANDALE ." userId="S::2023mt93363@wilp.bits-pilani.ac.in::5fff58ca-3613-4430-93ab-07d640bb807c" providerId="AD" clId="Web-{039471C4-F60B-4A45-9643-6F6E4727B4DC}" dt="2023-11-13T12:01:25.326" v="0"/>
      <pc:docMkLst>
        <pc:docMk/>
      </pc:docMkLst>
      <pc:sldChg chg="modSp">
        <pc:chgData name="PRATIK MAHADEO KHANDALE ." userId="S::2023mt93363@wilp.bits-pilani.ac.in::5fff58ca-3613-4430-93ab-07d640bb807c" providerId="AD" clId="Web-{039471C4-F60B-4A45-9643-6F6E4727B4DC}" dt="2023-11-13T12:01:25.326" v="0"/>
        <pc:sldMkLst>
          <pc:docMk/>
          <pc:sldMk cId="0" sldId="274"/>
        </pc:sldMkLst>
        <pc:graphicFrameChg chg="modGraphic">
          <ac:chgData name="PRATIK MAHADEO KHANDALE ." userId="S::2023mt93363@wilp.bits-pilani.ac.in::5fff58ca-3613-4430-93ab-07d640bb807c" providerId="AD" clId="Web-{039471C4-F60B-4A45-9643-6F6E4727B4DC}" dt="2023-11-13T12:01:25.326" v="0"/>
          <ac:graphicFrameMkLst>
            <pc:docMk/>
            <pc:sldMk cId="0" sldId="274"/>
            <ac:graphicFrameMk id="376" creationId="{00000000-0000-0000-0000-00000000000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maini\Desktop\Agile\.COM%20testing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maini\Desktop\Agile\Agile%20Measurements%20-%20Dev%20Copy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maini\Desktop\Agile\Agile%20Measurements%20-%20Dev%20Copy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maini\AppData\Roaming\Microsoft\Excel\Agile%20Measurements%20-%20Dev%20Copy%20(version%201)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/>
              <a:t>Committed vs Completed</a:t>
            </a:r>
          </a:p>
        </c:rich>
      </c:tx>
      <c:layout>
        <c:manualLayout>
          <c:xMode val="edge"/>
          <c:yMode val="edge"/>
          <c:x val="0.18367556797386991"/>
          <c:y val="3.3296337402885685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8.3357605323180969E-2"/>
          <c:y val="0.20582685904550499"/>
          <c:w val="0.70777444488463803"/>
          <c:h val="0.53849397432424162"/>
        </c:manualLayout>
      </c:layout>
      <c:areaChart>
        <c:grouping val="standard"/>
        <c:varyColors val="0"/>
        <c:ser>
          <c:idx val="1"/>
          <c:order val="0"/>
          <c:tx>
            <c:strRef>
              <c:f>Sheet1!$A$14</c:f>
              <c:strCache>
                <c:ptCount val="1"/>
                <c:pt idx="0">
                  <c:v>Committed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rgbClr val="00B050"/>
              </a:solidFill>
            </a:ln>
            <a:effectLst/>
          </c:spPr>
          <c:cat>
            <c:strRef>
              <c:f>Sheet1!$B$13:$G$13</c:f>
              <c:strCache>
                <c:ptCount val="5"/>
                <c:pt idx="0">
                  <c:v>Sprint 74</c:v>
                </c:pt>
                <c:pt idx="1">
                  <c:v>Sprint 75</c:v>
                </c:pt>
                <c:pt idx="2">
                  <c:v>Sprint 76</c:v>
                </c:pt>
                <c:pt idx="3">
                  <c:v>Sprint 77</c:v>
                </c:pt>
                <c:pt idx="4">
                  <c:v>Sprint 78</c:v>
                </c:pt>
              </c:strCache>
            </c:strRef>
          </c:cat>
          <c:val>
            <c:numRef>
              <c:f>Sheet1!$B$14:$G$14</c:f>
              <c:numCache>
                <c:formatCode>General</c:formatCode>
                <c:ptCount val="6"/>
                <c:pt idx="0">
                  <c:v>148</c:v>
                </c:pt>
                <c:pt idx="1">
                  <c:v>105</c:v>
                </c:pt>
                <c:pt idx="2">
                  <c:v>98</c:v>
                </c:pt>
                <c:pt idx="3">
                  <c:v>53</c:v>
                </c:pt>
                <c:pt idx="4">
                  <c:v>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A9-4CAC-8BAF-E6754B2E1215}"/>
            </c:ext>
          </c:extLst>
        </c:ser>
        <c:ser>
          <c:idx val="2"/>
          <c:order val="1"/>
          <c:tx>
            <c:strRef>
              <c:f>Sheet1!$A$15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Sheet1!$B$13:$G$13</c:f>
              <c:strCache>
                <c:ptCount val="5"/>
                <c:pt idx="0">
                  <c:v>Sprint 74</c:v>
                </c:pt>
                <c:pt idx="1">
                  <c:v>Sprint 75</c:v>
                </c:pt>
                <c:pt idx="2">
                  <c:v>Sprint 76</c:v>
                </c:pt>
                <c:pt idx="3">
                  <c:v>Sprint 77</c:v>
                </c:pt>
                <c:pt idx="4">
                  <c:v>Sprint 78</c:v>
                </c:pt>
              </c:strCache>
            </c:strRef>
          </c:cat>
          <c:val>
            <c:numRef>
              <c:f>Sheet1!$B$15:$G$15</c:f>
              <c:numCache>
                <c:formatCode>General</c:formatCode>
                <c:ptCount val="6"/>
                <c:pt idx="0">
                  <c:v>74</c:v>
                </c:pt>
                <c:pt idx="1">
                  <c:v>87</c:v>
                </c:pt>
                <c:pt idx="2">
                  <c:v>75</c:v>
                </c:pt>
                <c:pt idx="3">
                  <c:v>51</c:v>
                </c:pt>
                <c:pt idx="4">
                  <c:v>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A9-4CAC-8BAF-E6754B2E12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043520"/>
        <c:axId val="68045056"/>
      </c:areaChart>
      <c:catAx>
        <c:axId val="6804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45056"/>
        <c:crosses val="autoZero"/>
        <c:auto val="1"/>
        <c:lblAlgn val="ctr"/>
        <c:lblOffset val="100"/>
        <c:noMultiLvlLbl val="0"/>
      </c:catAx>
      <c:valAx>
        <c:axId val="68045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435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Work done by Tech Category 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3"/>
          <c:order val="0"/>
          <c:tx>
            <c:strRef>
              <c:f>'[Agile Measurements - Dev Copy.xlsx]Team'!$A$7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strRef>
              <c:f>'[Agile Measurements - Dev Copy.xlsx]Team'!$B$3:$F$3</c:f>
              <c:strCache>
                <c:ptCount val="5"/>
                <c:pt idx="0">
                  <c:v>Sprint 74
</c:v>
                </c:pt>
                <c:pt idx="1">
                  <c:v>Sprint 75
</c:v>
                </c:pt>
                <c:pt idx="2">
                  <c:v>Sprint 76
</c:v>
                </c:pt>
                <c:pt idx="3">
                  <c:v>Sprint 77
</c:v>
                </c:pt>
                <c:pt idx="4">
                  <c:v>Sprint 78
 </c:v>
                </c:pt>
              </c:strCache>
            </c:strRef>
          </c:cat>
          <c:val>
            <c:numRef>
              <c:f>'[Agile Measurements - Dev Copy.xlsx]Team'!$B$7:$F$7</c:f>
              <c:numCache>
                <c:formatCode>General</c:formatCode>
                <c:ptCount val="5"/>
                <c:pt idx="0">
                  <c:v>23</c:v>
                </c:pt>
                <c:pt idx="1">
                  <c:v>10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E6-4F1A-AC24-2EF95005F8C2}"/>
            </c:ext>
          </c:extLst>
        </c:ser>
        <c:ser>
          <c:idx val="2"/>
          <c:order val="1"/>
          <c:tx>
            <c:strRef>
              <c:f>'[Agile Measurements - Dev Copy.xlsx]Team'!$A$6</c:f>
              <c:strCache>
                <c:ptCount val="1"/>
                <c:pt idx="0">
                  <c:v>Maintenance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'[Agile Measurements - Dev Copy.xlsx]Team'!$B$3:$F$3</c:f>
              <c:strCache>
                <c:ptCount val="5"/>
                <c:pt idx="0">
                  <c:v>Sprint 74
</c:v>
                </c:pt>
                <c:pt idx="1">
                  <c:v>Sprint 75
</c:v>
                </c:pt>
                <c:pt idx="2">
                  <c:v>Sprint 76
</c:v>
                </c:pt>
                <c:pt idx="3">
                  <c:v>Sprint 77
</c:v>
                </c:pt>
                <c:pt idx="4">
                  <c:v>Sprint 78
 </c:v>
                </c:pt>
              </c:strCache>
            </c:strRef>
          </c:cat>
          <c:val>
            <c:numRef>
              <c:f>'[Agile Measurements - Dev Copy.xlsx]Team'!$B$6:$F$6</c:f>
              <c:numCache>
                <c:formatCode>General</c:formatCode>
                <c:ptCount val="5"/>
                <c:pt idx="0">
                  <c:v>15</c:v>
                </c:pt>
                <c:pt idx="1">
                  <c:v>16</c:v>
                </c:pt>
                <c:pt idx="2">
                  <c:v>18</c:v>
                </c:pt>
                <c:pt idx="3">
                  <c:v>12</c:v>
                </c:pt>
                <c:pt idx="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E6-4F1A-AC24-2EF95005F8C2}"/>
            </c:ext>
          </c:extLst>
        </c:ser>
        <c:ser>
          <c:idx val="1"/>
          <c:order val="2"/>
          <c:tx>
            <c:strRef>
              <c:f>'[Agile Measurements - Dev Copy.xlsx]Team'!$A$5</c:f>
              <c:strCache>
                <c:ptCount val="1"/>
                <c:pt idx="0">
                  <c:v>New Product Development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'[Agile Measurements - Dev Copy.xlsx]Team'!$B$3:$F$3</c:f>
              <c:strCache>
                <c:ptCount val="5"/>
                <c:pt idx="0">
                  <c:v>Sprint 74
</c:v>
                </c:pt>
                <c:pt idx="1">
                  <c:v>Sprint 75
</c:v>
                </c:pt>
                <c:pt idx="2">
                  <c:v>Sprint 76
</c:v>
                </c:pt>
                <c:pt idx="3">
                  <c:v>Sprint 77
</c:v>
                </c:pt>
                <c:pt idx="4">
                  <c:v>Sprint 78
 </c:v>
                </c:pt>
              </c:strCache>
            </c:strRef>
          </c:cat>
          <c:val>
            <c:numRef>
              <c:f>'[Agile Measurements - Dev Copy.xlsx]Team'!$B$5:$F$5</c:f>
              <c:numCache>
                <c:formatCode>General</c:formatCode>
                <c:ptCount val="5"/>
                <c:pt idx="0">
                  <c:v>57</c:v>
                </c:pt>
                <c:pt idx="1">
                  <c:v>71</c:v>
                </c:pt>
                <c:pt idx="2">
                  <c:v>60</c:v>
                </c:pt>
                <c:pt idx="3">
                  <c:v>70</c:v>
                </c:pt>
                <c:pt idx="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3E6-4F1A-AC24-2EF95005F8C2}"/>
            </c:ext>
          </c:extLst>
        </c:ser>
        <c:ser>
          <c:idx val="0"/>
          <c:order val="3"/>
          <c:tx>
            <c:strRef>
              <c:f>'[Agile Measurements - Dev Copy.xlsx]Team'!$A$4</c:f>
              <c:strCache>
                <c:ptCount val="1"/>
                <c:pt idx="0">
                  <c:v>Client Customization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'[Agile Measurements - Dev Copy.xlsx]Team'!$B$3:$F$3</c:f>
              <c:strCache>
                <c:ptCount val="5"/>
                <c:pt idx="0">
                  <c:v>Sprint 74
</c:v>
                </c:pt>
                <c:pt idx="1">
                  <c:v>Sprint 75
</c:v>
                </c:pt>
                <c:pt idx="2">
                  <c:v>Sprint 76
</c:v>
                </c:pt>
                <c:pt idx="3">
                  <c:v>Sprint 77
</c:v>
                </c:pt>
                <c:pt idx="4">
                  <c:v>Sprint 78
 </c:v>
                </c:pt>
              </c:strCache>
            </c:strRef>
          </c:cat>
          <c:val>
            <c:numRef>
              <c:f>'[Agile Measurements - Dev Copy.xlsx]Team'!$B$4:$F$4</c:f>
              <c:numCache>
                <c:formatCode>General</c:formatCode>
                <c:ptCount val="5"/>
                <c:pt idx="0">
                  <c:v>5</c:v>
                </c:pt>
                <c:pt idx="1">
                  <c:v>6</c:v>
                </c:pt>
                <c:pt idx="2">
                  <c:v>10</c:v>
                </c:pt>
                <c:pt idx="3">
                  <c:v>2</c:v>
                </c:pt>
                <c:pt idx="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3E6-4F1A-AC24-2EF95005F8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7803776"/>
        <c:axId val="67813760"/>
      </c:barChart>
      <c:catAx>
        <c:axId val="67803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813760"/>
        <c:crosses val="autoZero"/>
        <c:auto val="1"/>
        <c:lblAlgn val="ctr"/>
        <c:lblOffset val="100"/>
        <c:noMultiLvlLbl val="0"/>
      </c:catAx>
      <c:valAx>
        <c:axId val="67813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803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Net Open Bugs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'[Agile Measurements - Dev Copy.xlsx]Team'!$A$18</c:f>
              <c:strCache>
                <c:ptCount val="1"/>
                <c:pt idx="0">
                  <c:v>Net Open Bugs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'[Agile Measurements - Dev Copy.xlsx]Team'!$B$15:$F$15</c:f>
              <c:strCache>
                <c:ptCount val="5"/>
                <c:pt idx="0">
                  <c:v>Sprint 74
</c:v>
                </c:pt>
                <c:pt idx="1">
                  <c:v>Sprint 75
</c:v>
                </c:pt>
                <c:pt idx="2">
                  <c:v>Sprint 76
</c:v>
                </c:pt>
                <c:pt idx="3">
                  <c:v>Sprint 77
</c:v>
                </c:pt>
                <c:pt idx="4">
                  <c:v>Sprint 78
 </c:v>
                </c:pt>
              </c:strCache>
            </c:strRef>
          </c:cat>
          <c:val>
            <c:numRef>
              <c:f>'[Agile Measurements - Dev Copy.xlsx]Team'!$B$18:$F$18</c:f>
              <c:numCache>
                <c:formatCode>_(* #,##0_);_(* \(#,##0\);_(* "-"??_);_(@_)</c:formatCode>
                <c:ptCount val="5"/>
                <c:pt idx="0">
                  <c:v>438</c:v>
                </c:pt>
                <c:pt idx="1">
                  <c:v>444</c:v>
                </c:pt>
                <c:pt idx="2">
                  <c:v>461</c:v>
                </c:pt>
                <c:pt idx="3">
                  <c:v>464</c:v>
                </c:pt>
                <c:pt idx="4">
                  <c:v>466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ED0-4572-B9A4-E9545C3B3D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872256"/>
        <c:axId val="67873792"/>
      </c:lineChart>
      <c:catAx>
        <c:axId val="67872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873792"/>
        <c:crosses val="autoZero"/>
        <c:auto val="1"/>
        <c:lblAlgn val="ctr"/>
        <c:lblOffset val="100"/>
        <c:noMultiLvlLbl val="0"/>
      </c:catAx>
      <c:valAx>
        <c:axId val="67873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872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'[Agile Measurements - Dev Copy.xlsx]Team'!$O$21</c:f>
              <c:strCache>
                <c:ptCount val="1"/>
                <c:pt idx="0">
                  <c:v>Regression</c:v>
                </c:pt>
              </c:strCache>
            </c:strRef>
          </c:tx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'[Agile Measurements - Dev Copy.xlsx]Team'!$P$20:$T$20</c:f>
              <c:strCache>
                <c:ptCount val="5"/>
                <c:pt idx="0">
                  <c:v>Sprint 74
</c:v>
                </c:pt>
                <c:pt idx="1">
                  <c:v>Sprint 75
</c:v>
                </c:pt>
                <c:pt idx="2">
                  <c:v>Sprint 76
</c:v>
                </c:pt>
                <c:pt idx="3">
                  <c:v>Sprint 77
</c:v>
                </c:pt>
                <c:pt idx="4">
                  <c:v>Sprint 78
 </c:v>
                </c:pt>
              </c:strCache>
            </c:strRef>
          </c:cat>
          <c:val>
            <c:numRef>
              <c:f>'[Agile Measurements - Dev Copy.xlsx]Team'!$P$21:$T$21</c:f>
              <c:numCache>
                <c:formatCode>General</c:formatCode>
                <c:ptCount val="5"/>
                <c:pt idx="0">
                  <c:v>16</c:v>
                </c:pt>
                <c:pt idx="1">
                  <c:v>24</c:v>
                </c:pt>
                <c:pt idx="2">
                  <c:v>16</c:v>
                </c:pt>
                <c:pt idx="3">
                  <c:v>38</c:v>
                </c:pt>
                <c:pt idx="4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78C-4056-A878-589A33F1F1BB}"/>
            </c:ext>
          </c:extLst>
        </c:ser>
        <c:ser>
          <c:idx val="1"/>
          <c:order val="1"/>
          <c:tx>
            <c:strRef>
              <c:f>'[Agile Measurements - Dev Copy.xlsx]Team'!$O$22</c:f>
              <c:strCache>
                <c:ptCount val="1"/>
                <c:pt idx="0">
                  <c:v>Feature</c:v>
                </c:pt>
              </c:strCache>
            </c:strRef>
          </c:tx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'[Agile Measurements - Dev Copy.xlsx]Team'!$P$20:$T$20</c:f>
              <c:strCache>
                <c:ptCount val="5"/>
                <c:pt idx="0">
                  <c:v>Sprint 74
</c:v>
                </c:pt>
                <c:pt idx="1">
                  <c:v>Sprint 75
</c:v>
                </c:pt>
                <c:pt idx="2">
                  <c:v>Sprint 76
</c:v>
                </c:pt>
                <c:pt idx="3">
                  <c:v>Sprint 77
</c:v>
                </c:pt>
                <c:pt idx="4">
                  <c:v>Sprint 78
 </c:v>
                </c:pt>
              </c:strCache>
            </c:strRef>
          </c:cat>
          <c:val>
            <c:numRef>
              <c:f>'[Agile Measurements - Dev Copy.xlsx]Team'!$P$22:$T$22</c:f>
              <c:numCache>
                <c:formatCode>General</c:formatCode>
                <c:ptCount val="5"/>
                <c:pt idx="0">
                  <c:v>68</c:v>
                </c:pt>
                <c:pt idx="1">
                  <c:v>36</c:v>
                </c:pt>
                <c:pt idx="2">
                  <c:v>33</c:v>
                </c:pt>
                <c:pt idx="3">
                  <c:v>41</c:v>
                </c:pt>
                <c:pt idx="4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78C-4056-A878-589A33F1F1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8621056"/>
        <c:axId val="68622592"/>
      </c:lineChart>
      <c:catAx>
        <c:axId val="686210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68622592"/>
        <c:crosses val="autoZero"/>
        <c:auto val="1"/>
        <c:lblAlgn val="ctr"/>
        <c:lblOffset val="100"/>
        <c:noMultiLvlLbl val="0"/>
      </c:catAx>
      <c:valAx>
        <c:axId val="686225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862105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031474379171275E-2"/>
          <c:y val="5.1620370370370372E-2"/>
          <c:w val="0.7488510662779132"/>
          <c:h val="0.7741517206182561"/>
        </c:manualLayout>
      </c:layout>
      <c:lineChart>
        <c:grouping val="standard"/>
        <c:varyColors val="0"/>
        <c:ser>
          <c:idx val="0"/>
          <c:order val="0"/>
          <c:tx>
            <c:strRef>
              <c:f>Team!$AE$27</c:f>
              <c:strCache>
                <c:ptCount val="1"/>
                <c:pt idx="0">
                  <c:v>QA</c:v>
                </c:pt>
              </c:strCache>
            </c:strRef>
          </c:tx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Team!$AF$26:$AJ$26</c:f>
              <c:strCache>
                <c:ptCount val="5"/>
                <c:pt idx="0">
                  <c:v>Sprint 74
</c:v>
                </c:pt>
                <c:pt idx="1">
                  <c:v>Sprint 75
</c:v>
                </c:pt>
                <c:pt idx="2">
                  <c:v>Sprint 76
</c:v>
                </c:pt>
                <c:pt idx="3">
                  <c:v>Sprint 77
</c:v>
                </c:pt>
                <c:pt idx="4">
                  <c:v>Sprint 78
 </c:v>
                </c:pt>
              </c:strCache>
            </c:strRef>
          </c:cat>
          <c:val>
            <c:numRef>
              <c:f>Team!$AF$27:$AJ$27</c:f>
              <c:numCache>
                <c:formatCode>General</c:formatCode>
                <c:ptCount val="5"/>
                <c:pt idx="0">
                  <c:v>25</c:v>
                </c:pt>
                <c:pt idx="1">
                  <c:v>30</c:v>
                </c:pt>
                <c:pt idx="2">
                  <c:v>28</c:v>
                </c:pt>
                <c:pt idx="3">
                  <c:v>30</c:v>
                </c:pt>
                <c:pt idx="4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090-4F45-9139-88485A4A8374}"/>
            </c:ext>
          </c:extLst>
        </c:ser>
        <c:ser>
          <c:idx val="1"/>
          <c:order val="1"/>
          <c:tx>
            <c:strRef>
              <c:f>Team!$AE$28</c:f>
              <c:strCache>
                <c:ptCount val="1"/>
                <c:pt idx="0">
                  <c:v>Stg</c:v>
                </c:pt>
              </c:strCache>
            </c:strRef>
          </c:tx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Team!$AF$26:$AJ$26</c:f>
              <c:strCache>
                <c:ptCount val="5"/>
                <c:pt idx="0">
                  <c:v>Sprint 74
</c:v>
                </c:pt>
                <c:pt idx="1">
                  <c:v>Sprint 75
</c:v>
                </c:pt>
                <c:pt idx="2">
                  <c:v>Sprint 76
</c:v>
                </c:pt>
                <c:pt idx="3">
                  <c:v>Sprint 77
</c:v>
                </c:pt>
                <c:pt idx="4">
                  <c:v>Sprint 78
 </c:v>
                </c:pt>
              </c:strCache>
            </c:strRef>
          </c:cat>
          <c:val>
            <c:numRef>
              <c:f>Team!$AF$28:$AJ$28</c:f>
              <c:numCache>
                <c:formatCode>General</c:formatCode>
                <c:ptCount val="5"/>
                <c:pt idx="0">
                  <c:v>5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090-4F45-9139-88485A4A8374}"/>
            </c:ext>
          </c:extLst>
        </c:ser>
        <c:ser>
          <c:idx val="2"/>
          <c:order val="2"/>
          <c:tx>
            <c:strRef>
              <c:f>Team!$AE$29</c:f>
              <c:strCache>
                <c:ptCount val="1"/>
                <c:pt idx="0">
                  <c:v>UAT</c:v>
                </c:pt>
              </c:strCache>
            </c:strRef>
          </c:tx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Team!$AF$26:$AJ$26</c:f>
              <c:strCache>
                <c:ptCount val="5"/>
                <c:pt idx="0">
                  <c:v>Sprint 74
</c:v>
                </c:pt>
                <c:pt idx="1">
                  <c:v>Sprint 75
</c:v>
                </c:pt>
                <c:pt idx="2">
                  <c:v>Sprint 76
</c:v>
                </c:pt>
                <c:pt idx="3">
                  <c:v>Sprint 77
</c:v>
                </c:pt>
                <c:pt idx="4">
                  <c:v>Sprint 78
 </c:v>
                </c:pt>
              </c:strCache>
            </c:strRef>
          </c:cat>
          <c:val>
            <c:numRef>
              <c:f>Team!$AF$29:$AJ$29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1</c:v>
                </c:pt>
                <c:pt idx="3">
                  <c:v>3</c:v>
                </c:pt>
                <c:pt idx="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090-4F45-9139-88485A4A8374}"/>
            </c:ext>
          </c:extLst>
        </c:ser>
        <c:ser>
          <c:idx val="3"/>
          <c:order val="3"/>
          <c:tx>
            <c:strRef>
              <c:f>Team!$AE$30</c:f>
              <c:strCache>
                <c:ptCount val="1"/>
                <c:pt idx="0">
                  <c:v>Prod</c:v>
                </c:pt>
              </c:strCache>
            </c:strRef>
          </c:tx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Team!$AF$26:$AJ$26</c:f>
              <c:strCache>
                <c:ptCount val="5"/>
                <c:pt idx="0">
                  <c:v>Sprint 74
</c:v>
                </c:pt>
                <c:pt idx="1">
                  <c:v>Sprint 75
</c:v>
                </c:pt>
                <c:pt idx="2">
                  <c:v>Sprint 76
</c:v>
                </c:pt>
                <c:pt idx="3">
                  <c:v>Sprint 77
</c:v>
                </c:pt>
                <c:pt idx="4">
                  <c:v>Sprint 78
 </c:v>
                </c:pt>
              </c:strCache>
            </c:strRef>
          </c:cat>
          <c:val>
            <c:numRef>
              <c:f>Team!$AF$30:$AJ$30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090-4F45-9139-88485A4A83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8721664"/>
        <c:axId val="68731648"/>
      </c:lineChart>
      <c:catAx>
        <c:axId val="687216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68731648"/>
        <c:crosses val="autoZero"/>
        <c:auto val="1"/>
        <c:lblAlgn val="ctr"/>
        <c:lblOffset val="100"/>
        <c:noMultiLvlLbl val="0"/>
      </c:catAx>
      <c:valAx>
        <c:axId val="687316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872166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3" name="Shape 23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"/>
          <p:cNvGrpSpPr/>
          <p:nvPr/>
        </p:nvGrpSpPr>
        <p:grpSpPr>
          <a:xfrm>
            <a:off x="-1" y="1295399"/>
            <a:ext cx="7010401" cy="46039"/>
            <a:chOff x="0" y="0"/>
            <a:chExt cx="7010400" cy="46037"/>
          </a:xfrm>
        </p:grpSpPr>
        <p:sp>
          <p:nvSpPr>
            <p:cNvPr id="181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82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83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</p:grpSp>
      <p:grpSp>
        <p:nvGrpSpPr>
          <p:cNvPr id="188" name="Group"/>
          <p:cNvGrpSpPr/>
          <p:nvPr/>
        </p:nvGrpSpPr>
        <p:grpSpPr>
          <a:xfrm>
            <a:off x="2133599" y="6553199"/>
            <a:ext cx="7010401" cy="46039"/>
            <a:chOff x="0" y="0"/>
            <a:chExt cx="7010400" cy="46037"/>
          </a:xfrm>
        </p:grpSpPr>
        <p:sp>
          <p:nvSpPr>
            <p:cNvPr id="185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86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87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</p:grpSp>
      <p:pic>
        <p:nvPicPr>
          <p:cNvPr id="189" name="Picture 7.png" descr="Picture 7.png"/>
          <p:cNvPicPr>
            <a:picLocks noChangeAspect="1"/>
          </p:cNvPicPr>
          <p:nvPr/>
        </p:nvPicPr>
        <p:blipFill>
          <a:blip r:embed="rId2"/>
          <a:srcRect l="1922" b="5336"/>
          <a:stretch>
            <a:fillRect/>
          </a:stretch>
        </p:blipFill>
        <p:spPr>
          <a:xfrm>
            <a:off x="6629399" y="-1"/>
            <a:ext cx="2193926" cy="692151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BITS Pilani, Pilani Campus"/>
          <p:cNvSpPr txBox="1"/>
          <p:nvPr/>
        </p:nvSpPr>
        <p:spPr>
          <a:xfrm>
            <a:off x="3322320" y="6596062"/>
            <a:ext cx="5775960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100" b="1">
                <a:solidFill>
                  <a:srgbClr val="101141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BITS </a:t>
            </a:r>
            <a:r>
              <a:rPr b="0"/>
              <a:t>Pilani, Pilani Campus</a:t>
            </a:r>
          </a:p>
        </p:txBody>
      </p:sp>
      <p:sp>
        <p:nvSpPr>
          <p:cNvPr id="19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"/>
          <p:cNvGrpSpPr/>
          <p:nvPr/>
        </p:nvGrpSpPr>
        <p:grpSpPr>
          <a:xfrm>
            <a:off x="7573962" y="0"/>
            <a:ext cx="46039" cy="5181601"/>
            <a:chOff x="0" y="0"/>
            <a:chExt cx="46037" cy="5181600"/>
          </a:xfrm>
        </p:grpSpPr>
        <p:sp>
          <p:nvSpPr>
            <p:cNvPr id="200" name="Rectangle"/>
            <p:cNvSpPr/>
            <p:nvPr/>
          </p:nvSpPr>
          <p:spPr>
            <a:xfrm rot="5400000">
              <a:off x="-837407" y="2583656"/>
              <a:ext cx="1720851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201" name="Rectangle"/>
            <p:cNvSpPr/>
            <p:nvPr/>
          </p:nvSpPr>
          <p:spPr>
            <a:xfrm rot="5400000">
              <a:off x="-850107" y="850106"/>
              <a:ext cx="1746251" cy="46038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202" name="Rectangle"/>
            <p:cNvSpPr/>
            <p:nvPr/>
          </p:nvSpPr>
          <p:spPr>
            <a:xfrm rot="5400000">
              <a:off x="-837407" y="4298156"/>
              <a:ext cx="1720851" cy="46038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</p:grpSp>
      <p:pic>
        <p:nvPicPr>
          <p:cNvPr id="204" name="Picture 7.png" descr="Picture 7.png"/>
          <p:cNvPicPr>
            <a:picLocks noChangeAspect="1"/>
          </p:cNvPicPr>
          <p:nvPr/>
        </p:nvPicPr>
        <p:blipFill>
          <a:blip r:embed="rId2"/>
          <a:srcRect l="5335" t="1922"/>
          <a:stretch>
            <a:fillRect/>
          </a:stretch>
        </p:blipFill>
        <p:spPr>
          <a:xfrm>
            <a:off x="-7938" y="380999"/>
            <a:ext cx="692151" cy="2193926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BITS Pilani, Pilani Campus"/>
          <p:cNvSpPr txBox="1"/>
          <p:nvPr/>
        </p:nvSpPr>
        <p:spPr>
          <a:xfrm rot="5400000">
            <a:off x="-2736937" y="3821343"/>
            <a:ext cx="5775961" cy="205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900" b="1">
                <a:solidFill>
                  <a:srgbClr val="101141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BITS </a:t>
            </a:r>
            <a:r>
              <a:rPr b="0"/>
              <a:t>Pilani, Pilani Campus</a:t>
            </a:r>
          </a:p>
        </p:txBody>
      </p:sp>
      <p:sp>
        <p:nvSpPr>
          <p:cNvPr id="20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0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98" y="6414771"/>
            <a:ext cx="258602" cy="248283"/>
          </a:xfrm>
          <a:prstGeom prst="rect">
            <a:avLst/>
          </a:prstGeom>
        </p:spPr>
        <p:txBody>
          <a:bodyPr lIns="45709" tIns="45709" rIns="45709" bIns="45709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37" name="Rectangle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38" name="Rectangle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39" name="Rectangle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40" name="BITS_university_logo_whitevert.png" descr="BITS_university_logo_whitevert.png"/>
          <p:cNvPicPr>
            <a:picLocks noChangeAspect="1"/>
          </p:cNvPicPr>
          <p:nvPr/>
        </p:nvPicPr>
        <p:blipFill>
          <a:blip r:embed="rId3"/>
          <a:srcRect t="1" b="28591"/>
          <a:stretch>
            <a:fillRect/>
          </a:stretch>
        </p:blipFill>
        <p:spPr>
          <a:xfrm>
            <a:off x="76200" y="3352800"/>
            <a:ext cx="2057400" cy="1979613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BITS Pilani"/>
          <p:cNvSpPr txBox="1"/>
          <p:nvPr/>
        </p:nvSpPr>
        <p:spPr>
          <a:xfrm>
            <a:off x="-30481" y="5257800"/>
            <a:ext cx="2118362" cy="454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9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BITS</a:t>
            </a:r>
            <a:r>
              <a:rPr b="0"/>
              <a:t> Pilani</a:t>
            </a:r>
          </a:p>
        </p:txBody>
      </p:sp>
      <p:sp>
        <p:nvSpPr>
          <p:cNvPr id="42" name="Pilani Campus"/>
          <p:cNvSpPr txBox="1"/>
          <p:nvPr/>
        </p:nvSpPr>
        <p:spPr>
          <a:xfrm>
            <a:off x="198120" y="5667375"/>
            <a:ext cx="1813561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Pilani Campus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\\Server\D\jyoti\FI023_BITS_v1\styleguide img\IMG_5627_b.jpg" descr="\\Server\D\jyoti\FI023_BITS_v1\styleguide img\IMG_5627_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Rectangle"/>
          <p:cNvSpPr/>
          <p:nvPr/>
        </p:nvSpPr>
        <p:spPr>
          <a:xfrm>
            <a:off x="-1" y="4281487"/>
            <a:ext cx="9144002" cy="2576513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4999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52" name="Picture 7.png" descr="Picture 7.png"/>
          <p:cNvPicPr>
            <a:picLocks noChangeAspect="1"/>
          </p:cNvPicPr>
          <p:nvPr/>
        </p:nvPicPr>
        <p:blipFill>
          <a:blip r:embed="rId3"/>
          <a:srcRect l="1922" b="5336"/>
          <a:stretch>
            <a:fillRect/>
          </a:stretch>
        </p:blipFill>
        <p:spPr>
          <a:xfrm>
            <a:off x="6629399" y="-1"/>
            <a:ext cx="2193926" cy="692151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Rectangle"/>
          <p:cNvSpPr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54" name="Rectangle"/>
          <p:cNvSpPr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55" name="Rectangle"/>
          <p:cNvSpPr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56" name="BITS Pilani"/>
          <p:cNvSpPr txBox="1"/>
          <p:nvPr/>
        </p:nvSpPr>
        <p:spPr>
          <a:xfrm>
            <a:off x="6903719" y="762000"/>
            <a:ext cx="2118361" cy="454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9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BITS</a:t>
            </a:r>
            <a:r>
              <a:rPr b="0"/>
              <a:t> Pilani</a:t>
            </a:r>
          </a:p>
        </p:txBody>
      </p:sp>
      <p:sp>
        <p:nvSpPr>
          <p:cNvPr id="57" name="Pilani Campus"/>
          <p:cNvSpPr txBox="1"/>
          <p:nvPr/>
        </p:nvSpPr>
        <p:spPr>
          <a:xfrm>
            <a:off x="7132319" y="1171575"/>
            <a:ext cx="1813561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Pilani Campus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ITS Pilani, Pilani Campus"/>
          <p:cNvSpPr txBox="1"/>
          <p:nvPr/>
        </p:nvSpPr>
        <p:spPr>
          <a:xfrm>
            <a:off x="3322320" y="6596062"/>
            <a:ext cx="5775960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100" b="1">
                <a:solidFill>
                  <a:srgbClr val="101141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BITS </a:t>
            </a:r>
            <a:r>
              <a:rPr b="0"/>
              <a:t>Pilani, Pilani Campus</a:t>
            </a:r>
          </a:p>
        </p:txBody>
      </p:sp>
      <p:grpSp>
        <p:nvGrpSpPr>
          <p:cNvPr id="69" name="Group"/>
          <p:cNvGrpSpPr/>
          <p:nvPr/>
        </p:nvGrpSpPr>
        <p:grpSpPr>
          <a:xfrm>
            <a:off x="2084387" y="6550025"/>
            <a:ext cx="7059613" cy="49213"/>
            <a:chOff x="0" y="0"/>
            <a:chExt cx="7059612" cy="49212"/>
          </a:xfrm>
        </p:grpSpPr>
        <p:sp>
          <p:nvSpPr>
            <p:cNvPr id="66" name="Rectangle"/>
            <p:cNvSpPr/>
            <p:nvPr/>
          </p:nvSpPr>
          <p:spPr>
            <a:xfrm>
              <a:off x="2546349" y="0"/>
              <a:ext cx="2328863" cy="49213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67" name="Rectangle"/>
            <p:cNvSpPr/>
            <p:nvPr/>
          </p:nvSpPr>
          <p:spPr>
            <a:xfrm>
              <a:off x="4824412" y="0"/>
              <a:ext cx="2235201" cy="46038"/>
            </a:xfrm>
            <a:prstGeom prst="rect">
              <a:avLst/>
            </a:prstGeom>
            <a:solidFill>
              <a:srgbClr val="E31C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68" name="Rectangle"/>
            <p:cNvSpPr/>
            <p:nvPr/>
          </p:nvSpPr>
          <p:spPr>
            <a:xfrm>
              <a:off x="0" y="0"/>
              <a:ext cx="2581276" cy="49213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</p:grpSp>
      <p:pic>
        <p:nvPicPr>
          <p:cNvPr id="70" name="Picture 7.png" descr="Picture 7.png"/>
          <p:cNvPicPr>
            <a:picLocks noChangeAspect="1"/>
          </p:cNvPicPr>
          <p:nvPr/>
        </p:nvPicPr>
        <p:blipFill>
          <a:blip r:embed="rId2"/>
          <a:srcRect l="1922" b="5336"/>
          <a:stretch>
            <a:fillRect/>
          </a:stretch>
        </p:blipFill>
        <p:spPr>
          <a:xfrm>
            <a:off x="6629399" y="-1"/>
            <a:ext cx="2193926" cy="6921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4" name="Group"/>
          <p:cNvGrpSpPr/>
          <p:nvPr/>
        </p:nvGrpSpPr>
        <p:grpSpPr>
          <a:xfrm>
            <a:off x="2133599" y="6553199"/>
            <a:ext cx="7010401" cy="46039"/>
            <a:chOff x="0" y="0"/>
            <a:chExt cx="7010400" cy="46037"/>
          </a:xfrm>
        </p:grpSpPr>
        <p:sp>
          <p:nvSpPr>
            <p:cNvPr id="71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72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73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</p:grpSp>
      <p:grpSp>
        <p:nvGrpSpPr>
          <p:cNvPr id="78" name="Group"/>
          <p:cNvGrpSpPr/>
          <p:nvPr/>
        </p:nvGrpSpPr>
        <p:grpSpPr>
          <a:xfrm>
            <a:off x="-1" y="1295399"/>
            <a:ext cx="7010401" cy="46039"/>
            <a:chOff x="0" y="0"/>
            <a:chExt cx="7010400" cy="46037"/>
          </a:xfrm>
        </p:grpSpPr>
        <p:sp>
          <p:nvSpPr>
            <p:cNvPr id="75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76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77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</p:grp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7.png" descr="Picture 7.png"/>
          <p:cNvPicPr>
            <a:picLocks noChangeAspect="1"/>
          </p:cNvPicPr>
          <p:nvPr/>
        </p:nvPicPr>
        <p:blipFill>
          <a:blip r:embed="rId2"/>
          <a:srcRect l="1922" b="5336"/>
          <a:stretch>
            <a:fillRect/>
          </a:stretch>
        </p:blipFill>
        <p:spPr>
          <a:xfrm>
            <a:off x="6629399" y="-1"/>
            <a:ext cx="2193926" cy="6921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0" name="Group"/>
          <p:cNvGrpSpPr/>
          <p:nvPr/>
        </p:nvGrpSpPr>
        <p:grpSpPr>
          <a:xfrm>
            <a:off x="-1" y="1295399"/>
            <a:ext cx="7010401" cy="46039"/>
            <a:chOff x="0" y="0"/>
            <a:chExt cx="7010400" cy="46037"/>
          </a:xfrm>
        </p:grpSpPr>
        <p:sp>
          <p:nvSpPr>
            <p:cNvPr id="87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88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89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</p:grpSp>
      <p:grpSp>
        <p:nvGrpSpPr>
          <p:cNvPr id="94" name="Group"/>
          <p:cNvGrpSpPr/>
          <p:nvPr/>
        </p:nvGrpSpPr>
        <p:grpSpPr>
          <a:xfrm>
            <a:off x="2133599" y="6553199"/>
            <a:ext cx="7010401" cy="46039"/>
            <a:chOff x="0" y="0"/>
            <a:chExt cx="7010400" cy="46037"/>
          </a:xfrm>
        </p:grpSpPr>
        <p:sp>
          <p:nvSpPr>
            <p:cNvPr id="91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92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93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</p:grpSp>
      <p:sp>
        <p:nvSpPr>
          <p:cNvPr id="95" name="BITS Pilani, Pilani Campus"/>
          <p:cNvSpPr txBox="1"/>
          <p:nvPr/>
        </p:nvSpPr>
        <p:spPr>
          <a:xfrm>
            <a:off x="3322320" y="6596062"/>
            <a:ext cx="5775960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100" b="1">
                <a:solidFill>
                  <a:srgbClr val="101141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BITS </a:t>
            </a:r>
            <a:r>
              <a:rPr b="0"/>
              <a:t>Pilani, Pilani Campus</a:t>
            </a:r>
          </a:p>
        </p:txBody>
      </p:sp>
      <p:sp>
        <p:nvSpPr>
          <p:cNvPr id="9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"/>
          <p:cNvGrpSpPr/>
          <p:nvPr/>
        </p:nvGrpSpPr>
        <p:grpSpPr>
          <a:xfrm>
            <a:off x="-1" y="1295399"/>
            <a:ext cx="7010401" cy="46039"/>
            <a:chOff x="0" y="0"/>
            <a:chExt cx="7010400" cy="46037"/>
          </a:xfrm>
        </p:grpSpPr>
        <p:sp>
          <p:nvSpPr>
            <p:cNvPr id="105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06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07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</p:grpSp>
      <p:grpSp>
        <p:nvGrpSpPr>
          <p:cNvPr id="112" name="Group"/>
          <p:cNvGrpSpPr/>
          <p:nvPr/>
        </p:nvGrpSpPr>
        <p:grpSpPr>
          <a:xfrm>
            <a:off x="2133599" y="6553199"/>
            <a:ext cx="7010401" cy="46039"/>
            <a:chOff x="0" y="0"/>
            <a:chExt cx="7010400" cy="46037"/>
          </a:xfrm>
        </p:grpSpPr>
        <p:sp>
          <p:nvSpPr>
            <p:cNvPr id="109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10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11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</p:grpSp>
      <p:pic>
        <p:nvPicPr>
          <p:cNvPr id="113" name="Picture 7.png" descr="Picture 7.png"/>
          <p:cNvPicPr>
            <a:picLocks noChangeAspect="1"/>
          </p:cNvPicPr>
          <p:nvPr/>
        </p:nvPicPr>
        <p:blipFill>
          <a:blip r:embed="rId2"/>
          <a:srcRect l="1922" b="5336"/>
          <a:stretch>
            <a:fillRect/>
          </a:stretch>
        </p:blipFill>
        <p:spPr>
          <a:xfrm>
            <a:off x="6629399" y="-1"/>
            <a:ext cx="2193926" cy="692151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BITS Pilani, Deemed to be University under Section 3 of UGC Act, 1956"/>
          <p:cNvSpPr txBox="1"/>
          <p:nvPr/>
        </p:nvSpPr>
        <p:spPr>
          <a:xfrm>
            <a:off x="3322320" y="6596062"/>
            <a:ext cx="5775960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100" b="1">
                <a:solidFill>
                  <a:srgbClr val="101141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BITS </a:t>
            </a:r>
            <a:r>
              <a:rPr b="0"/>
              <a:t>Pilani, Deemed to be University under Section 3 of UGC Act, 1956</a:t>
            </a:r>
          </a:p>
        </p:txBody>
      </p:sp>
      <p:sp>
        <p:nvSpPr>
          <p:cNvPr id="11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"/>
          <p:cNvGrpSpPr/>
          <p:nvPr/>
        </p:nvGrpSpPr>
        <p:grpSpPr>
          <a:xfrm>
            <a:off x="-1" y="1295399"/>
            <a:ext cx="7010401" cy="46039"/>
            <a:chOff x="0" y="0"/>
            <a:chExt cx="7010400" cy="46037"/>
          </a:xfrm>
        </p:grpSpPr>
        <p:sp>
          <p:nvSpPr>
            <p:cNvPr id="124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25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26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</p:grpSp>
      <p:grpSp>
        <p:nvGrpSpPr>
          <p:cNvPr id="131" name="Group"/>
          <p:cNvGrpSpPr/>
          <p:nvPr/>
        </p:nvGrpSpPr>
        <p:grpSpPr>
          <a:xfrm>
            <a:off x="2133599" y="6553199"/>
            <a:ext cx="7010401" cy="46039"/>
            <a:chOff x="0" y="0"/>
            <a:chExt cx="7010400" cy="46037"/>
          </a:xfrm>
        </p:grpSpPr>
        <p:sp>
          <p:nvSpPr>
            <p:cNvPr id="128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29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30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</p:grpSp>
      <p:pic>
        <p:nvPicPr>
          <p:cNvPr id="132" name="Picture 7.png" descr="Picture 7.png"/>
          <p:cNvPicPr>
            <a:picLocks noChangeAspect="1"/>
          </p:cNvPicPr>
          <p:nvPr/>
        </p:nvPicPr>
        <p:blipFill>
          <a:blip r:embed="rId2"/>
          <a:srcRect l="1922" b="5336"/>
          <a:stretch>
            <a:fillRect/>
          </a:stretch>
        </p:blipFill>
        <p:spPr>
          <a:xfrm>
            <a:off x="6629399" y="-1"/>
            <a:ext cx="2193926" cy="692151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BITS Pilani, Deemed to be University under Section 3 of UGC Act, 1956"/>
          <p:cNvSpPr txBox="1"/>
          <p:nvPr/>
        </p:nvSpPr>
        <p:spPr>
          <a:xfrm>
            <a:off x="3322320" y="6596062"/>
            <a:ext cx="5775960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100" b="1">
                <a:solidFill>
                  <a:srgbClr val="101141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BITS </a:t>
            </a:r>
            <a:r>
              <a:rPr b="0"/>
              <a:t>Pilani, Deemed to be University under Section 3 of UGC Act, 1956</a:t>
            </a:r>
          </a:p>
        </p:txBody>
      </p:sp>
      <p:sp>
        <p:nvSpPr>
          <p:cNvPr id="13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"/>
          <p:cNvGrpSpPr/>
          <p:nvPr/>
        </p:nvGrpSpPr>
        <p:grpSpPr>
          <a:xfrm>
            <a:off x="-1" y="1295399"/>
            <a:ext cx="7010401" cy="46039"/>
            <a:chOff x="0" y="0"/>
            <a:chExt cx="7010400" cy="46037"/>
          </a:xfrm>
        </p:grpSpPr>
        <p:sp>
          <p:nvSpPr>
            <p:cNvPr id="143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44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45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</p:grpSp>
      <p:grpSp>
        <p:nvGrpSpPr>
          <p:cNvPr id="150" name="Group"/>
          <p:cNvGrpSpPr/>
          <p:nvPr/>
        </p:nvGrpSpPr>
        <p:grpSpPr>
          <a:xfrm>
            <a:off x="2133599" y="6553199"/>
            <a:ext cx="7010401" cy="46039"/>
            <a:chOff x="0" y="0"/>
            <a:chExt cx="7010400" cy="46037"/>
          </a:xfrm>
        </p:grpSpPr>
        <p:sp>
          <p:nvSpPr>
            <p:cNvPr id="147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48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49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</p:grpSp>
      <p:pic>
        <p:nvPicPr>
          <p:cNvPr id="151" name="Picture 7.png" descr="Picture 7.png"/>
          <p:cNvPicPr>
            <a:picLocks noChangeAspect="1"/>
          </p:cNvPicPr>
          <p:nvPr/>
        </p:nvPicPr>
        <p:blipFill>
          <a:blip r:embed="rId2"/>
          <a:srcRect l="1922" b="5336"/>
          <a:stretch>
            <a:fillRect/>
          </a:stretch>
        </p:blipFill>
        <p:spPr>
          <a:xfrm>
            <a:off x="6629399" y="-1"/>
            <a:ext cx="2193926" cy="692151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BITS Pilani, Pilani Campus"/>
          <p:cNvSpPr txBox="1"/>
          <p:nvPr/>
        </p:nvSpPr>
        <p:spPr>
          <a:xfrm>
            <a:off x="3322320" y="6596062"/>
            <a:ext cx="5775960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100" b="1">
                <a:solidFill>
                  <a:srgbClr val="101141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BITS </a:t>
            </a:r>
            <a:r>
              <a:rPr b="0"/>
              <a:t>Pilani, Pilani Campus</a:t>
            </a:r>
          </a:p>
        </p:txBody>
      </p:sp>
      <p:sp>
        <p:nvSpPr>
          <p:cNvPr id="15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"/>
          <p:cNvGrpSpPr/>
          <p:nvPr/>
        </p:nvGrpSpPr>
        <p:grpSpPr>
          <a:xfrm>
            <a:off x="-1" y="1295399"/>
            <a:ext cx="7010401" cy="46039"/>
            <a:chOff x="0" y="0"/>
            <a:chExt cx="7010400" cy="46037"/>
          </a:xfrm>
        </p:grpSpPr>
        <p:sp>
          <p:nvSpPr>
            <p:cNvPr id="162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63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64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</p:grpSp>
      <p:grpSp>
        <p:nvGrpSpPr>
          <p:cNvPr id="169" name="Group"/>
          <p:cNvGrpSpPr/>
          <p:nvPr/>
        </p:nvGrpSpPr>
        <p:grpSpPr>
          <a:xfrm>
            <a:off x="2133599" y="6553199"/>
            <a:ext cx="7010401" cy="46039"/>
            <a:chOff x="0" y="0"/>
            <a:chExt cx="7010400" cy="46037"/>
          </a:xfrm>
        </p:grpSpPr>
        <p:sp>
          <p:nvSpPr>
            <p:cNvPr id="166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67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68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</p:grpSp>
      <p:pic>
        <p:nvPicPr>
          <p:cNvPr id="170" name="Picture 7.png" descr="Picture 7.png"/>
          <p:cNvPicPr>
            <a:picLocks noChangeAspect="1"/>
          </p:cNvPicPr>
          <p:nvPr/>
        </p:nvPicPr>
        <p:blipFill>
          <a:blip r:embed="rId2"/>
          <a:srcRect l="1922" b="5336"/>
          <a:stretch>
            <a:fillRect/>
          </a:stretch>
        </p:blipFill>
        <p:spPr>
          <a:xfrm>
            <a:off x="6629399" y="-1"/>
            <a:ext cx="2193926" cy="692151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BITS Pilani, Pilani Campus"/>
          <p:cNvSpPr txBox="1"/>
          <p:nvPr/>
        </p:nvSpPr>
        <p:spPr>
          <a:xfrm>
            <a:off x="3322320" y="6596062"/>
            <a:ext cx="5775960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100" b="1">
                <a:solidFill>
                  <a:srgbClr val="101141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BITS </a:t>
            </a:r>
            <a:r>
              <a:rPr b="0"/>
              <a:t>Pilani, Pilani Campus</a:t>
            </a:r>
          </a:p>
        </p:txBody>
      </p:sp>
      <p:sp>
        <p:nvSpPr>
          <p:cNvPr id="17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oq.com/articles/metrics-agile-teams/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oq.com/articles/metrics-agile-teams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oq.com/articles/metrics-agile-teams/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mind.net/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oq.com/articles/metrics-agile-teams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BITS Pilani presentation"/>
          <p:cNvSpPr txBox="1">
            <a:spLocks noGrp="1"/>
          </p:cNvSpPr>
          <p:nvPr>
            <p:ph type="title" idx="4294967295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</p:spPr>
        <p:txBody>
          <a:bodyPr/>
          <a:lstStyle>
            <a:lvl1pPr>
              <a:lnSpc>
                <a:spcPts val="4000"/>
              </a:lnSpc>
              <a:defRPr sz="4400">
                <a:solidFill>
                  <a:srgbClr val="FFFFFF"/>
                </a:solidFill>
              </a:defRPr>
            </a:lvl1pPr>
          </a:lstStyle>
          <a:p>
            <a:r>
              <a:t>BITS Pilani presentation</a:t>
            </a:r>
          </a:p>
        </p:txBody>
      </p:sp>
      <p:sp>
        <p:nvSpPr>
          <p:cNvPr id="236" name="K.Anantharaman…"/>
          <p:cNvSpPr txBox="1">
            <a:spLocks noGrp="1"/>
          </p:cNvSpPr>
          <p:nvPr>
            <p:ph type="body" sz="quarter" idx="4294967295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</p:spPr>
        <p:txBody>
          <a:bodyPr anchor="b"/>
          <a:lstStyle/>
          <a:p>
            <a:pPr marL="0" indent="0" algn="r" defTabSz="886968">
              <a:lnSpc>
                <a:spcPts val="1700"/>
              </a:lnSpc>
              <a:spcBef>
                <a:spcPts val="0"/>
              </a:spcBef>
              <a:buSzTx/>
              <a:buNone/>
              <a:defRPr sz="1746">
                <a:solidFill>
                  <a:srgbClr val="FFFFFF"/>
                </a:solidFill>
              </a:defRPr>
            </a:pPr>
            <a:r>
              <a:t>K.Anantharaman</a:t>
            </a:r>
          </a:p>
          <a:p>
            <a:pPr marL="0" indent="0" algn="r" defTabSz="886968">
              <a:lnSpc>
                <a:spcPts val="1700"/>
              </a:lnSpc>
              <a:spcBef>
                <a:spcPts val="0"/>
              </a:spcBef>
              <a:buSzTx/>
              <a:buNone/>
              <a:defRPr sz="1746">
                <a:solidFill>
                  <a:srgbClr val="FFFFFF"/>
                </a:solidFill>
              </a:defRPr>
            </a:pPr>
            <a:r>
              <a:t>kanantharaman@wilp.bits-pilani.ac.in </a:t>
            </a:r>
          </a:p>
        </p:txBody>
      </p:sp>
      <p:sp>
        <p:nvSpPr>
          <p:cNvPr id="237" name="17/4/22"/>
          <p:cNvSpPr txBox="1"/>
          <p:nvPr/>
        </p:nvSpPr>
        <p:spPr>
          <a:xfrm>
            <a:off x="502919" y="6400413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lang="en-US" dirty="0"/>
              <a:t>28/10/23</a:t>
            </a:r>
            <a:endParaRPr dirty="0"/>
          </a:p>
        </p:txBody>
      </p:sp>
      <p:sp>
        <p:nvSpPr>
          <p:cNvPr id="238" name="SE ZG544 S2-21 Agile Software Process"/>
          <p:cNvSpPr txBox="1"/>
          <p:nvPr/>
        </p:nvSpPr>
        <p:spPr>
          <a:xfrm>
            <a:off x="3169920" y="6308080"/>
            <a:ext cx="280416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dirty="0"/>
              <a:t>SE ZG544 </a:t>
            </a:r>
            <a:r>
              <a:rPr lang="en-US" dirty="0"/>
              <a:t>S1-23-24</a:t>
            </a:r>
            <a:r>
              <a:rPr dirty="0"/>
              <a:t> Agile </a:t>
            </a:r>
            <a:r>
              <a:rPr lang="en-US" dirty="0"/>
              <a:t>software processes</a:t>
            </a:r>
            <a:endParaRPr dirty="0"/>
          </a:p>
        </p:txBody>
      </p:sp>
      <p:sp>
        <p:nvSpPr>
          <p:cNvPr id="2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Metrics never convey the whole picture. Management by metrics and dashboards needs to be supplemented with management by context and conversations.…"/>
          <p:cNvSpPr txBox="1">
            <a:spLocks noGrp="1"/>
          </p:cNvSpPr>
          <p:nvPr>
            <p:ph type="body" idx="4294967295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buClr>
                <a:srgbClr val="101141"/>
              </a:buClr>
              <a:buChar char="•"/>
              <a:defRPr sz="2400"/>
            </a:pPr>
            <a:r>
              <a:t>Metrics never convey the whole picture. Management by metrics and dashboards needs to be supplemented with management </a:t>
            </a:r>
            <a:r>
              <a:rPr b="1"/>
              <a:t>by context and conversations</a:t>
            </a:r>
            <a:r>
              <a:t>.</a:t>
            </a:r>
          </a:p>
          <a:p>
            <a:pPr>
              <a:spcBef>
                <a:spcPts val="500"/>
              </a:spcBef>
              <a:buClr>
                <a:srgbClr val="101141"/>
              </a:buClr>
              <a:buChar char="•"/>
              <a:defRPr sz="2400"/>
            </a:pPr>
            <a:r>
              <a:t>Stop measurements that lead to counterproductive behavior and stop at measurements (i.e., don’t continue to targets) that lead to desired behavior.</a:t>
            </a:r>
          </a:p>
          <a:p>
            <a:pPr>
              <a:spcBef>
                <a:spcPts val="500"/>
              </a:spcBef>
              <a:buClr>
                <a:srgbClr val="101141"/>
              </a:buClr>
              <a:buChar char="•"/>
              <a:defRPr sz="2400"/>
            </a:pPr>
            <a:r>
              <a:t>Prefer outcome-oriented metrics to activity-oriented ones. Prefer aggregate metrics to fine-grained ones.</a:t>
            </a:r>
          </a:p>
          <a:p>
            <a:pPr>
              <a:spcBef>
                <a:spcPts val="500"/>
              </a:spcBef>
              <a:buClr>
                <a:srgbClr val="101141"/>
              </a:buClr>
              <a:buChar char="•"/>
              <a:defRPr sz="2400"/>
            </a:pPr>
            <a:r>
              <a:t>Get comfortable with lagging (or trailing) indicators. When fast feedback is available, lagging indicators are a reliable alternative to speculative leading indicators.</a:t>
            </a:r>
          </a:p>
        </p:txBody>
      </p:sp>
      <p:sp>
        <p:nvSpPr>
          <p:cNvPr id="317" name="Summary"/>
          <p:cNvSpPr txBox="1"/>
          <p:nvPr/>
        </p:nvSpPr>
        <p:spPr>
          <a:xfrm>
            <a:off x="350520" y="152399"/>
            <a:ext cx="623316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marL="342900" indent="-685800">
              <a:lnSpc>
                <a:spcPts val="3600"/>
              </a:lnSpc>
              <a:defRPr sz="3600" b="1"/>
            </a:lvl1pPr>
          </a:lstStyle>
          <a:p>
            <a:r>
              <a:t>Summary</a:t>
            </a:r>
          </a:p>
        </p:txBody>
      </p:sp>
      <p:sp>
        <p:nvSpPr>
          <p:cNvPr id="318" name="17/4/22"/>
          <p:cNvSpPr txBox="1"/>
          <p:nvPr/>
        </p:nvSpPr>
        <p:spPr>
          <a:xfrm>
            <a:off x="502919" y="6400413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lang="en-US" dirty="0"/>
              <a:t>28/10/23</a:t>
            </a:r>
            <a:endParaRPr dirty="0"/>
          </a:p>
        </p:txBody>
      </p:sp>
      <p:sp>
        <p:nvSpPr>
          <p:cNvPr id="319" name="SE ZG544 S2-21 Agile Software Process"/>
          <p:cNvSpPr txBox="1"/>
          <p:nvPr/>
        </p:nvSpPr>
        <p:spPr>
          <a:xfrm>
            <a:off x="3169920" y="6308080"/>
            <a:ext cx="280416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dirty="0"/>
              <a:t>SE ZG544 </a:t>
            </a:r>
            <a:r>
              <a:rPr lang="en-US" dirty="0"/>
              <a:t>S1-23-24</a:t>
            </a:r>
            <a:r>
              <a:rPr dirty="0"/>
              <a:t> Agile </a:t>
            </a:r>
            <a:r>
              <a:rPr lang="en-US" dirty="0"/>
              <a:t>software processes</a:t>
            </a:r>
            <a:endParaRPr dirty="0"/>
          </a:p>
        </p:txBody>
      </p:sp>
      <p:sp>
        <p:nvSpPr>
          <p:cNvPr id="3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49BCF-4C17-95A4-FAC5-B1A7AC45F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65174437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5101-2A2D-82AC-0B5C-D21230958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00806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Cumulative flow diagram</a:t>
            </a:r>
            <a:br>
              <a:rPr lang="en-US" sz="3600" dirty="0"/>
            </a:br>
            <a:r>
              <a:rPr lang="en-US" sz="3600" dirty="0"/>
              <a:t>Q1: What to Watch for?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36161E-BE4A-F6A0-08ED-401B715D4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41415"/>
            <a:ext cx="7772400" cy="337517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EE3186-AAAA-9F73-B2C8-D2BA7ED0D9F4}"/>
              </a:ext>
            </a:extLst>
          </p:cNvPr>
          <p:cNvCxnSpPr/>
          <p:nvPr/>
        </p:nvCxnSpPr>
        <p:spPr>
          <a:xfrm>
            <a:off x="3835400" y="2324100"/>
            <a:ext cx="0" cy="16129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2BFE02-B966-331E-6024-838B45069DD1}"/>
              </a:ext>
            </a:extLst>
          </p:cNvPr>
          <p:cNvCxnSpPr>
            <a:cxnSpLocks/>
          </p:cNvCxnSpPr>
          <p:nvPr/>
        </p:nvCxnSpPr>
        <p:spPr>
          <a:xfrm flipH="1">
            <a:off x="2530487" y="3731639"/>
            <a:ext cx="14668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70BD52-8A1B-4421-D4B3-A9AE8C3F2283}"/>
              </a:ext>
            </a:extLst>
          </p:cNvPr>
          <p:cNvCxnSpPr>
            <a:cxnSpLocks/>
          </p:cNvCxnSpPr>
          <p:nvPr/>
        </p:nvCxnSpPr>
        <p:spPr>
          <a:xfrm>
            <a:off x="3060700" y="2324100"/>
            <a:ext cx="0" cy="12319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524565E6-8F4E-2CD0-1C03-2EE639568245}"/>
              </a:ext>
            </a:extLst>
          </p:cNvPr>
          <p:cNvSpPr/>
          <p:nvPr/>
        </p:nvSpPr>
        <p:spPr>
          <a:xfrm>
            <a:off x="3829047" y="3036652"/>
            <a:ext cx="336539" cy="519348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32816AF-9D46-66B2-A948-0E7404864FCF}"/>
              </a:ext>
            </a:extLst>
          </p:cNvPr>
          <p:cNvSpPr/>
          <p:nvPr/>
        </p:nvSpPr>
        <p:spPr>
          <a:xfrm>
            <a:off x="3473461" y="3952404"/>
            <a:ext cx="336539" cy="519348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2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4067114-04C4-7D2F-6A3E-83C5597BF2A9}"/>
              </a:ext>
            </a:extLst>
          </p:cNvPr>
          <p:cNvSpPr/>
          <p:nvPr/>
        </p:nvSpPr>
        <p:spPr>
          <a:xfrm>
            <a:off x="3060700" y="2861689"/>
            <a:ext cx="336539" cy="519348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3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DEF6096-CCF9-2161-7D93-9B9DFE7342B0}"/>
              </a:ext>
            </a:extLst>
          </p:cNvPr>
          <p:cNvCxnSpPr/>
          <p:nvPr/>
        </p:nvCxnSpPr>
        <p:spPr>
          <a:xfrm>
            <a:off x="3467100" y="3245526"/>
            <a:ext cx="0" cy="9003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25F2C9B-D6B1-97C0-D953-420900A6B03F}"/>
              </a:ext>
            </a:extLst>
          </p:cNvPr>
          <p:cNvSpPr/>
          <p:nvPr/>
        </p:nvSpPr>
        <p:spPr>
          <a:xfrm>
            <a:off x="2362220" y="3212291"/>
            <a:ext cx="336534" cy="519348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8088672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323" name="Q1"/>
          <p:cNvSpPr txBox="1">
            <a:spLocks noGrp="1"/>
          </p:cNvSpPr>
          <p:nvPr>
            <p:ph type="title" idx="4294967295"/>
          </p:nvPr>
        </p:nvSpPr>
        <p:spPr>
          <a:xfrm>
            <a:off x="457200" y="92074"/>
            <a:ext cx="8229600" cy="11408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Project Progress:</a:t>
            </a:r>
            <a:br>
              <a:rPr lang="en-US" dirty="0"/>
            </a:br>
            <a:r>
              <a:rPr lang="en-US" dirty="0"/>
              <a:t>Q2: What to Watch for?</a:t>
            </a:r>
            <a:endParaRPr dirty="0"/>
          </a:p>
        </p:txBody>
      </p:sp>
      <p:sp>
        <p:nvSpPr>
          <p:cNvPr id="325" name="SE ZG544 S2-21 Agile Software Process"/>
          <p:cNvSpPr txBox="1"/>
          <p:nvPr/>
        </p:nvSpPr>
        <p:spPr>
          <a:xfrm>
            <a:off x="3169920" y="6308080"/>
            <a:ext cx="280416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dirty="0"/>
              <a:t>SE ZG544 </a:t>
            </a:r>
            <a:r>
              <a:rPr lang="en-US" dirty="0"/>
              <a:t>S1-23-24</a:t>
            </a:r>
            <a:r>
              <a:rPr dirty="0"/>
              <a:t> Agile </a:t>
            </a:r>
            <a:r>
              <a:rPr lang="en-US" dirty="0"/>
              <a:t>software processes</a:t>
            </a:r>
            <a:endParaRPr dirty="0"/>
          </a:p>
        </p:txBody>
      </p:sp>
      <p:sp>
        <p:nvSpPr>
          <p:cNvPr id="326" name="17/4/22"/>
          <p:cNvSpPr txBox="1"/>
          <p:nvPr/>
        </p:nvSpPr>
        <p:spPr>
          <a:xfrm>
            <a:off x="502919" y="6400413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lang="en-US" dirty="0"/>
              <a:t>28/10/23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D9B52F-9E47-1948-7082-C4C0E3602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63" y="1710114"/>
            <a:ext cx="4044072" cy="1832012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6AE46AB-C13F-F0B5-91E5-2B2756905B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5110831"/>
              </p:ext>
            </p:extLst>
          </p:nvPr>
        </p:nvGraphicFramePr>
        <p:xfrm>
          <a:off x="502919" y="4019341"/>
          <a:ext cx="3811716" cy="2245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950E9DD-AC7E-F712-39F4-45E17B61AB47}"/>
              </a:ext>
            </a:extLst>
          </p:cNvPr>
          <p:cNvSpPr txBox="1"/>
          <p:nvPr/>
        </p:nvSpPr>
        <p:spPr>
          <a:xfrm>
            <a:off x="1345915" y="1368611"/>
            <a:ext cx="170815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Burndown chart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37A273B-D79A-398B-B2B4-008D37FD7480}"/>
              </a:ext>
              <a:ext uri="{147F2762-F138-4A5C-976F-8EAC2B608ADB}">
                <a16:predDERef xmlns:a16="http://schemas.microsoft.com/office/drawing/2014/main" pred="{FD125EF5-E9BE-4AF1-83DC-8AAF5D7BCE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7832435"/>
              </p:ext>
            </p:extLst>
          </p:nvPr>
        </p:nvGraphicFramePr>
        <p:xfrm>
          <a:off x="4763680" y="2428127"/>
          <a:ext cx="3877401" cy="2469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337" name="Q2"/>
          <p:cNvSpPr txBox="1">
            <a:spLocks noGrp="1"/>
          </p:cNvSpPr>
          <p:nvPr>
            <p:ph type="title" idx="4294967295"/>
          </p:nvPr>
        </p:nvSpPr>
        <p:spPr>
          <a:xfrm>
            <a:off x="457200" y="92074"/>
            <a:ext cx="8229600" cy="150812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dirty="0"/>
              <a:t>Q2</a:t>
            </a:r>
          </a:p>
        </p:txBody>
      </p:sp>
      <p:sp>
        <p:nvSpPr>
          <p:cNvPr id="338" name="SE ZG544 S2-21 Agile Software Process"/>
          <p:cNvSpPr txBox="1"/>
          <p:nvPr/>
        </p:nvSpPr>
        <p:spPr>
          <a:xfrm>
            <a:off x="3169920" y="6308080"/>
            <a:ext cx="280416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dirty="0"/>
              <a:t>SE ZG544 </a:t>
            </a:r>
            <a:r>
              <a:rPr lang="en-US" dirty="0"/>
              <a:t>S1-23-24</a:t>
            </a:r>
            <a:r>
              <a:rPr dirty="0"/>
              <a:t> Agile </a:t>
            </a:r>
            <a:r>
              <a:rPr lang="en-US" dirty="0"/>
              <a:t>software processes</a:t>
            </a:r>
            <a:endParaRPr dirty="0"/>
          </a:p>
        </p:txBody>
      </p:sp>
      <p:sp>
        <p:nvSpPr>
          <p:cNvPr id="339" name="17/4/22"/>
          <p:cNvSpPr txBox="1"/>
          <p:nvPr/>
        </p:nvSpPr>
        <p:spPr>
          <a:xfrm>
            <a:off x="502919" y="6400413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lang="en-US" dirty="0"/>
              <a:t>28/10/23</a:t>
            </a:r>
            <a:endParaRPr dirty="0"/>
          </a:p>
        </p:txBody>
      </p:sp>
      <p:pic>
        <p:nvPicPr>
          <p:cNvPr id="341" name="Q2- Quality of code.png" descr="Q2- Quality of 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16" y="1404991"/>
            <a:ext cx="4563904" cy="32290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9461CA7-4D47-BCB4-2BCF-296619DE4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621" y="2290402"/>
            <a:ext cx="4691276" cy="29288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116459-B072-F633-C55C-124AA9565B01}"/>
              </a:ext>
            </a:extLst>
          </p:cNvPr>
          <p:cNvSpPr txBox="1"/>
          <p:nvPr/>
        </p:nvSpPr>
        <p:spPr>
          <a:xfrm>
            <a:off x="4325132" y="5453009"/>
            <a:ext cx="395717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How do you connect this measure to production defects?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15</a:t>
            </a:fld>
            <a:endParaRPr/>
          </a:p>
        </p:txBody>
      </p:sp>
      <p:sp>
        <p:nvSpPr>
          <p:cNvPr id="351" name="Q3"/>
          <p:cNvSpPr txBox="1">
            <a:spLocks noGrp="1"/>
          </p:cNvSpPr>
          <p:nvPr>
            <p:ph type="title" idx="4294967295"/>
          </p:nvPr>
        </p:nvSpPr>
        <p:spPr>
          <a:xfrm>
            <a:off x="457200" y="92074"/>
            <a:ext cx="8229600" cy="150812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t>Q3</a:t>
            </a:r>
          </a:p>
        </p:txBody>
      </p:sp>
      <p:sp>
        <p:nvSpPr>
          <p:cNvPr id="352" name="SE ZG544 S2-21 Agile Software Process"/>
          <p:cNvSpPr txBox="1"/>
          <p:nvPr/>
        </p:nvSpPr>
        <p:spPr>
          <a:xfrm>
            <a:off x="3169920" y="6308080"/>
            <a:ext cx="280416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dirty="0"/>
              <a:t>SE ZG544 </a:t>
            </a:r>
            <a:r>
              <a:rPr lang="en-US" dirty="0"/>
              <a:t>S1-23-24</a:t>
            </a:r>
            <a:r>
              <a:rPr dirty="0"/>
              <a:t> Agile </a:t>
            </a:r>
            <a:r>
              <a:rPr lang="en-US" dirty="0"/>
              <a:t>software processes</a:t>
            </a:r>
            <a:endParaRPr dirty="0"/>
          </a:p>
        </p:txBody>
      </p:sp>
      <p:sp>
        <p:nvSpPr>
          <p:cNvPr id="353" name="17/4/22"/>
          <p:cNvSpPr txBox="1"/>
          <p:nvPr/>
        </p:nvSpPr>
        <p:spPr>
          <a:xfrm>
            <a:off x="502919" y="6400413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lang="en-US" dirty="0"/>
              <a:t>28/10/23</a:t>
            </a:r>
            <a:endParaRPr dirty="0"/>
          </a:p>
        </p:txBody>
      </p:sp>
      <p:pic>
        <p:nvPicPr>
          <p:cNvPr id="355" name="Q3- Bug Dashboard.png" descr="Q3- Bug Dash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11" y="1381399"/>
            <a:ext cx="3968524" cy="280781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D74A9A5-57DF-F07D-B6C4-6F1AF3D4A9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0406691"/>
              </p:ext>
            </p:extLst>
          </p:nvPr>
        </p:nvGraphicFramePr>
        <p:xfrm>
          <a:off x="4286507" y="1508797"/>
          <a:ext cx="4274820" cy="2553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3795CE3-1971-6A97-BA88-DB975E925A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8365513"/>
              </p:ext>
            </p:extLst>
          </p:nvPr>
        </p:nvGraphicFramePr>
        <p:xfrm>
          <a:off x="418287" y="4336971"/>
          <a:ext cx="3968524" cy="2024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42B4E33-FA64-1FF3-FEA2-EAAA5728D1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2771962"/>
              </p:ext>
            </p:extLst>
          </p:nvPr>
        </p:nvGraphicFramePr>
        <p:xfrm>
          <a:off x="4386811" y="4288795"/>
          <a:ext cx="4526280" cy="2072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Additional Notes - Measuring Agile Performance"/>
          <p:cNvSpPr txBox="1">
            <a:spLocks noGrp="1"/>
          </p:cNvSpPr>
          <p:nvPr>
            <p:ph type="body" sz="half" idx="4294967295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200"/>
              </a:lnSpc>
              <a:spcBef>
                <a:spcPts val="0"/>
              </a:spcBef>
              <a:buSzTx/>
              <a:buNone/>
              <a:defRPr sz="4000" b="1"/>
            </a:lvl1pPr>
          </a:lstStyle>
          <a:p>
            <a:r>
              <a:t>Additional Notes - Measuring Agile Performance</a:t>
            </a:r>
          </a:p>
        </p:txBody>
      </p:sp>
      <p:sp>
        <p:nvSpPr>
          <p:cNvPr id="365" name="17/4/22"/>
          <p:cNvSpPr txBox="1"/>
          <p:nvPr/>
        </p:nvSpPr>
        <p:spPr>
          <a:xfrm>
            <a:off x="502919" y="6400413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lang="en-US" dirty="0"/>
              <a:t>28/10/23</a:t>
            </a:r>
            <a:endParaRPr dirty="0"/>
          </a:p>
        </p:txBody>
      </p:sp>
      <p:sp>
        <p:nvSpPr>
          <p:cNvPr id="366" name="SE ZG544 S2-21 Agile Software Process"/>
          <p:cNvSpPr txBox="1"/>
          <p:nvPr/>
        </p:nvSpPr>
        <p:spPr>
          <a:xfrm>
            <a:off x="3169920" y="6308080"/>
            <a:ext cx="280416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dirty="0"/>
              <a:t>SE ZG544 </a:t>
            </a:r>
            <a:r>
              <a:rPr lang="en-US" dirty="0"/>
              <a:t>S1-23-24</a:t>
            </a:r>
            <a:r>
              <a:rPr dirty="0"/>
              <a:t> Agile </a:t>
            </a:r>
            <a:r>
              <a:rPr lang="en-US" dirty="0"/>
              <a:t>software processes</a:t>
            </a:r>
            <a:endParaRPr dirty="0"/>
          </a:p>
        </p:txBody>
      </p:sp>
      <p:sp>
        <p:nvSpPr>
          <p:cNvPr id="36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d Quantitative Agile Metrics: Lead Time and Cycle Time"/>
          <p:cNvSpPr txBox="1">
            <a:spLocks noGrp="1"/>
          </p:cNvSpPr>
          <p:nvPr>
            <p:ph type="body" sz="quarter" idx="4294967295"/>
          </p:nvPr>
        </p:nvSpPr>
        <p:spPr>
          <a:xfrm>
            <a:off x="304800" y="152399"/>
            <a:ext cx="6324600" cy="1143002"/>
          </a:xfrm>
          <a:prstGeom prst="rect">
            <a:avLst/>
          </a:prstGeom>
        </p:spPr>
        <p:txBody>
          <a:bodyPr anchor="ctr"/>
          <a:lstStyle>
            <a:lvl1pPr marL="325754" indent="-651509" defTabSz="868680">
              <a:lnSpc>
                <a:spcPts val="3400"/>
              </a:lnSpc>
              <a:spcBef>
                <a:spcPts val="0"/>
              </a:spcBef>
              <a:buSzTx/>
              <a:buNone/>
              <a:defRPr sz="3420"/>
            </a:lvl1pPr>
          </a:lstStyle>
          <a:p>
            <a:r>
              <a:t>Good Quantitative Agile Metrics: Lead Time and Cycle Time</a:t>
            </a:r>
          </a:p>
        </p:txBody>
      </p:sp>
      <p:sp>
        <p:nvSpPr>
          <p:cNvPr id="370" name="17/4/22"/>
          <p:cNvSpPr txBox="1"/>
          <p:nvPr/>
        </p:nvSpPr>
        <p:spPr>
          <a:xfrm>
            <a:off x="502919" y="6400413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lang="en-US" dirty="0"/>
              <a:t>28/10/23</a:t>
            </a:r>
            <a:endParaRPr dirty="0"/>
          </a:p>
        </p:txBody>
      </p:sp>
      <p:sp>
        <p:nvSpPr>
          <p:cNvPr id="371" name="SE ZG544 S2-21 Agile Software Process"/>
          <p:cNvSpPr txBox="1"/>
          <p:nvPr/>
        </p:nvSpPr>
        <p:spPr>
          <a:xfrm>
            <a:off x="3169920" y="6308080"/>
            <a:ext cx="280416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dirty="0"/>
              <a:t>SE ZG544 </a:t>
            </a:r>
            <a:r>
              <a:rPr lang="en-US" dirty="0"/>
              <a:t>S1-23-24</a:t>
            </a:r>
            <a:r>
              <a:rPr dirty="0"/>
              <a:t> Agile </a:t>
            </a:r>
            <a:r>
              <a:rPr lang="en-US" dirty="0"/>
              <a:t>software processes</a:t>
            </a:r>
            <a:endParaRPr dirty="0"/>
          </a:p>
        </p:txBody>
      </p:sp>
      <p:sp>
        <p:nvSpPr>
          <p:cNvPr id="3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373" name="Important to measure the things that drive/determine Lead Times.…"/>
          <p:cNvSpPr txBox="1"/>
          <p:nvPr/>
        </p:nvSpPr>
        <p:spPr>
          <a:xfrm>
            <a:off x="6979919" y="1752600"/>
            <a:ext cx="1965961" cy="3284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</a:pPr>
            <a:r>
              <a:t>Important to measure the things that drive/determine Lead Times.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Levers that teams can actively (e.g. determinant metrics like Flow Efficiency). </a:t>
            </a:r>
          </a:p>
        </p:txBody>
      </p:sp>
      <p:pic>
        <p:nvPicPr>
          <p:cNvPr id="374" name="image.jpeg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414462"/>
            <a:ext cx="7118350" cy="49418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6" name="Table"/>
          <p:cNvGraphicFramePr/>
          <p:nvPr>
            <p:extLst>
              <p:ext uri="{D42A27DB-BD31-4B8C-83A1-F6EECF244321}">
                <p14:modId xmlns:p14="http://schemas.microsoft.com/office/powerpoint/2010/main" val="409162277"/>
              </p:ext>
            </p:extLst>
          </p:nvPr>
        </p:nvGraphicFramePr>
        <p:xfrm>
          <a:off x="304800" y="1447800"/>
          <a:ext cx="8229599" cy="526277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6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</a:rPr>
                        <a:t>Simple SI metrics</a:t>
                      </a:r>
                    </a:p>
                  </a:txBody>
                  <a:tcPr marL="45713" marR="45713" marT="45713" marB="45713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</a:rPr>
                        <a:t>Metric</a:t>
                      </a:r>
                    </a:p>
                  </a:txBody>
                  <a:tcPr marL="45713" marR="45713" marT="45713" marB="45713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</a:rPr>
                        <a:t>Comment</a:t>
                      </a:r>
                    </a:p>
                  </a:txBody>
                  <a:tcPr marL="45713" marR="45713" marT="45713" marB="45713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62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dirty="0">
                          <a:latin typeface="+mj-lt"/>
                          <a:ea typeface="+mj-ea"/>
                          <a:cs typeface="+mj-cs"/>
                        </a:rPr>
                        <a:t>Overall SI goal metrics</a:t>
                      </a:r>
                    </a:p>
                  </a:txBody>
                  <a:tcPr marL="45713" marR="45713" marT="45713" marB="45713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>
                          <a:latin typeface="+mj-lt"/>
                          <a:ea typeface="+mj-ea"/>
                          <a:cs typeface="+mj-cs"/>
                        </a:rPr>
                        <a:t>Lead Time, Cycle Time</a:t>
                      </a:r>
                    </a:p>
                  </a:txBody>
                  <a:tcPr marL="45713" marR="45713" marT="45713" marB="45713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>
                          <a:latin typeface="+mj-lt"/>
                          <a:ea typeface="+mj-ea"/>
                          <a:cs typeface="+mj-cs"/>
                        </a:rPr>
                        <a:t>Good measures of overall Time to Value</a:t>
                      </a:r>
                    </a:p>
                  </a:txBody>
                  <a:tcPr marL="45713" marR="45713" marT="45713" marB="45713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dirty="0">
                          <a:latin typeface="+mj-lt"/>
                          <a:ea typeface="+mj-ea"/>
                          <a:cs typeface="+mj-cs"/>
                        </a:rPr>
                        <a:t>Determinant metrics:</a:t>
                      </a:r>
                    </a:p>
                  </a:txBody>
                  <a:tcPr marL="45713" marR="45713" marT="45713" marB="45713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+mj-lt"/>
                          <a:ea typeface="+mj-ea"/>
                          <a:cs typeface="+mj-cs"/>
                        </a:defRPr>
                      </a:pPr>
                      <a:endParaRPr/>
                    </a:p>
                  </a:txBody>
                  <a:tcPr marL="45713" marR="45713" marT="45713" marB="45713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+mj-lt"/>
                          <a:ea typeface="+mj-ea"/>
                          <a:cs typeface="+mj-cs"/>
                        </a:defRPr>
                      </a:pPr>
                      <a:endParaRPr/>
                    </a:p>
                  </a:txBody>
                  <a:tcPr marL="45713" marR="45713" marT="45713" marB="45713" horzOverflow="overflow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8312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dirty="0">
                          <a:latin typeface="+mj-lt"/>
                          <a:ea typeface="+mj-ea"/>
                          <a:cs typeface="+mj-cs"/>
                        </a:rPr>
                        <a:t>Best practice and tool use</a:t>
                      </a:r>
                    </a:p>
                  </a:txBody>
                  <a:tcPr marL="45713" marR="45713" marT="45713" marB="45713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>
                          <a:latin typeface="+mj-lt"/>
                          <a:ea typeface="+mj-ea"/>
                          <a:cs typeface="+mj-cs"/>
                        </a:rPr>
                        <a:t>Speeding tickets (%) </a:t>
                      </a:r>
                    </a:p>
                  </a:txBody>
                  <a:tcPr marL="45713" marR="45713" marT="45713" marB="45713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>
                          <a:latin typeface="+mj-lt"/>
                          <a:ea typeface="+mj-ea"/>
                          <a:cs typeface="+mj-cs"/>
                        </a:rPr>
                        <a:t>Tickets that have been moved through multiple Statuses (e.g. in Jira) after the event (so there is no real visibility of workflow stages)</a:t>
                      </a:r>
                    </a:p>
                  </a:txBody>
                  <a:tcPr marL="45713" marR="45713" marT="45713" marB="45713" horzOverflow="overflow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672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dirty="0">
                          <a:latin typeface="+mj-lt"/>
                          <a:ea typeface="+mj-ea"/>
                          <a:cs typeface="+mj-cs"/>
                        </a:rPr>
                        <a:t>Timing accuracy</a:t>
                      </a:r>
                    </a:p>
                  </a:txBody>
                  <a:tcPr marL="45713" marR="45713" marT="45713" marB="45713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>
                          <a:latin typeface="+mj-lt"/>
                          <a:ea typeface="+mj-ea"/>
                          <a:cs typeface="+mj-cs"/>
                        </a:rPr>
                        <a:t>Total Sprint Completion (%)</a:t>
                      </a:r>
                    </a:p>
                  </a:txBody>
                  <a:tcPr marL="45713" marR="45713" marT="45713" marB="45713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>
                          <a:latin typeface="+mj-lt"/>
                          <a:ea typeface="+mj-ea"/>
                          <a:cs typeface="+mj-cs"/>
                        </a:rPr>
                        <a:t>Percentage of completed story points for a given sprint(s). The factor takes into account story points added once a sprint has started.</a:t>
                      </a:r>
                    </a:p>
                  </a:txBody>
                  <a:tcPr marL="45713" marR="45713" marT="45713" marB="45713" horzOverflow="overflow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7" name="Most common and meaningful metrics  for  Team SI"/>
          <p:cNvSpPr txBox="1">
            <a:spLocks noGrp="1"/>
          </p:cNvSpPr>
          <p:nvPr>
            <p:ph type="body" sz="quarter" idx="4294967295"/>
          </p:nvPr>
        </p:nvSpPr>
        <p:spPr>
          <a:xfrm>
            <a:off x="304800" y="152399"/>
            <a:ext cx="6324600" cy="1143002"/>
          </a:xfrm>
          <a:prstGeom prst="rect">
            <a:avLst/>
          </a:prstGeom>
        </p:spPr>
        <p:txBody>
          <a:bodyPr anchor="ctr"/>
          <a:lstStyle>
            <a:lvl1pPr indent="-685800">
              <a:lnSpc>
                <a:spcPts val="3600"/>
              </a:lnSpc>
              <a:spcBef>
                <a:spcPts val="0"/>
              </a:spcBef>
              <a:buSzTx/>
              <a:buNone/>
              <a:defRPr sz="3600"/>
            </a:lvl1pPr>
          </a:lstStyle>
          <a:p>
            <a:r>
              <a:t>Most common and meaningful metrics  for  Team SI</a:t>
            </a:r>
          </a:p>
        </p:txBody>
      </p:sp>
      <p:sp>
        <p:nvSpPr>
          <p:cNvPr id="378" name="17/4/22"/>
          <p:cNvSpPr txBox="1"/>
          <p:nvPr/>
        </p:nvSpPr>
        <p:spPr>
          <a:xfrm>
            <a:off x="502919" y="6400413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lang="en-US" dirty="0"/>
              <a:t>28/10/23</a:t>
            </a:r>
            <a:endParaRPr dirty="0"/>
          </a:p>
        </p:txBody>
      </p:sp>
      <p:sp>
        <p:nvSpPr>
          <p:cNvPr id="379" name="SE ZG544 S2-21 Agile Software Process"/>
          <p:cNvSpPr txBox="1"/>
          <p:nvPr/>
        </p:nvSpPr>
        <p:spPr>
          <a:xfrm>
            <a:off x="3169920" y="6308080"/>
            <a:ext cx="280416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dirty="0"/>
              <a:t>SE ZG544 </a:t>
            </a:r>
            <a:r>
              <a:rPr lang="en-US" dirty="0"/>
              <a:t>S1-23-24</a:t>
            </a:r>
            <a:r>
              <a:rPr dirty="0"/>
              <a:t> Agile </a:t>
            </a:r>
            <a:r>
              <a:rPr lang="en-US" dirty="0"/>
              <a:t>software processes</a:t>
            </a:r>
            <a:endParaRPr dirty="0"/>
          </a:p>
        </p:txBody>
      </p:sp>
      <p:sp>
        <p:nvSpPr>
          <p:cNvPr id="38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381" name="Source:https://www.infoq.com/articles/metrics-agile-teams/"/>
          <p:cNvSpPr txBox="1"/>
          <p:nvPr/>
        </p:nvSpPr>
        <p:spPr>
          <a:xfrm>
            <a:off x="4922520" y="6261100"/>
            <a:ext cx="394716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/>
            </a:pPr>
            <a:r>
              <a:t>Source: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https://www.infoq.com/articles/metrics-agile-teams/</a:t>
            </a:r>
            <a:r>
              <a:t> 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Most common and meaningful metrics  for  Team SI …"/>
          <p:cNvSpPr txBox="1">
            <a:spLocks noGrp="1"/>
          </p:cNvSpPr>
          <p:nvPr>
            <p:ph type="body" sz="quarter" idx="4294967295"/>
          </p:nvPr>
        </p:nvSpPr>
        <p:spPr>
          <a:xfrm>
            <a:off x="304800" y="152399"/>
            <a:ext cx="6324600" cy="1143002"/>
          </a:xfrm>
          <a:prstGeom prst="rect">
            <a:avLst/>
          </a:prstGeom>
        </p:spPr>
        <p:txBody>
          <a:bodyPr anchor="ctr"/>
          <a:lstStyle>
            <a:lvl1pPr indent="-685800">
              <a:lnSpc>
                <a:spcPts val="3600"/>
              </a:lnSpc>
              <a:spcBef>
                <a:spcPts val="0"/>
              </a:spcBef>
              <a:buSzTx/>
              <a:buNone/>
              <a:defRPr sz="3600"/>
            </a:lvl1pPr>
          </a:lstStyle>
          <a:p>
            <a:r>
              <a:t>Most common and meaningful metrics  for  Team SI …</a:t>
            </a:r>
          </a:p>
        </p:txBody>
      </p:sp>
      <p:sp>
        <p:nvSpPr>
          <p:cNvPr id="384" name="17/4/22"/>
          <p:cNvSpPr txBox="1"/>
          <p:nvPr/>
        </p:nvSpPr>
        <p:spPr>
          <a:xfrm>
            <a:off x="502919" y="6400413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lang="en-US" dirty="0"/>
              <a:t>28/10/23</a:t>
            </a:r>
            <a:endParaRPr dirty="0"/>
          </a:p>
        </p:txBody>
      </p:sp>
      <p:sp>
        <p:nvSpPr>
          <p:cNvPr id="385" name="SE ZG544 S2-21 Agile Software Process"/>
          <p:cNvSpPr txBox="1"/>
          <p:nvPr/>
        </p:nvSpPr>
        <p:spPr>
          <a:xfrm>
            <a:off x="3169920" y="6308080"/>
            <a:ext cx="280416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dirty="0"/>
              <a:t>SE ZG544 </a:t>
            </a:r>
            <a:r>
              <a:rPr lang="en-US" dirty="0"/>
              <a:t>S1-23-24</a:t>
            </a:r>
            <a:r>
              <a:rPr dirty="0"/>
              <a:t> Agile </a:t>
            </a:r>
            <a:r>
              <a:rPr lang="en-US" dirty="0"/>
              <a:t>software processes</a:t>
            </a:r>
            <a:endParaRPr dirty="0"/>
          </a:p>
        </p:txBody>
      </p:sp>
      <p:sp>
        <p:nvSpPr>
          <p:cNvPr id="3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graphicFrame>
        <p:nvGraphicFramePr>
          <p:cNvPr id="387" name="Table"/>
          <p:cNvGraphicFramePr/>
          <p:nvPr/>
        </p:nvGraphicFramePr>
        <p:xfrm>
          <a:off x="304800" y="1600200"/>
          <a:ext cx="8229600" cy="430395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</a:rPr>
                        <a:t>Simple SI metrics</a:t>
                      </a:r>
                    </a:p>
                  </a:txBody>
                  <a:tcPr marL="45702" marR="45702" marT="45702" marB="45702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</a:rPr>
                        <a:t>Metric</a:t>
                      </a:r>
                    </a:p>
                  </a:txBody>
                  <a:tcPr marL="45702" marR="45702" marT="45702" marB="45702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</a:rPr>
                        <a:t>Comment</a:t>
                      </a:r>
                    </a:p>
                  </a:txBody>
                  <a:tcPr marL="45702" marR="45702" marT="45702" marB="45702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2812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</a:rPr>
                        <a:t>Productivity</a:t>
                      </a:r>
                    </a:p>
                  </a:txBody>
                  <a:tcPr marL="45702" marR="45702" marT="45702" marB="45702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</a:rPr>
                        <a:t>Flow efficiency (%)</a:t>
                      </a:r>
                    </a:p>
                  </a:txBody>
                  <a:tcPr marL="45702" marR="45702" marT="45702" marB="45702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</a:rPr>
                        <a:t>Percentage of time spent active versus inactive within a workflow</a:t>
                      </a:r>
                    </a:p>
                  </a:txBody>
                  <a:tcPr marL="45702" marR="45702" marT="45702" marB="45702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3675">
                <a:tc>
                  <a:txBody>
                    <a:bodyPr/>
                    <a:lstStyle/>
                    <a:p>
                      <a:pPr algn="l">
                        <a:defRPr sz="1800">
                          <a:latin typeface="+mj-lt"/>
                          <a:ea typeface="+mj-ea"/>
                          <a:cs typeface="+mj-cs"/>
                        </a:defRPr>
                      </a:pPr>
                      <a:endParaRPr/>
                    </a:p>
                  </a:txBody>
                  <a:tcPr marL="45702" marR="45702" marT="45702" marB="45702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</a:rPr>
                        <a:t>Return rate (%)</a:t>
                      </a:r>
                    </a:p>
                  </a:txBody>
                  <a:tcPr marL="45702" marR="45702" marT="45702" marB="45702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</a:rPr>
                        <a:t>Percentage of tickets returned from QA (for whatever reason) during the dev process. This generates Rework.</a:t>
                      </a:r>
                    </a:p>
                  </a:txBody>
                  <a:tcPr marL="45702" marR="45702" marT="45702" marB="45702" horzOverflow="overflow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>
                        <a:defRPr sz="1800">
                          <a:latin typeface="+mj-lt"/>
                          <a:ea typeface="+mj-ea"/>
                          <a:cs typeface="+mj-cs"/>
                        </a:defRPr>
                      </a:pPr>
                      <a:endParaRPr/>
                    </a:p>
                  </a:txBody>
                  <a:tcPr marL="45702" marR="45702" marT="45702" marB="45702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+mj-lt"/>
                          <a:ea typeface="+mj-ea"/>
                          <a:cs typeface="+mj-cs"/>
                        </a:defRPr>
                      </a:pPr>
                      <a:r>
                        <a:t>% Time bug fixing (</a:t>
                      </a:r>
                      <a:r>
                        <a:rPr b="1"/>
                        <a:t>The ratio of fixing work to feature work.)</a:t>
                      </a:r>
                    </a:p>
                  </a:txBody>
                  <a:tcPr marL="45702" marR="45702" marT="45702" marB="45702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</a:rPr>
                        <a:t>Percentage of time a team spends bug fixing versus feature contribution.</a:t>
                      </a:r>
                    </a:p>
                  </a:txBody>
                  <a:tcPr marL="45702" marR="45702" marT="45702" marB="45702" horzOverflow="overflow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762">
                <a:tc>
                  <a:txBody>
                    <a:bodyPr/>
                    <a:lstStyle/>
                    <a:p>
                      <a:pPr algn="l">
                        <a:defRPr sz="1800">
                          <a:latin typeface="+mj-lt"/>
                          <a:ea typeface="+mj-ea"/>
                          <a:cs typeface="+mj-cs"/>
                        </a:defRPr>
                      </a:pPr>
                      <a:endParaRPr/>
                    </a:p>
                  </a:txBody>
                  <a:tcPr marL="45702" marR="45702" marT="45702" marB="45702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</a:rPr>
                        <a:t>Number of defects escaping to production. </a:t>
                      </a:r>
                    </a:p>
                  </a:txBody>
                  <a:tcPr marL="45702" marR="45702" marT="45702" marB="45702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</a:rPr>
                        <a:t>This is category of fixing the work.</a:t>
                      </a:r>
                    </a:p>
                  </a:txBody>
                  <a:tcPr marL="45702" marR="45702" marT="45702" marB="45702" horzOverflow="overflow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8" name="Source:https://www.infoq.com/articles/metrics-agile-teams/"/>
          <p:cNvSpPr txBox="1"/>
          <p:nvPr/>
        </p:nvSpPr>
        <p:spPr>
          <a:xfrm>
            <a:off x="4922520" y="6183312"/>
            <a:ext cx="394716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/>
            </a:pPr>
            <a:r>
              <a:t>Source: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https://www.infoq.com/articles/metrics-agile-teams/</a:t>
            </a:r>
            <a:r>
              <a:t>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E CZ 544 , Agile Software Process…"/>
          <p:cNvSpPr txBox="1">
            <a:spLocks noGrp="1"/>
          </p:cNvSpPr>
          <p:nvPr>
            <p:ph type="body" sz="half" idx="4294967295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indent="0" defTabSz="896111">
              <a:lnSpc>
                <a:spcPts val="4100"/>
              </a:lnSpc>
              <a:spcBef>
                <a:spcPts val="0"/>
              </a:spcBef>
              <a:buSzTx/>
              <a:buNone/>
              <a:defRPr sz="3920" b="1"/>
            </a:pPr>
            <a:r>
              <a:rPr dirty="0"/>
              <a:t>SE CZ 544 , Agile </a:t>
            </a:r>
            <a:r>
              <a:rPr lang="en-US" dirty="0"/>
              <a:t>software processes</a:t>
            </a:r>
            <a:endParaRPr dirty="0"/>
          </a:p>
          <a:p>
            <a:pPr marL="0" indent="0" defTabSz="896111">
              <a:lnSpc>
                <a:spcPts val="4100"/>
              </a:lnSpc>
              <a:spcBef>
                <a:spcPts val="0"/>
              </a:spcBef>
              <a:buSzTx/>
              <a:buNone/>
              <a:defRPr sz="3920" b="1"/>
            </a:pPr>
            <a:r>
              <a:rPr dirty="0"/>
              <a:t>CS-10 – Agile Metrics and Tools </a:t>
            </a:r>
          </a:p>
        </p:txBody>
      </p:sp>
      <p:sp>
        <p:nvSpPr>
          <p:cNvPr id="242" name="17/4/22"/>
          <p:cNvSpPr txBox="1"/>
          <p:nvPr/>
        </p:nvSpPr>
        <p:spPr>
          <a:xfrm>
            <a:off x="502919" y="6400413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lang="en-US" dirty="0"/>
              <a:t>28/10/23</a:t>
            </a:r>
            <a:endParaRPr dirty="0"/>
          </a:p>
        </p:txBody>
      </p:sp>
      <p:sp>
        <p:nvSpPr>
          <p:cNvPr id="243" name="SE ZG544 S2-21 Agile Software Process"/>
          <p:cNvSpPr txBox="1"/>
          <p:nvPr/>
        </p:nvSpPr>
        <p:spPr>
          <a:xfrm>
            <a:off x="3169920" y="6308080"/>
            <a:ext cx="280416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dirty="0"/>
              <a:t>SE ZG544 </a:t>
            </a:r>
            <a:r>
              <a:rPr lang="en-US" dirty="0"/>
              <a:t>S1-23-24</a:t>
            </a:r>
            <a:r>
              <a:rPr dirty="0"/>
              <a:t> Agile </a:t>
            </a:r>
            <a:r>
              <a:rPr lang="en-US" dirty="0"/>
              <a:t>software processes</a:t>
            </a:r>
            <a:endParaRPr dirty="0"/>
          </a:p>
        </p:txBody>
      </p:sp>
      <p:sp>
        <p:nvSpPr>
          <p:cNvPr id="2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Double-click to edit"/>
          <p:cNvSpPr txBox="1">
            <a:spLocks noGrp="1"/>
          </p:cNvSpPr>
          <p:nvPr>
            <p:ph type="body" idx="4294967295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  <a:defRPr sz="2400"/>
            </a:pPr>
            <a:endParaRPr/>
          </a:p>
        </p:txBody>
      </p:sp>
      <p:sp>
        <p:nvSpPr>
          <p:cNvPr id="391" name="Most common and meaningful metrics  for  Team SI …"/>
          <p:cNvSpPr txBox="1"/>
          <p:nvPr/>
        </p:nvSpPr>
        <p:spPr>
          <a:xfrm>
            <a:off x="350520" y="152399"/>
            <a:ext cx="623316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marL="342900" indent="-685800">
              <a:lnSpc>
                <a:spcPts val="3600"/>
              </a:lnSpc>
              <a:defRPr sz="3600"/>
            </a:lvl1pPr>
          </a:lstStyle>
          <a:p>
            <a:r>
              <a:t>Most common and meaningful metrics  for  Team SI …</a:t>
            </a:r>
          </a:p>
        </p:txBody>
      </p:sp>
      <p:sp>
        <p:nvSpPr>
          <p:cNvPr id="392" name="17/4/22"/>
          <p:cNvSpPr txBox="1"/>
          <p:nvPr/>
        </p:nvSpPr>
        <p:spPr>
          <a:xfrm>
            <a:off x="502919" y="6400413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lang="en-US" dirty="0"/>
              <a:t>28/10/23</a:t>
            </a:r>
            <a:endParaRPr dirty="0"/>
          </a:p>
        </p:txBody>
      </p:sp>
      <p:sp>
        <p:nvSpPr>
          <p:cNvPr id="393" name="SE ZG544 S2-21 Agile Software Process"/>
          <p:cNvSpPr txBox="1"/>
          <p:nvPr/>
        </p:nvSpPr>
        <p:spPr>
          <a:xfrm>
            <a:off x="3169920" y="6308080"/>
            <a:ext cx="280416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dirty="0"/>
              <a:t>SE ZG544 </a:t>
            </a:r>
            <a:r>
              <a:rPr lang="en-US" dirty="0"/>
              <a:t>S1-23-24</a:t>
            </a:r>
            <a:r>
              <a:rPr dirty="0"/>
              <a:t> Agile </a:t>
            </a:r>
            <a:r>
              <a:rPr lang="en-US" dirty="0"/>
              <a:t>software processes</a:t>
            </a:r>
            <a:endParaRPr dirty="0"/>
          </a:p>
        </p:txBody>
      </p:sp>
      <p:sp>
        <p:nvSpPr>
          <p:cNvPr id="3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graphicFrame>
        <p:nvGraphicFramePr>
          <p:cNvPr id="395" name="Table"/>
          <p:cNvGraphicFramePr/>
          <p:nvPr/>
        </p:nvGraphicFramePr>
        <p:xfrm>
          <a:off x="304800" y="1457325"/>
          <a:ext cx="8229600" cy="128592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</a:rPr>
                        <a:t>Simple SI metrics</a:t>
                      </a:r>
                    </a:p>
                  </a:txBody>
                  <a:tcPr marL="45743" marR="45743" marT="45743" marB="45743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</a:rPr>
                        <a:t>Metric</a:t>
                      </a:r>
                    </a:p>
                  </a:txBody>
                  <a:tcPr marL="45743" marR="45743" marT="45743" marB="45743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</a:rPr>
                        <a:t>Comment</a:t>
                      </a:r>
                    </a:p>
                  </a:txBody>
                  <a:tcPr marL="45743" marR="45743" marT="45743" marB="45743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</a:rPr>
                        <a:t>Team Wellness</a:t>
                      </a:r>
                    </a:p>
                  </a:txBody>
                  <a:tcPr marL="45743" marR="45743" marT="45743" marB="45743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+mj-lt"/>
                          <a:ea typeface="+mj-ea"/>
                          <a:cs typeface="+mj-cs"/>
                        </a:defRPr>
                      </a:pPr>
                      <a:r>
                        <a:t>Team Happiness</a:t>
                      </a:r>
                    </a:p>
                    <a:p>
                      <a:pPr algn="l">
                        <a:defRPr sz="1800">
                          <a:latin typeface="+mj-lt"/>
                          <a:ea typeface="+mj-ea"/>
                          <a:cs typeface="+mj-cs"/>
                        </a:defRPr>
                      </a:pPr>
                      <a:r>
                        <a:t>Team Sprint Effectiveness Rating</a:t>
                      </a:r>
                    </a:p>
                  </a:txBody>
                  <a:tcPr marL="45743" marR="45743" marT="45743" marB="45743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</a:rPr>
                        <a:t>Self Assessment tests: Individual engineers polled each Sprint/cycle.</a:t>
                      </a:r>
                    </a:p>
                  </a:txBody>
                  <a:tcPr marL="45743" marR="45743" marT="45743" marB="45743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6" name="Source:https://www.infoq.com/articles/metrics-agile-teams/"/>
          <p:cNvSpPr txBox="1"/>
          <p:nvPr/>
        </p:nvSpPr>
        <p:spPr>
          <a:xfrm>
            <a:off x="4922520" y="6183312"/>
            <a:ext cx="394716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/>
            </a:pPr>
            <a:r>
              <a:t>Source: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https://www.infoq.com/articles/metrics-agile-teams/</a:t>
            </a:r>
            <a:r>
              <a:t> 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he philosophy of Continuous Improvement (CI)  is central to Agile.…"/>
          <p:cNvSpPr txBox="1">
            <a:spLocks noGrp="1"/>
          </p:cNvSpPr>
          <p:nvPr>
            <p:ph type="body" idx="4294967295"/>
          </p:nvPr>
        </p:nvSpPr>
        <p:spPr>
          <a:xfrm>
            <a:off x="304800" y="1493837"/>
            <a:ext cx="8229600" cy="498316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buClr>
                <a:srgbClr val="101141"/>
              </a:buClr>
              <a:buChar char="•"/>
              <a:defRPr sz="2400"/>
            </a:pPr>
            <a:r>
              <a:t>The philosophy of Continuous Improvement (CI)  is central to Agile.</a:t>
            </a:r>
          </a:p>
          <a:p>
            <a:pPr>
              <a:spcBef>
                <a:spcPts val="500"/>
              </a:spcBef>
              <a:buClr>
                <a:srgbClr val="101141"/>
              </a:buClr>
              <a:buChar char="•"/>
              <a:defRPr sz="2400"/>
            </a:pPr>
            <a:r>
              <a:t>CI- should not be imposed and driven top-down – instead it should be led by Agile teams themselves, so Self-Improvement (SI) is a more suitable terminology.</a:t>
            </a:r>
          </a:p>
          <a:p>
            <a:pPr>
              <a:spcBef>
                <a:spcPts val="500"/>
              </a:spcBef>
              <a:buClr>
                <a:srgbClr val="101141"/>
              </a:buClr>
              <a:buChar char="•"/>
              <a:defRPr sz="2400"/>
            </a:pPr>
            <a:r>
              <a:t>SI is hard requires organization leadership long term support, recognition and suitable framework. Crucially,</a:t>
            </a:r>
          </a:p>
          <a:p>
            <a:pPr marL="742950" lvl="1" indent="-285750">
              <a:spcBef>
                <a:spcPts val="0"/>
              </a:spcBef>
              <a:defRPr sz="1800" b="1"/>
            </a:pPr>
            <a:r>
              <a:t>A set of meaningful and agreed Agile metrics to </a:t>
            </a:r>
            <a:r>
              <a:rPr b="0"/>
              <a:t>track performance improvement over time; </a:t>
            </a:r>
            <a:r>
              <a:t>and a means to surface these metrics in near real time</a:t>
            </a:r>
            <a:r>
              <a:rPr b="0"/>
              <a:t>, with minimum/no effort involved for the teams themselves</a:t>
            </a:r>
            <a:r>
              <a:rPr sz="1600" b="0"/>
              <a:t>.</a:t>
            </a:r>
            <a:endParaRPr sz="1600"/>
          </a:p>
          <a:p>
            <a:pPr marL="742950" lvl="1" indent="-285750">
              <a:spcBef>
                <a:spcPts val="0"/>
              </a:spcBef>
              <a:defRPr sz="1600"/>
            </a:pPr>
            <a:r>
              <a:t>Keep metrics </a:t>
            </a:r>
            <a:r>
              <a:rPr b="1"/>
              <a:t>simple and deterministic ( no ambiguity).</a:t>
            </a:r>
          </a:p>
          <a:p>
            <a:pPr marL="742950" lvl="1" indent="-285750">
              <a:spcBef>
                <a:spcPts val="0"/>
              </a:spcBef>
              <a:defRPr sz="1600"/>
            </a:pPr>
            <a:r>
              <a:t>For each of these metrics, it is the </a:t>
            </a:r>
            <a:r>
              <a:rPr i="1"/>
              <a:t>trend</a:t>
            </a:r>
            <a:r>
              <a:t> that is important, not an absolute number.  The trend will tell you if your attempts at improvement are having an effect.</a:t>
            </a:r>
          </a:p>
        </p:txBody>
      </p:sp>
      <p:sp>
        <p:nvSpPr>
          <p:cNvPr id="399" name="The Importance of Metrics to Agile Teams"/>
          <p:cNvSpPr txBox="1"/>
          <p:nvPr/>
        </p:nvSpPr>
        <p:spPr>
          <a:xfrm>
            <a:off x="350520" y="152399"/>
            <a:ext cx="623316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marL="342900" indent="-685800">
              <a:lnSpc>
                <a:spcPts val="3600"/>
              </a:lnSpc>
              <a:defRPr sz="3600" b="1"/>
            </a:lvl1pPr>
          </a:lstStyle>
          <a:p>
            <a:r>
              <a:t>The Importance of Metrics to Agile Teams</a:t>
            </a:r>
          </a:p>
        </p:txBody>
      </p:sp>
      <p:sp>
        <p:nvSpPr>
          <p:cNvPr id="400" name="17/4/22"/>
          <p:cNvSpPr txBox="1"/>
          <p:nvPr/>
        </p:nvSpPr>
        <p:spPr>
          <a:xfrm>
            <a:off x="502919" y="6400413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lang="en-US" dirty="0"/>
              <a:t>28/10/23</a:t>
            </a:r>
            <a:endParaRPr dirty="0"/>
          </a:p>
        </p:txBody>
      </p:sp>
      <p:sp>
        <p:nvSpPr>
          <p:cNvPr id="401" name="SE ZG544 S2-21 Agile Software Process"/>
          <p:cNvSpPr txBox="1"/>
          <p:nvPr/>
        </p:nvSpPr>
        <p:spPr>
          <a:xfrm>
            <a:off x="3169920" y="6308080"/>
            <a:ext cx="280416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dirty="0"/>
              <a:t>SE ZG544 </a:t>
            </a:r>
            <a:r>
              <a:rPr lang="en-US" dirty="0"/>
              <a:t>S1-23-24</a:t>
            </a:r>
            <a:r>
              <a:rPr dirty="0"/>
              <a:t> Agile </a:t>
            </a:r>
            <a:r>
              <a:rPr lang="en-US" dirty="0"/>
              <a:t>software processes</a:t>
            </a:r>
            <a:endParaRPr dirty="0"/>
          </a:p>
        </p:txBody>
      </p:sp>
      <p:sp>
        <p:nvSpPr>
          <p:cNvPr id="40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An example cumulative flow diagram showing a team getting asked to do a lot more than they have been able to accomplish historically"/>
          <p:cNvSpPr txBox="1">
            <a:spLocks noGrp="1"/>
          </p:cNvSpPr>
          <p:nvPr>
            <p:ph type="body" idx="4294967295"/>
          </p:nvPr>
        </p:nvSpPr>
        <p:spPr>
          <a:xfrm>
            <a:off x="304800" y="1493837"/>
            <a:ext cx="8229600" cy="498316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buClr>
                <a:srgbClr val="101141"/>
              </a:buClr>
              <a:buChar char="•"/>
              <a:defRPr sz="2400"/>
            </a:pPr>
            <a:r>
              <a:t>An example cumulative flow diagram showing a team getting asked to do a lot more than they have been able to accomplish historically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br/>
            <a:endParaRPr/>
          </a:p>
        </p:txBody>
      </p:sp>
      <p:sp>
        <p:nvSpPr>
          <p:cNvPr id="405" name="Cumulative Flow"/>
          <p:cNvSpPr txBox="1"/>
          <p:nvPr/>
        </p:nvSpPr>
        <p:spPr>
          <a:xfrm>
            <a:off x="350520" y="152399"/>
            <a:ext cx="623316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marL="342900" indent="-685800">
              <a:lnSpc>
                <a:spcPts val="3600"/>
              </a:lnSpc>
              <a:defRPr sz="3600" b="1"/>
            </a:lvl1pPr>
          </a:lstStyle>
          <a:p>
            <a:r>
              <a:t>Cumulative Flow</a:t>
            </a:r>
          </a:p>
        </p:txBody>
      </p:sp>
      <p:sp>
        <p:nvSpPr>
          <p:cNvPr id="406" name="17/4/22"/>
          <p:cNvSpPr txBox="1"/>
          <p:nvPr/>
        </p:nvSpPr>
        <p:spPr>
          <a:xfrm>
            <a:off x="502919" y="6400413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lang="en-US" dirty="0"/>
              <a:t>28/10/23</a:t>
            </a:r>
            <a:endParaRPr dirty="0"/>
          </a:p>
        </p:txBody>
      </p:sp>
      <p:sp>
        <p:nvSpPr>
          <p:cNvPr id="407" name="SE ZG544 S2-21 Agile Software Process"/>
          <p:cNvSpPr txBox="1"/>
          <p:nvPr/>
        </p:nvSpPr>
        <p:spPr>
          <a:xfrm>
            <a:off x="3169920" y="6308080"/>
            <a:ext cx="280416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dirty="0"/>
              <a:t>SE ZG544 </a:t>
            </a:r>
            <a:r>
              <a:rPr lang="en-US" dirty="0"/>
              <a:t>S1-23-24</a:t>
            </a:r>
            <a:r>
              <a:rPr dirty="0"/>
              <a:t> Agile </a:t>
            </a:r>
            <a:r>
              <a:rPr lang="en-US" dirty="0"/>
              <a:t>software processes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pic>
        <p:nvPicPr>
          <p:cNvPr id="409" name="image.jpeg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2743200"/>
            <a:ext cx="5619750" cy="3590925"/>
          </a:xfrm>
          <a:prstGeom prst="rect">
            <a:avLst/>
          </a:prstGeom>
          <a:ln w="12700">
            <a:miter lim="400000"/>
          </a:ln>
        </p:spPr>
      </p:pic>
      <p:sp>
        <p:nvSpPr>
          <p:cNvPr id="410" name="Source: Agile Metrics in Action: How to measure and improve team performance by Christopher W. H. Davis , Published by Manning Publications, 2015"/>
          <p:cNvSpPr txBox="1"/>
          <p:nvPr/>
        </p:nvSpPr>
        <p:spPr>
          <a:xfrm>
            <a:off x="4922520" y="6062662"/>
            <a:ext cx="3947160" cy="3167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800"/>
            </a:lvl1pPr>
          </a:lstStyle>
          <a:p>
            <a:r>
              <a:t>Source: Agile Metrics in Action: How to measure and improve team performance by Christopher W. H. Davis , Published by Manning Publications, 2015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image.jpeg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52600"/>
            <a:ext cx="8501063" cy="2767013"/>
          </a:xfrm>
          <a:prstGeom prst="rect">
            <a:avLst/>
          </a:prstGeom>
          <a:ln w="12700">
            <a:miter lim="400000"/>
          </a:ln>
        </p:spPr>
      </p:pic>
      <p:sp>
        <p:nvSpPr>
          <p:cNvPr id="413" name="Example - Combination of data"/>
          <p:cNvSpPr txBox="1">
            <a:spLocks noGrp="1"/>
          </p:cNvSpPr>
          <p:nvPr>
            <p:ph type="body" sz="quarter" idx="4294967295"/>
          </p:nvPr>
        </p:nvSpPr>
        <p:spPr>
          <a:xfrm>
            <a:off x="304800" y="152399"/>
            <a:ext cx="6324600" cy="1143002"/>
          </a:xfrm>
          <a:prstGeom prst="rect">
            <a:avLst/>
          </a:prstGeom>
        </p:spPr>
        <p:txBody>
          <a:bodyPr anchor="ctr"/>
          <a:lstStyle>
            <a:lvl1pPr indent="-685800">
              <a:lnSpc>
                <a:spcPts val="36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Example - Combination of data </a:t>
            </a:r>
          </a:p>
        </p:txBody>
      </p:sp>
      <p:sp>
        <p:nvSpPr>
          <p:cNvPr id="414" name="17/4/22"/>
          <p:cNvSpPr txBox="1"/>
          <p:nvPr/>
        </p:nvSpPr>
        <p:spPr>
          <a:xfrm>
            <a:off x="502919" y="6400413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lang="en-US" dirty="0"/>
              <a:t>28/10/23</a:t>
            </a:r>
            <a:endParaRPr dirty="0"/>
          </a:p>
        </p:txBody>
      </p:sp>
      <p:sp>
        <p:nvSpPr>
          <p:cNvPr id="415" name="SE ZG544 S2-21 Agile Software Process"/>
          <p:cNvSpPr txBox="1"/>
          <p:nvPr/>
        </p:nvSpPr>
        <p:spPr>
          <a:xfrm>
            <a:off x="3169920" y="6308080"/>
            <a:ext cx="280416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dirty="0"/>
              <a:t>SE ZG544 </a:t>
            </a:r>
            <a:r>
              <a:rPr lang="en-US" dirty="0"/>
              <a:t>S1-23-24</a:t>
            </a:r>
            <a:r>
              <a:rPr dirty="0"/>
              <a:t> Agile </a:t>
            </a:r>
            <a:r>
              <a:rPr lang="en-US" dirty="0"/>
              <a:t>software processes</a:t>
            </a:r>
            <a:endParaRPr dirty="0"/>
          </a:p>
        </p:txBody>
      </p:sp>
      <p:sp>
        <p:nvSpPr>
          <p:cNvPr id="4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417" name="Spikes in this data point can indicate potential problems:…"/>
          <p:cNvSpPr txBox="1"/>
          <p:nvPr/>
        </p:nvSpPr>
        <p:spPr>
          <a:xfrm>
            <a:off x="426719" y="4648200"/>
            <a:ext cx="7833361" cy="1417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b="1"/>
            </a:pPr>
            <a:r>
              <a:t>Spikes in this data point can indicate potential problems: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There’s a communication gap somewhere on the team. 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Completion criteria (a.k.a. done) are not defined clearly to everyone on the team. 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Tasks are being rushed, usually due to pressure to hit a release date.</a:t>
            </a:r>
          </a:p>
        </p:txBody>
      </p:sp>
      <p:sp>
        <p:nvSpPr>
          <p:cNvPr id="418" name="Line"/>
          <p:cNvSpPr/>
          <p:nvPr/>
        </p:nvSpPr>
        <p:spPr>
          <a:xfrm flipH="1">
            <a:off x="6324600" y="1905000"/>
            <a:ext cx="1447801" cy="152400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9" name="Line"/>
          <p:cNvSpPr/>
          <p:nvPr/>
        </p:nvSpPr>
        <p:spPr>
          <a:xfrm flipH="1">
            <a:off x="6172199" y="2209799"/>
            <a:ext cx="1600202" cy="685802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0" name="Line"/>
          <p:cNvSpPr/>
          <p:nvPr/>
        </p:nvSpPr>
        <p:spPr>
          <a:xfrm flipH="1">
            <a:off x="5105399" y="2552700"/>
            <a:ext cx="2819402" cy="800100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1" name="Line"/>
          <p:cNvSpPr/>
          <p:nvPr/>
        </p:nvSpPr>
        <p:spPr>
          <a:xfrm flipH="1">
            <a:off x="6515100" y="2895599"/>
            <a:ext cx="1409701" cy="457202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2" name="Line"/>
          <p:cNvSpPr/>
          <p:nvPr/>
        </p:nvSpPr>
        <p:spPr>
          <a:xfrm flipH="1">
            <a:off x="6629399" y="3124200"/>
            <a:ext cx="1143002" cy="609600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3" name="Source: Agile Metrics in Action: How to measure and improve team performance by Christopher W. H. Davis , Published by Manning Publications, 2015"/>
          <p:cNvSpPr txBox="1"/>
          <p:nvPr/>
        </p:nvSpPr>
        <p:spPr>
          <a:xfrm>
            <a:off x="4922520" y="6062662"/>
            <a:ext cx="3947160" cy="3167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800"/>
            </a:lvl1pPr>
          </a:lstStyle>
          <a:p>
            <a:r>
              <a:t>Source: Agile Metrics in Action: How to measure and improve team performance by Christopher W. H. Davis , Published by Manning Publications, 2015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There isn’t a silver-bullet metric that will tell you if your agile teams are performing as well as they can.…"/>
          <p:cNvSpPr txBox="1">
            <a:spLocks noGrp="1"/>
          </p:cNvSpPr>
          <p:nvPr>
            <p:ph type="body" idx="4294967295"/>
          </p:nvPr>
        </p:nvSpPr>
        <p:spPr>
          <a:xfrm>
            <a:off x="304800" y="1493837"/>
            <a:ext cx="8229600" cy="4830763"/>
          </a:xfrm>
          <a:prstGeom prst="rect">
            <a:avLst/>
          </a:prstGeom>
        </p:spPr>
        <p:txBody>
          <a:bodyPr/>
          <a:lstStyle/>
          <a:p>
            <a:pPr marL="742950" lvl="1" indent="-285750">
              <a:spcBef>
                <a:spcPts val="0"/>
              </a:spcBef>
              <a:buChar char="•"/>
              <a:defRPr sz="1600"/>
            </a:pPr>
            <a:r>
              <a:t>There isn’t a silver-bullet metric that will tell you if your agile teams are performing as well as they can.</a:t>
            </a:r>
          </a:p>
          <a:p>
            <a:pPr marL="742950" lvl="1" indent="-285750">
              <a:spcBef>
                <a:spcPts val="0"/>
              </a:spcBef>
              <a:buChar char="•"/>
              <a:defRPr sz="1600"/>
            </a:pPr>
            <a:r>
              <a:t>Collecting and analyzing data in the form of metrics is an objective way to learn more about your team and a way to measure any adjustments you decide to make to your team’s behavior.</a:t>
            </a:r>
          </a:p>
        </p:txBody>
      </p:sp>
      <p:sp>
        <p:nvSpPr>
          <p:cNvPr id="426" name="COLLECT, MEASURE, REACT, REPEAT—THE FEEDBACK LOOP"/>
          <p:cNvSpPr txBox="1"/>
          <p:nvPr/>
        </p:nvSpPr>
        <p:spPr>
          <a:xfrm>
            <a:off x="350520" y="152399"/>
            <a:ext cx="623316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 fontScale="92500"/>
          </a:bodyPr>
          <a:lstStyle>
            <a:lvl1pPr marL="332613" indent="-665226" defTabSz="886968">
              <a:lnSpc>
                <a:spcPts val="3400"/>
              </a:lnSpc>
              <a:defRPr sz="3007" b="1"/>
            </a:lvl1pPr>
          </a:lstStyle>
          <a:p>
            <a:r>
              <a:t>COLLECT, MEASURE, REACT, REPEAT—THE FEEDBACK LOOP</a:t>
            </a:r>
          </a:p>
        </p:txBody>
      </p:sp>
      <p:sp>
        <p:nvSpPr>
          <p:cNvPr id="427" name="17/4/22"/>
          <p:cNvSpPr txBox="1"/>
          <p:nvPr/>
        </p:nvSpPr>
        <p:spPr>
          <a:xfrm>
            <a:off x="502919" y="6400413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lang="en-US" dirty="0"/>
              <a:t>28/10/23</a:t>
            </a:r>
            <a:endParaRPr dirty="0"/>
          </a:p>
        </p:txBody>
      </p:sp>
      <p:sp>
        <p:nvSpPr>
          <p:cNvPr id="428" name="SE ZG544 S2-21 Agile Software Process"/>
          <p:cNvSpPr txBox="1"/>
          <p:nvPr/>
        </p:nvSpPr>
        <p:spPr>
          <a:xfrm>
            <a:off x="3169920" y="6308080"/>
            <a:ext cx="280416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dirty="0"/>
              <a:t>SE ZG544 </a:t>
            </a:r>
            <a:r>
              <a:rPr lang="en-US" dirty="0"/>
              <a:t>S1-23-24</a:t>
            </a:r>
            <a:r>
              <a:rPr dirty="0"/>
              <a:t> Agile </a:t>
            </a:r>
            <a:r>
              <a:rPr lang="en-US" dirty="0"/>
              <a:t>software processes</a:t>
            </a:r>
            <a:endParaRPr dirty="0"/>
          </a:p>
        </p:txBody>
      </p:sp>
      <p:sp>
        <p:nvSpPr>
          <p:cNvPr id="4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pic>
        <p:nvPicPr>
          <p:cNvPr id="430" name="image.jpeg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895600"/>
            <a:ext cx="6899275" cy="3286125"/>
          </a:xfrm>
          <a:prstGeom prst="rect">
            <a:avLst/>
          </a:prstGeom>
          <a:ln w="12700">
            <a:miter lim="400000"/>
          </a:ln>
        </p:spPr>
      </p:pic>
      <p:sp>
        <p:nvSpPr>
          <p:cNvPr id="431" name="Source: Agile Metrics in Action: How to measure and improve team performance by Christopher W. H. Davis , Published by Manning Publications, 2015"/>
          <p:cNvSpPr txBox="1"/>
          <p:nvPr/>
        </p:nvSpPr>
        <p:spPr>
          <a:xfrm>
            <a:off x="4922520" y="6062662"/>
            <a:ext cx="3947160" cy="3167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800"/>
            </a:lvl1pPr>
          </a:lstStyle>
          <a:p>
            <a:r>
              <a:t>Source: Agile Metrics in Action: How to measure and improve team performance by Christopher W. H. Davis , Published by Manning Publications, 2015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image.jpeg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5564188" cy="1905000"/>
          </a:xfrm>
          <a:prstGeom prst="rect">
            <a:avLst/>
          </a:prstGeom>
          <a:ln w="12700">
            <a:miter lim="400000"/>
          </a:ln>
        </p:spPr>
      </p:pic>
      <p:sp>
        <p:nvSpPr>
          <p:cNvPr id="434" name="Figuring out what matters…"/>
          <p:cNvSpPr txBox="1">
            <a:spLocks noGrp="1"/>
          </p:cNvSpPr>
          <p:nvPr>
            <p:ph type="body" sz="quarter" idx="4294967295"/>
          </p:nvPr>
        </p:nvSpPr>
        <p:spPr>
          <a:xfrm>
            <a:off x="304800" y="152399"/>
            <a:ext cx="6324600" cy="1143002"/>
          </a:xfrm>
          <a:prstGeom prst="rect">
            <a:avLst/>
          </a:prstGeom>
        </p:spPr>
        <p:txBody>
          <a:bodyPr anchor="ctr"/>
          <a:lstStyle/>
          <a:p>
            <a:pPr marL="288035" indent="-576071" defTabSz="768095">
              <a:lnSpc>
                <a:spcPts val="3000"/>
              </a:lnSpc>
              <a:spcBef>
                <a:spcPts val="0"/>
              </a:spcBef>
              <a:buSzTx/>
              <a:buNone/>
              <a:defRPr sz="2772" b="1"/>
            </a:pPr>
            <a:r>
              <a:t>Figuring out what matters</a:t>
            </a:r>
          </a:p>
          <a:p>
            <a:pPr marL="288035" indent="-576071" defTabSz="768095">
              <a:lnSpc>
                <a:spcPts val="3000"/>
              </a:lnSpc>
              <a:spcBef>
                <a:spcPts val="0"/>
              </a:spcBef>
              <a:buSzTx/>
              <a:buNone/>
              <a:defRPr sz="1260" b="1"/>
            </a:pPr>
            <a:r>
              <a:t>(X is what you want to answer; some combination of your data can get you there.)</a:t>
            </a:r>
          </a:p>
        </p:txBody>
      </p:sp>
      <p:sp>
        <p:nvSpPr>
          <p:cNvPr id="435" name="17/4/22"/>
          <p:cNvSpPr txBox="1"/>
          <p:nvPr/>
        </p:nvSpPr>
        <p:spPr>
          <a:xfrm>
            <a:off x="502919" y="6400413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lang="en-US" dirty="0"/>
              <a:t>28/10/23</a:t>
            </a:r>
            <a:endParaRPr dirty="0"/>
          </a:p>
        </p:txBody>
      </p:sp>
      <p:sp>
        <p:nvSpPr>
          <p:cNvPr id="436" name="SE ZG544 S2-21 Agile Software Process"/>
          <p:cNvSpPr txBox="1"/>
          <p:nvPr/>
        </p:nvSpPr>
        <p:spPr>
          <a:xfrm>
            <a:off x="3169920" y="6308080"/>
            <a:ext cx="280416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dirty="0"/>
              <a:t>SE ZG544 </a:t>
            </a:r>
            <a:r>
              <a:rPr lang="en-US" dirty="0"/>
              <a:t>S1-23-24</a:t>
            </a:r>
            <a:r>
              <a:rPr dirty="0"/>
              <a:t> Agile </a:t>
            </a:r>
            <a:r>
              <a:rPr lang="en-US" dirty="0"/>
              <a:t>software processes</a:t>
            </a:r>
            <a:endParaRPr dirty="0"/>
          </a:p>
        </p:txBody>
      </p:sp>
      <p:sp>
        <p:nvSpPr>
          <p:cNvPr id="4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438" name="Mind mapping is a brainstorming technique where you start with an idea and then keep deconstructing it until it’s broken down into small         elements. XMind (www.xmind.net/),"/>
          <p:cNvSpPr txBox="1"/>
          <p:nvPr/>
        </p:nvSpPr>
        <p:spPr>
          <a:xfrm>
            <a:off x="6827519" y="1608137"/>
            <a:ext cx="2008824" cy="4084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</a:pPr>
            <a:r>
              <a:t>Mind mapping is a brainstorming technique where you start with an idea and then keep deconstructing it until it’s broken down into small         elements. XMind (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www.xmind.net/</a:t>
            </a:r>
            <a:r>
              <a:t>),</a:t>
            </a:r>
          </a:p>
        </p:txBody>
      </p:sp>
      <p:pic>
        <p:nvPicPr>
          <p:cNvPr id="439" name="image.jpeg" descr="imag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521075"/>
            <a:ext cx="5610225" cy="2867025"/>
          </a:xfrm>
          <a:prstGeom prst="rect">
            <a:avLst/>
          </a:prstGeom>
          <a:ln w="12700">
            <a:miter lim="400000"/>
          </a:ln>
        </p:spPr>
      </p:pic>
      <p:sp>
        <p:nvSpPr>
          <p:cNvPr id="440" name="Source: Agile Metrics in Action: How to measure and improve team performance by Christopher W. H. Davis , Published by Manning Publications, 2015"/>
          <p:cNvSpPr txBox="1"/>
          <p:nvPr/>
        </p:nvSpPr>
        <p:spPr>
          <a:xfrm>
            <a:off x="4922520" y="6062662"/>
            <a:ext cx="3947160" cy="3167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800"/>
            </a:lvl1pPr>
          </a:lstStyle>
          <a:p>
            <a:r>
              <a:t>Source: Agile Metrics in Action: How to measure and improve team performance by Christopher W. H. Davis , Published by Manning Publications, 2015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image.jpeg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76400"/>
            <a:ext cx="5619750" cy="1028700"/>
          </a:xfrm>
          <a:prstGeom prst="rect">
            <a:avLst/>
          </a:prstGeom>
          <a:ln>
            <a:solidFill>
              <a:srgbClr val="000000"/>
            </a:solidFill>
            <a:miter/>
          </a:ln>
        </p:spPr>
      </p:pic>
      <p:sp>
        <p:nvSpPr>
          <p:cNvPr id="443" name="Project performance data"/>
          <p:cNvSpPr txBox="1">
            <a:spLocks noGrp="1"/>
          </p:cNvSpPr>
          <p:nvPr>
            <p:ph type="body" sz="quarter" idx="4294967295"/>
          </p:nvPr>
        </p:nvSpPr>
        <p:spPr>
          <a:xfrm>
            <a:off x="304800" y="152399"/>
            <a:ext cx="6324600" cy="1143002"/>
          </a:xfrm>
          <a:prstGeom prst="rect">
            <a:avLst/>
          </a:prstGeom>
        </p:spPr>
        <p:txBody>
          <a:bodyPr anchor="ctr"/>
          <a:lstStyle>
            <a:lvl1pPr indent="-685800">
              <a:lnSpc>
                <a:spcPts val="36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Project performance data</a:t>
            </a:r>
          </a:p>
        </p:txBody>
      </p:sp>
      <p:sp>
        <p:nvSpPr>
          <p:cNvPr id="444" name="17/4/22"/>
          <p:cNvSpPr txBox="1"/>
          <p:nvPr/>
        </p:nvSpPr>
        <p:spPr>
          <a:xfrm>
            <a:off x="502919" y="6400413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lang="en-US" dirty="0"/>
              <a:t>28/10/23</a:t>
            </a:r>
            <a:endParaRPr dirty="0"/>
          </a:p>
        </p:txBody>
      </p:sp>
      <p:sp>
        <p:nvSpPr>
          <p:cNvPr id="445" name="SE ZG544 S2-21 Agile Software Process"/>
          <p:cNvSpPr txBox="1"/>
          <p:nvPr/>
        </p:nvSpPr>
        <p:spPr>
          <a:xfrm>
            <a:off x="3169920" y="6308080"/>
            <a:ext cx="280416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dirty="0"/>
              <a:t>SE ZG544 </a:t>
            </a:r>
            <a:r>
              <a:rPr lang="en-US" dirty="0"/>
              <a:t>S1-23-24</a:t>
            </a:r>
            <a:r>
              <a:rPr dirty="0"/>
              <a:t> Agile </a:t>
            </a:r>
            <a:r>
              <a:rPr lang="en-US" dirty="0"/>
              <a:t>software processes</a:t>
            </a:r>
            <a:endParaRPr dirty="0"/>
          </a:p>
        </p:txBody>
      </p:sp>
      <p:sp>
        <p:nvSpPr>
          <p:cNvPr id="4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pic>
        <p:nvPicPr>
          <p:cNvPr id="447" name="image.jpeg" descr="image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971800"/>
            <a:ext cx="5619750" cy="18288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448" name="image.jpeg" descr="imag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5" y="4953000"/>
            <a:ext cx="5619750" cy="1266825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449" name="Data is all over the place without a unified view"/>
          <p:cNvSpPr txBox="1"/>
          <p:nvPr/>
        </p:nvSpPr>
        <p:spPr>
          <a:xfrm>
            <a:off x="6081395" y="1719262"/>
            <a:ext cx="2804160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Data is all over the place without a unified view</a:t>
            </a:r>
          </a:p>
        </p:txBody>
      </p:sp>
      <p:sp>
        <p:nvSpPr>
          <p:cNvPr id="450" name="Questions you can answer with data from systems in your SDLC."/>
          <p:cNvSpPr txBox="1"/>
          <p:nvPr/>
        </p:nvSpPr>
        <p:spPr>
          <a:xfrm>
            <a:off x="6157595" y="3276600"/>
            <a:ext cx="2727961" cy="88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Questions you can answer with data from systems in your SDLC. </a:t>
            </a:r>
          </a:p>
        </p:txBody>
      </p:sp>
      <p:sp>
        <p:nvSpPr>
          <p:cNvPr id="451" name="Adding data together to answer high-level questions"/>
          <p:cNvSpPr txBox="1"/>
          <p:nvPr/>
        </p:nvSpPr>
        <p:spPr>
          <a:xfrm>
            <a:off x="6136957" y="5124450"/>
            <a:ext cx="2635886" cy="88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Adding data together to answer high-level questions</a:t>
            </a:r>
          </a:p>
        </p:txBody>
      </p:sp>
      <p:sp>
        <p:nvSpPr>
          <p:cNvPr id="452" name="Source: Agile Metrics in Action: How to measure and improve team performance by Christopher W. H. Davis , Published by Manning Publications, 2015"/>
          <p:cNvSpPr txBox="1"/>
          <p:nvPr/>
        </p:nvSpPr>
        <p:spPr>
          <a:xfrm>
            <a:off x="4922520" y="6062662"/>
            <a:ext cx="3947160" cy="3167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800"/>
            </a:lvl1pPr>
          </a:lstStyle>
          <a:p>
            <a:r>
              <a:t>Source: Agile Metrics in Action: How to measure and improve team performance by Christopher W. H. Davis , Published by Manning Publications, 2015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hank you"/>
          <p:cNvSpPr txBox="1">
            <a:spLocks noGrp="1"/>
          </p:cNvSpPr>
          <p:nvPr>
            <p:ph type="body" sz="half" idx="4294967295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200"/>
              </a:lnSpc>
              <a:spcBef>
                <a:spcPts val="0"/>
              </a:spcBef>
              <a:buSzTx/>
              <a:buNone/>
              <a:defRPr sz="4000" b="1"/>
            </a:lvl1pPr>
          </a:lstStyle>
          <a:p>
            <a:r>
              <a:t>Thank you</a:t>
            </a:r>
          </a:p>
        </p:txBody>
      </p:sp>
      <p:sp>
        <p:nvSpPr>
          <p:cNvPr id="455" name="17/4/22"/>
          <p:cNvSpPr txBox="1"/>
          <p:nvPr/>
        </p:nvSpPr>
        <p:spPr>
          <a:xfrm>
            <a:off x="502919" y="6400413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lang="en-US" dirty="0"/>
              <a:t>28/10/23</a:t>
            </a:r>
            <a:endParaRPr dirty="0"/>
          </a:p>
        </p:txBody>
      </p:sp>
      <p:sp>
        <p:nvSpPr>
          <p:cNvPr id="456" name="SE ZG544 S2-21 Agile Software Process"/>
          <p:cNvSpPr txBox="1"/>
          <p:nvPr/>
        </p:nvSpPr>
        <p:spPr>
          <a:xfrm>
            <a:off x="3169920" y="6308080"/>
            <a:ext cx="280416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dirty="0"/>
              <a:t>SE ZG544 </a:t>
            </a:r>
            <a:r>
              <a:rPr lang="en-US" dirty="0"/>
              <a:t>S1-23-24</a:t>
            </a:r>
            <a:r>
              <a:rPr dirty="0"/>
              <a:t> Agile </a:t>
            </a:r>
            <a:r>
              <a:rPr lang="en-US" dirty="0"/>
              <a:t>software processes</a:t>
            </a:r>
            <a:endParaRPr dirty="0"/>
          </a:p>
        </p:txBody>
      </p:sp>
      <p:sp>
        <p:nvSpPr>
          <p:cNvPr id="4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Examples:…"/>
          <p:cNvSpPr txBox="1">
            <a:spLocks noGrp="1"/>
          </p:cNvSpPr>
          <p:nvPr>
            <p:ph type="body" idx="4294967295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buClr>
                <a:srgbClr val="101141"/>
              </a:buClr>
              <a:buChar char="•"/>
              <a:defRPr sz="2400"/>
            </a:pPr>
            <a:r>
              <a:t>Examples:</a:t>
            </a:r>
          </a:p>
          <a:p>
            <a:pPr marL="742950" lvl="1" indent="-285750">
              <a:spcBef>
                <a:spcPts val="0"/>
              </a:spcBef>
              <a:buChar char="•"/>
              <a:defRPr sz="1600"/>
            </a:pPr>
            <a:r>
              <a:t>Velocity, Lead time, Cycle time, Charts, Escape defects and so on.</a:t>
            </a:r>
          </a:p>
          <a:p>
            <a:pPr>
              <a:spcBef>
                <a:spcPts val="500"/>
              </a:spcBef>
              <a:buClr>
                <a:srgbClr val="101141"/>
              </a:buClr>
              <a:buChar char="•"/>
              <a:defRPr sz="2400"/>
            </a:pPr>
            <a:r>
              <a:t>Helps to assess the quality of a product and track team performance. </a:t>
            </a:r>
          </a:p>
          <a:p>
            <a:pPr>
              <a:buClr>
                <a:srgbClr val="101141"/>
              </a:buClr>
              <a:buChar char="•"/>
              <a:defRPr sz="2400"/>
            </a:pPr>
            <a:endParaRPr/>
          </a:p>
          <a:p>
            <a:pPr>
              <a:spcBef>
                <a:spcPts val="500"/>
              </a:spcBef>
              <a:buClr>
                <a:srgbClr val="101141"/>
              </a:buClr>
              <a:buChar char="•"/>
              <a:defRPr sz="2400"/>
            </a:pPr>
            <a:r>
              <a:t>The Concept:</a:t>
            </a:r>
          </a:p>
          <a:p>
            <a:pPr marL="742950" lvl="1" indent="-285750">
              <a:spcBef>
                <a:spcPts val="0"/>
              </a:spcBef>
              <a:buChar char="•"/>
              <a:defRPr sz="1600"/>
            </a:pPr>
            <a:r>
              <a:t>Define Metrics that can be used by Agile teams and Team management, Agile metrics that matter.</a:t>
            </a:r>
          </a:p>
          <a:p>
            <a:pPr>
              <a:spcBef>
                <a:spcPts val="500"/>
              </a:spcBef>
              <a:buClr>
                <a:srgbClr val="101141"/>
              </a:buClr>
              <a:buChar char="•"/>
              <a:defRPr sz="2400"/>
            </a:pPr>
            <a:r>
              <a:t>The Opportunity</a:t>
            </a:r>
          </a:p>
          <a:p>
            <a:pPr marL="742950" lvl="1" indent="-285750">
              <a:spcBef>
                <a:spcPts val="0"/>
              </a:spcBef>
              <a:buChar char="•"/>
              <a:defRPr sz="1600"/>
            </a:pPr>
            <a:r>
              <a:t>Reduced costs, Increase Product Quality, Increased team satisfaction</a:t>
            </a:r>
          </a:p>
          <a:p>
            <a:pPr>
              <a:spcBef>
                <a:spcPts val="500"/>
              </a:spcBef>
              <a:buClr>
                <a:srgbClr val="101141"/>
              </a:buClr>
              <a:buChar char="•"/>
              <a:defRPr sz="2400"/>
            </a:pPr>
            <a:r>
              <a:t>The Potential</a:t>
            </a:r>
          </a:p>
          <a:p>
            <a:pPr marL="742950" lvl="1" indent="-285750">
              <a:spcBef>
                <a:spcPts val="0"/>
              </a:spcBef>
              <a:buChar char="•"/>
              <a:defRPr sz="1600"/>
            </a:pPr>
            <a:r>
              <a:t>Auto Generate using exposed APIs provided by various PM tools.</a:t>
            </a:r>
          </a:p>
        </p:txBody>
      </p:sp>
      <p:sp>
        <p:nvSpPr>
          <p:cNvPr id="247" name="Agile Metrics"/>
          <p:cNvSpPr txBox="1"/>
          <p:nvPr/>
        </p:nvSpPr>
        <p:spPr>
          <a:xfrm>
            <a:off x="350520" y="152399"/>
            <a:ext cx="623316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marL="342900" indent="-685800">
              <a:lnSpc>
                <a:spcPts val="3600"/>
              </a:lnSpc>
              <a:defRPr sz="3600" b="1"/>
            </a:lvl1pPr>
          </a:lstStyle>
          <a:p>
            <a:r>
              <a:t>Agile Metrics</a:t>
            </a:r>
          </a:p>
        </p:txBody>
      </p:sp>
      <p:sp>
        <p:nvSpPr>
          <p:cNvPr id="248" name="17/4/22"/>
          <p:cNvSpPr txBox="1"/>
          <p:nvPr/>
        </p:nvSpPr>
        <p:spPr>
          <a:xfrm>
            <a:off x="502919" y="6400413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lang="en-US" dirty="0"/>
              <a:t>28/10/23</a:t>
            </a:r>
            <a:endParaRPr dirty="0"/>
          </a:p>
        </p:txBody>
      </p:sp>
      <p:sp>
        <p:nvSpPr>
          <p:cNvPr id="249" name="SE ZG544 S2-21 Agile Software Process"/>
          <p:cNvSpPr txBox="1"/>
          <p:nvPr/>
        </p:nvSpPr>
        <p:spPr>
          <a:xfrm>
            <a:off x="3169920" y="6308080"/>
            <a:ext cx="280416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dirty="0"/>
              <a:t>SE ZG544 </a:t>
            </a:r>
            <a:r>
              <a:rPr lang="en-US" dirty="0"/>
              <a:t>S1-23-24</a:t>
            </a:r>
            <a:r>
              <a:rPr dirty="0"/>
              <a:t> Agile </a:t>
            </a:r>
            <a:r>
              <a:rPr lang="en-US" dirty="0"/>
              <a:t>software processes</a:t>
            </a:r>
            <a:endParaRPr dirty="0"/>
          </a:p>
        </p:txBody>
      </p:sp>
      <p:sp>
        <p:nvSpPr>
          <p:cNvPr id="2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251" name="Source: Prachi Maini, Manager, QA Engineering, Morningstar, Inc."/>
          <p:cNvSpPr txBox="1"/>
          <p:nvPr/>
        </p:nvSpPr>
        <p:spPr>
          <a:xfrm>
            <a:off x="4922520" y="6183312"/>
            <a:ext cx="394716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/>
            </a:pPr>
            <a:r>
              <a:t>Source: Prachi Maini, Manager, QA Engineering, Morningstar, Inc</a:t>
            </a:r>
            <a:r>
              <a:rPr sz="1800"/>
              <a:t>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Quantitative Metric…"/>
          <p:cNvSpPr txBox="1">
            <a:spLocks noGrp="1"/>
          </p:cNvSpPr>
          <p:nvPr>
            <p:ph type="body" idx="4294967295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buClr>
                <a:srgbClr val="101141"/>
              </a:buClr>
              <a:buChar char="•"/>
              <a:defRPr sz="2400"/>
            </a:pPr>
            <a:r>
              <a:t>Quantitative Metric</a:t>
            </a:r>
          </a:p>
          <a:p>
            <a:pPr marL="742950" lvl="1" indent="-285750">
              <a:spcBef>
                <a:spcPts val="0"/>
              </a:spcBef>
              <a:buChar char="•"/>
              <a:defRPr sz="1600"/>
            </a:pPr>
            <a:r>
              <a:t>Measurement number: Lead time, Number of defects ….</a:t>
            </a:r>
          </a:p>
          <a:p>
            <a:pPr>
              <a:spcBef>
                <a:spcPts val="500"/>
              </a:spcBef>
              <a:buClr>
                <a:srgbClr val="101141"/>
              </a:buClr>
              <a:buChar char="•"/>
              <a:defRPr sz="2400"/>
            </a:pPr>
            <a:r>
              <a:t>Qualitative Metric</a:t>
            </a:r>
          </a:p>
          <a:p>
            <a:pPr marL="742950" lvl="1" indent="-285750">
              <a:spcBef>
                <a:spcPts val="0"/>
              </a:spcBef>
              <a:buChar char="•"/>
              <a:defRPr sz="1600"/>
            </a:pPr>
            <a:r>
              <a:t>Based on subjective opinion:  Maintainability, Team happiness index …</a:t>
            </a:r>
          </a:p>
        </p:txBody>
      </p:sp>
      <p:sp>
        <p:nvSpPr>
          <p:cNvPr id="254" name="Quantitative &amp; Qualitative Metric"/>
          <p:cNvSpPr txBox="1"/>
          <p:nvPr/>
        </p:nvSpPr>
        <p:spPr>
          <a:xfrm>
            <a:off x="350520" y="152399"/>
            <a:ext cx="623316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marL="342900" indent="-685800">
              <a:lnSpc>
                <a:spcPts val="3600"/>
              </a:lnSpc>
              <a:defRPr sz="3600" b="1"/>
            </a:lvl1pPr>
          </a:lstStyle>
          <a:p>
            <a:r>
              <a:t>Quantitative &amp; Qualitative Metric</a:t>
            </a:r>
          </a:p>
        </p:txBody>
      </p:sp>
      <p:sp>
        <p:nvSpPr>
          <p:cNvPr id="255" name="17/4/22"/>
          <p:cNvSpPr txBox="1"/>
          <p:nvPr/>
        </p:nvSpPr>
        <p:spPr>
          <a:xfrm>
            <a:off x="502919" y="6400413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lang="en-US" dirty="0"/>
              <a:t>28/10/23</a:t>
            </a:r>
            <a:endParaRPr dirty="0"/>
          </a:p>
        </p:txBody>
      </p:sp>
      <p:sp>
        <p:nvSpPr>
          <p:cNvPr id="256" name="SE ZG544 S2-21 Agile Software Process"/>
          <p:cNvSpPr txBox="1"/>
          <p:nvPr/>
        </p:nvSpPr>
        <p:spPr>
          <a:xfrm>
            <a:off x="3048000" y="6400413"/>
            <a:ext cx="292608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dirty="0"/>
              <a:t>SE ZG544 </a:t>
            </a:r>
            <a:r>
              <a:rPr lang="en-US" dirty="0"/>
              <a:t>S1-23-24</a:t>
            </a:r>
            <a:r>
              <a:rPr dirty="0"/>
              <a:t> Agile </a:t>
            </a:r>
            <a:r>
              <a:rPr lang="en-US" dirty="0"/>
              <a:t>software processes</a:t>
            </a:r>
            <a:endParaRPr dirty="0"/>
          </a:p>
        </p:txBody>
      </p:sp>
      <p:sp>
        <p:nvSpPr>
          <p:cNvPr id="2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258" name="Source:https://www.infoq.com/articles/metrics-agile-teams/"/>
          <p:cNvSpPr txBox="1"/>
          <p:nvPr/>
        </p:nvSpPr>
        <p:spPr>
          <a:xfrm>
            <a:off x="4922520" y="6183312"/>
            <a:ext cx="394716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/>
            </a:pPr>
            <a:r>
              <a:t>Source: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https://www.infoq.com/articles/metrics-agile-teams/</a:t>
            </a:r>
            <a:r>
              <a:t>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Example: Lead time is a useful quantitative statistic for evaluating team performance.…"/>
          <p:cNvSpPr txBox="1">
            <a:spLocks noGrp="1"/>
          </p:cNvSpPr>
          <p:nvPr>
            <p:ph type="body" idx="4294967295"/>
          </p:nvPr>
        </p:nvSpPr>
        <p:spPr>
          <a:xfrm>
            <a:off x="304800" y="1493837"/>
            <a:ext cx="8229600" cy="48307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buClr>
                <a:srgbClr val="101141"/>
              </a:buClr>
              <a:buChar char="•"/>
              <a:defRPr sz="1800"/>
            </a:pPr>
            <a:r>
              <a:t>Example: </a:t>
            </a:r>
            <a:r>
              <a:rPr b="1"/>
              <a:t>Lead time</a:t>
            </a:r>
            <a:r>
              <a:t> is a useful quantitative statistic for evaluating team performance.</a:t>
            </a:r>
          </a:p>
          <a:p>
            <a:pPr>
              <a:spcBef>
                <a:spcPts val="400"/>
              </a:spcBef>
              <a:buClr>
                <a:srgbClr val="101141"/>
              </a:buClr>
              <a:buChar char="•"/>
              <a:defRPr sz="1800"/>
            </a:pPr>
            <a:r>
              <a:t>Determinant metrics:</a:t>
            </a:r>
          </a:p>
          <a:p>
            <a:pPr marL="742950" lvl="1" indent="-285750">
              <a:spcBef>
                <a:spcPts val="0"/>
              </a:spcBef>
              <a:buChar char="•"/>
              <a:defRPr sz="1400"/>
            </a:pPr>
            <a:r>
              <a:t>A set of measurements related to a specific measurement</a:t>
            </a:r>
          </a:p>
          <a:p>
            <a:pPr marL="742950" lvl="1" indent="-285750">
              <a:spcBef>
                <a:spcPts val="0"/>
              </a:spcBef>
              <a:buChar char="•"/>
              <a:defRPr sz="1400" b="1"/>
            </a:pPr>
            <a:r>
              <a:t>Associated metrics: </a:t>
            </a:r>
            <a:r>
              <a:rPr b="0"/>
              <a:t> </a:t>
            </a:r>
          </a:p>
          <a:p>
            <a:pPr marL="742950" lvl="1" indent="-285750">
              <a:spcBef>
                <a:spcPts val="0"/>
              </a:spcBef>
              <a:buChar char="•"/>
              <a:defRPr sz="1400"/>
            </a:pPr>
            <a:r>
              <a:t>Flow efficiency (wait time)</a:t>
            </a:r>
          </a:p>
          <a:p>
            <a:pPr marL="742950" lvl="1" indent="-285750">
              <a:spcBef>
                <a:spcPts val="0"/>
              </a:spcBef>
              <a:buChar char="•"/>
              <a:defRPr sz="1400"/>
            </a:pPr>
            <a:r>
              <a:t>Speeding tickets(%), ( Tickets moves through multiple statuses)</a:t>
            </a:r>
          </a:p>
          <a:p>
            <a:pPr marL="742950" lvl="1" indent="-285750">
              <a:spcBef>
                <a:spcPts val="0"/>
              </a:spcBef>
              <a:buChar char="•"/>
              <a:defRPr sz="1400"/>
            </a:pPr>
            <a:r>
              <a:t>Total sprint completion (Committed vs Actual Story points)</a:t>
            </a:r>
          </a:p>
          <a:p>
            <a:pPr marL="742950" lvl="1" indent="-285750">
              <a:spcBef>
                <a:spcPts val="0"/>
              </a:spcBef>
              <a:buChar char="•"/>
              <a:defRPr sz="1400"/>
            </a:pPr>
            <a:r>
              <a:t>Defects returned from QA(%)</a:t>
            </a:r>
          </a:p>
          <a:p>
            <a:pPr marL="742950" lvl="1" indent="-285750">
              <a:spcBef>
                <a:spcPts val="0"/>
              </a:spcBef>
              <a:buChar char="•"/>
              <a:defRPr sz="1400"/>
            </a:pPr>
            <a:r>
              <a:t>Escape defects(%)</a:t>
            </a:r>
          </a:p>
          <a:p>
            <a:pPr marL="742950" lvl="1" indent="-285750">
              <a:spcBef>
                <a:spcPts val="0"/>
              </a:spcBef>
              <a:buChar char="•"/>
              <a:defRPr sz="1400"/>
            </a:pPr>
            <a:r>
              <a:t>Bug fixing  Vs working on feature (% time)</a:t>
            </a:r>
          </a:p>
        </p:txBody>
      </p:sp>
      <p:sp>
        <p:nvSpPr>
          <p:cNvPr id="261" name="An example Quantitative Metric"/>
          <p:cNvSpPr txBox="1"/>
          <p:nvPr/>
        </p:nvSpPr>
        <p:spPr>
          <a:xfrm>
            <a:off x="350520" y="152399"/>
            <a:ext cx="623316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marL="342900" indent="-685800">
              <a:lnSpc>
                <a:spcPts val="3600"/>
              </a:lnSpc>
              <a:defRPr sz="3600" b="1"/>
            </a:lvl1pPr>
          </a:lstStyle>
          <a:p>
            <a:r>
              <a:t>An example Quantitative Metric</a:t>
            </a:r>
          </a:p>
        </p:txBody>
      </p:sp>
      <p:sp>
        <p:nvSpPr>
          <p:cNvPr id="262" name="17/4/22"/>
          <p:cNvSpPr txBox="1"/>
          <p:nvPr/>
        </p:nvSpPr>
        <p:spPr>
          <a:xfrm>
            <a:off x="502919" y="6400413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lang="en-US" dirty="0"/>
              <a:t>28/10/23</a:t>
            </a:r>
            <a:endParaRPr dirty="0"/>
          </a:p>
        </p:txBody>
      </p:sp>
      <p:sp>
        <p:nvSpPr>
          <p:cNvPr id="263" name="SE ZG544 S2-21 Agile Software Process"/>
          <p:cNvSpPr txBox="1"/>
          <p:nvPr/>
        </p:nvSpPr>
        <p:spPr>
          <a:xfrm>
            <a:off x="3169920" y="6308080"/>
            <a:ext cx="280416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dirty="0"/>
              <a:t>SE ZG544 </a:t>
            </a:r>
            <a:r>
              <a:rPr lang="en-US" dirty="0"/>
              <a:t>S1-23-24</a:t>
            </a:r>
            <a:r>
              <a:rPr dirty="0"/>
              <a:t> Agile </a:t>
            </a:r>
            <a:r>
              <a:rPr lang="en-US" dirty="0"/>
              <a:t>software processes</a:t>
            </a:r>
            <a:endParaRPr dirty="0"/>
          </a:p>
        </p:txBody>
      </p:sp>
      <p:sp>
        <p:nvSpPr>
          <p:cNvPr id="2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65" name="Line"/>
          <p:cNvSpPr/>
          <p:nvPr/>
        </p:nvSpPr>
        <p:spPr>
          <a:xfrm>
            <a:off x="687933" y="4794319"/>
            <a:ext cx="4199970" cy="1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66" name="Line"/>
          <p:cNvSpPr/>
          <p:nvPr/>
        </p:nvSpPr>
        <p:spPr>
          <a:xfrm>
            <a:off x="1819311" y="4545503"/>
            <a:ext cx="157" cy="561497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67" name="Line"/>
          <p:cNvSpPr/>
          <p:nvPr/>
        </p:nvSpPr>
        <p:spPr>
          <a:xfrm>
            <a:off x="3947186" y="4545503"/>
            <a:ext cx="157" cy="561497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68" name="Ready"/>
          <p:cNvSpPr txBox="1"/>
          <p:nvPr/>
        </p:nvSpPr>
        <p:spPr>
          <a:xfrm>
            <a:off x="888808" y="4364154"/>
            <a:ext cx="764938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Ready</a:t>
            </a:r>
          </a:p>
        </p:txBody>
      </p:sp>
      <p:sp>
        <p:nvSpPr>
          <p:cNvPr id="269" name="Progress"/>
          <p:cNvSpPr txBox="1"/>
          <p:nvPr/>
        </p:nvSpPr>
        <p:spPr>
          <a:xfrm>
            <a:off x="2405449" y="4364154"/>
            <a:ext cx="1018876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Progress</a:t>
            </a:r>
          </a:p>
        </p:txBody>
      </p:sp>
      <p:sp>
        <p:nvSpPr>
          <p:cNvPr id="270" name="Done"/>
          <p:cNvSpPr txBox="1"/>
          <p:nvPr/>
        </p:nvSpPr>
        <p:spPr>
          <a:xfrm>
            <a:off x="3997605" y="4364154"/>
            <a:ext cx="650638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Done</a:t>
            </a:r>
          </a:p>
        </p:txBody>
      </p:sp>
      <p:sp>
        <p:nvSpPr>
          <p:cNvPr id="271" name="Lead time"/>
          <p:cNvSpPr txBox="1"/>
          <p:nvPr/>
        </p:nvSpPr>
        <p:spPr>
          <a:xfrm>
            <a:off x="1976228" y="5221474"/>
            <a:ext cx="110806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Lead time</a:t>
            </a:r>
          </a:p>
        </p:txBody>
      </p:sp>
      <p:sp>
        <p:nvSpPr>
          <p:cNvPr id="272" name="Cycle Time"/>
          <p:cNvSpPr txBox="1"/>
          <p:nvPr/>
        </p:nvSpPr>
        <p:spPr>
          <a:xfrm>
            <a:off x="2256351" y="4792814"/>
            <a:ext cx="1234639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Cycle Time</a:t>
            </a:r>
          </a:p>
        </p:txBody>
      </p:sp>
      <p:sp>
        <p:nvSpPr>
          <p:cNvPr id="273" name="Line"/>
          <p:cNvSpPr/>
          <p:nvPr/>
        </p:nvSpPr>
        <p:spPr>
          <a:xfrm flipV="1">
            <a:off x="3156658" y="5369957"/>
            <a:ext cx="1695170" cy="2684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74" name="Line"/>
          <p:cNvSpPr/>
          <p:nvPr/>
        </p:nvSpPr>
        <p:spPr>
          <a:xfrm flipH="1">
            <a:off x="681457" y="5396805"/>
            <a:ext cx="1332461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75" name="Line"/>
          <p:cNvSpPr/>
          <p:nvPr/>
        </p:nvSpPr>
        <p:spPr>
          <a:xfrm>
            <a:off x="3452282" y="5025330"/>
            <a:ext cx="1422718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76" name="Line"/>
          <p:cNvSpPr/>
          <p:nvPr/>
        </p:nvSpPr>
        <p:spPr>
          <a:xfrm flipH="1">
            <a:off x="1797350" y="5025330"/>
            <a:ext cx="493633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image.jpeg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12" y="1292225"/>
            <a:ext cx="6192838" cy="4983163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An example - Good Qualitative Agile Metrics: Team Adoption to Agile"/>
          <p:cNvSpPr txBox="1">
            <a:spLocks noGrp="1"/>
          </p:cNvSpPr>
          <p:nvPr>
            <p:ph type="body" sz="quarter" idx="4294967295"/>
          </p:nvPr>
        </p:nvSpPr>
        <p:spPr>
          <a:xfrm>
            <a:off x="304800" y="152399"/>
            <a:ext cx="6324600" cy="1143002"/>
          </a:xfrm>
          <a:prstGeom prst="rect">
            <a:avLst/>
          </a:prstGeom>
        </p:spPr>
        <p:txBody>
          <a:bodyPr anchor="ctr">
            <a:normAutofit fontScale="92500"/>
          </a:bodyPr>
          <a:lstStyle/>
          <a:p>
            <a:pPr marL="339470" indent="-678941" defTabSz="905255">
              <a:lnSpc>
                <a:spcPts val="3500"/>
              </a:lnSpc>
              <a:spcBef>
                <a:spcPts val="0"/>
              </a:spcBef>
              <a:buSzTx/>
              <a:buNone/>
              <a:defRPr sz="3267" b="1"/>
            </a:pPr>
            <a:r>
              <a:t>An example - Good Qualitative Agile Metrics: </a:t>
            </a:r>
            <a:r>
              <a:rPr sz="2376"/>
              <a:t>Team Adoption to Agile</a:t>
            </a:r>
          </a:p>
        </p:txBody>
      </p:sp>
      <p:sp>
        <p:nvSpPr>
          <p:cNvPr id="280" name="17/4/22"/>
          <p:cNvSpPr txBox="1"/>
          <p:nvPr/>
        </p:nvSpPr>
        <p:spPr>
          <a:xfrm>
            <a:off x="502919" y="6400413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lang="en-US" dirty="0"/>
              <a:t>28/10/23</a:t>
            </a:r>
            <a:endParaRPr dirty="0"/>
          </a:p>
        </p:txBody>
      </p:sp>
      <p:sp>
        <p:nvSpPr>
          <p:cNvPr id="281" name="SE ZG544 S2-21 Agile Software Process"/>
          <p:cNvSpPr txBox="1"/>
          <p:nvPr/>
        </p:nvSpPr>
        <p:spPr>
          <a:xfrm>
            <a:off x="3169920" y="6308080"/>
            <a:ext cx="280416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dirty="0"/>
              <a:t>SE ZG544 </a:t>
            </a:r>
            <a:r>
              <a:rPr lang="en-US" dirty="0"/>
              <a:t>S1-23-24</a:t>
            </a:r>
            <a:r>
              <a:rPr dirty="0"/>
              <a:t> Agile </a:t>
            </a:r>
            <a:r>
              <a:rPr lang="en-US" dirty="0"/>
              <a:t>software processes</a:t>
            </a:r>
            <a:endParaRPr dirty="0"/>
          </a:p>
        </p:txBody>
      </p:sp>
      <p:sp>
        <p:nvSpPr>
          <p:cNvPr id="2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83" name="https://www.crisp.se/wp-content/uploads/2012/05/Scrum-checklist.pdf"/>
          <p:cNvSpPr txBox="1"/>
          <p:nvPr/>
        </p:nvSpPr>
        <p:spPr>
          <a:xfrm>
            <a:off x="4081144" y="6197600"/>
            <a:ext cx="4480561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t>https://www.crisp.se/wp-content/uploads/2012/05/Scrum-checklist.pdf</a:t>
            </a:r>
          </a:p>
        </p:txBody>
      </p:sp>
      <p:sp>
        <p:nvSpPr>
          <p:cNvPr id="284" name="Sprint N"/>
          <p:cNvSpPr txBox="1"/>
          <p:nvPr/>
        </p:nvSpPr>
        <p:spPr>
          <a:xfrm>
            <a:off x="3587432" y="1262062"/>
            <a:ext cx="1129349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Sprint N</a:t>
            </a:r>
          </a:p>
        </p:txBody>
      </p:sp>
      <p:sp>
        <p:nvSpPr>
          <p:cNvPr id="285" name="Sprint N+1"/>
          <p:cNvSpPr txBox="1"/>
          <p:nvPr/>
        </p:nvSpPr>
        <p:spPr>
          <a:xfrm>
            <a:off x="4838382" y="1230312"/>
            <a:ext cx="121348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Sprint N+1</a:t>
            </a:r>
          </a:p>
        </p:txBody>
      </p:sp>
      <p:sp>
        <p:nvSpPr>
          <p:cNvPr id="286" name="Green: It worked for the team."/>
          <p:cNvSpPr txBox="1"/>
          <p:nvPr/>
        </p:nvSpPr>
        <p:spPr>
          <a:xfrm>
            <a:off x="6512087" y="1944687"/>
            <a:ext cx="2270761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i="1">
                <a:solidFill>
                  <a:srgbClr val="00B050"/>
                </a:solidFill>
              </a:defRPr>
            </a:pPr>
            <a:r>
              <a:t>Green</a:t>
            </a:r>
            <a:r>
              <a:rPr i="0"/>
              <a:t>: </a:t>
            </a:r>
            <a:r>
              <a:rPr i="0">
                <a:solidFill>
                  <a:srgbClr val="000000"/>
                </a:solidFill>
              </a:rPr>
              <a:t>It worked for the team.</a:t>
            </a:r>
          </a:p>
        </p:txBody>
      </p:sp>
      <p:sp>
        <p:nvSpPr>
          <p:cNvPr id="287" name="Orange: Room for improvement."/>
          <p:cNvSpPr txBox="1"/>
          <p:nvPr/>
        </p:nvSpPr>
        <p:spPr>
          <a:xfrm>
            <a:off x="6488588" y="3015544"/>
            <a:ext cx="2008824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i="1">
                <a:solidFill>
                  <a:srgbClr val="FFC000"/>
                </a:solidFill>
              </a:defRPr>
            </a:pPr>
            <a:r>
              <a:t>Orange</a:t>
            </a:r>
            <a:r>
              <a:rPr i="0"/>
              <a:t>: </a:t>
            </a:r>
            <a:r>
              <a:rPr i="0">
                <a:solidFill>
                  <a:srgbClr val="000000"/>
                </a:solidFill>
              </a:rPr>
              <a:t>Room for improvement.</a:t>
            </a:r>
          </a:p>
        </p:txBody>
      </p:sp>
      <p:sp>
        <p:nvSpPr>
          <p:cNvPr id="288" name="Red: Didn’t apply or the practice is failing"/>
          <p:cNvSpPr txBox="1"/>
          <p:nvPr/>
        </p:nvSpPr>
        <p:spPr>
          <a:xfrm>
            <a:off x="6522719" y="4222555"/>
            <a:ext cx="1940561" cy="88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i="1">
                <a:solidFill>
                  <a:srgbClr val="FF0000"/>
                </a:solidFill>
              </a:defRPr>
            </a:pPr>
            <a:r>
              <a:t>Red</a:t>
            </a:r>
            <a:r>
              <a:rPr i="0"/>
              <a:t>: </a:t>
            </a:r>
            <a:r>
              <a:rPr i="0">
                <a:solidFill>
                  <a:srgbClr val="000000"/>
                </a:solidFill>
              </a:rPr>
              <a:t>Didn’t apply or the practice is failing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image.jpeg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28800"/>
            <a:ext cx="2819400" cy="2239963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WHAT ARE SOME TRENDS OF BURNDOWN CHARTS AND WHAT DO THE PATTERNS INDICATE?"/>
          <p:cNvSpPr txBox="1">
            <a:spLocks noGrp="1"/>
          </p:cNvSpPr>
          <p:nvPr>
            <p:ph type="body" sz="quarter" idx="4294967295"/>
          </p:nvPr>
        </p:nvSpPr>
        <p:spPr>
          <a:xfrm>
            <a:off x="304800" y="152399"/>
            <a:ext cx="6324600" cy="1143002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336042" indent="-672084" defTabSz="896111">
              <a:lnSpc>
                <a:spcPts val="3500"/>
              </a:lnSpc>
              <a:spcBef>
                <a:spcPts val="0"/>
              </a:spcBef>
              <a:buSzTx/>
              <a:buNone/>
              <a:defRPr sz="1960" b="1"/>
            </a:lvl1pPr>
          </a:lstStyle>
          <a:p>
            <a:r>
              <a:t>WHAT ARE SOME TRENDS OF BURNDOWN CHARTS AND WHAT DO THE PATTERNS INDICATE?</a:t>
            </a:r>
          </a:p>
        </p:txBody>
      </p:sp>
      <p:sp>
        <p:nvSpPr>
          <p:cNvPr id="292" name="17/4/22"/>
          <p:cNvSpPr txBox="1"/>
          <p:nvPr/>
        </p:nvSpPr>
        <p:spPr>
          <a:xfrm>
            <a:off x="502919" y="6400413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lang="en-US" dirty="0"/>
              <a:t>28/10/23</a:t>
            </a:r>
            <a:endParaRPr dirty="0"/>
          </a:p>
        </p:txBody>
      </p:sp>
      <p:sp>
        <p:nvSpPr>
          <p:cNvPr id="293" name="SE ZG544 S2-21 Agile Software Process"/>
          <p:cNvSpPr txBox="1"/>
          <p:nvPr/>
        </p:nvSpPr>
        <p:spPr>
          <a:xfrm>
            <a:off x="3169920" y="6308080"/>
            <a:ext cx="280416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dirty="0"/>
              <a:t>SE ZG544 </a:t>
            </a:r>
            <a:r>
              <a:rPr lang="en-US" dirty="0"/>
              <a:t>S1-23-24</a:t>
            </a:r>
            <a:r>
              <a:rPr dirty="0"/>
              <a:t> Agile </a:t>
            </a:r>
            <a:r>
              <a:rPr lang="en-US" dirty="0"/>
              <a:t>software processes</a:t>
            </a:r>
            <a:endParaRPr dirty="0"/>
          </a:p>
        </p:txBody>
      </p:sp>
      <p:sp>
        <p:nvSpPr>
          <p:cNvPr id="2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95" name="Uptick: New tasks/Stories added. Issue if continues."/>
          <p:cNvSpPr txBox="1"/>
          <p:nvPr/>
        </p:nvSpPr>
        <p:spPr>
          <a:xfrm>
            <a:off x="502919" y="1295400"/>
            <a:ext cx="2499362" cy="54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r>
              <a:t>Uptick: New tasks/Stories added. Issue if continues.</a:t>
            </a:r>
          </a:p>
        </p:txBody>
      </p:sp>
      <p:pic>
        <p:nvPicPr>
          <p:cNvPr id="296" name="image.jpeg" descr="image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671637"/>
            <a:ext cx="2609850" cy="2106613"/>
          </a:xfrm>
          <a:prstGeom prst="rect">
            <a:avLst/>
          </a:prstGeom>
          <a:ln w="12700">
            <a:miter lim="400000"/>
          </a:ln>
        </p:spPr>
      </p:pic>
      <p:sp>
        <p:nvSpPr>
          <p:cNvPr id="297" name="Flatline: Multiple reasons. Impediments, Task/Stories added at the same rate as work complete."/>
          <p:cNvSpPr txBox="1"/>
          <p:nvPr/>
        </p:nvSpPr>
        <p:spPr>
          <a:xfrm>
            <a:off x="6838632" y="1590675"/>
            <a:ext cx="2156461" cy="1227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r>
              <a:t>Flatline: Multiple reasons. Impediments, Task/Stories added at the same rate as work complete.</a:t>
            </a:r>
          </a:p>
        </p:txBody>
      </p:sp>
      <p:pic>
        <p:nvPicPr>
          <p:cNvPr id="298" name="image.jpeg" descr="imag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343400"/>
            <a:ext cx="2609850" cy="2073275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Sharpdrop: Team not updating the chart/ Pointed removed"/>
          <p:cNvSpPr txBox="1"/>
          <p:nvPr/>
        </p:nvSpPr>
        <p:spPr>
          <a:xfrm>
            <a:off x="2788920" y="5364162"/>
            <a:ext cx="2156461" cy="770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r>
              <a:t>Sharpdrop: Team not updating the chart/ Pointed removed</a:t>
            </a:r>
          </a:p>
        </p:txBody>
      </p:sp>
      <p:pic>
        <p:nvPicPr>
          <p:cNvPr id="300" name="image.jpeg" descr="image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4314825"/>
            <a:ext cx="2609850" cy="2097088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Perfect line: Team trying to align with expectations"/>
          <p:cNvSpPr txBox="1"/>
          <p:nvPr/>
        </p:nvSpPr>
        <p:spPr>
          <a:xfrm>
            <a:off x="7284719" y="3900487"/>
            <a:ext cx="1813561" cy="770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r>
              <a:t>Perfect line: Team trying to align with expectations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62" y="2974975"/>
            <a:ext cx="6413501" cy="3438525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04" name="Table"/>
          <p:cNvGraphicFramePr/>
          <p:nvPr/>
        </p:nvGraphicFramePr>
        <p:xfrm>
          <a:off x="381000" y="1143000"/>
          <a:ext cx="4752974" cy="166845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256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 b="1">
                          <a:latin typeface="+mj-lt"/>
                          <a:ea typeface="+mj-ea"/>
                          <a:cs typeface="+mj-cs"/>
                        </a:rPr>
                        <a:t>Capacity</a:t>
                      </a:r>
                    </a:p>
                  </a:txBody>
                  <a:tcPr marL="0" marR="0" marT="0" marB="0" anchor="b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 b="1">
                          <a:latin typeface="+mj-lt"/>
                          <a:ea typeface="+mj-ea"/>
                          <a:cs typeface="+mj-cs"/>
                        </a:rPr>
                        <a:t>Sprint 74</a:t>
                      </a:r>
                    </a:p>
                  </a:txBody>
                  <a:tcPr marL="0" marR="0" marT="0" marB="0" anchor="b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 b="1">
                          <a:latin typeface="+mj-lt"/>
                          <a:ea typeface="+mj-ea"/>
                          <a:cs typeface="+mj-cs"/>
                        </a:rPr>
                        <a:t>Sprint 75</a:t>
                      </a:r>
                    </a:p>
                  </a:txBody>
                  <a:tcPr marL="0" marR="0" marT="0" marB="0" anchor="b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 b="1">
                          <a:latin typeface="+mj-lt"/>
                          <a:ea typeface="+mj-ea"/>
                          <a:cs typeface="+mj-cs"/>
                        </a:rPr>
                        <a:t>Sprint 76</a:t>
                      </a:r>
                    </a:p>
                  </a:txBody>
                  <a:tcPr marL="0" marR="0" marT="0" marB="0" anchor="b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 b="1">
                          <a:latin typeface="+mj-lt"/>
                          <a:ea typeface="+mj-ea"/>
                          <a:cs typeface="+mj-cs"/>
                        </a:rPr>
                        <a:t>Sprint 77</a:t>
                      </a:r>
                    </a:p>
                  </a:txBody>
                  <a:tcPr marL="0" marR="0" marT="0" marB="0" anchor="b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 b="1">
                          <a:latin typeface="+mj-lt"/>
                          <a:ea typeface="+mj-ea"/>
                          <a:cs typeface="+mj-cs"/>
                        </a:rPr>
                        <a:t>Sprint 78</a:t>
                      </a:r>
                    </a:p>
                  </a:txBody>
                  <a:tcPr marL="0" marR="0" marT="0" marB="0" anchor="b" horzOverflow="overflow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212">
                <a:tc>
                  <a:txBody>
                    <a:bodyPr/>
                    <a:lstStyle/>
                    <a:p>
                      <a:pPr algn="l" defTabSz="407987">
                        <a:defRPr sz="1800"/>
                      </a:pPr>
                      <a:r>
                        <a:rPr sz="1000">
                          <a:latin typeface="+mj-lt"/>
                          <a:ea typeface="+mj-ea"/>
                          <a:cs typeface="+mj-cs"/>
                        </a:rPr>
                        <a:t>Team Size</a:t>
                      </a:r>
                    </a:p>
                  </a:txBody>
                  <a:tcPr marL="0" marR="0" marT="0" marB="0" anchor="b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100">
                          <a:latin typeface="+mj-lt"/>
                          <a:ea typeface="+mj-ea"/>
                          <a:cs typeface="+mj-cs"/>
                        </a:rPr>
                        <a:t>8</a:t>
                      </a:r>
                    </a:p>
                  </a:txBody>
                  <a:tcPr marL="0" marR="0" marT="0" marB="0" anchor="b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100">
                          <a:latin typeface="+mj-lt"/>
                          <a:ea typeface="+mj-ea"/>
                          <a:cs typeface="+mj-cs"/>
                        </a:rPr>
                        <a:t>8</a:t>
                      </a:r>
                    </a:p>
                  </a:txBody>
                  <a:tcPr marL="0" marR="0" marT="0" marB="0" anchor="b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100">
                          <a:latin typeface="+mj-lt"/>
                          <a:ea typeface="+mj-ea"/>
                          <a:cs typeface="+mj-cs"/>
                        </a:rPr>
                        <a:t>8</a:t>
                      </a:r>
                    </a:p>
                  </a:txBody>
                  <a:tcPr marL="0" marR="0" marT="0" marB="0" anchor="b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100">
                          <a:latin typeface="+mj-lt"/>
                          <a:ea typeface="+mj-ea"/>
                          <a:cs typeface="+mj-cs"/>
                        </a:rPr>
                        <a:t>8</a:t>
                      </a:r>
                    </a:p>
                  </a:txBody>
                  <a:tcPr marL="0" marR="0" marT="0" marB="0" anchor="b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100">
                          <a:latin typeface="+mj-lt"/>
                          <a:ea typeface="+mj-ea"/>
                          <a:cs typeface="+mj-cs"/>
                        </a:rPr>
                        <a:t>8</a:t>
                      </a:r>
                    </a:p>
                  </a:txBody>
                  <a:tcPr marL="0" marR="0" marT="0" marB="0" anchor="b" horzOverflow="overflow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562">
                <a:tc>
                  <a:txBody>
                    <a:bodyPr/>
                    <a:lstStyle/>
                    <a:p>
                      <a:pPr algn="l" defTabSz="407987">
                        <a:defRPr sz="1800"/>
                      </a:pPr>
                      <a:r>
                        <a:rPr sz="1000">
                          <a:latin typeface="+mj-lt"/>
                          <a:ea typeface="+mj-ea"/>
                          <a:cs typeface="+mj-cs"/>
                        </a:rPr>
                        <a:t>Available Days</a:t>
                      </a:r>
                    </a:p>
                  </a:txBody>
                  <a:tcPr marL="0" marR="0" marT="0" marB="0" anchor="b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100">
                          <a:latin typeface="+mj-lt"/>
                          <a:ea typeface="+mj-ea"/>
                          <a:cs typeface="+mj-cs"/>
                        </a:rPr>
                        <a:t>80</a:t>
                      </a:r>
                    </a:p>
                  </a:txBody>
                  <a:tcPr marL="0" marR="0" marT="0" marB="0" anchor="b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100">
                          <a:latin typeface="+mj-lt"/>
                          <a:ea typeface="+mj-ea"/>
                          <a:cs typeface="+mj-cs"/>
                        </a:rPr>
                        <a:t>80</a:t>
                      </a:r>
                    </a:p>
                  </a:txBody>
                  <a:tcPr marL="0" marR="0" marT="0" marB="0" anchor="b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100">
                          <a:latin typeface="+mj-lt"/>
                          <a:ea typeface="+mj-ea"/>
                          <a:cs typeface="+mj-cs"/>
                        </a:rPr>
                        <a:t>80</a:t>
                      </a:r>
                    </a:p>
                  </a:txBody>
                  <a:tcPr marL="0" marR="0" marT="0" marB="0" anchor="b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100">
                          <a:latin typeface="+mj-lt"/>
                          <a:ea typeface="+mj-ea"/>
                          <a:cs typeface="+mj-cs"/>
                        </a:rPr>
                        <a:t>80</a:t>
                      </a:r>
                    </a:p>
                  </a:txBody>
                  <a:tcPr marL="0" marR="0" marT="0" marB="0" anchor="b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100">
                          <a:latin typeface="+mj-lt"/>
                          <a:ea typeface="+mj-ea"/>
                          <a:cs typeface="+mj-cs"/>
                        </a:rPr>
                        <a:t>80</a:t>
                      </a:r>
                    </a:p>
                  </a:txBody>
                  <a:tcPr marL="0" marR="0" marT="0" marB="0" anchor="b" horzOverflow="overflow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562">
                <a:tc>
                  <a:txBody>
                    <a:bodyPr/>
                    <a:lstStyle/>
                    <a:p>
                      <a:pPr algn="l" defTabSz="407987">
                        <a:defRPr sz="1800"/>
                      </a:pPr>
                      <a:r>
                        <a:rPr sz="1000">
                          <a:latin typeface="+mj-lt"/>
                          <a:ea typeface="+mj-ea"/>
                          <a:cs typeface="+mj-cs"/>
                        </a:rPr>
                        <a:t>Unavailable Days</a:t>
                      </a:r>
                    </a:p>
                  </a:txBody>
                  <a:tcPr marL="0" marR="0" marT="0" marB="0" anchor="b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100">
                          <a:latin typeface="+mj-lt"/>
                          <a:ea typeface="+mj-ea"/>
                          <a:cs typeface="+mj-cs"/>
                        </a:rPr>
                        <a:t>10</a:t>
                      </a:r>
                    </a:p>
                  </a:txBody>
                  <a:tcPr marL="0" marR="0" marT="0" marB="0" anchor="b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100">
                          <a:latin typeface="+mj-lt"/>
                          <a:ea typeface="+mj-ea"/>
                          <a:cs typeface="+mj-cs"/>
                        </a:rPr>
                        <a:t>12</a:t>
                      </a:r>
                    </a:p>
                  </a:txBody>
                  <a:tcPr marL="0" marR="0" marT="0" marB="0" anchor="b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100">
                          <a:latin typeface="+mj-lt"/>
                          <a:ea typeface="+mj-ea"/>
                          <a:cs typeface="+mj-cs"/>
                        </a:rPr>
                        <a:t>11</a:t>
                      </a:r>
                    </a:p>
                  </a:txBody>
                  <a:tcPr marL="0" marR="0" marT="0" marB="0" anchor="b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100">
                          <a:latin typeface="+mj-lt"/>
                          <a:ea typeface="+mj-ea"/>
                          <a:cs typeface="+mj-cs"/>
                        </a:rPr>
                        <a:t>5</a:t>
                      </a:r>
                    </a:p>
                  </a:txBody>
                  <a:tcPr marL="0" marR="0" marT="0" marB="0" anchor="b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100">
                          <a:latin typeface="+mj-lt"/>
                          <a:ea typeface="+mj-ea"/>
                          <a:cs typeface="+mj-cs"/>
                        </a:rPr>
                        <a:t>0</a:t>
                      </a:r>
                    </a:p>
                  </a:txBody>
                  <a:tcPr marL="0" marR="0" marT="0" marB="0" anchor="b" horzOverflow="overflow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562">
                <a:tc>
                  <a:txBody>
                    <a:bodyPr/>
                    <a:lstStyle/>
                    <a:p>
                      <a:pPr algn="l" defTabSz="407987">
                        <a:defRPr sz="1800"/>
                      </a:pPr>
                      <a:r>
                        <a:rPr sz="1000">
                          <a:latin typeface="+mj-lt"/>
                          <a:ea typeface="+mj-ea"/>
                          <a:cs typeface="+mj-cs"/>
                        </a:rPr>
                        <a:t>Net Days (Capacity)</a:t>
                      </a:r>
                    </a:p>
                  </a:txBody>
                  <a:tcPr marL="0" marR="0" marT="0" marB="0" anchor="b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100">
                          <a:latin typeface="+mj-lt"/>
                          <a:ea typeface="+mj-ea"/>
                          <a:cs typeface="+mj-cs"/>
                        </a:rPr>
                        <a:t>70</a:t>
                      </a:r>
                    </a:p>
                  </a:txBody>
                  <a:tcPr marL="0" marR="0" marT="0" marB="0" anchor="b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100">
                          <a:latin typeface="+mj-lt"/>
                          <a:ea typeface="+mj-ea"/>
                          <a:cs typeface="+mj-cs"/>
                        </a:rPr>
                        <a:t>68</a:t>
                      </a:r>
                    </a:p>
                  </a:txBody>
                  <a:tcPr marL="0" marR="0" marT="0" marB="0" anchor="b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100">
                          <a:latin typeface="+mj-lt"/>
                          <a:ea typeface="+mj-ea"/>
                          <a:cs typeface="+mj-cs"/>
                        </a:rPr>
                        <a:t>69</a:t>
                      </a:r>
                    </a:p>
                  </a:txBody>
                  <a:tcPr marL="0" marR="0" marT="0" marB="0" anchor="b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100">
                          <a:latin typeface="+mj-lt"/>
                          <a:ea typeface="+mj-ea"/>
                          <a:cs typeface="+mj-cs"/>
                        </a:rPr>
                        <a:t>75</a:t>
                      </a:r>
                    </a:p>
                  </a:txBody>
                  <a:tcPr marL="0" marR="0" marT="0" marB="0" anchor="b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100">
                          <a:latin typeface="+mj-lt"/>
                          <a:ea typeface="+mj-ea"/>
                          <a:cs typeface="+mj-cs"/>
                        </a:rPr>
                        <a:t>80</a:t>
                      </a:r>
                    </a:p>
                  </a:txBody>
                  <a:tcPr marL="0" marR="0" marT="0" marB="0" anchor="b" horzOverflow="overflow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562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 b="1">
                          <a:latin typeface="+mj-lt"/>
                          <a:ea typeface="+mj-ea"/>
                          <a:cs typeface="+mj-cs"/>
                        </a:rPr>
                        <a:t>Velocity</a:t>
                      </a:r>
                    </a:p>
                  </a:txBody>
                  <a:tcPr marL="0" marR="0" marT="0" marB="0" anchor="b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>
                          <a:latin typeface="+mj-lt"/>
                          <a:ea typeface="+mj-ea"/>
                          <a:cs typeface="+mj-cs"/>
                        </a:rPr>
                        <a:t> </a:t>
                      </a:r>
                    </a:p>
                  </a:txBody>
                  <a:tcPr marL="0" marR="0" marT="0" marB="0" anchor="b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>
                          <a:latin typeface="+mj-lt"/>
                          <a:ea typeface="+mj-ea"/>
                          <a:cs typeface="+mj-cs"/>
                        </a:rPr>
                        <a:t> </a:t>
                      </a:r>
                    </a:p>
                  </a:txBody>
                  <a:tcPr marL="0" marR="0" marT="0" marB="0" anchor="b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>
                          <a:latin typeface="+mj-lt"/>
                          <a:ea typeface="+mj-ea"/>
                          <a:cs typeface="+mj-cs"/>
                        </a:rPr>
                        <a:t> </a:t>
                      </a:r>
                    </a:p>
                  </a:txBody>
                  <a:tcPr marL="0" marR="0" marT="0" marB="0" anchor="b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>
                          <a:latin typeface="+mj-lt"/>
                          <a:ea typeface="+mj-ea"/>
                          <a:cs typeface="+mj-cs"/>
                        </a:rPr>
                        <a:t> </a:t>
                      </a:r>
                    </a:p>
                  </a:txBody>
                  <a:tcPr marL="0" marR="0" marT="0" marB="0" anchor="b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>
                          <a:latin typeface="+mj-lt"/>
                          <a:ea typeface="+mj-ea"/>
                          <a:cs typeface="+mj-cs"/>
                        </a:rPr>
                        <a:t> </a:t>
                      </a:r>
                    </a:p>
                  </a:txBody>
                  <a:tcPr marL="0" marR="0" marT="0" marB="0" anchor="b" horzOverflow="overflow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562">
                <a:tc>
                  <a:txBody>
                    <a:bodyPr/>
                    <a:lstStyle/>
                    <a:p>
                      <a:pPr algn="l" defTabSz="407987">
                        <a:defRPr sz="1800"/>
                      </a:pPr>
                      <a:r>
                        <a:rPr sz="1000">
                          <a:latin typeface="+mj-lt"/>
                          <a:ea typeface="+mj-ea"/>
                          <a:cs typeface="+mj-cs"/>
                        </a:rPr>
                        <a:t>Total Points Completed </a:t>
                      </a:r>
                    </a:p>
                  </a:txBody>
                  <a:tcPr marL="0" marR="0" marT="0" marB="0" anchor="b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100">
                          <a:latin typeface="+mj-lt"/>
                          <a:ea typeface="+mj-ea"/>
                          <a:cs typeface="+mj-cs"/>
                        </a:rPr>
                        <a:t>73</a:t>
                      </a:r>
                    </a:p>
                  </a:txBody>
                  <a:tcPr marL="0" marR="0" marT="0" marB="0" anchor="b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100">
                          <a:latin typeface="+mj-lt"/>
                          <a:ea typeface="+mj-ea"/>
                          <a:cs typeface="+mj-cs"/>
                        </a:rPr>
                        <a:t>87</a:t>
                      </a:r>
                    </a:p>
                  </a:txBody>
                  <a:tcPr marL="0" marR="0" marT="0" marB="0" anchor="b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100">
                          <a:latin typeface="+mj-lt"/>
                          <a:ea typeface="+mj-ea"/>
                          <a:cs typeface="+mj-cs"/>
                        </a:rPr>
                        <a:t>75</a:t>
                      </a:r>
                    </a:p>
                  </a:txBody>
                  <a:tcPr marL="0" marR="0" marT="0" marB="0" anchor="b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100">
                          <a:latin typeface="+mj-lt"/>
                          <a:ea typeface="+mj-ea"/>
                          <a:cs typeface="+mj-cs"/>
                        </a:rPr>
                        <a:t>51</a:t>
                      </a:r>
                    </a:p>
                  </a:txBody>
                  <a:tcPr marL="0" marR="0" marT="0" marB="0" anchor="b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100">
                          <a:latin typeface="+mj-lt"/>
                          <a:ea typeface="+mj-ea"/>
                          <a:cs typeface="+mj-cs"/>
                        </a:rPr>
                        <a:t>125</a:t>
                      </a:r>
                    </a:p>
                  </a:txBody>
                  <a:tcPr marL="0" marR="0" marT="0" marB="0" anchor="b" horzOverflow="overflow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defTabSz="407987">
                        <a:defRPr sz="1800"/>
                      </a:pPr>
                      <a:r>
                        <a:rPr sz="1000">
                          <a:latin typeface="+mj-lt"/>
                          <a:ea typeface="+mj-ea"/>
                          <a:cs typeface="+mj-cs"/>
                        </a:rPr>
                        <a:t>Adjusted Velocity</a:t>
                      </a:r>
                    </a:p>
                  </a:txBody>
                  <a:tcPr marL="0" marR="0" marT="0" marB="0" anchor="b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100">
                          <a:latin typeface="+mj-lt"/>
                          <a:ea typeface="+mj-ea"/>
                          <a:cs typeface="+mj-cs"/>
                        </a:rPr>
                        <a:t>83</a:t>
                      </a:r>
                    </a:p>
                  </a:txBody>
                  <a:tcPr marL="0" marR="0" marT="0" marB="0" anchor="b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100">
                          <a:latin typeface="+mj-lt"/>
                          <a:ea typeface="+mj-ea"/>
                          <a:cs typeface="+mj-cs"/>
                        </a:rPr>
                        <a:t>102</a:t>
                      </a:r>
                    </a:p>
                  </a:txBody>
                  <a:tcPr marL="0" marR="0" marT="0" marB="0" anchor="b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100">
                          <a:latin typeface="+mj-lt"/>
                          <a:ea typeface="+mj-ea"/>
                          <a:cs typeface="+mj-cs"/>
                        </a:rPr>
                        <a:t>87</a:t>
                      </a:r>
                    </a:p>
                  </a:txBody>
                  <a:tcPr marL="0" marR="0" marT="0" marB="0" anchor="b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100">
                          <a:latin typeface="+mj-lt"/>
                          <a:ea typeface="+mj-ea"/>
                          <a:cs typeface="+mj-cs"/>
                        </a:rPr>
                        <a:t>54</a:t>
                      </a:r>
                    </a:p>
                  </a:txBody>
                  <a:tcPr marL="0" marR="0" marT="0" marB="0" anchor="b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100">
                          <a:latin typeface="+mj-lt"/>
                          <a:ea typeface="+mj-ea"/>
                          <a:cs typeface="+mj-cs"/>
                        </a:rPr>
                        <a:t>125</a:t>
                      </a:r>
                    </a:p>
                  </a:txBody>
                  <a:tcPr marL="0" marR="0" marT="0" marB="0" anchor="b" horzOverflow="overflow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algn="l" defTabSz="407987">
                        <a:defRPr sz="1800"/>
                      </a:pPr>
                      <a:r>
                        <a:rPr sz="1000">
                          <a:latin typeface="+mj-lt"/>
                          <a:ea typeface="+mj-ea"/>
                          <a:cs typeface="+mj-cs"/>
                        </a:rPr>
                        <a:t>Avg Velocity (Last 3 Sprints)</a:t>
                      </a:r>
                    </a:p>
                  </a:txBody>
                  <a:tcPr marL="0" marR="0" marT="0" marB="0" anchor="b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100">
                          <a:latin typeface="+mj-lt"/>
                          <a:ea typeface="+mj-ea"/>
                          <a:cs typeface="+mj-cs"/>
                        </a:rPr>
                        <a:t>88</a:t>
                      </a:r>
                    </a:p>
                  </a:txBody>
                  <a:tcPr marL="0" marR="0" marT="0" marB="0" anchor="b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100">
                          <a:latin typeface="+mj-lt"/>
                          <a:ea typeface="+mj-ea"/>
                          <a:cs typeface="+mj-cs"/>
                        </a:rPr>
                        <a:t>90</a:t>
                      </a:r>
                    </a:p>
                  </a:txBody>
                  <a:tcPr marL="0" marR="0" marT="0" marB="0" anchor="b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100">
                          <a:latin typeface="+mj-lt"/>
                          <a:ea typeface="+mj-ea"/>
                          <a:cs typeface="+mj-cs"/>
                        </a:rPr>
                        <a:t>91</a:t>
                      </a:r>
                    </a:p>
                  </a:txBody>
                  <a:tcPr marL="0" marR="0" marT="0" marB="0" anchor="b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100">
                          <a:latin typeface="+mj-lt"/>
                          <a:ea typeface="+mj-ea"/>
                          <a:cs typeface="+mj-cs"/>
                        </a:rPr>
                        <a:t>81</a:t>
                      </a:r>
                    </a:p>
                  </a:txBody>
                  <a:tcPr marL="0" marR="0" marT="0" marB="0" anchor="b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100">
                          <a:latin typeface="+mj-lt"/>
                          <a:ea typeface="+mj-ea"/>
                          <a:cs typeface="+mj-cs"/>
                        </a:rPr>
                        <a:t>89</a:t>
                      </a:r>
                    </a:p>
                  </a:txBody>
                  <a:tcPr marL="0" marR="0" marT="0" marB="0" anchor="b" horzOverflow="overflow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05" name="Velocity"/>
          <p:cNvSpPr txBox="1">
            <a:spLocks noGrp="1"/>
          </p:cNvSpPr>
          <p:nvPr>
            <p:ph type="body" sz="quarter" idx="4294967295"/>
          </p:nvPr>
        </p:nvSpPr>
        <p:spPr>
          <a:xfrm>
            <a:off x="304800" y="152399"/>
            <a:ext cx="6324600" cy="1143002"/>
          </a:xfrm>
          <a:prstGeom prst="rect">
            <a:avLst/>
          </a:prstGeom>
        </p:spPr>
        <p:txBody>
          <a:bodyPr anchor="ctr"/>
          <a:lstStyle>
            <a:lvl1pPr indent="-685800">
              <a:lnSpc>
                <a:spcPts val="36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Velocity</a:t>
            </a:r>
          </a:p>
        </p:txBody>
      </p:sp>
      <p:sp>
        <p:nvSpPr>
          <p:cNvPr id="30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307" name="Source: Prachi Maini, Manager, QA Engineering, Morningstar, Inc."/>
          <p:cNvSpPr txBox="1"/>
          <p:nvPr/>
        </p:nvSpPr>
        <p:spPr>
          <a:xfrm>
            <a:off x="4922520" y="6337300"/>
            <a:ext cx="394716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r>
              <a:t>Source: Prachi Maini, Manager, QA Engineering, Morningstar, Inc.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image.jpeg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92250"/>
            <a:ext cx="5927725" cy="4419600"/>
          </a:xfrm>
          <a:prstGeom prst="rect">
            <a:avLst/>
          </a:prstGeom>
          <a:ln w="12700">
            <a:miter lim="400000"/>
          </a:ln>
        </p:spPr>
      </p:pic>
      <p:sp>
        <p:nvSpPr>
          <p:cNvPr id="310" name="Bug counts"/>
          <p:cNvSpPr txBox="1">
            <a:spLocks noGrp="1"/>
          </p:cNvSpPr>
          <p:nvPr>
            <p:ph type="body" sz="quarter" idx="4294967295"/>
          </p:nvPr>
        </p:nvSpPr>
        <p:spPr>
          <a:xfrm>
            <a:off x="304800" y="152399"/>
            <a:ext cx="6324600" cy="1143002"/>
          </a:xfrm>
          <a:prstGeom prst="rect">
            <a:avLst/>
          </a:prstGeom>
        </p:spPr>
        <p:txBody>
          <a:bodyPr anchor="ctr"/>
          <a:lstStyle>
            <a:lvl1pPr indent="-685800">
              <a:lnSpc>
                <a:spcPts val="36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Bug counts</a:t>
            </a:r>
          </a:p>
        </p:txBody>
      </p:sp>
      <p:sp>
        <p:nvSpPr>
          <p:cNvPr id="311" name="17/4/22"/>
          <p:cNvSpPr txBox="1"/>
          <p:nvPr/>
        </p:nvSpPr>
        <p:spPr>
          <a:xfrm>
            <a:off x="502919" y="6400413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lang="en-US" dirty="0"/>
              <a:t>28/10/23</a:t>
            </a:r>
            <a:endParaRPr dirty="0"/>
          </a:p>
        </p:txBody>
      </p:sp>
      <p:sp>
        <p:nvSpPr>
          <p:cNvPr id="312" name="SE ZG544 S2-21 Agile Software Process"/>
          <p:cNvSpPr txBox="1"/>
          <p:nvPr/>
        </p:nvSpPr>
        <p:spPr>
          <a:xfrm>
            <a:off x="3169920" y="6308080"/>
            <a:ext cx="280416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dirty="0"/>
              <a:t>SE ZG544 </a:t>
            </a:r>
            <a:r>
              <a:rPr lang="en-US" dirty="0"/>
              <a:t>S1-23-24</a:t>
            </a:r>
            <a:r>
              <a:rPr dirty="0"/>
              <a:t> Agile </a:t>
            </a:r>
            <a:r>
              <a:rPr lang="en-US" dirty="0"/>
              <a:t>software processes</a:t>
            </a:r>
            <a:endParaRPr dirty="0"/>
          </a:p>
        </p:txBody>
      </p:sp>
      <p:sp>
        <p:nvSpPr>
          <p:cNvPr id="3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314" name="Source: Agile Metrics in Action: How to measure and improve team performance by Christopher W. H. Davis , Published by Manning Publications, 2015"/>
          <p:cNvSpPr txBox="1"/>
          <p:nvPr/>
        </p:nvSpPr>
        <p:spPr>
          <a:xfrm>
            <a:off x="4922520" y="6062662"/>
            <a:ext cx="3947160" cy="3167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800"/>
            </a:lvl1pPr>
          </a:lstStyle>
          <a:p>
            <a:r>
              <a:t>Source: Agile Metrics in Action: How to measure and improve team performance by Christopher W. H. Davis , Published by Manning Publications, 2015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3BB9DCE8645E4D85AE066637E9DA4B" ma:contentTypeVersion="7" ma:contentTypeDescription="Create a new document." ma:contentTypeScope="" ma:versionID="fe7dd13ce45f543b4084f8aa73fa34f2">
  <xsd:schema xmlns:xsd="http://www.w3.org/2001/XMLSchema" xmlns:xs="http://www.w3.org/2001/XMLSchema" xmlns:p="http://schemas.microsoft.com/office/2006/metadata/properties" xmlns:ns2="8a1544a5-6ec8-4bbc-8101-c341ae766efb" targetNamespace="http://schemas.microsoft.com/office/2006/metadata/properties" ma:root="true" ma:fieldsID="e531934f27553bc1d6927f9a5c877514" ns2:_="">
    <xsd:import namespace="8a1544a5-6ec8-4bbc-8101-c341ae76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1544a5-6ec8-4bbc-8101-c341ae766e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5910BD-6F42-4BC4-9A1D-B012ABD988D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5A43E6C-4A6A-4785-B267-4BF5F521D1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E777CE-0C43-4413-ABCC-F0411577AA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1544a5-6ec8-4bbc-8101-c341ae76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1671</Words>
  <Application>Microsoft Office PowerPoint</Application>
  <PresentationFormat>On-screen Show (4:3)</PresentationFormat>
  <Paragraphs>274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BITS Pilani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</vt:lpstr>
      <vt:lpstr>Cumulative flow diagram Q1: What to Watch for?</vt:lpstr>
      <vt:lpstr>Project Progress: Q2: What to Watch for?</vt:lpstr>
      <vt:lpstr>Q2</vt:lpstr>
      <vt:lpstr>Q3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 Pilani presentation</dc:title>
  <dc:creator>Krishnamurthy Anantharaman</dc:creator>
  <cp:lastModifiedBy>K ANANTHARAMAN .</cp:lastModifiedBy>
  <cp:revision>5</cp:revision>
  <dcterms:modified xsi:type="dcterms:W3CDTF">2023-11-13T12:01:35Z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0x010100D93BB9DCE8645E4D85AE066637E9DA4B</vt:lpwstr>
  </property>
</Properties>
</file>