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F08DD-8C74-4BD3-BB76-0CA3D2169321}" v="1" dt="2023-11-19T10:56:06.330"/>
    <p1510:client id="{EBD6F330-DFC1-40F9-B4A6-C99A8B571F85}" v="2" dt="2023-11-08T07:24:45.30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4"/>
  </p:normalViewPr>
  <p:slideViewPr>
    <p:cSldViewPr snapToGrid="0">
      <p:cViewPr varScale="1">
        <p:scale>
          <a:sx n="57" d="100"/>
          <a:sy n="57" d="100"/>
        </p:scale>
        <p:origin x="15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NJALI MONDAL ." userId="S::2023mt93004@wilp.bits-pilani.ac.in::534f41f5-4a4a-4a14-8dee-98ace0cbe6c6" providerId="AD" clId="Web-{048F08DD-8C74-4BD3-BB76-0CA3D2169321}"/>
    <pc:docChg chg="modSld">
      <pc:chgData name="DEBANJALI MONDAL ." userId="S::2023mt93004@wilp.bits-pilani.ac.in::534f41f5-4a4a-4a14-8dee-98ace0cbe6c6" providerId="AD" clId="Web-{048F08DD-8C74-4BD3-BB76-0CA3D2169321}" dt="2023-11-19T10:56:06.330" v="0" actId="1076"/>
      <pc:docMkLst>
        <pc:docMk/>
      </pc:docMkLst>
      <pc:sldChg chg="modSp">
        <pc:chgData name="DEBANJALI MONDAL ." userId="S::2023mt93004@wilp.bits-pilani.ac.in::534f41f5-4a4a-4a14-8dee-98ace0cbe6c6" providerId="AD" clId="Web-{048F08DD-8C74-4BD3-BB76-0CA3D2169321}" dt="2023-11-19T10:56:06.330" v="0" actId="1076"/>
        <pc:sldMkLst>
          <pc:docMk/>
          <pc:sldMk cId="0" sldId="260"/>
        </pc:sldMkLst>
        <pc:spChg chg="mod">
          <ac:chgData name="DEBANJALI MONDAL ." userId="S::2023mt93004@wilp.bits-pilani.ac.in::534f41f5-4a4a-4a14-8dee-98ace0cbe6c6" providerId="AD" clId="Web-{048F08DD-8C74-4BD3-BB76-0CA3D2169321}" dt="2023-11-19T10:56:06.330" v="0" actId="1076"/>
          <ac:spMkLst>
            <pc:docMk/>
            <pc:sldMk cId="0" sldId="260"/>
            <ac:spMk id="2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1" y="1295399"/>
            <a:ext cx="7010401" cy="46039"/>
            <a:chOff x="0" y="0"/>
            <a:chExt cx="7010400" cy="46037"/>
          </a:xfrm>
        </p:grpSpPr>
        <p:sp>
          <p:nvSpPr>
            <p:cNvPr id="1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69" name="Group"/>
          <p:cNvGrpSpPr/>
          <p:nvPr/>
        </p:nvGrpSpPr>
        <p:grpSpPr>
          <a:xfrm>
            <a:off x="2133599" y="6553199"/>
            <a:ext cx="7010401" cy="46039"/>
            <a:chOff x="0" y="0"/>
            <a:chExt cx="7010400" cy="46037"/>
          </a:xfrm>
        </p:grpSpPr>
        <p:sp>
          <p:nvSpPr>
            <p:cNvPr id="1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71"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1" y="1295399"/>
            <a:ext cx="7010401" cy="46039"/>
            <a:chOff x="0" y="0"/>
            <a:chExt cx="7010400" cy="46037"/>
          </a:xfrm>
        </p:grpSpPr>
        <p:sp>
          <p:nvSpPr>
            <p:cNvPr id="1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88" name="Group"/>
          <p:cNvGrpSpPr/>
          <p:nvPr/>
        </p:nvGrpSpPr>
        <p:grpSpPr>
          <a:xfrm>
            <a:off x="2133599" y="6553199"/>
            <a:ext cx="7010401" cy="46039"/>
            <a:chOff x="0" y="0"/>
            <a:chExt cx="7010400" cy="46037"/>
          </a:xfrm>
        </p:grpSpPr>
        <p:sp>
          <p:nvSpPr>
            <p:cNvPr id="18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90"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2" y="0"/>
            <a:ext cx="46039" cy="5181601"/>
            <a:chOff x="0" y="0"/>
            <a:chExt cx="46037" cy="5181600"/>
          </a:xfrm>
        </p:grpSpPr>
        <p:sp>
          <p:nvSpPr>
            <p:cNvPr id="200" name="Rectangle"/>
            <p:cNvSpPr/>
            <p:nvPr/>
          </p:nvSpPr>
          <p:spPr>
            <a:xfrm rot="5400000">
              <a:off x="-837407" y="2583656"/>
              <a:ext cx="1720851"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1" name="Rectangle"/>
            <p:cNvSpPr/>
            <p:nvPr/>
          </p:nvSpPr>
          <p:spPr>
            <a:xfrm rot="5400000">
              <a:off x="-850107" y="850106"/>
              <a:ext cx="1746251" cy="46038"/>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2" name="Rectangle"/>
            <p:cNvSpPr/>
            <p:nvPr/>
          </p:nvSpPr>
          <p:spPr>
            <a:xfrm rot="5400000">
              <a:off x="-837407" y="4298156"/>
              <a:ext cx="1720851" cy="46038"/>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21343"/>
            <a:ext cx="5775961" cy="2059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900" b="1">
                <a:solidFill>
                  <a:srgbClr val="101141"/>
                </a:solidFill>
                <a:latin typeface="+mj-lt"/>
                <a:ea typeface="+mj-ea"/>
                <a:cs typeface="+mj-cs"/>
                <a:sym typeface="Calibri"/>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9" rIns="45719" anchor="ctr"/>
          <a:lstStyle/>
          <a:p>
            <a:pPr>
              <a:defRPr>
                <a:solidFill>
                  <a:srgbClr val="FFFFFF"/>
                </a:solidFill>
                <a:latin typeface="+mj-lt"/>
                <a:ea typeface="+mj-ea"/>
                <a:cs typeface="+mj-cs"/>
                <a:sym typeface="Calibri"/>
              </a:defRPr>
            </a:pPr>
            <a:endParaRPr/>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2"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25" name="BITS Pilani"/>
          <p:cNvSpPr txBox="1"/>
          <p:nvPr/>
        </p:nvSpPr>
        <p:spPr>
          <a:xfrm>
            <a:off x="-30481" y="5257800"/>
            <a:ext cx="2118362" cy="454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26" name="Pilani Campus"/>
          <p:cNvSpPr txBox="1"/>
          <p:nvPr/>
        </p:nvSpPr>
        <p:spPr>
          <a:xfrm>
            <a:off x="198120" y="5667375"/>
            <a:ext cx="1813561"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41" name="BITS Pilani"/>
          <p:cNvSpPr txBox="1"/>
          <p:nvPr/>
        </p:nvSpPr>
        <p:spPr>
          <a:xfrm>
            <a:off x="-30481" y="5257800"/>
            <a:ext cx="2118362" cy="454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42" name="Pilani Campus"/>
          <p:cNvSpPr txBox="1"/>
          <p:nvPr/>
        </p:nvSpPr>
        <p:spPr>
          <a:xfrm>
            <a:off x="198120" y="5667375"/>
            <a:ext cx="1813561"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6" name="BITS Pilani"/>
          <p:cNvSpPr txBox="1"/>
          <p:nvPr/>
        </p:nvSpPr>
        <p:spPr>
          <a:xfrm>
            <a:off x="6903719" y="762000"/>
            <a:ext cx="2118361" cy="454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57" name="Pilani Campus"/>
          <p:cNvSpPr txBox="1"/>
          <p:nvPr/>
        </p:nvSpPr>
        <p:spPr>
          <a:xfrm>
            <a:off x="7132319" y="1171575"/>
            <a:ext cx="1813561"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69" name="Group"/>
          <p:cNvGrpSpPr/>
          <p:nvPr/>
        </p:nvGrpSpPr>
        <p:grpSpPr>
          <a:xfrm>
            <a:off x="2084387" y="6550025"/>
            <a:ext cx="7059613" cy="49213"/>
            <a:chOff x="0" y="0"/>
            <a:chExt cx="7059612" cy="49212"/>
          </a:xfrm>
        </p:grpSpPr>
        <p:sp>
          <p:nvSpPr>
            <p:cNvPr id="6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74" name="Group"/>
          <p:cNvGrpSpPr/>
          <p:nvPr/>
        </p:nvGrpSpPr>
        <p:grpSpPr>
          <a:xfrm>
            <a:off x="2133599" y="6553199"/>
            <a:ext cx="7010401" cy="46039"/>
            <a:chOff x="0" y="0"/>
            <a:chExt cx="7010400" cy="46037"/>
          </a:xfrm>
        </p:grpSpPr>
        <p:sp>
          <p:nvSpPr>
            <p:cNvPr id="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78" name="Group"/>
          <p:cNvGrpSpPr/>
          <p:nvPr/>
        </p:nvGrpSpPr>
        <p:grpSpPr>
          <a:xfrm>
            <a:off x="-1" y="1295399"/>
            <a:ext cx="7010401" cy="46039"/>
            <a:chOff x="0" y="0"/>
            <a:chExt cx="7010400" cy="46037"/>
          </a:xfrm>
        </p:grpSpPr>
        <p:sp>
          <p:nvSpPr>
            <p:cNvPr id="7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8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90" name="Group"/>
          <p:cNvGrpSpPr/>
          <p:nvPr/>
        </p:nvGrpSpPr>
        <p:grpSpPr>
          <a:xfrm>
            <a:off x="-1" y="1295399"/>
            <a:ext cx="7010401" cy="46039"/>
            <a:chOff x="0" y="0"/>
            <a:chExt cx="7010400" cy="46037"/>
          </a:xfrm>
        </p:grpSpPr>
        <p:sp>
          <p:nvSpPr>
            <p:cNvPr id="8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8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8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94" name="Group"/>
          <p:cNvGrpSpPr/>
          <p:nvPr/>
        </p:nvGrpSpPr>
        <p:grpSpPr>
          <a:xfrm>
            <a:off x="2133599" y="6553199"/>
            <a:ext cx="7010401" cy="46039"/>
            <a:chOff x="0" y="0"/>
            <a:chExt cx="7010400" cy="46037"/>
          </a:xfrm>
        </p:grpSpPr>
        <p:sp>
          <p:nvSpPr>
            <p:cNvPr id="9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9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9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95"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1" y="1295399"/>
            <a:ext cx="7010401" cy="46039"/>
            <a:chOff x="0" y="0"/>
            <a:chExt cx="7010400" cy="46037"/>
          </a:xfrm>
        </p:grpSpPr>
        <p:sp>
          <p:nvSpPr>
            <p:cNvPr id="1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12" name="Group"/>
          <p:cNvGrpSpPr/>
          <p:nvPr/>
        </p:nvGrpSpPr>
        <p:grpSpPr>
          <a:xfrm>
            <a:off x="2133599" y="6553199"/>
            <a:ext cx="7010401" cy="46039"/>
            <a:chOff x="0" y="0"/>
            <a:chExt cx="7010400" cy="46037"/>
          </a:xfrm>
        </p:grpSpPr>
        <p:sp>
          <p:nvSpPr>
            <p:cNvPr id="1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14" name="BITS Pilani, Deemed to be University under Section 3 of UGC Act, 1956"/>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1" y="1295399"/>
            <a:ext cx="7010401" cy="46039"/>
            <a:chOff x="0" y="0"/>
            <a:chExt cx="7010400" cy="46037"/>
          </a:xfrm>
        </p:grpSpPr>
        <p:sp>
          <p:nvSpPr>
            <p:cNvPr id="1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31" name="Group"/>
          <p:cNvGrpSpPr/>
          <p:nvPr/>
        </p:nvGrpSpPr>
        <p:grpSpPr>
          <a:xfrm>
            <a:off x="2133599" y="6553199"/>
            <a:ext cx="7010401" cy="46039"/>
            <a:chOff x="0" y="0"/>
            <a:chExt cx="7010400" cy="46037"/>
          </a:xfrm>
        </p:grpSpPr>
        <p:sp>
          <p:nvSpPr>
            <p:cNvPr id="12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3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33" name="BITS Pilani, Deemed to be University under Section 3 of UGC Act, 1956"/>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1" y="1295399"/>
            <a:ext cx="7010401" cy="46039"/>
            <a:chOff x="0" y="0"/>
            <a:chExt cx="7010400" cy="46037"/>
          </a:xfrm>
        </p:grpSpPr>
        <p:sp>
          <p:nvSpPr>
            <p:cNvPr id="14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50" name="Group"/>
          <p:cNvGrpSpPr/>
          <p:nvPr/>
        </p:nvGrpSpPr>
        <p:grpSpPr>
          <a:xfrm>
            <a:off x="2133599" y="6553199"/>
            <a:ext cx="7010401" cy="46039"/>
            <a:chOff x="0" y="0"/>
            <a:chExt cx="7010400" cy="46037"/>
          </a:xfrm>
        </p:grpSpPr>
        <p:sp>
          <p:nvSpPr>
            <p:cNvPr id="14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52" name="BITS Pilani, Pilani Campus"/>
          <p:cNvSpPr txBox="1"/>
          <p:nvPr/>
        </p:nvSpPr>
        <p:spPr>
          <a:xfrm>
            <a:off x="3322320" y="6596062"/>
            <a:ext cx="5775960" cy="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tcs.com/perspectives/articles/how-to-make-location-independent-agile-work" TargetMode="External"/><Relationship Id="rId2" Type="http://schemas.openxmlformats.org/officeDocument/2006/relationships/hyperlink" Target="https://www.mckinsey.com/business-functions/organization/our-insights/revisiting-agile-teams-after-an-abrupt-shift-to-remote"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tcs.com/perspectives/articles/how-to-make-location-independent-agile-work"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tcs.com/perspectives/articles/how-to-make-location-independent-agile-work" TargetMode="External"/><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tcs.com/perspectives/articles/how-to-make-location-independent-agile-work" TargetMode="External"/><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slideshare.net/ThoughtWorks/simons-rickmeier-distributedagilev3?from_action=save" TargetMode="External"/><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customerthink.com/how-agile-transformation-is-different-from-digital-transformation/" TargetMode="External"/><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t>BITS Pilani presentation</a:t>
            </a:r>
          </a:p>
        </p:txBody>
      </p:sp>
      <p:sp>
        <p:nvSpPr>
          <p:cNvPr id="218" name="K.Anantharaman…"/>
          <p:cNvSpPr txBox="1">
            <a:spLocks noGrp="1"/>
          </p:cNvSpPr>
          <p:nvPr>
            <p:ph type="body" sz="quarter" idx="4294967295"/>
          </p:nvPr>
        </p:nvSpPr>
        <p:spPr>
          <a:xfrm>
            <a:off x="2514600" y="5410200"/>
            <a:ext cx="6019800" cy="533400"/>
          </a:xfrm>
          <a:prstGeom prst="rect">
            <a:avLst/>
          </a:prstGeom>
        </p:spPr>
        <p:txBody>
          <a:bodyPr anchor="b"/>
          <a:lstStyle/>
          <a:p>
            <a:pPr marL="0" indent="0" algn="r" defTabSz="886968">
              <a:lnSpc>
                <a:spcPts val="1700"/>
              </a:lnSpc>
              <a:spcBef>
                <a:spcPts val="0"/>
              </a:spcBef>
              <a:buSzTx/>
              <a:buNone/>
              <a:defRPr sz="1746">
                <a:solidFill>
                  <a:srgbClr val="FFFFFF"/>
                </a:solidFill>
              </a:defRPr>
            </a:pPr>
            <a:r>
              <a:t>K.Anantharaman</a:t>
            </a:r>
          </a:p>
          <a:p>
            <a:pPr marL="0" indent="0" algn="r" defTabSz="886968">
              <a:lnSpc>
                <a:spcPts val="1700"/>
              </a:lnSpc>
              <a:spcBef>
                <a:spcPts val="0"/>
              </a:spcBef>
              <a:buSzTx/>
              <a:buNone/>
              <a:defRPr sz="1746">
                <a:solidFill>
                  <a:srgbClr val="FFFFFF"/>
                </a:solidFill>
              </a:defRPr>
            </a:pPr>
            <a:r>
              <a:t>kanantharaman@wilp.bits-pilani.ac.in </a:t>
            </a:r>
          </a:p>
        </p:txBody>
      </p:sp>
      <p:sp>
        <p:nvSpPr>
          <p:cNvPr id="219"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20"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21"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Additional Note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Additional Notes</a:t>
            </a:r>
          </a:p>
        </p:txBody>
      </p:sp>
      <p:sp>
        <p:nvSpPr>
          <p:cNvPr id="282"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83"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8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ovid-19 sudden disruption and impact…"/>
          <p:cNvSpPr txBox="1">
            <a:spLocks noGrp="1"/>
          </p:cNvSpPr>
          <p:nvPr>
            <p:ph type="body" idx="4294967295"/>
          </p:nvPr>
        </p:nvSpPr>
        <p:spPr>
          <a:xfrm>
            <a:off x="304800" y="1371600"/>
            <a:ext cx="8229600" cy="5211763"/>
          </a:xfrm>
          <a:prstGeom prst="rect">
            <a:avLst/>
          </a:prstGeom>
        </p:spPr>
        <p:txBody>
          <a:bodyPr>
            <a:normAutofit lnSpcReduction="10000"/>
          </a:bodyPr>
          <a:lstStyle/>
          <a:p>
            <a:pPr marL="325754" indent="-325754" defTabSz="868680">
              <a:spcBef>
                <a:spcPts val="500"/>
              </a:spcBef>
              <a:buClr>
                <a:srgbClr val="101141"/>
              </a:buClr>
              <a:buChar char="•"/>
              <a:defRPr sz="2280"/>
            </a:pPr>
            <a:r>
              <a:t>Covid-19 sudden disruption and impact </a:t>
            </a:r>
          </a:p>
          <a:p>
            <a:pPr marL="325754" indent="-325754" defTabSz="868680">
              <a:spcBef>
                <a:spcPts val="200"/>
              </a:spcBef>
              <a:buClr>
                <a:srgbClr val="101141"/>
              </a:buClr>
              <a:buChar char="•"/>
              <a:defRPr sz="1140"/>
            </a:pPr>
            <a:r>
              <a:rPr u="sng">
                <a:solidFill>
                  <a:srgbClr val="0000FF"/>
                </a:solidFill>
                <a:uFill>
                  <a:solidFill>
                    <a:srgbClr val="0000FF"/>
                  </a:solidFill>
                </a:uFill>
                <a:hlinkClick r:id="rId2"/>
              </a:rPr>
              <a:t>https://www.mckinsey.com/business-functions/organization/our-insights/revisiting-agile-teams-after-an-abrupt-shift-to-remote</a:t>
            </a:r>
          </a:p>
          <a:p>
            <a:pPr marL="325754" indent="-325754" defTabSz="868680">
              <a:spcBef>
                <a:spcPts val="500"/>
              </a:spcBef>
              <a:buClr>
                <a:srgbClr val="101141"/>
              </a:buClr>
              <a:buChar char="•"/>
              <a:defRPr sz="2280"/>
            </a:pPr>
            <a:r>
              <a:t>TCS Perspectives:</a:t>
            </a:r>
          </a:p>
          <a:p>
            <a:pPr marL="325754" indent="-325754" defTabSz="868680">
              <a:spcBef>
                <a:spcPts val="500"/>
              </a:spcBef>
              <a:buClr>
                <a:srgbClr val="101141"/>
              </a:buClr>
              <a:buFontTx/>
              <a:buChar char="➢"/>
              <a:defRPr sz="2280"/>
            </a:pPr>
            <a:r>
              <a:t>First: Assess the Organization:</a:t>
            </a:r>
          </a:p>
          <a:p>
            <a:pPr marL="325754" indent="-325754" defTabSz="868680">
              <a:spcBef>
                <a:spcPts val="500"/>
              </a:spcBef>
              <a:buClr>
                <a:srgbClr val="101141"/>
              </a:buClr>
              <a:buChar char="•"/>
              <a:defRPr sz="2280"/>
            </a:pPr>
            <a:r>
              <a:t>What is the level of business expertise and other skills required, and to what extent do they exist at a specific location?</a:t>
            </a:r>
          </a:p>
          <a:p>
            <a:pPr marL="705802" lvl="1" indent="-271462" defTabSz="868680">
              <a:spcBef>
                <a:spcPts val="0"/>
              </a:spcBef>
              <a:buChar char="•"/>
              <a:defRPr sz="1520"/>
            </a:pPr>
            <a:r>
              <a:t>If a location lacks business expertise, it will require more of it to be able to support agile teams there. </a:t>
            </a:r>
          </a:p>
          <a:p>
            <a:pPr marL="325754" indent="-325754" defTabSz="868680">
              <a:spcBef>
                <a:spcPts val="500"/>
              </a:spcBef>
              <a:buClr>
                <a:srgbClr val="101141"/>
              </a:buClr>
              <a:buChar char="•"/>
              <a:defRPr sz="2280"/>
            </a:pPr>
            <a:r>
              <a:t>How urgent and volatile is the work?</a:t>
            </a:r>
          </a:p>
          <a:p>
            <a:pPr marL="705802" lvl="1" indent="-271462" defTabSz="868680">
              <a:spcBef>
                <a:spcPts val="0"/>
              </a:spcBef>
              <a:defRPr sz="1520"/>
            </a:pPr>
            <a:r>
              <a:t>Location-independent agile teams should focus on work that is neither urgent nor volatile. If the work is both, if it has non-negotiable constraints (such as overnight fixes, intra-day scope changes, or regulatory requirements), or if there is a need for constant access to the project owner, it’s best to work with teams in the same location, if at all possible.</a:t>
            </a:r>
          </a:p>
          <a:p>
            <a:pPr marL="325754" indent="-325754" defTabSz="868680">
              <a:spcBef>
                <a:spcPts val="500"/>
              </a:spcBef>
              <a:buSzTx/>
              <a:buNone/>
              <a:defRPr sz="2280"/>
            </a:pPr>
            <a:br>
              <a:rPr sz="1520"/>
            </a:br>
            <a:endParaRPr sz="1520"/>
          </a:p>
        </p:txBody>
      </p:sp>
      <p:sp>
        <p:nvSpPr>
          <p:cNvPr id="287" name="Distributed Agile/Location Independent Agile teams"/>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Distributed Agile/Location Independent Agile teams</a:t>
            </a:r>
          </a:p>
        </p:txBody>
      </p:sp>
      <p:sp>
        <p:nvSpPr>
          <p:cNvPr id="288"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89"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9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291" name="Source: https://www.tcs.com/perspectives/articles/how-to-make-location-independent-agile-work"/>
          <p:cNvSpPr txBox="1"/>
          <p:nvPr/>
        </p:nvSpPr>
        <p:spPr>
          <a:xfrm>
            <a:off x="4389119" y="6248400"/>
            <a:ext cx="4480561" cy="19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 u="sng">
                <a:solidFill>
                  <a:srgbClr val="0000FF"/>
                </a:solidFill>
                <a:uFill>
                  <a:solidFill>
                    <a:srgbClr val="0000FF"/>
                  </a:solidFill>
                </a:uFill>
                <a:latin typeface="+mj-lt"/>
                <a:ea typeface="+mj-ea"/>
                <a:cs typeface="+mj-cs"/>
                <a:sym typeface="Calibri"/>
                <a:hlinkClick r:id="rId3"/>
              </a:defRPr>
            </a:lvl1pPr>
          </a:lstStyle>
          <a:p>
            <a:pPr>
              <a:defRPr u="none">
                <a:solidFill>
                  <a:srgbClr val="000000"/>
                </a:solidFill>
                <a:uFillTx/>
              </a:defRPr>
            </a:pPr>
            <a:r>
              <a:rPr u="sng">
                <a:solidFill>
                  <a:srgbClr val="0000FF"/>
                </a:solidFill>
                <a:uFill>
                  <a:solidFill>
                    <a:srgbClr val="0000FF"/>
                  </a:solidFill>
                </a:uFill>
                <a:hlinkClick r:id="rId3"/>
              </a:rPr>
              <a:t>Source: https://www.tcs.com/perspectives/articles/how-to-make-location-independent-agile-work</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How mature is the organization?…"/>
          <p:cNvSpPr txBox="1">
            <a:spLocks noGrp="1"/>
          </p:cNvSpPr>
          <p:nvPr>
            <p:ph type="body" idx="4294967295"/>
          </p:nvPr>
        </p:nvSpPr>
        <p:spPr>
          <a:xfrm>
            <a:off x="304800" y="1493837"/>
            <a:ext cx="8229600" cy="4525963"/>
          </a:xfrm>
          <a:prstGeom prst="rect">
            <a:avLst/>
          </a:prstGeom>
        </p:spPr>
        <p:txBody>
          <a:bodyPr/>
          <a:lstStyle>
            <a:lvl1pPr>
              <a:spcBef>
                <a:spcPts val="500"/>
              </a:spcBef>
              <a:buClr>
                <a:srgbClr val="101141"/>
              </a:buClr>
              <a:buChar char="•"/>
              <a:defRPr sz="2400"/>
            </a:lvl1pPr>
            <a:lvl2pPr marL="742950" indent="-285750">
              <a:spcBef>
                <a:spcPts val="0"/>
              </a:spcBef>
              <a:buChar char="•"/>
              <a:defRPr sz="1600"/>
            </a:lvl2pPr>
          </a:lstStyle>
          <a:p>
            <a:r>
              <a:t>How mature is the organization? </a:t>
            </a:r>
          </a:p>
          <a:p>
            <a:pPr lvl="1"/>
            <a:r>
              <a:t>When teams are relatively new to agile approaches, team members should be co-located. Having a common understanding of agile culture, especially among the leadership, indicates the organization can succeed with location-independent teams.</a:t>
            </a:r>
          </a:p>
        </p:txBody>
      </p:sp>
      <p:sp>
        <p:nvSpPr>
          <p:cNvPr id="294" name="Distributed Agile/Location Independent Agile teams …"/>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92500"/>
          </a:bodyPr>
          <a:lstStyle>
            <a:lvl1pPr marL="342900" indent="-685800">
              <a:lnSpc>
                <a:spcPts val="3600"/>
              </a:lnSpc>
              <a:defRPr sz="3600" b="1"/>
            </a:lvl1pPr>
          </a:lstStyle>
          <a:p>
            <a:r>
              <a:t>Distributed Agile/Location Independent Agile teams …</a:t>
            </a:r>
          </a:p>
        </p:txBody>
      </p:sp>
      <p:sp>
        <p:nvSpPr>
          <p:cNvPr id="295"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96"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9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298" name="Source: https://www.tcs.com/perspectives/articles/how-to-make-location-independent-agile-work"/>
          <p:cNvSpPr txBox="1"/>
          <p:nvPr/>
        </p:nvSpPr>
        <p:spPr>
          <a:xfrm>
            <a:off x="4312919" y="6261100"/>
            <a:ext cx="4480561" cy="19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 u="sng">
                <a:solidFill>
                  <a:srgbClr val="0000FF"/>
                </a:solidFill>
                <a:uFill>
                  <a:solidFill>
                    <a:srgbClr val="0000FF"/>
                  </a:solidFill>
                </a:uFill>
                <a:latin typeface="+mj-lt"/>
                <a:ea typeface="+mj-ea"/>
                <a:cs typeface="+mj-cs"/>
                <a:sym typeface="Calibri"/>
                <a:hlinkClick r:id="rId2"/>
              </a:defRPr>
            </a:lvl1pPr>
          </a:lstStyle>
          <a:p>
            <a:pPr>
              <a:defRPr u="none">
                <a:solidFill>
                  <a:srgbClr val="000000"/>
                </a:solidFill>
                <a:uFillTx/>
              </a:defRPr>
            </a:pPr>
            <a:r>
              <a:rPr u="sng">
                <a:solidFill>
                  <a:srgbClr val="0000FF"/>
                </a:solidFill>
                <a:uFill>
                  <a:solidFill>
                    <a:srgbClr val="0000FF"/>
                  </a:solidFill>
                </a:uFill>
                <a:hlinkClick r:id="rId2"/>
              </a:rPr>
              <a:t>Source: https://www.tcs.com/perspectives/articles/how-to-make-location-independent-agile-work</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image.jpeg" descr="image.jpeg"/>
          <p:cNvPicPr>
            <a:picLocks noChangeAspect="1"/>
          </p:cNvPicPr>
          <p:nvPr/>
        </p:nvPicPr>
        <p:blipFill>
          <a:blip r:embed="rId2"/>
          <a:stretch>
            <a:fillRect/>
          </a:stretch>
        </p:blipFill>
        <p:spPr>
          <a:xfrm>
            <a:off x="609600" y="990600"/>
            <a:ext cx="7162800" cy="2732088"/>
          </a:xfrm>
          <a:prstGeom prst="rect">
            <a:avLst/>
          </a:prstGeom>
          <a:ln w="12700">
            <a:miter lim="400000"/>
          </a:ln>
        </p:spPr>
      </p:pic>
      <p:sp>
        <p:nvSpPr>
          <p:cNvPr id="301" name="Distributed Agile Models"/>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Distributed Agile Models</a:t>
            </a:r>
          </a:p>
        </p:txBody>
      </p:sp>
      <p:sp>
        <p:nvSpPr>
          <p:cNvPr id="302"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303"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30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305" name="Local - Model-1 ; This model is best when the teams are new to the business area, when continuous access to a product owner is paramount, or when regulatory concerns require the project to be executed in a specific geography.…"/>
          <p:cNvSpPr txBox="1"/>
          <p:nvPr/>
        </p:nvSpPr>
        <p:spPr>
          <a:xfrm>
            <a:off x="187007" y="3657600"/>
            <a:ext cx="8519161" cy="29304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400" b="1"/>
            </a:pPr>
            <a:r>
              <a:t>Local - Model-1 </a:t>
            </a:r>
            <a:r>
              <a:rPr b="0"/>
              <a:t>; This model is best when the teams are new to the business area, when continuous access to a product owner is paramount, or when regulatory concerns require the project to be executed in a specific geography.</a:t>
            </a:r>
          </a:p>
          <a:p>
            <a:pPr>
              <a:defRPr sz="1400" b="1"/>
            </a:pPr>
            <a:r>
              <a:t>Minimally Distributed (Model 2):</a:t>
            </a:r>
            <a:r>
              <a:rPr b="0"/>
              <a:t>The product owner and a few members of a project or program are located together as one team, while the rest of them work together as another inter-related team in a different place. This model requires the teams to understand the underlying business processes for their product.</a:t>
            </a:r>
          </a:p>
          <a:p>
            <a:pPr>
              <a:defRPr sz="1400" b="1"/>
            </a:pPr>
            <a:r>
              <a:t>Significantly Distributed (Model 3):</a:t>
            </a:r>
            <a:r>
              <a:rPr b="0"/>
              <a:t>Team has shared understanding of the business processes of a project or program are well positioned to adopt significantly distributed agile work processes. </a:t>
            </a:r>
          </a:p>
          <a:p>
            <a:pPr>
              <a:defRPr sz="1400" b="1"/>
            </a:pPr>
            <a:r>
              <a:t>Fully Distributed (Model 4):</a:t>
            </a:r>
            <a:r>
              <a:rPr b="0"/>
              <a:t>The product owner may be at any site, while the rest of the project or program team members are grouped in agile teams across distributed locations. These teams each include product specialists with sufficient business knowledge to drive day-to- day decisions within a framework defined by the product owner.</a:t>
            </a:r>
          </a:p>
        </p:txBody>
      </p:sp>
      <p:sp>
        <p:nvSpPr>
          <p:cNvPr id="306" name="Source: https://www.tcs.com/perspectives/articles/how-to-make-location-independent-agile-work"/>
          <p:cNvSpPr txBox="1"/>
          <p:nvPr/>
        </p:nvSpPr>
        <p:spPr>
          <a:xfrm>
            <a:off x="2331719" y="6261100"/>
            <a:ext cx="4480562" cy="19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 u="sng">
                <a:solidFill>
                  <a:srgbClr val="0000FF"/>
                </a:solidFill>
                <a:uFill>
                  <a:solidFill>
                    <a:srgbClr val="0000FF"/>
                  </a:solidFill>
                </a:uFill>
                <a:latin typeface="+mj-lt"/>
                <a:ea typeface="+mj-ea"/>
                <a:cs typeface="+mj-cs"/>
                <a:sym typeface="Calibri"/>
                <a:hlinkClick r:id="rId3"/>
              </a:defRPr>
            </a:lvl1pPr>
          </a:lstStyle>
          <a:p>
            <a:pPr>
              <a:defRPr u="none">
                <a:solidFill>
                  <a:srgbClr val="000000"/>
                </a:solidFill>
                <a:uFillTx/>
              </a:defRPr>
            </a:pPr>
            <a:r>
              <a:rPr u="sng">
                <a:solidFill>
                  <a:srgbClr val="0000FF"/>
                </a:solidFill>
                <a:uFill>
                  <a:solidFill>
                    <a:srgbClr val="0000FF"/>
                  </a:solidFill>
                </a:uFill>
                <a:hlinkClick r:id="rId3"/>
              </a:rPr>
              <a:t>Source: https://www.tcs.com/perspectives/articles/how-to-make-location-independent-agile-work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An agile transformation is an act of transforming an entire organization into an elegant and thrive in a collaborative, flexible, self-organizing, and fast-changing environment based on Agile principles.…"/>
          <p:cNvSpPr txBox="1">
            <a:spLocks noGrp="1"/>
          </p:cNvSpPr>
          <p:nvPr>
            <p:ph type="body" idx="4294967295"/>
          </p:nvPr>
        </p:nvSpPr>
        <p:spPr>
          <a:xfrm>
            <a:off x="304800" y="1371599"/>
            <a:ext cx="8229600" cy="4983164"/>
          </a:xfrm>
          <a:prstGeom prst="rect">
            <a:avLst/>
          </a:prstGeom>
        </p:spPr>
        <p:txBody>
          <a:bodyPr/>
          <a:lstStyle/>
          <a:p>
            <a:pPr>
              <a:spcBef>
                <a:spcPts val="500"/>
              </a:spcBef>
              <a:buClr>
                <a:srgbClr val="101141"/>
              </a:buClr>
              <a:buChar char="•"/>
              <a:defRPr sz="2400"/>
            </a:pPr>
            <a:r>
              <a:t>An agile transformation is an act of transforming an entire organization into an elegant and thrive in a collaborative, flexible, self-organizing, and fast-changing environment based on Agile principles.</a:t>
            </a:r>
          </a:p>
          <a:p>
            <a:pPr>
              <a:spcBef>
                <a:spcPts val="500"/>
              </a:spcBef>
              <a:buClr>
                <a:srgbClr val="101141"/>
              </a:buClr>
              <a:buChar char="•"/>
              <a:defRPr sz="2400"/>
            </a:pPr>
            <a:r>
              <a:t>Agile principles can be taught throughout any organization to develop teams to benefit from the rewards of healthy agility. The organizational mindset should change and embrace a culture of self-organization and collaboration.</a:t>
            </a:r>
          </a:p>
          <a:p>
            <a:pPr>
              <a:spcBef>
                <a:spcPts val="500"/>
              </a:spcBef>
              <a:buClr>
                <a:srgbClr val="101141"/>
              </a:buClr>
              <a:buChar char="•"/>
              <a:defRPr sz="2400"/>
            </a:pPr>
            <a:r>
              <a:t>Agile transformation allows organizations to be reactive and better serve their clients’ interests with less effort, which requires significant support and resources to stick it out when things get bumpy.</a:t>
            </a:r>
          </a:p>
        </p:txBody>
      </p:sp>
      <p:sp>
        <p:nvSpPr>
          <p:cNvPr id="309" name="Agile Transformation"/>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Agile Transformation</a:t>
            </a:r>
          </a:p>
        </p:txBody>
      </p:sp>
      <p:sp>
        <p:nvSpPr>
          <p:cNvPr id="310"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311"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31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Module 11&amp;12 - Agile Myths and Pitfalls, Ensuring Agile Success"/>
          <p:cNvSpPr txBox="1">
            <a:spLocks noGrp="1"/>
          </p:cNvSpPr>
          <p:nvPr>
            <p:ph type="body" sz="half" idx="4294967295"/>
          </p:nvPr>
        </p:nvSpPr>
        <p:spPr>
          <a:xfrm>
            <a:off x="304800" y="4648200"/>
            <a:ext cx="8458200" cy="1600200"/>
          </a:xfrm>
          <a:prstGeom prst="rect">
            <a:avLst/>
          </a:prstGeom>
        </p:spPr>
        <p:txBody>
          <a:bodyPr/>
          <a:lstStyle/>
          <a:p>
            <a:pPr marL="0" indent="0">
              <a:lnSpc>
                <a:spcPts val="4200"/>
              </a:lnSpc>
              <a:spcBef>
                <a:spcPts val="0"/>
              </a:spcBef>
              <a:buSzTx/>
              <a:buNone/>
              <a:defRPr sz="4000" b="1"/>
            </a:pPr>
            <a:r>
              <a:t>Module 11&amp;12 - Agile Myths and Pitfalls, Ensuring Agile Success</a:t>
            </a:r>
          </a:p>
        </p:txBody>
      </p:sp>
      <p:sp>
        <p:nvSpPr>
          <p:cNvPr id="224"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25"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26"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Myth #1) Agile is a Methodology…"/>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rPr dirty="0"/>
              <a:t>Myth #1) Agile is a Methodology</a:t>
            </a:r>
          </a:p>
          <a:p>
            <a:pPr marL="742950" lvl="1" indent="-285750">
              <a:spcBef>
                <a:spcPts val="0"/>
              </a:spcBef>
              <a:buChar char="•"/>
              <a:defRPr sz="1600"/>
            </a:pPr>
            <a:r>
              <a:rPr dirty="0"/>
              <a:t>Agile is a mindset, a philosophy that describes a set of values and principles coined in the Agile Manifesto. Not a step by step process or methodology.</a:t>
            </a:r>
          </a:p>
          <a:p>
            <a:pPr>
              <a:spcBef>
                <a:spcPts val="500"/>
              </a:spcBef>
              <a:buClr>
                <a:srgbClr val="101141"/>
              </a:buClr>
              <a:buChar char="•"/>
              <a:defRPr sz="2400"/>
            </a:pPr>
            <a:r>
              <a:rPr dirty="0"/>
              <a:t>Myth#2) Agile =Scrum</a:t>
            </a:r>
          </a:p>
          <a:p>
            <a:pPr marL="742950" lvl="1" indent="-285750">
              <a:spcBef>
                <a:spcPts val="0"/>
              </a:spcBef>
              <a:buChar char="•"/>
              <a:defRPr sz="1600"/>
            </a:pPr>
            <a:r>
              <a:rPr dirty="0"/>
              <a:t>Not true, Kanban, XP, Lean, Crystal …</a:t>
            </a:r>
          </a:p>
          <a:p>
            <a:pPr>
              <a:spcBef>
                <a:spcPts val="500"/>
              </a:spcBef>
              <a:buClr>
                <a:srgbClr val="101141"/>
              </a:buClr>
              <a:buChar char="•"/>
              <a:defRPr sz="2400"/>
            </a:pPr>
            <a:r>
              <a:rPr dirty="0"/>
              <a:t>Myth#4) Agile is Anti Documentation</a:t>
            </a:r>
          </a:p>
          <a:p>
            <a:pPr marL="742950" lvl="1" indent="-285750">
              <a:spcBef>
                <a:spcPts val="0"/>
              </a:spcBef>
              <a:buChar char="•"/>
              <a:defRPr sz="1600"/>
            </a:pPr>
            <a:r>
              <a:rPr dirty="0"/>
              <a:t>Not true, Minimum documents needs to product for support and maintenance</a:t>
            </a:r>
          </a:p>
          <a:p>
            <a:pPr>
              <a:spcBef>
                <a:spcPts val="500"/>
              </a:spcBef>
              <a:buClr>
                <a:srgbClr val="101141"/>
              </a:buClr>
              <a:buChar char="•"/>
              <a:defRPr sz="2400"/>
            </a:pPr>
            <a:r>
              <a:rPr dirty="0"/>
              <a:t>Myth#4) Agile Means no planning</a:t>
            </a:r>
          </a:p>
          <a:p>
            <a:pPr marL="742950" lvl="1" indent="-285750">
              <a:spcBef>
                <a:spcPts val="0"/>
              </a:spcBef>
              <a:buChar char="•"/>
              <a:defRPr sz="1600"/>
            </a:pPr>
            <a:r>
              <a:rPr dirty="0"/>
              <a:t>Not true. Daily, Iteration, Release</a:t>
            </a:r>
          </a:p>
          <a:p>
            <a:pPr>
              <a:spcBef>
                <a:spcPts val="500"/>
              </a:spcBef>
              <a:buClr>
                <a:srgbClr val="101141"/>
              </a:buClr>
              <a:buChar char="•"/>
              <a:defRPr sz="2400"/>
            </a:pPr>
            <a:r>
              <a:rPr dirty="0"/>
              <a:t>Myth#5 Work must fit into sprint</a:t>
            </a:r>
          </a:p>
          <a:p>
            <a:pPr marL="742950" lvl="1" indent="-285750">
              <a:spcBef>
                <a:spcPts val="0"/>
              </a:spcBef>
              <a:buChar char="•"/>
              <a:defRPr sz="1600"/>
            </a:pPr>
            <a:r>
              <a:rPr dirty="0"/>
              <a:t>Not true, Kanban dose not require sprinting</a:t>
            </a:r>
          </a:p>
        </p:txBody>
      </p:sp>
      <p:sp>
        <p:nvSpPr>
          <p:cNvPr id="229" name="Agile Myths/Misconceptions"/>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Agile Myths/Misconceptions</a:t>
            </a:r>
          </a:p>
        </p:txBody>
      </p:sp>
      <p:sp>
        <p:nvSpPr>
          <p:cNvPr id="230"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31"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32"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8">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2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2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22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2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iterate>
                                    <p:tmAbs val="0"/>
                                  </p:iterate>
                                  <p:childTnLst>
                                    <p:set>
                                      <p:cBhvr>
                                        <p:cTn id="22" fill="hold"/>
                                        <p:tgtEl>
                                          <p:spTgt spid="22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2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iterate>
                                    <p:tmAbs val="0"/>
                                  </p:iterate>
                                  <p:childTnLst>
                                    <p:set>
                                      <p:cBhvr>
                                        <p:cTn id="28" fill="hold"/>
                                        <p:tgtEl>
                                          <p:spTgt spid="22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22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iterate>
                                    <p:tmAbs val="0"/>
                                  </p:iterate>
                                  <p:childTnLst>
                                    <p:set>
                                      <p:cBhvr>
                                        <p:cTn id="34" fill="hold"/>
                                        <p:tgtEl>
                                          <p:spTgt spid="22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build="p"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image.jpeg" descr="image.jpeg"/>
          <p:cNvPicPr>
            <a:picLocks noChangeAspect="1"/>
          </p:cNvPicPr>
          <p:nvPr/>
        </p:nvPicPr>
        <p:blipFill>
          <a:blip r:embed="rId2"/>
          <a:stretch>
            <a:fillRect/>
          </a:stretch>
        </p:blipFill>
        <p:spPr>
          <a:xfrm>
            <a:off x="152400" y="1600200"/>
            <a:ext cx="5983288" cy="3962400"/>
          </a:xfrm>
          <a:prstGeom prst="rect">
            <a:avLst/>
          </a:prstGeom>
          <a:ln w="12700">
            <a:miter lim="400000"/>
          </a:ln>
        </p:spPr>
      </p:pic>
      <p:sp>
        <p:nvSpPr>
          <p:cNvPr id="235" name="Scaling Scrum: Scrum of Scrums"/>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Scaling Scrum: Scrum of Scrums</a:t>
            </a:r>
          </a:p>
        </p:txBody>
      </p:sp>
      <p:sp>
        <p:nvSpPr>
          <p:cNvPr id="236"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37"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38"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239" name="What work has your team completed since the last Scrum of Scrums?…"/>
          <p:cNvSpPr txBox="1"/>
          <p:nvPr/>
        </p:nvSpPr>
        <p:spPr>
          <a:xfrm>
            <a:off x="6217920" y="1524000"/>
            <a:ext cx="2651761" cy="4617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pPr>
            <a:r>
              <a:t>What work has your team completed since the last Scrum of Scrums?</a:t>
            </a:r>
          </a:p>
          <a:p>
            <a:pPr marL="285750" indent="-285750">
              <a:buSzPct val="100000"/>
              <a:buFont typeface="Arial"/>
              <a:buChar char="•"/>
            </a:pPr>
            <a:endParaRPr/>
          </a:p>
          <a:p>
            <a:pPr marL="285750" indent="-285750">
              <a:buSzPct val="100000"/>
              <a:buFont typeface="Arial"/>
              <a:buChar char="•"/>
            </a:pPr>
            <a:r>
              <a:t>What work is you team planning to do before the next Scrum of Scrums?</a:t>
            </a:r>
          </a:p>
          <a:p>
            <a:pPr marL="285750" indent="-285750">
              <a:buSzPct val="100000"/>
              <a:buFont typeface="Arial"/>
              <a:buChar char="•"/>
            </a:pPr>
            <a:endParaRPr/>
          </a:p>
          <a:p>
            <a:pPr marL="285750" indent="-285750">
              <a:buSzPct val="100000"/>
              <a:buFont typeface="Arial"/>
              <a:buChar char="•"/>
            </a:pPr>
            <a:r>
              <a:t>What current or predicted blockers does your team have?</a:t>
            </a:r>
          </a:p>
          <a:p>
            <a:pPr marL="285750" indent="-285750">
              <a:buSzPct val="100000"/>
              <a:buFont typeface="Arial"/>
              <a:buChar char="•"/>
            </a:pPr>
            <a:endParaRPr/>
          </a:p>
          <a:p>
            <a:pPr marL="285750" indent="-285750">
              <a:buSzPct val="100000"/>
              <a:buFont typeface="Arial"/>
              <a:buChar char="•"/>
            </a:pPr>
            <a:r>
              <a:t>What blockers could you cause another Scrum team?</a:t>
            </a:r>
          </a:p>
        </p:txBody>
      </p:sp>
      <p:sp>
        <p:nvSpPr>
          <p:cNvPr id="240" name="Source: Product Management Journal Vol.7."/>
          <p:cNvSpPr txBox="1"/>
          <p:nvPr/>
        </p:nvSpPr>
        <p:spPr>
          <a:xfrm>
            <a:off x="2692082" y="6261100"/>
            <a:ext cx="1914387" cy="19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800">
                <a:latin typeface="+mj-lt"/>
                <a:ea typeface="+mj-ea"/>
                <a:cs typeface="+mj-cs"/>
                <a:sym typeface="Calibri"/>
              </a:defRPr>
            </a:lvl1pPr>
          </a:lstStyle>
          <a:p>
            <a:r>
              <a:t>Source: Product Management Journal Vol.7.</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 name="image.jpeg" descr="image.jpeg"/>
          <p:cNvPicPr>
            <a:picLocks noChangeAspect="1"/>
          </p:cNvPicPr>
          <p:nvPr/>
        </p:nvPicPr>
        <p:blipFill>
          <a:blip r:embed="rId2"/>
          <a:stretch>
            <a:fillRect/>
          </a:stretch>
        </p:blipFill>
        <p:spPr>
          <a:xfrm>
            <a:off x="228600" y="1447800"/>
            <a:ext cx="5815013" cy="4525963"/>
          </a:xfrm>
          <a:prstGeom prst="rect">
            <a:avLst/>
          </a:prstGeom>
          <a:ln w="12700">
            <a:miter lim="400000"/>
          </a:ln>
        </p:spPr>
      </p:pic>
      <p:sp>
        <p:nvSpPr>
          <p:cNvPr id="243" name="Scaling Scrum/ Scrum of Scrum/ SAFe"/>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Scaling Scrum/ Scrum of Scrum/ SAFe</a:t>
            </a:r>
          </a:p>
        </p:txBody>
      </p:sp>
      <p:sp>
        <p:nvSpPr>
          <p:cNvPr id="244"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45"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46"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247" name="Scrum is great for standalone development projects where goals are changing and the scale can be handled by a single team.…"/>
          <p:cNvSpPr txBox="1"/>
          <p:nvPr/>
        </p:nvSpPr>
        <p:spPr>
          <a:xfrm>
            <a:off x="6553631" y="2027208"/>
            <a:ext cx="2880361" cy="4054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defRPr sz="1600"/>
            </a:pPr>
            <a:r>
              <a:t>Scrum is great for standalone development projects where goals are changing and the scale can be handled by a single team.</a:t>
            </a:r>
          </a:p>
          <a:p>
            <a:pPr>
              <a:defRPr sz="1600"/>
            </a:pPr>
            <a:endParaRPr/>
          </a:p>
          <a:p>
            <a:pPr marL="285750" indent="-285750">
              <a:buSzPct val="100000"/>
              <a:buFont typeface="Arial"/>
              <a:buChar char="•"/>
              <a:defRPr sz="1600"/>
            </a:pPr>
            <a:r>
              <a:t>Challenges for large projects, multiple teams,</a:t>
            </a:r>
          </a:p>
          <a:p>
            <a:pPr marL="285750" indent="-285750">
              <a:defRPr sz="1600"/>
            </a:pPr>
            <a:r>
              <a:t>     different locations.</a:t>
            </a:r>
          </a:p>
          <a:p>
            <a:pPr marL="285750" indent="-285750">
              <a:defRPr sz="1600"/>
            </a:pPr>
            <a:endParaRPr/>
          </a:p>
          <a:p>
            <a:pPr marL="285750" indent="-285750">
              <a:buSzPct val="100000"/>
              <a:buFont typeface="Arial"/>
              <a:buChar char="•"/>
              <a:defRPr sz="1600"/>
            </a:pPr>
            <a:r>
              <a:t>Drive hybrid development as shown in the diagram such Scaled Agile Frame work (SAFe).</a:t>
            </a:r>
            <a:endParaRPr>
              <a:latin typeface="+mj-lt"/>
              <a:ea typeface="+mj-ea"/>
              <a:cs typeface="+mj-cs"/>
              <a:sym typeface="Calibri"/>
            </a:endParaRPr>
          </a:p>
          <a:p>
            <a:pPr marL="285750" indent="-285750">
              <a:defRPr>
                <a:latin typeface="+mj-lt"/>
                <a:ea typeface="+mj-ea"/>
                <a:cs typeface="+mj-cs"/>
                <a:sym typeface="Calibri"/>
              </a:defRPr>
            </a:pPr>
            <a:r>
              <a:t> </a:t>
            </a:r>
          </a:p>
        </p:txBody>
      </p:sp>
      <p:sp>
        <p:nvSpPr>
          <p:cNvPr id="248" name="Source: Product Management Journal Vol.7."/>
          <p:cNvSpPr txBox="1"/>
          <p:nvPr/>
        </p:nvSpPr>
        <p:spPr>
          <a:xfrm>
            <a:off x="2692082" y="6261100"/>
            <a:ext cx="1914387" cy="19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800">
                <a:latin typeface="+mj-lt"/>
                <a:ea typeface="+mj-ea"/>
                <a:cs typeface="+mj-cs"/>
                <a:sym typeface="Calibri"/>
              </a:defRPr>
            </a:lvl1pPr>
          </a:lstStyle>
          <a:p>
            <a:r>
              <a:t>Source: Product Management Journal Vol.7.</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47">
                                            <p:bg/>
                                          </p:spTgt>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24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4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4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24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24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24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24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p:tmAbs val="0"/>
                                  </p:iterate>
                                  <p:childTnLst>
                                    <p:set>
                                      <p:cBhvr>
                                        <p:cTn id="40" fill="hold"/>
                                        <p:tgtEl>
                                          <p:spTgt spid="247">
                                            <p:txEl>
                                              <p:charRg st="286" end="2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animBg="1" advAuto="0"/>
      <p:bldP spid="247" grpId="0"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image.jpeg" descr="image.jpeg"/>
          <p:cNvPicPr>
            <a:picLocks noChangeAspect="1"/>
          </p:cNvPicPr>
          <p:nvPr/>
        </p:nvPicPr>
        <p:blipFill>
          <a:blip r:embed="rId2"/>
          <a:stretch>
            <a:fillRect/>
          </a:stretch>
        </p:blipFill>
        <p:spPr>
          <a:xfrm>
            <a:off x="152400" y="1489075"/>
            <a:ext cx="8839338" cy="3371523"/>
          </a:xfrm>
          <a:prstGeom prst="rect">
            <a:avLst/>
          </a:prstGeom>
          <a:ln w="12700">
            <a:miter lim="400000"/>
          </a:ln>
        </p:spPr>
      </p:pic>
      <p:sp>
        <p:nvSpPr>
          <p:cNvPr id="251" name="Distributed Agile Models"/>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Distributed Agile Models</a:t>
            </a:r>
          </a:p>
        </p:txBody>
      </p:sp>
      <p:sp>
        <p:nvSpPr>
          <p:cNvPr id="252"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53"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5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255" name="Source: https://www.tcs.com/perspectives/articles/how-to-make-location-independent-agile-work"/>
          <p:cNvSpPr txBox="1"/>
          <p:nvPr/>
        </p:nvSpPr>
        <p:spPr>
          <a:xfrm>
            <a:off x="2331719" y="6096000"/>
            <a:ext cx="4480562" cy="19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 u="sng">
                <a:solidFill>
                  <a:srgbClr val="0000FF"/>
                </a:solidFill>
                <a:uFill>
                  <a:solidFill>
                    <a:srgbClr val="0000FF"/>
                  </a:solidFill>
                </a:uFill>
                <a:latin typeface="+mj-lt"/>
                <a:ea typeface="+mj-ea"/>
                <a:cs typeface="+mj-cs"/>
                <a:sym typeface="Calibri"/>
                <a:hlinkClick r:id="rId3"/>
              </a:defRPr>
            </a:lvl1pPr>
          </a:lstStyle>
          <a:p>
            <a:pPr>
              <a:defRPr u="none">
                <a:solidFill>
                  <a:srgbClr val="000000"/>
                </a:solidFill>
                <a:uFillTx/>
              </a:defRPr>
            </a:pPr>
            <a:r>
              <a:rPr u="sng">
                <a:solidFill>
                  <a:srgbClr val="0000FF"/>
                </a:solidFill>
                <a:uFill>
                  <a:solidFill>
                    <a:srgbClr val="0000FF"/>
                  </a:solidFill>
                </a:uFill>
                <a:hlinkClick r:id="rId3"/>
              </a:rPr>
              <a:t>Source: https://www.tcs.com/perspectives/articles/how-to-make-location-independent-agile-work</a:t>
            </a:r>
          </a:p>
        </p:txBody>
      </p:sp>
      <p:sp>
        <p:nvSpPr>
          <p:cNvPr id="256" name="Minimally…"/>
          <p:cNvSpPr txBox="1"/>
          <p:nvPr/>
        </p:nvSpPr>
        <p:spPr>
          <a:xfrm>
            <a:off x="3955722" y="1386454"/>
            <a:ext cx="1075393" cy="541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600"/>
            </a:pPr>
            <a:r>
              <a:t>Minimally </a:t>
            </a:r>
          </a:p>
          <a:p>
            <a:pPr>
              <a:defRPr sz="1600"/>
            </a:pPr>
            <a:r>
              <a:t>Distributed</a:t>
            </a:r>
          </a:p>
        </p:txBody>
      </p:sp>
      <p:sp>
        <p:nvSpPr>
          <p:cNvPr id="257" name="Local"/>
          <p:cNvSpPr txBox="1"/>
          <p:nvPr/>
        </p:nvSpPr>
        <p:spPr>
          <a:xfrm>
            <a:off x="2762321" y="1604695"/>
            <a:ext cx="589916" cy="313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600"/>
            </a:lvl1pPr>
          </a:lstStyle>
          <a:p>
            <a:r>
              <a:t>Local</a:t>
            </a:r>
          </a:p>
        </p:txBody>
      </p:sp>
      <p:sp>
        <p:nvSpPr>
          <p:cNvPr id="258" name="Significantly…"/>
          <p:cNvSpPr txBox="1"/>
          <p:nvPr/>
        </p:nvSpPr>
        <p:spPr>
          <a:xfrm>
            <a:off x="5504467" y="1386454"/>
            <a:ext cx="1188404" cy="541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600"/>
            </a:pPr>
            <a:r>
              <a:t>Significantly</a:t>
            </a:r>
          </a:p>
          <a:p>
            <a:pPr>
              <a:defRPr sz="1600"/>
            </a:pPr>
            <a:r>
              <a:t> Distributed</a:t>
            </a:r>
          </a:p>
        </p:txBody>
      </p:sp>
      <p:sp>
        <p:nvSpPr>
          <p:cNvPr id="259" name="Fully…"/>
          <p:cNvSpPr txBox="1"/>
          <p:nvPr/>
        </p:nvSpPr>
        <p:spPr>
          <a:xfrm>
            <a:off x="6950687" y="1386454"/>
            <a:ext cx="1075393" cy="541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600"/>
            </a:pPr>
            <a:r>
              <a:t>Fully</a:t>
            </a:r>
          </a:p>
          <a:p>
            <a:pPr>
              <a:defRPr sz="1600"/>
            </a:pPr>
            <a:r>
              <a:t>Distributed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advAuto="0"/>
      <p:bldP spid="256" grpId="0" animBg="1" advAuto="0"/>
      <p:bldP spid="257" grpId="0" animBg="1" advAuto="0"/>
      <p:bldP spid="258" grpId="0" animBg="1" advAuto="0"/>
      <p:bldP spid="259"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ommunication…"/>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Communication</a:t>
            </a:r>
          </a:p>
          <a:p>
            <a:pPr>
              <a:spcBef>
                <a:spcPts val="500"/>
              </a:spcBef>
              <a:buClr>
                <a:srgbClr val="101141"/>
              </a:buClr>
              <a:buChar char="•"/>
              <a:defRPr sz="2400"/>
            </a:pPr>
            <a:r>
              <a:t>Team Issues &amp; Trust</a:t>
            </a:r>
          </a:p>
          <a:p>
            <a:pPr>
              <a:spcBef>
                <a:spcPts val="500"/>
              </a:spcBef>
              <a:buClr>
                <a:srgbClr val="101141"/>
              </a:buClr>
              <a:buChar char="•"/>
              <a:defRPr sz="2400"/>
            </a:pPr>
            <a:r>
              <a:t>Release planning &amp; Execution</a:t>
            </a:r>
          </a:p>
          <a:p>
            <a:pPr>
              <a:spcBef>
                <a:spcPts val="500"/>
              </a:spcBef>
              <a:buClr>
                <a:srgbClr val="101141"/>
              </a:buClr>
              <a:buChar char="•"/>
              <a:defRPr sz="2400"/>
            </a:pPr>
            <a:r>
              <a:t>Lack of visibility</a:t>
            </a:r>
          </a:p>
        </p:txBody>
      </p:sp>
      <p:sp>
        <p:nvSpPr>
          <p:cNvPr id="262" name="Key issues with Distributed Model"/>
          <p:cNvSpPr txBox="1"/>
          <p:nvPr/>
        </p:nvSpPr>
        <p:spPr>
          <a:xfrm>
            <a:off x="350520" y="152399"/>
            <a:ext cx="623316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342900" indent="-685800">
              <a:lnSpc>
                <a:spcPts val="3600"/>
              </a:lnSpc>
              <a:defRPr sz="3600" b="1"/>
            </a:lvl1pPr>
          </a:lstStyle>
          <a:p>
            <a:r>
              <a:t>Key issues with Distributed Model</a:t>
            </a:r>
          </a:p>
        </p:txBody>
      </p:sp>
      <p:sp>
        <p:nvSpPr>
          <p:cNvPr id="263"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64"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65"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1">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6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6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6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image.jpeg" descr="image.jpeg"/>
          <p:cNvPicPr>
            <a:picLocks noChangeAspect="1"/>
          </p:cNvPicPr>
          <p:nvPr/>
        </p:nvPicPr>
        <p:blipFill>
          <a:blip r:embed="rId2"/>
          <a:stretch>
            <a:fillRect/>
          </a:stretch>
        </p:blipFill>
        <p:spPr>
          <a:xfrm>
            <a:off x="533400" y="1371600"/>
            <a:ext cx="7402513" cy="4700588"/>
          </a:xfrm>
          <a:prstGeom prst="rect">
            <a:avLst/>
          </a:prstGeom>
          <a:ln w="12700">
            <a:miter lim="400000"/>
          </a:ln>
        </p:spPr>
      </p:pic>
      <p:sp>
        <p:nvSpPr>
          <p:cNvPr id="268" name="Distributed Agile team best practices"/>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Distributed Agile team best practices</a:t>
            </a:r>
          </a:p>
        </p:txBody>
      </p:sp>
      <p:sp>
        <p:nvSpPr>
          <p:cNvPr id="269"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70"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71"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272" name="Source: https://www.slideshare.net/ThoughtWorks/simons-rickmeierdistributedagilev3?from_action=save"/>
          <p:cNvSpPr txBox="1"/>
          <p:nvPr/>
        </p:nvSpPr>
        <p:spPr>
          <a:xfrm>
            <a:off x="2331720" y="6261100"/>
            <a:ext cx="5547360" cy="19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 u="sng">
                <a:solidFill>
                  <a:srgbClr val="0000FF"/>
                </a:solidFill>
                <a:uFill>
                  <a:solidFill>
                    <a:srgbClr val="0000FF"/>
                  </a:solidFill>
                </a:uFill>
                <a:latin typeface="+mj-lt"/>
                <a:ea typeface="+mj-ea"/>
                <a:cs typeface="+mj-cs"/>
                <a:sym typeface="Calibri"/>
                <a:hlinkClick r:id="rId3"/>
              </a:defRPr>
            </a:lvl1pPr>
          </a:lstStyle>
          <a:p>
            <a:pPr>
              <a:defRPr u="none">
                <a:solidFill>
                  <a:srgbClr val="000000"/>
                </a:solidFill>
                <a:uFillTx/>
              </a:defRPr>
            </a:pPr>
            <a:r>
              <a:rPr u="sng">
                <a:solidFill>
                  <a:srgbClr val="0000FF"/>
                </a:solidFill>
                <a:uFill>
                  <a:solidFill>
                    <a:srgbClr val="0000FF"/>
                  </a:solidFill>
                </a:uFill>
                <a:hlinkClick r:id="rId3"/>
              </a:rPr>
              <a:t>Source: https://www.slideshare.net/ThoughtWorks/simons-rickmeierdistributedagilev3?from_action=save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image.jpeg" descr="image.jpeg"/>
          <p:cNvPicPr>
            <a:picLocks noChangeAspect="1"/>
          </p:cNvPicPr>
          <p:nvPr/>
        </p:nvPicPr>
        <p:blipFill>
          <a:blip r:embed="rId2"/>
          <a:stretch>
            <a:fillRect/>
          </a:stretch>
        </p:blipFill>
        <p:spPr>
          <a:xfrm>
            <a:off x="381000" y="1524000"/>
            <a:ext cx="8382000" cy="4343400"/>
          </a:xfrm>
          <a:prstGeom prst="rect">
            <a:avLst/>
          </a:prstGeom>
          <a:ln w="12700">
            <a:miter lim="400000"/>
          </a:ln>
        </p:spPr>
      </p:pic>
      <p:sp>
        <p:nvSpPr>
          <p:cNvPr id="275" name="Agile Transformation"/>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Agile Transformation</a:t>
            </a:r>
          </a:p>
        </p:txBody>
      </p:sp>
      <p:sp>
        <p:nvSpPr>
          <p:cNvPr id="276" name="12/11/22"/>
          <p:cNvSpPr txBox="1"/>
          <p:nvPr/>
        </p:nvSpPr>
        <p:spPr>
          <a:xfrm>
            <a:off x="502919" y="6400413"/>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11/11/23</a:t>
            </a:r>
            <a:endParaRPr dirty="0"/>
          </a:p>
        </p:txBody>
      </p:sp>
      <p:sp>
        <p:nvSpPr>
          <p:cNvPr id="277" name="SE ZG544 S1-22 Agile Software Process"/>
          <p:cNvSpPr txBox="1"/>
          <p:nvPr/>
        </p:nvSpPr>
        <p:spPr>
          <a:xfrm>
            <a:off x="3169920" y="6400413"/>
            <a:ext cx="28041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 </a:t>
            </a:r>
            <a:r>
              <a:rPr lang="en-US" dirty="0"/>
              <a:t>S1-23-24</a:t>
            </a:r>
            <a:r>
              <a:rPr dirty="0"/>
              <a:t> Agile Software Process</a:t>
            </a:r>
          </a:p>
        </p:txBody>
      </p:sp>
      <p:sp>
        <p:nvSpPr>
          <p:cNvPr id="278"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279" name="Source: https://customerthink.com/how-agile-transformation-is-different-from-digital-transformation/"/>
          <p:cNvSpPr txBox="1"/>
          <p:nvPr/>
        </p:nvSpPr>
        <p:spPr>
          <a:xfrm>
            <a:off x="2793682" y="6248400"/>
            <a:ext cx="5923598" cy="19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 u="sng">
                <a:solidFill>
                  <a:srgbClr val="0000FF"/>
                </a:solidFill>
                <a:uFill>
                  <a:solidFill>
                    <a:srgbClr val="0000FF"/>
                  </a:solidFill>
                </a:uFill>
                <a:latin typeface="+mj-lt"/>
                <a:ea typeface="+mj-ea"/>
                <a:cs typeface="+mj-cs"/>
                <a:sym typeface="Calibri"/>
                <a:hlinkClick r:id="rId3"/>
              </a:defRPr>
            </a:lvl1pPr>
          </a:lstStyle>
          <a:p>
            <a:pPr>
              <a:defRPr u="none">
                <a:solidFill>
                  <a:srgbClr val="000000"/>
                </a:solidFill>
                <a:uFillTx/>
              </a:defRPr>
            </a:pPr>
            <a:r>
              <a:rPr u="sng">
                <a:solidFill>
                  <a:srgbClr val="0000FF"/>
                </a:solidFill>
                <a:uFill>
                  <a:solidFill>
                    <a:srgbClr val="0000FF"/>
                  </a:solidFill>
                </a:uFill>
                <a:hlinkClick r:id="rId3"/>
              </a:rPr>
              <a:t>Source: https://customerthink.com/how-agile-transformation-is-different-from-digital-transformation/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e7dd13ce45f543b4084f8aa73fa34f2">
  <xsd:schema xmlns:xsd="http://www.w3.org/2001/XMLSchema" xmlns:xs="http://www.w3.org/2001/XMLSchema" xmlns:p="http://schemas.microsoft.com/office/2006/metadata/properties" xmlns:ns2="8a1544a5-6ec8-4bbc-8101-c341ae766efb" targetNamespace="http://schemas.microsoft.com/office/2006/metadata/properties" ma:root="true" ma:fieldsID="e531934f27553bc1d6927f9a5c87751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D799B8-A27C-49E7-A5EB-29FE5F415481}">
  <ds:schemaRefs>
    <ds:schemaRef ds:uri="http://schemas.microsoft.com/sharepoint/v3/contenttype/forms"/>
  </ds:schemaRefs>
</ds:datastoreItem>
</file>

<file path=customXml/itemProps2.xml><?xml version="1.0" encoding="utf-8"?>
<ds:datastoreItem xmlns:ds="http://schemas.openxmlformats.org/officeDocument/2006/customXml" ds:itemID="{377F02F7-B9F4-4A60-9E78-8CC78364CEB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6A448F-3285-450D-B81E-546992402F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1544a5-6ec8-4bbc-8101-c341ae766e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1008</Words>
  <Application>Microsoft Office PowerPoint</Application>
  <PresentationFormat>On-screen Show (4:3)</PresentationFormat>
  <Paragraphs>119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Krishnamurthy Anantharaman</dc:creator>
  <cp:lastModifiedBy>K ANANTHARAMAN .</cp:lastModifiedBy>
  <cp:revision>5</cp:revision>
  <dcterms:modified xsi:type="dcterms:W3CDTF">2023-11-19T10:56:06Z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