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8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45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DA938-8E4E-4342-99D4-CA6D56F30175}">
  <a:tblStyle styleId="{9D7DA938-8E4E-4342-99D4-CA6D56F301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presProps" Target="pres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betterindia.com/41251/dr-vishal-rao-affordable-voice-prosthesis/" TargetMode="External"/><Relationship Id="rId4" Type="http://schemas.openxmlformats.org/officeDocument/2006/relationships/hyperlink" Target="https://www.bbc.com/news/business-4196980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>Business plan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Different aspects of marketing strategy: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Create awareness about the product (Ex. Press release, SEO)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Create a set of high profile reference customers (Ex. Kissflow)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Differentiate on quality, simplicity, price, service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Marketing strategy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would be your marketing strategy for: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Product development plan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Release milestones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Service and support plan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Operational 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is your release plan for 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is your customer support &amp; service plan for 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Experience of Management staff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Management experience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Domain knowledge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Experience of Technical staff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Experience of Marketing staff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People strength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type of skills &amp; resources do you need to develop this product?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Sales forecast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Break-even analysis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Profit &amp; loss projections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Cash flow projections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Balance sheet forecast</a:t>
            </a: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Financial forecast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Sales forecast</a:t>
            </a:r>
            <a:endParaRPr/>
          </a:p>
        </p:txBody>
      </p:sp>
      <p:graphicFrame>
        <p:nvGraphicFramePr>
          <p:cNvPr id="294" name="Google Shape;294;p41"/>
          <p:cNvGraphicFramePr/>
          <p:nvPr/>
        </p:nvGraphicFramePr>
        <p:xfrm>
          <a:off x="1422400" y="1934028"/>
          <a:ext cx="6096000" cy="1483400"/>
        </p:xfrm>
        <a:graphic>
          <a:graphicData uri="http://schemas.openxmlformats.org/drawingml/2006/table">
            <a:tbl>
              <a:tblPr firstRow="1" bandRow="1">
                <a:noFill/>
                <a:tableStyleId>{9D7DA938-8E4E-4342-99D4-CA6D56F30175}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Year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# of customers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Revenue ($)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 Million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30 Million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100 Million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7" y="143782"/>
            <a:ext cx="8519886" cy="665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Purpose of business plan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Contents of a business plan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investors look for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Example: Airbnb pitch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 of break even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costs will we be incurring each year in developing and marketing this product?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 in Break even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revenues can we expect each year from this product?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When will be reach break-even?</a:t>
            </a:r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Profit &amp; Loss statement</a:t>
            </a:r>
            <a:endParaRPr/>
          </a:p>
        </p:txBody>
      </p:sp>
      <p:sp>
        <p:nvSpPr>
          <p:cNvPr id="329" name="Google Shape;329;p47"/>
          <p:cNvSpPr/>
          <p:nvPr/>
        </p:nvSpPr>
        <p:spPr>
          <a:xfrm>
            <a:off x="914400" y="1485114"/>
            <a:ext cx="59436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revenue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direct costs (labour, tools)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Gross profit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Gross margin (%)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depreciation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other overheads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profit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margin (%)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 other income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EBIT (Earning before income &amp; Tax)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interest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PBT (Profit before tax)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tax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 (Profit after tax, aka Net profit)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 margin (%)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7"/>
          <p:cNvSpPr txBox="1"/>
          <p:nvPr/>
        </p:nvSpPr>
        <p:spPr>
          <a:xfrm>
            <a:off x="6037942" y="3454399"/>
            <a:ext cx="2786744" cy="92333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an idea about the revenue, expenses and profit or loss for a period.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Cash flow statement</a:t>
            </a:r>
            <a:endParaRPr/>
          </a:p>
        </p:txBody>
      </p:sp>
      <p:graphicFrame>
        <p:nvGraphicFramePr>
          <p:cNvPr id="336" name="Google Shape;336;p48"/>
          <p:cNvGraphicFramePr/>
          <p:nvPr/>
        </p:nvGraphicFramePr>
        <p:xfrm>
          <a:off x="507999" y="2061029"/>
          <a:ext cx="8084450" cy="3178625"/>
        </p:xfrm>
        <a:graphic>
          <a:graphicData uri="http://schemas.openxmlformats.org/drawingml/2006/table">
            <a:tbl>
              <a:tblPr>
                <a:noFill/>
                <a:tableStyleId>{9D7DA938-8E4E-4342-99D4-CA6D56F30175}</a:tableStyleId>
              </a:tblPr>
              <a:tblGrid>
                <a:gridCol w="404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Cash flowing in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Cash flowing out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85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Receipt of cash from sales (may be delayed due to payment terms)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Loans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Equity proceeds (sale of equity)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Rent &amp; infrastructure expenses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Salaries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Repayment of loan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Purchase of equipment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7" name="Google Shape;337;p48"/>
          <p:cNvSpPr txBox="1"/>
          <p:nvPr/>
        </p:nvSpPr>
        <p:spPr>
          <a:xfrm>
            <a:off x="918464" y="5635954"/>
            <a:ext cx="7263527" cy="3693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Tells whether there is enough cash coming in to meet the expenses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  <p:pic>
        <p:nvPicPr>
          <p:cNvPr id="343" name="Google Shape;343;p49" descr="FreshBooks provides an example of a balance shee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342" y="152400"/>
            <a:ext cx="7634516" cy="536302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9"/>
          <p:cNvSpPr txBox="1"/>
          <p:nvPr/>
        </p:nvSpPr>
        <p:spPr>
          <a:xfrm>
            <a:off x="1371329" y="5921828"/>
            <a:ext cx="6096541" cy="3693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Talks about assets, liabilities and equity on a specific date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risks do you see in this product business?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Risks and mitigation 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How do you plan to address these risks?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6" name="Google Shape;356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Risks and mitigation 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Risks &amp; mitigation plan</a:t>
            </a:r>
            <a:endParaRPr/>
          </a:p>
        </p:txBody>
      </p:sp>
      <p:graphicFrame>
        <p:nvGraphicFramePr>
          <p:cNvPr id="362" name="Google Shape;362;p52"/>
          <p:cNvGraphicFramePr/>
          <p:nvPr/>
        </p:nvGraphicFramePr>
        <p:xfrm>
          <a:off x="304800" y="2529113"/>
          <a:ext cx="8360250" cy="3689125"/>
        </p:xfrm>
        <a:graphic>
          <a:graphicData uri="http://schemas.openxmlformats.org/drawingml/2006/table">
            <a:tbl>
              <a:tblPr firstRow="1" bandRow="1">
                <a:noFill/>
                <a:tableStyleId>{9D7DA938-8E4E-4342-99D4-CA6D56F30175}</a:tableStyleId>
              </a:tblPr>
              <a:tblGrid>
                <a:gridCol w="47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2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#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Risk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Impact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Probability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Score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Mitigation plan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Competition may come up with a similar product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High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(9)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Low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(2)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Keep a close watch on the market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Differentiate by addressing needs of a subset of the market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We may need more number of iterations to prove MVP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Medium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(5)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Medium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(5)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Study the market deeper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Identify 5-6 customers to work closely during MVP testing phase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lphaLcParenR"/>
                      </a:pPr>
                      <a:r>
                        <a:rPr lang="en-US" sz="1400" u="none" strike="noStrike" cap="none"/>
                        <a:t>Create rough working models to save on 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3" name="Google Shape;363;p52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61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The business plan is a tool to think through different aspects of our business, identify issues and remedial measures.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 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It is also used to secure finance from Venture capitalists.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Purpose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Is there real value in the product?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Is there a good growth potential?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Does the team have the ability to deliver?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Is the plan good enough?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Are the financial projections realistic?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9" name="Google Shape;369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investors look for in the business plan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>
            <a:spLocks noGrp="1"/>
          </p:cNvSpPr>
          <p:nvPr>
            <p:ph type="body" idx="1"/>
          </p:nvPr>
        </p:nvSpPr>
        <p:spPr>
          <a:xfrm>
            <a:off x="304800" y="5065486"/>
            <a:ext cx="8229600" cy="95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What are the strengths of this business plan?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How can this plan be improved?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5" name="Google Shape;375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Example Business plan: AirBnB</a:t>
            </a:r>
            <a:endParaRPr/>
          </a:p>
        </p:txBody>
      </p:sp>
      <p:pic>
        <p:nvPicPr>
          <p:cNvPr id="376" name="Google Shape;37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4114" y="2986088"/>
            <a:ext cx="1865086" cy="180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82" name="Google Shape;382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Executive summary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Product &amp; its value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Market size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Competition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Marketing strategy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Operational plan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People strength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Financial forecasts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Key risks &amp; mitigation plan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Conclusion</a:t>
            </a:r>
            <a:br>
              <a:rPr lang="en-US"/>
            </a:br>
            <a:r>
              <a:rPr lang="en-US"/>
              <a:t>Appendices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Contents of a business plan: Typical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Product-Market-fit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Customer segment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Problem / Under-served need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Solution / Value proposition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Goal (SMART)</a:t>
            </a: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Example: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To be the most children-centric provider of online stories in the next 5 years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Achieve a C-Sat rating of 4.5 / 5 in 5 years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&amp; its value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Available market and addressable market (people to whom you can reach out to and serve)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Example: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Instrument to help throat cancer patients to speak after their throat surgery. 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30,000 patients a year are diagnosed with cancer of the larynx in India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588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(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Market size</a:t>
            </a:r>
            <a:endParaRPr/>
          </a:p>
        </p:txBody>
      </p:sp>
      <p:pic>
        <p:nvPicPr>
          <p:cNvPr id="220" name="Google Shape;220;p29" descr="This Doctor Invented a Rs. 50 Device To Give Throat Cancer Patients Their Voice Aga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0" y="4015740"/>
            <a:ext cx="3835400" cy="200406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841829" y="6019800"/>
            <a:ext cx="80554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8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https://www.bbc.com/news/business-41969801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8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https://www.thebetterindia.com/41251/dr-vishal-rao-affordable-voice-prosthesis/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6981371" y="4920343"/>
            <a:ext cx="1727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Vishal Rao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 is the market size for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Who are the competitors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Their revenue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Their Growth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Their Strategy – main focus of their strategy, pricing policy, sales pitch</a:t>
            </a:r>
            <a:endParaRPr/>
          </a:p>
          <a:p>
            <a:pPr marL="5715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Competition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Who are the competitors who impact the addressable market?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children stories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Online library of BE student books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lphaLcParenR"/>
            </a:pPr>
            <a:r>
              <a:rPr lang="en-US"/>
              <a:t>Product recommendation &amp; consulting business</a:t>
            </a: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BB9DCE8645E4D85AE066637E9DA4B" ma:contentTypeVersion="7" ma:contentTypeDescription="Create a new document." ma:contentTypeScope="" ma:versionID="fe7dd13ce45f543b4084f8aa73fa34f2">
  <xsd:schema xmlns:xsd="http://www.w3.org/2001/XMLSchema" xmlns:xs="http://www.w3.org/2001/XMLSchema" xmlns:p="http://schemas.microsoft.com/office/2006/metadata/properties" xmlns:ns2="8a1544a5-6ec8-4bbc-8101-c341ae766efb" targetNamespace="http://schemas.microsoft.com/office/2006/metadata/properties" ma:root="true" ma:fieldsID="e531934f27553bc1d6927f9a5c877514" ns2:_="">
    <xsd:import namespace="8a1544a5-6ec8-4bbc-8101-c341ae76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544a5-6ec8-4bbc-8101-c341ae766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AE4CF0-2F14-4EB5-AA29-14A11DE7E9A2}"/>
</file>

<file path=customXml/itemProps2.xml><?xml version="1.0" encoding="utf-8"?>
<ds:datastoreItem xmlns:ds="http://schemas.openxmlformats.org/officeDocument/2006/customXml" ds:itemID="{F2E85897-0328-4BFF-8DA6-E4F136EF409F}"/>
</file>

<file path=customXml/itemProps3.xml><?xml version="1.0" encoding="utf-8"?>
<ds:datastoreItem xmlns:ds="http://schemas.openxmlformats.org/officeDocument/2006/customXml" ds:itemID="{A4E7669D-61D0-47C4-B7E8-E1BC26114A56}"/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870</Words>
  <Application>Microsoft Office PowerPoint</Application>
  <PresentationFormat>On-screen Show (4:3)</PresentationFormat>
  <Paragraphs>219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Calibri</vt:lpstr>
      <vt:lpstr>Times New Roman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Business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Business plan</dc:title>
  <cp:lastModifiedBy>DELL</cp:lastModifiedBy>
  <cp:revision>2</cp:revision>
  <dcterms:modified xsi:type="dcterms:W3CDTF">2022-10-29T05:00:55Z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0x010100D93BB9DCE8645E4D85AE066637E9DA4B</vt:lpwstr>
  </property>
</Properties>
</file>